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harani kumar" initials="dk" lastIdx="1" clrIdx="0">
    <p:extLst>
      <p:ext uri="{19B8F6BF-5375-455C-9EA6-DF929625EA0E}">
        <p15:presenceInfo xmlns:p15="http://schemas.microsoft.com/office/powerpoint/2012/main" xmlns="" userId="1b82c04fe4066ea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708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3450" y="790511"/>
            <a:ext cx="919162" cy="1071562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3450" y="1400111"/>
            <a:ext cx="919162" cy="1071562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3450" y="2009711"/>
            <a:ext cx="919162" cy="1071562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3450" y="2619311"/>
            <a:ext cx="919162" cy="1071562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3450" y="3228911"/>
            <a:ext cx="919162" cy="1071562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3450" y="3838511"/>
            <a:ext cx="919162" cy="1071562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3450" y="4448238"/>
            <a:ext cx="919162" cy="1071562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3450" y="5057775"/>
            <a:ext cx="919162" cy="107156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31084" y="112712"/>
            <a:ext cx="7529830" cy="849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8304" y="1866264"/>
            <a:ext cx="11375390" cy="3686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C183D7F6-B498-43B3-948B-1728B52AA6E4}">
                <adec:decorative xmlns:adec="http://schemas.microsoft.com/office/drawing/2017/decorative" xmlns="" val="0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87301" cy="685323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34004" y="247586"/>
            <a:ext cx="7544434" cy="1490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600" spc="-10" dirty="0">
                <a:solidFill>
                  <a:srgbClr val="FFFFFF"/>
                </a:solidFill>
              </a:rPr>
              <a:t>Clouds</a:t>
            </a:r>
            <a:r>
              <a:rPr sz="9600" spc="-15" dirty="0">
                <a:solidFill>
                  <a:srgbClr val="FFFFFF"/>
                </a:solidFill>
              </a:rPr>
              <a:t> </a:t>
            </a:r>
            <a:r>
              <a:rPr sz="9600" dirty="0">
                <a:solidFill>
                  <a:srgbClr val="FFFFFF"/>
                </a:solidFill>
              </a:rPr>
              <a:t>security</a:t>
            </a:r>
            <a:endParaRPr sz="9600"/>
          </a:p>
        </p:txBody>
      </p:sp>
      <p:sp>
        <p:nvSpPr>
          <p:cNvPr id="4" name="object 4"/>
          <p:cNvSpPr txBox="1"/>
          <p:nvPr/>
        </p:nvSpPr>
        <p:spPr>
          <a:xfrm>
            <a:off x="1311910" y="2813430"/>
            <a:ext cx="6212850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15" dirty="0">
                <a:solidFill>
                  <a:srgbClr val="FFFFFF"/>
                </a:solidFill>
                <a:latin typeface="Calibri"/>
                <a:cs typeface="Calibri"/>
              </a:rPr>
              <a:t>Student</a:t>
            </a:r>
            <a:r>
              <a:rPr sz="3200" spc="-1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10" dirty="0">
                <a:solidFill>
                  <a:srgbClr val="FFFFFF"/>
                </a:solidFill>
                <a:latin typeface="Calibri"/>
                <a:cs typeface="Calibri"/>
              </a:rPr>
              <a:t>Name</a:t>
            </a:r>
            <a:r>
              <a:rPr sz="3200" spc="1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32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IN" sz="3200" spc="-10" dirty="0" err="1" smtClean="0">
                <a:solidFill>
                  <a:srgbClr val="FFFFFF"/>
                </a:solidFill>
                <a:latin typeface="Calibri"/>
                <a:cs typeface="Calibri"/>
              </a:rPr>
              <a:t>Rajaselvam.G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11910" y="3786251"/>
            <a:ext cx="2432050" cy="14998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5" dirty="0">
                <a:solidFill>
                  <a:srgbClr val="FFFFFF"/>
                </a:solidFill>
                <a:latin typeface="Calibri"/>
                <a:cs typeface="Calibri"/>
              </a:rPr>
              <a:t>College</a:t>
            </a:r>
            <a:r>
              <a:rPr sz="3200" spc="-1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10" dirty="0">
                <a:solidFill>
                  <a:srgbClr val="FFFFFF"/>
                </a:solidFill>
                <a:latin typeface="Calibri"/>
                <a:cs typeface="Calibri"/>
              </a:rPr>
              <a:t>Name: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2261235" algn="l"/>
              </a:tabLst>
            </a:pPr>
            <a:r>
              <a:rPr sz="3200" spc="5" dirty="0">
                <a:solidFill>
                  <a:srgbClr val="FFFFFF"/>
                </a:solidFill>
                <a:latin typeface="Calibri"/>
                <a:cs typeface="Calibri"/>
              </a:rPr>
              <a:t>Deparment	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97959" y="3873880"/>
            <a:ext cx="512572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32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kavery</a:t>
            </a:r>
            <a:r>
              <a:rPr sz="3200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10" dirty="0">
                <a:solidFill>
                  <a:srgbClr val="FFFFFF"/>
                </a:solidFill>
                <a:latin typeface="Calibri"/>
                <a:cs typeface="Calibri"/>
              </a:rPr>
              <a:t>Engineering</a:t>
            </a:r>
            <a:r>
              <a:rPr sz="32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Calibri"/>
                <a:cs typeface="Calibri"/>
              </a:rPr>
              <a:t>college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55109" y="4813934"/>
            <a:ext cx="4627880" cy="10045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 indent="95250">
              <a:lnSpc>
                <a:spcPct val="100000"/>
              </a:lnSpc>
              <a:spcBef>
                <a:spcPts val="130"/>
              </a:spcBef>
            </a:pP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B.</a:t>
            </a:r>
            <a:r>
              <a:rPr sz="32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Calibri"/>
                <a:cs typeface="Calibri"/>
              </a:rPr>
              <a:t>E.</a:t>
            </a:r>
            <a:r>
              <a:rPr sz="32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10" dirty="0">
                <a:solidFill>
                  <a:srgbClr val="FFFFFF"/>
                </a:solidFill>
                <a:latin typeface="Calibri"/>
                <a:cs typeface="Calibri"/>
              </a:rPr>
              <a:t>Computer</a:t>
            </a:r>
            <a:r>
              <a:rPr sz="3200" spc="-1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10" dirty="0">
                <a:solidFill>
                  <a:srgbClr val="FFFFFF"/>
                </a:solidFill>
                <a:latin typeface="Calibri"/>
                <a:cs typeface="Calibri"/>
              </a:rPr>
              <a:t>science</a:t>
            </a:r>
            <a:r>
              <a:rPr sz="32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3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3200" spc="-7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10" dirty="0">
                <a:solidFill>
                  <a:srgbClr val="FFFFFF"/>
                </a:solidFill>
                <a:latin typeface="Calibri"/>
                <a:cs typeface="Calibri"/>
              </a:rPr>
              <a:t>Engineering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78610" y="185102"/>
            <a:ext cx="8560435" cy="167957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55"/>
              </a:spcBef>
            </a:pPr>
            <a:r>
              <a:rPr spc="-25" dirty="0"/>
              <a:t>Users</a:t>
            </a:r>
            <a:r>
              <a:rPr spc="10" dirty="0"/>
              <a:t> </a:t>
            </a:r>
            <a:r>
              <a:rPr spc="-30" dirty="0"/>
              <a:t>/customers</a:t>
            </a:r>
            <a:r>
              <a:rPr spc="-60" dirty="0"/>
              <a:t> </a:t>
            </a:r>
            <a:r>
              <a:rPr spc="-15" dirty="0"/>
              <a:t>expect</a:t>
            </a:r>
            <a:r>
              <a:rPr spc="15" dirty="0"/>
              <a:t> </a:t>
            </a:r>
            <a:r>
              <a:rPr dirty="0"/>
              <a:t>cloud </a:t>
            </a:r>
            <a:r>
              <a:rPr spc="-1210" dirty="0"/>
              <a:t> </a:t>
            </a:r>
            <a:r>
              <a:rPr spc="-5" dirty="0"/>
              <a:t>security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771525" y="2428875"/>
            <a:ext cx="1576705" cy="2757805"/>
            <a:chOff x="771525" y="2428875"/>
            <a:chExt cx="1576705" cy="275780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1525" y="2428875"/>
              <a:ext cx="1576324" cy="129057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1525" y="3162300"/>
              <a:ext cx="1576324" cy="129057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1525" y="3895725"/>
              <a:ext cx="1576324" cy="1290574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1525" y="5362638"/>
            <a:ext cx="1576324" cy="129057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8394" y="2596895"/>
            <a:ext cx="9464675" cy="369570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984885" marR="5080">
              <a:lnSpc>
                <a:spcPct val="100400"/>
              </a:lnSpc>
              <a:spcBef>
                <a:spcPts val="80"/>
              </a:spcBef>
            </a:pPr>
            <a:r>
              <a:rPr sz="4800" spc="-25" dirty="0">
                <a:solidFill>
                  <a:srgbClr val="FFFFFF"/>
                </a:solidFill>
                <a:latin typeface="Calibri"/>
                <a:cs typeface="Calibri"/>
              </a:rPr>
              <a:t>Strong</a:t>
            </a:r>
            <a:r>
              <a:rPr sz="48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20" dirty="0">
                <a:solidFill>
                  <a:srgbClr val="FFFFFF"/>
                </a:solidFill>
                <a:latin typeface="Calibri"/>
                <a:cs typeface="Calibri"/>
              </a:rPr>
              <a:t>overall</a:t>
            </a:r>
            <a:r>
              <a:rPr sz="48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security</a:t>
            </a:r>
            <a:r>
              <a:rPr sz="4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35" dirty="0">
                <a:solidFill>
                  <a:srgbClr val="FFFFFF"/>
                </a:solidFill>
                <a:latin typeface="Calibri"/>
                <a:cs typeface="Calibri"/>
              </a:rPr>
              <a:t>offered</a:t>
            </a: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 . </a:t>
            </a:r>
            <a:r>
              <a:rPr sz="4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20" dirty="0">
                <a:solidFill>
                  <a:srgbClr val="FFFFFF"/>
                </a:solidFill>
                <a:latin typeface="Calibri"/>
                <a:cs typeface="Calibri"/>
              </a:rPr>
              <a:t>Suite</a:t>
            </a:r>
            <a:r>
              <a:rPr sz="48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4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security</a:t>
            </a:r>
            <a:r>
              <a:rPr sz="4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5" dirty="0">
                <a:solidFill>
                  <a:srgbClr val="FFFFFF"/>
                </a:solidFill>
                <a:latin typeface="Calibri"/>
                <a:cs typeface="Calibri"/>
              </a:rPr>
              <a:t>solutions</a:t>
            </a:r>
            <a:r>
              <a:rPr sz="4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25" dirty="0">
                <a:solidFill>
                  <a:srgbClr val="FFFFFF"/>
                </a:solidFill>
                <a:latin typeface="Calibri"/>
                <a:cs typeface="Calibri"/>
              </a:rPr>
              <a:t>offered.</a:t>
            </a:r>
            <a:endParaRPr sz="4800">
              <a:latin typeface="Calibri"/>
              <a:cs typeface="Calibri"/>
            </a:endParaRPr>
          </a:p>
          <a:p>
            <a:pPr marL="12700" marR="1536065" indent="838835">
              <a:lnSpc>
                <a:spcPts val="5710"/>
              </a:lnSpc>
              <a:spcBef>
                <a:spcPts val="254"/>
              </a:spcBef>
            </a:pP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Encryption </a:t>
            </a:r>
            <a:r>
              <a:rPr sz="4800" spc="-55" dirty="0">
                <a:solidFill>
                  <a:srgbClr val="FFFFFF"/>
                </a:solidFill>
                <a:latin typeface="Calibri"/>
                <a:cs typeface="Calibri"/>
              </a:rPr>
              <a:t>key </a:t>
            </a:r>
            <a:r>
              <a:rPr sz="4800" spc="-10" dirty="0">
                <a:solidFill>
                  <a:srgbClr val="FFFFFF"/>
                </a:solidFill>
                <a:latin typeface="Calibri"/>
                <a:cs typeface="Calibri"/>
              </a:rPr>
              <a:t>management </a:t>
            </a:r>
            <a:r>
              <a:rPr sz="4800" spc="-10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35" dirty="0">
                <a:solidFill>
                  <a:srgbClr val="FFFFFF"/>
                </a:solidFill>
                <a:latin typeface="Calibri"/>
                <a:cs typeface="Calibri"/>
              </a:rPr>
              <a:t>features</a:t>
            </a:r>
            <a:r>
              <a:rPr sz="4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30" dirty="0">
                <a:solidFill>
                  <a:srgbClr val="FFFFFF"/>
                </a:solidFill>
                <a:latin typeface="Calibri"/>
                <a:cs typeface="Calibri"/>
              </a:rPr>
              <a:t>offered.</a:t>
            </a:r>
            <a:endParaRPr sz="4800">
              <a:latin typeface="Calibri"/>
              <a:cs typeface="Calibri"/>
            </a:endParaRPr>
          </a:p>
          <a:p>
            <a:pPr marL="984885">
              <a:lnSpc>
                <a:spcPts val="5675"/>
              </a:lnSpc>
            </a:pP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Available</a:t>
            </a:r>
            <a:r>
              <a:rPr sz="4800" spc="-1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4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15" dirty="0">
                <a:solidFill>
                  <a:srgbClr val="FFFFFF"/>
                </a:solidFill>
                <a:latin typeface="Calibri"/>
                <a:cs typeface="Calibri"/>
              </a:rPr>
              <a:t>fine</a:t>
            </a:r>
            <a:r>
              <a:rPr sz="4800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30" dirty="0">
                <a:solidFill>
                  <a:srgbClr val="FFFFFF"/>
                </a:solidFill>
                <a:latin typeface="Calibri"/>
                <a:cs typeface="Calibri"/>
              </a:rPr>
              <a:t>control.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9260" y="2750248"/>
            <a:ext cx="5146040" cy="1490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600" spc="-15" dirty="0">
                <a:solidFill>
                  <a:srgbClr val="FFFFFF"/>
                </a:solidFill>
              </a:rPr>
              <a:t>Thank</a:t>
            </a:r>
            <a:r>
              <a:rPr sz="9600" spc="-30" dirty="0">
                <a:solidFill>
                  <a:srgbClr val="FFFFFF"/>
                </a:solidFill>
              </a:rPr>
              <a:t> </a:t>
            </a:r>
            <a:r>
              <a:rPr sz="9600" spc="-15" dirty="0">
                <a:solidFill>
                  <a:srgbClr val="FFFFFF"/>
                </a:solidFill>
              </a:rPr>
              <a:t>you</a:t>
            </a:r>
            <a:endParaRPr sz="9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38605" y="926464"/>
            <a:ext cx="8000365" cy="49053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FFFFFF"/>
                </a:solidFill>
                <a:latin typeface="Calibri"/>
                <a:cs typeface="Calibri"/>
              </a:rPr>
              <a:t>Introduction</a:t>
            </a:r>
            <a:endParaRPr sz="3950">
              <a:latin typeface="Calibri"/>
              <a:cs typeface="Calibri"/>
            </a:endParaRPr>
          </a:p>
          <a:p>
            <a:pPr marL="12700" marR="762000">
              <a:lnSpc>
                <a:spcPct val="101400"/>
              </a:lnSpc>
            </a:pPr>
            <a:r>
              <a:rPr sz="3950" spc="10" dirty="0">
                <a:solidFill>
                  <a:srgbClr val="FFFFFF"/>
                </a:solidFill>
                <a:latin typeface="Calibri"/>
                <a:cs typeface="Calibri"/>
              </a:rPr>
              <a:t>solutions of</a:t>
            </a:r>
            <a:r>
              <a:rPr sz="3950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spc="10" dirty="0">
                <a:solidFill>
                  <a:srgbClr val="FFFFFF"/>
                </a:solidFill>
                <a:latin typeface="Calibri"/>
                <a:cs typeface="Calibri"/>
              </a:rPr>
              <a:t>issues</a:t>
            </a:r>
            <a:r>
              <a:rPr sz="395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395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dirty="0">
                <a:solidFill>
                  <a:srgbClr val="FFFFFF"/>
                </a:solidFill>
                <a:latin typeface="Calibri"/>
                <a:cs typeface="Calibri"/>
              </a:rPr>
              <a:t>cloud</a:t>
            </a:r>
            <a:r>
              <a:rPr sz="3950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dirty="0">
                <a:solidFill>
                  <a:srgbClr val="FFFFFF"/>
                </a:solidFill>
                <a:latin typeface="Calibri"/>
                <a:cs typeface="Calibri"/>
              </a:rPr>
              <a:t>security </a:t>
            </a:r>
            <a:r>
              <a:rPr sz="3950" spc="-8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spc="-5" dirty="0">
                <a:solidFill>
                  <a:srgbClr val="FFFFFF"/>
                </a:solidFill>
                <a:latin typeface="Calibri"/>
                <a:cs typeface="Calibri"/>
              </a:rPr>
              <a:t>future</a:t>
            </a:r>
            <a:r>
              <a:rPr sz="3950" spc="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spc="1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395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dirty="0">
                <a:solidFill>
                  <a:srgbClr val="FFFFFF"/>
                </a:solidFill>
                <a:latin typeface="Calibri"/>
                <a:cs typeface="Calibri"/>
              </a:rPr>
              <a:t>cloud</a:t>
            </a:r>
            <a:r>
              <a:rPr sz="3950" spc="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dirty="0">
                <a:solidFill>
                  <a:srgbClr val="FFFFFF"/>
                </a:solidFill>
                <a:latin typeface="Calibri"/>
                <a:cs typeface="Calibri"/>
              </a:rPr>
              <a:t>security</a:t>
            </a:r>
            <a:endParaRPr sz="3950">
              <a:latin typeface="Calibri"/>
              <a:cs typeface="Calibri"/>
            </a:endParaRPr>
          </a:p>
          <a:p>
            <a:pPr marL="12700" marR="2311400">
              <a:lnSpc>
                <a:spcPct val="101400"/>
              </a:lnSpc>
            </a:pPr>
            <a:r>
              <a:rPr sz="3950" dirty="0">
                <a:solidFill>
                  <a:srgbClr val="FFFFFF"/>
                </a:solidFill>
                <a:latin typeface="Calibri"/>
                <a:cs typeface="Calibri"/>
              </a:rPr>
              <a:t>security</a:t>
            </a:r>
            <a:r>
              <a:rPr sz="3950" spc="1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spc="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395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spc="-15" dirty="0">
                <a:solidFill>
                  <a:srgbClr val="FFFFFF"/>
                </a:solidFill>
                <a:latin typeface="Calibri"/>
                <a:cs typeface="Calibri"/>
              </a:rPr>
              <a:t>privacy</a:t>
            </a:r>
            <a:r>
              <a:rPr sz="3950" spc="2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spc="10" dirty="0">
                <a:solidFill>
                  <a:srgbClr val="FFFFFF"/>
                </a:solidFill>
                <a:latin typeface="Calibri"/>
                <a:cs typeface="Calibri"/>
              </a:rPr>
              <a:t>issues </a:t>
            </a:r>
            <a:r>
              <a:rPr sz="395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spc="-5" dirty="0">
                <a:solidFill>
                  <a:srgbClr val="FFFFFF"/>
                </a:solidFill>
                <a:latin typeface="Calibri"/>
                <a:cs typeface="Calibri"/>
              </a:rPr>
              <a:t>challenges</a:t>
            </a:r>
            <a:r>
              <a:rPr sz="3950" spc="1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spc="1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395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dirty="0">
                <a:solidFill>
                  <a:srgbClr val="FFFFFF"/>
                </a:solidFill>
                <a:latin typeface="Calibri"/>
                <a:cs typeface="Calibri"/>
              </a:rPr>
              <a:t>cloud</a:t>
            </a:r>
            <a:r>
              <a:rPr sz="3950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dirty="0">
                <a:solidFill>
                  <a:srgbClr val="FFFFFF"/>
                </a:solidFill>
                <a:latin typeface="Calibri"/>
                <a:cs typeface="Calibri"/>
              </a:rPr>
              <a:t>security </a:t>
            </a:r>
            <a:r>
              <a:rPr sz="3950" spc="-8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spc="-5" dirty="0">
                <a:solidFill>
                  <a:srgbClr val="FFFFFF"/>
                </a:solidFill>
                <a:latin typeface="Calibri"/>
                <a:cs typeface="Calibri"/>
              </a:rPr>
              <a:t>important</a:t>
            </a:r>
            <a:endParaRPr sz="3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3950" spc="-5" dirty="0">
                <a:solidFill>
                  <a:srgbClr val="FFFFFF"/>
                </a:solidFill>
                <a:latin typeface="Calibri"/>
                <a:cs typeface="Calibri"/>
              </a:rPr>
              <a:t>associated</a:t>
            </a:r>
            <a:r>
              <a:rPr sz="3950" spc="1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spc="1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395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dirty="0">
                <a:solidFill>
                  <a:srgbClr val="FFFFFF"/>
                </a:solidFill>
                <a:latin typeface="Calibri"/>
                <a:cs typeface="Calibri"/>
              </a:rPr>
              <a:t>cloud</a:t>
            </a:r>
            <a:r>
              <a:rPr sz="3950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dirty="0">
                <a:solidFill>
                  <a:srgbClr val="FFFFFF"/>
                </a:solidFill>
                <a:latin typeface="Calibri"/>
                <a:cs typeface="Calibri"/>
              </a:rPr>
              <a:t>security</a:t>
            </a:r>
            <a:endParaRPr sz="3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3950" spc="-15" dirty="0">
                <a:solidFill>
                  <a:srgbClr val="FFFFFF"/>
                </a:solidFill>
                <a:latin typeface="Calibri"/>
                <a:cs typeface="Calibri"/>
              </a:rPr>
              <a:t>users</a:t>
            </a:r>
            <a:r>
              <a:rPr sz="3950" spc="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spc="-30" dirty="0">
                <a:solidFill>
                  <a:srgbClr val="FFFFFF"/>
                </a:solidFill>
                <a:latin typeface="Calibri"/>
                <a:cs typeface="Calibri"/>
              </a:rPr>
              <a:t>/customers</a:t>
            </a:r>
            <a:r>
              <a:rPr sz="3950" spc="2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spc="-15" dirty="0">
                <a:solidFill>
                  <a:srgbClr val="FFFFFF"/>
                </a:solidFill>
                <a:latin typeface="Calibri"/>
                <a:cs typeface="Calibri"/>
              </a:rPr>
              <a:t>expect</a:t>
            </a:r>
            <a:r>
              <a:rPr sz="3950" spc="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spc="5" dirty="0">
                <a:solidFill>
                  <a:srgbClr val="FFFFFF"/>
                </a:solidFill>
                <a:latin typeface="Calibri"/>
                <a:cs typeface="Calibri"/>
              </a:rPr>
              <a:t>cloud</a:t>
            </a:r>
            <a:r>
              <a:rPr sz="3950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dirty="0">
                <a:solidFill>
                  <a:srgbClr val="FFFFFF"/>
                </a:solidFill>
                <a:latin typeface="Calibri"/>
                <a:cs typeface="Calibri"/>
              </a:rPr>
              <a:t>security</a:t>
            </a:r>
            <a:endParaRPr sz="3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104773"/>
            <a:ext cx="12115800" cy="675322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20744" y="359727"/>
            <a:ext cx="4413250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</a:t>
            </a:r>
            <a:r>
              <a:rPr spc="-55" dirty="0"/>
              <a:t>N</a:t>
            </a:r>
            <a:r>
              <a:rPr spc="-5" dirty="0"/>
              <a:t>T</a:t>
            </a:r>
            <a:r>
              <a:rPr spc="-95" dirty="0"/>
              <a:t>R</a:t>
            </a:r>
            <a:r>
              <a:rPr spc="20" dirty="0"/>
              <a:t>O</a:t>
            </a:r>
            <a:r>
              <a:rPr spc="-25" dirty="0"/>
              <a:t>D</a:t>
            </a:r>
            <a:r>
              <a:rPr spc="-20" dirty="0"/>
              <a:t>U</a:t>
            </a:r>
            <a:r>
              <a:rPr spc="-30" dirty="0"/>
              <a:t>C</a:t>
            </a:r>
            <a:r>
              <a:rPr spc="-5" dirty="0"/>
              <a:t>T</a:t>
            </a:r>
            <a:r>
              <a:rPr spc="-20" dirty="0"/>
              <a:t>I</a:t>
            </a:r>
            <a:r>
              <a:rPr spc="20" dirty="0"/>
              <a:t>O</a:t>
            </a:r>
            <a:r>
              <a:rPr dirty="0"/>
              <a:t>N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5775" y="1762125"/>
            <a:ext cx="1576324" cy="129057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46772" y="1933320"/>
            <a:ext cx="10166985" cy="3686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38835">
              <a:lnSpc>
                <a:spcPct val="100099"/>
              </a:lnSpc>
              <a:spcBef>
                <a:spcPts val="100"/>
              </a:spcBef>
              <a:tabLst>
                <a:tab pos="5623560" algn="l"/>
              </a:tabLst>
            </a:pP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4800" spc="-10" dirty="0">
                <a:solidFill>
                  <a:srgbClr val="FFFFFF"/>
                </a:solidFill>
                <a:latin typeface="Calibri"/>
                <a:cs typeface="Calibri"/>
              </a:rPr>
              <a:t>information</a:t>
            </a:r>
            <a:r>
              <a:rPr sz="4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5" dirty="0">
                <a:solidFill>
                  <a:srgbClr val="FFFFFF"/>
                </a:solidFill>
                <a:latin typeface="Calibri"/>
                <a:cs typeface="Calibri"/>
              </a:rPr>
              <a:t>of	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numerous </a:t>
            </a:r>
            <a:r>
              <a:rPr sz="4800" spc="10" dirty="0">
                <a:solidFill>
                  <a:srgbClr val="FFFFFF"/>
                </a:solidFill>
                <a:latin typeface="Calibri"/>
                <a:cs typeface="Calibri"/>
              </a:rPr>
              <a:t>cloud </a:t>
            </a:r>
            <a:r>
              <a:rPr sz="4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5" dirty="0">
                <a:solidFill>
                  <a:srgbClr val="FFFFFF"/>
                </a:solidFill>
                <a:latin typeface="Calibri"/>
                <a:cs typeface="Calibri"/>
              </a:rPr>
              <a:t>based </a:t>
            </a:r>
            <a:r>
              <a:rPr sz="4800" spc="10" dirty="0">
                <a:solidFill>
                  <a:srgbClr val="FFFFFF"/>
                </a:solidFill>
                <a:latin typeface="Calibri"/>
                <a:cs typeface="Calibri"/>
              </a:rPr>
              <a:t>services and </a:t>
            </a:r>
            <a:r>
              <a:rPr sz="4800" spc="-10" dirty="0">
                <a:solidFill>
                  <a:srgbClr val="FFFFFF"/>
                </a:solidFill>
                <a:latin typeface="Calibri"/>
                <a:cs typeface="Calibri"/>
              </a:rPr>
              <a:t>geographically 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 dispersed </a:t>
            </a:r>
            <a:r>
              <a:rPr sz="4800" spc="10" dirty="0">
                <a:solidFill>
                  <a:srgbClr val="FFFFFF"/>
                </a:solidFill>
                <a:latin typeface="Calibri"/>
                <a:cs typeface="Calibri"/>
              </a:rPr>
              <a:t>cloud service </a:t>
            </a:r>
            <a:r>
              <a:rPr sz="4800" spc="-10" dirty="0">
                <a:solidFill>
                  <a:srgbClr val="FFFFFF"/>
                </a:solidFill>
                <a:latin typeface="Calibri"/>
                <a:cs typeface="Calibri"/>
              </a:rPr>
              <a:t>providers, 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 sensitive</a:t>
            </a:r>
            <a:r>
              <a:rPr sz="4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information</a:t>
            </a:r>
            <a:r>
              <a:rPr sz="48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48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25" dirty="0">
                <a:solidFill>
                  <a:srgbClr val="FFFFFF"/>
                </a:solidFill>
                <a:latin typeface="Calibri"/>
                <a:cs typeface="Calibri"/>
              </a:rPr>
              <a:t>different</a:t>
            </a:r>
            <a:r>
              <a:rPr sz="4800" spc="-10" dirty="0">
                <a:solidFill>
                  <a:srgbClr val="FFFFFF"/>
                </a:solidFill>
                <a:latin typeface="Calibri"/>
                <a:cs typeface="Calibri"/>
              </a:rPr>
              <a:t> entities </a:t>
            </a:r>
            <a:r>
              <a:rPr sz="4800" spc="-10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25" dirty="0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sz="4800" spc="5" dirty="0">
                <a:solidFill>
                  <a:srgbClr val="FFFFFF"/>
                </a:solidFill>
                <a:latin typeface="Calibri"/>
                <a:cs typeface="Calibri"/>
              </a:rPr>
              <a:t>normally</a:t>
            </a:r>
            <a:r>
              <a:rPr sz="4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45" dirty="0">
                <a:solidFill>
                  <a:srgbClr val="FFFFFF"/>
                </a:solidFill>
                <a:latin typeface="Calibri"/>
                <a:cs typeface="Calibri"/>
              </a:rPr>
              <a:t>stored</a:t>
            </a:r>
            <a:r>
              <a:rPr sz="4800" spc="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1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4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30" dirty="0">
                <a:solidFill>
                  <a:srgbClr val="FFFFFF"/>
                </a:solidFill>
                <a:latin typeface="Calibri"/>
                <a:cs typeface="Calibri"/>
              </a:rPr>
              <a:t>remote</a:t>
            </a:r>
            <a:r>
              <a:rPr sz="4800" spc="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15" dirty="0">
                <a:solidFill>
                  <a:srgbClr val="FFFFFF"/>
                </a:solidFill>
                <a:latin typeface="Calibri"/>
                <a:cs typeface="Calibri"/>
              </a:rPr>
              <a:t>servers.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" y="19050"/>
            <a:ext cx="12172950" cy="683894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05838" y="259651"/>
            <a:ext cx="9682480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Solution</a:t>
            </a:r>
            <a:r>
              <a:rPr spc="-90" dirty="0"/>
              <a:t> </a:t>
            </a:r>
            <a:r>
              <a:rPr dirty="0"/>
              <a:t>of</a:t>
            </a:r>
            <a:r>
              <a:rPr spc="-10" dirty="0"/>
              <a:t> Issues</a:t>
            </a:r>
            <a:r>
              <a:rPr spc="30" dirty="0"/>
              <a:t> </a:t>
            </a:r>
            <a:r>
              <a:rPr spc="15" dirty="0"/>
              <a:t>in</a:t>
            </a:r>
            <a:r>
              <a:rPr spc="-5" dirty="0"/>
              <a:t> </a:t>
            </a:r>
            <a:r>
              <a:rPr dirty="0"/>
              <a:t>Cloud</a:t>
            </a:r>
            <a:r>
              <a:rPr spc="-10" dirty="0"/>
              <a:t> </a:t>
            </a:r>
            <a:r>
              <a:rPr spc="-5" dirty="0"/>
              <a:t>security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09550" y="1695450"/>
            <a:ext cx="1576705" cy="3491229"/>
            <a:chOff x="209550" y="1695450"/>
            <a:chExt cx="1576705" cy="3491229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9550" y="1695450"/>
              <a:ext cx="1576324" cy="129057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9550" y="2428875"/>
              <a:ext cx="1576324" cy="129057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9550" y="3162300"/>
              <a:ext cx="1576324" cy="129057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9550" y="3895725"/>
              <a:ext cx="1576324" cy="1290574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014094" marR="3237230">
              <a:lnSpc>
                <a:spcPct val="100400"/>
              </a:lnSpc>
              <a:spcBef>
                <a:spcPts val="80"/>
              </a:spcBef>
            </a:pPr>
            <a:r>
              <a:rPr spc="-20" dirty="0"/>
              <a:t>Network </a:t>
            </a:r>
            <a:r>
              <a:rPr spc="10" dirty="0"/>
              <a:t>and </a:t>
            </a:r>
            <a:r>
              <a:rPr spc="-5" dirty="0"/>
              <a:t>security </a:t>
            </a:r>
            <a:r>
              <a:rPr spc="5" dirty="0"/>
              <a:t>audits. </a:t>
            </a:r>
            <a:r>
              <a:rPr spc="-1075" dirty="0"/>
              <a:t> </a:t>
            </a:r>
            <a:r>
              <a:rPr spc="-5" dirty="0"/>
              <a:t>Security</a:t>
            </a:r>
            <a:r>
              <a:rPr spc="15" dirty="0"/>
              <a:t> </a:t>
            </a:r>
            <a:r>
              <a:rPr spc="-25" dirty="0"/>
              <a:t>threat</a:t>
            </a:r>
            <a:r>
              <a:rPr spc="-20" dirty="0"/>
              <a:t> </a:t>
            </a:r>
            <a:r>
              <a:rPr spc="-10" dirty="0"/>
              <a:t>assessments.</a:t>
            </a:r>
          </a:p>
          <a:p>
            <a:pPr marL="1014094">
              <a:lnSpc>
                <a:spcPct val="100000"/>
              </a:lnSpc>
              <a:spcBef>
                <a:spcPts val="20"/>
              </a:spcBef>
            </a:pPr>
            <a:r>
              <a:rPr spc="-15" dirty="0"/>
              <a:t>secure</a:t>
            </a:r>
            <a:r>
              <a:rPr spc="-30" dirty="0"/>
              <a:t> </a:t>
            </a:r>
            <a:r>
              <a:rPr spc="-10" dirty="0"/>
              <a:t>network</a:t>
            </a:r>
            <a:r>
              <a:rPr spc="25" dirty="0"/>
              <a:t> </a:t>
            </a:r>
            <a:r>
              <a:rPr spc="15" dirty="0"/>
              <a:t>and</a:t>
            </a:r>
            <a:r>
              <a:rPr spc="-95" dirty="0"/>
              <a:t> </a:t>
            </a:r>
            <a:r>
              <a:rPr spc="-20" dirty="0"/>
              <a:t>infrastructure</a:t>
            </a:r>
            <a:r>
              <a:rPr spc="-25" dirty="0"/>
              <a:t> </a:t>
            </a:r>
            <a:r>
              <a:rPr spc="10" dirty="0"/>
              <a:t>design.</a:t>
            </a:r>
          </a:p>
          <a:p>
            <a:pPr marL="175260" marR="776605" indent="838835">
              <a:lnSpc>
                <a:spcPts val="5710"/>
              </a:lnSpc>
              <a:spcBef>
                <a:spcPts val="175"/>
              </a:spcBef>
            </a:pPr>
            <a:r>
              <a:rPr spc="-50" dirty="0"/>
              <a:t>Data </a:t>
            </a:r>
            <a:r>
              <a:rPr spc="5" dirty="0"/>
              <a:t>loss </a:t>
            </a:r>
            <a:r>
              <a:rPr spc="-20" dirty="0"/>
              <a:t>prevention </a:t>
            </a:r>
            <a:r>
              <a:rPr spc="-10" dirty="0"/>
              <a:t>for information </a:t>
            </a:r>
            <a:r>
              <a:rPr spc="10" dirty="0"/>
              <a:t>in </a:t>
            </a:r>
            <a:r>
              <a:rPr spc="-1075" dirty="0"/>
              <a:t> </a:t>
            </a:r>
            <a:r>
              <a:rPr dirty="0"/>
              <a:t>motion</a:t>
            </a:r>
            <a:r>
              <a:rPr spc="-20" dirty="0"/>
              <a:t> </a:t>
            </a:r>
            <a:r>
              <a:rPr spc="15" dirty="0"/>
              <a:t>and</a:t>
            </a:r>
            <a:r>
              <a:rPr spc="-15" dirty="0"/>
              <a:t> </a:t>
            </a:r>
            <a:r>
              <a:rPr spc="-25" dirty="0"/>
              <a:t>at</a:t>
            </a:r>
            <a:r>
              <a:rPr dirty="0"/>
              <a:t> </a:t>
            </a:r>
            <a:r>
              <a:rPr spc="-40" dirty="0"/>
              <a:t>rest.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53716" y="141668"/>
            <a:ext cx="6719570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824480" algn="l"/>
              </a:tabLst>
            </a:pPr>
            <a:r>
              <a:rPr spc="-15" dirty="0"/>
              <a:t>Future</a:t>
            </a:r>
            <a:r>
              <a:rPr spc="10" dirty="0"/>
              <a:t> </a:t>
            </a:r>
            <a:r>
              <a:rPr dirty="0"/>
              <a:t>Of	</a:t>
            </a:r>
            <a:r>
              <a:rPr spc="-5" dirty="0"/>
              <a:t>cloud</a:t>
            </a:r>
            <a:r>
              <a:rPr spc="-65" dirty="0"/>
              <a:t> </a:t>
            </a:r>
            <a:r>
              <a:rPr spc="-5" dirty="0"/>
              <a:t>security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904875"/>
            <a:ext cx="1509649" cy="12905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371725"/>
            <a:ext cx="1509649" cy="12905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838575"/>
            <a:ext cx="1509649" cy="129057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96545" y="1075626"/>
            <a:ext cx="11798300" cy="58896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770890" indent="838835">
              <a:lnSpc>
                <a:spcPct val="100400"/>
              </a:lnSpc>
              <a:spcBef>
                <a:spcPts val="85"/>
              </a:spcBef>
            </a:pP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4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5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4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facing</a:t>
            </a:r>
            <a:r>
              <a:rPr sz="4800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10" dirty="0">
                <a:solidFill>
                  <a:srgbClr val="FFFFFF"/>
                </a:solidFill>
                <a:latin typeface="Calibri"/>
                <a:cs typeface="Calibri"/>
              </a:rPr>
              <a:t>many</a:t>
            </a:r>
            <a:r>
              <a:rPr sz="4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challenges</a:t>
            </a:r>
            <a:r>
              <a:rPr sz="48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25" dirty="0">
                <a:solidFill>
                  <a:srgbClr val="FFFFFF"/>
                </a:solidFill>
                <a:latin typeface="Calibri"/>
                <a:cs typeface="Calibri"/>
              </a:rPr>
              <a:t>regarding</a:t>
            </a:r>
            <a:r>
              <a:rPr sz="4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4800" spc="-10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security</a:t>
            </a:r>
            <a:r>
              <a:rPr sz="4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25" dirty="0">
                <a:solidFill>
                  <a:srgbClr val="FFFFFF"/>
                </a:solidFill>
                <a:latin typeface="Calibri"/>
                <a:cs typeface="Calibri"/>
              </a:rPr>
              <a:t>data.</a:t>
            </a:r>
            <a:endParaRPr sz="4800">
              <a:latin typeface="Calibri"/>
              <a:cs typeface="Calibri"/>
            </a:endParaRPr>
          </a:p>
          <a:p>
            <a:pPr marL="12700" marR="1430020" indent="838835">
              <a:lnSpc>
                <a:spcPts val="5710"/>
              </a:lnSpc>
              <a:spcBef>
                <a:spcPts val="250"/>
              </a:spcBef>
            </a:pPr>
            <a:r>
              <a:rPr sz="4800" spc="-10" dirty="0">
                <a:solidFill>
                  <a:srgbClr val="FFFFFF"/>
                </a:solidFill>
                <a:latin typeface="Calibri"/>
                <a:cs typeface="Calibri"/>
              </a:rPr>
              <a:t>notification</a:t>
            </a:r>
            <a:r>
              <a:rPr sz="48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4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4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technology</a:t>
            </a:r>
            <a:r>
              <a:rPr sz="4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10" dirty="0">
                <a:solidFill>
                  <a:srgbClr val="FFFFFF"/>
                </a:solidFill>
                <a:latin typeface="Calibri"/>
                <a:cs typeface="Calibri"/>
              </a:rPr>
              <a:t>helps</a:t>
            </a:r>
            <a:r>
              <a:rPr sz="4800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5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4800" spc="-10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15" dirty="0">
                <a:solidFill>
                  <a:srgbClr val="FFFFFF"/>
                </a:solidFill>
                <a:latin typeface="Calibri"/>
                <a:cs typeface="Calibri"/>
              </a:rPr>
              <a:t>secure</a:t>
            </a:r>
            <a:r>
              <a:rPr sz="4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48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25" dirty="0">
                <a:solidFill>
                  <a:srgbClr val="FFFFFF"/>
                </a:solidFill>
                <a:latin typeface="Calibri"/>
                <a:cs typeface="Calibri"/>
              </a:rPr>
              <a:t>data.</a:t>
            </a:r>
            <a:endParaRPr sz="4800">
              <a:latin typeface="Calibri"/>
              <a:cs typeface="Calibri"/>
            </a:endParaRPr>
          </a:p>
          <a:p>
            <a:pPr marL="12700" marR="5080" indent="838835">
              <a:lnSpc>
                <a:spcPts val="5710"/>
              </a:lnSpc>
              <a:spcBef>
                <a:spcPts val="150"/>
              </a:spcBef>
            </a:pPr>
            <a:r>
              <a:rPr sz="4800" spc="-10" dirty="0">
                <a:solidFill>
                  <a:srgbClr val="FFFFFF"/>
                </a:solidFill>
                <a:latin typeface="Calibri"/>
                <a:cs typeface="Calibri"/>
              </a:rPr>
              <a:t>many </a:t>
            </a:r>
            <a:r>
              <a:rPr sz="4800" spc="-30" dirty="0">
                <a:solidFill>
                  <a:srgbClr val="FFFFFF"/>
                </a:solidFill>
                <a:latin typeface="Calibri"/>
                <a:cs typeface="Calibri"/>
              </a:rPr>
              <a:t>recharge </a:t>
            </a:r>
            <a:r>
              <a:rPr sz="4800" spc="10" dirty="0">
                <a:solidFill>
                  <a:srgbClr val="FFFFFF"/>
                </a:solidFill>
                <a:latin typeface="Calibri"/>
                <a:cs typeface="Calibri"/>
              </a:rPr>
              <a:t>an </a:t>
            </a: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this 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technology </a:t>
            </a:r>
            <a:r>
              <a:rPr sz="4800" spc="-30" dirty="0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sz="4800" spc="-10" dirty="0">
                <a:solidFill>
                  <a:srgbClr val="FFFFFF"/>
                </a:solidFill>
                <a:latin typeface="Calibri"/>
                <a:cs typeface="Calibri"/>
              </a:rPr>
              <a:t>taking </a:t>
            </a:r>
            <a:r>
              <a:rPr sz="4800" spc="-10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10" dirty="0">
                <a:solidFill>
                  <a:srgbClr val="FFFFFF"/>
                </a:solidFill>
                <a:latin typeface="Calibri"/>
                <a:cs typeface="Calibri"/>
              </a:rPr>
              <a:t>place</a:t>
            </a:r>
            <a:r>
              <a:rPr sz="48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10" dirty="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sz="4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eventually</a:t>
            </a:r>
            <a:r>
              <a:rPr sz="4800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10" dirty="0">
                <a:solidFill>
                  <a:srgbClr val="FFFFFF"/>
                </a:solidFill>
                <a:latin typeface="Calibri"/>
                <a:cs typeface="Calibri"/>
              </a:rPr>
              <a:t>help</a:t>
            </a:r>
            <a:r>
              <a:rPr sz="48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48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technology</a:t>
            </a:r>
            <a:r>
              <a:rPr sz="4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5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endParaRPr sz="4800">
              <a:latin typeface="Calibri"/>
              <a:cs typeface="Calibri"/>
            </a:endParaRPr>
          </a:p>
          <a:p>
            <a:pPr marL="12700" marR="1058545">
              <a:lnSpc>
                <a:spcPts val="5780"/>
              </a:lnSpc>
            </a:pP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expand</a:t>
            </a:r>
            <a:r>
              <a:rPr sz="48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1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4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1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4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10" dirty="0">
                <a:solidFill>
                  <a:srgbClr val="FFFFFF"/>
                </a:solidFill>
                <a:latin typeface="Calibri"/>
                <a:cs typeface="Calibri"/>
              </a:rPr>
              <a:t>scope</a:t>
            </a:r>
            <a:r>
              <a:rPr sz="4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1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4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10" dirty="0">
                <a:solidFill>
                  <a:srgbClr val="FFFFFF"/>
                </a:solidFill>
                <a:latin typeface="Calibri"/>
                <a:cs typeface="Calibri"/>
              </a:rPr>
              <a:t>future</a:t>
            </a:r>
            <a:r>
              <a:rPr sz="4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15" dirty="0">
                <a:solidFill>
                  <a:srgbClr val="FFFFFF"/>
                </a:solidFill>
                <a:latin typeface="Calibri"/>
                <a:cs typeface="Calibri"/>
              </a:rPr>
              <a:t>leading</a:t>
            </a:r>
            <a:r>
              <a:rPr sz="4800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5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48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20" dirty="0">
                <a:solidFill>
                  <a:srgbClr val="FFFFFF"/>
                </a:solidFill>
                <a:latin typeface="Calibri"/>
                <a:cs typeface="Calibri"/>
              </a:rPr>
              <a:t>more </a:t>
            </a:r>
            <a:r>
              <a:rPr sz="4800" spc="-10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15" dirty="0">
                <a:solidFill>
                  <a:srgbClr val="FFFFFF"/>
                </a:solidFill>
                <a:latin typeface="Calibri"/>
                <a:cs typeface="Calibri"/>
              </a:rPr>
              <a:t>secure</a:t>
            </a:r>
            <a:r>
              <a:rPr sz="4800" spc="-25" dirty="0">
                <a:solidFill>
                  <a:srgbClr val="FFFFFF"/>
                </a:solidFill>
                <a:latin typeface="Calibri"/>
                <a:cs typeface="Calibri"/>
              </a:rPr>
              <a:t> data.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68016" y="168846"/>
            <a:ext cx="7434580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Security</a:t>
            </a:r>
            <a:r>
              <a:rPr spc="-20" dirty="0"/>
              <a:t> </a:t>
            </a:r>
            <a:r>
              <a:rPr spc="-15" dirty="0"/>
              <a:t>and privacy</a:t>
            </a:r>
            <a:r>
              <a:rPr spc="-5" dirty="0"/>
              <a:t> </a:t>
            </a:r>
            <a:r>
              <a:rPr dirty="0"/>
              <a:t>issues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3350" y="1733550"/>
            <a:ext cx="1576324" cy="12905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3350" y="3200400"/>
            <a:ext cx="1576324" cy="129057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94665" y="1903349"/>
            <a:ext cx="9535160" cy="295148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351155" indent="838835">
              <a:lnSpc>
                <a:spcPct val="100400"/>
              </a:lnSpc>
              <a:spcBef>
                <a:spcPts val="80"/>
              </a:spcBef>
            </a:pPr>
            <a:r>
              <a:rPr sz="4800" spc="-15" dirty="0">
                <a:solidFill>
                  <a:srgbClr val="FFFFFF"/>
                </a:solidFill>
                <a:latin typeface="Calibri"/>
                <a:cs typeface="Calibri"/>
              </a:rPr>
              <a:t>Its</a:t>
            </a:r>
            <a:r>
              <a:rPr sz="4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10" dirty="0">
                <a:solidFill>
                  <a:srgbClr val="FFFFFF"/>
                </a:solidFill>
                <a:latin typeface="Calibri"/>
                <a:cs typeface="Calibri"/>
              </a:rPr>
              <a:t>ensures</a:t>
            </a:r>
            <a:r>
              <a:rPr sz="4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5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5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4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r>
              <a:rPr sz="4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25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4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5" dirty="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sz="4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them </a:t>
            </a:r>
            <a:r>
              <a:rPr sz="4800" spc="-10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25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10" dirty="0">
                <a:solidFill>
                  <a:srgbClr val="FFFFFF"/>
                </a:solidFill>
                <a:latin typeface="Calibri"/>
                <a:cs typeface="Calibri"/>
              </a:rPr>
              <a:t>any</a:t>
            </a:r>
            <a:r>
              <a:rPr sz="4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time</a:t>
            </a:r>
            <a:r>
              <a:rPr sz="4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25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10" dirty="0">
                <a:solidFill>
                  <a:srgbClr val="FFFFFF"/>
                </a:solidFill>
                <a:latin typeface="Calibri"/>
                <a:cs typeface="Calibri"/>
              </a:rPr>
              <a:t>any</a:t>
            </a:r>
            <a:r>
              <a:rPr sz="4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10" dirty="0">
                <a:solidFill>
                  <a:srgbClr val="FFFFFF"/>
                </a:solidFill>
                <a:latin typeface="Calibri"/>
                <a:cs typeface="Calibri"/>
              </a:rPr>
              <a:t>place.</a:t>
            </a:r>
            <a:endParaRPr sz="4800">
              <a:latin typeface="Calibri"/>
              <a:cs typeface="Calibri"/>
            </a:endParaRPr>
          </a:p>
          <a:p>
            <a:pPr marL="12700" marR="5080" indent="838835">
              <a:lnSpc>
                <a:spcPts val="5710"/>
              </a:lnSpc>
              <a:spcBef>
                <a:spcPts val="170"/>
              </a:spcBef>
            </a:pPr>
            <a:r>
              <a:rPr sz="4800" spc="5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4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10" dirty="0">
                <a:solidFill>
                  <a:srgbClr val="FFFFFF"/>
                </a:solidFill>
                <a:latin typeface="Calibri"/>
                <a:cs typeface="Calibri"/>
              </a:rPr>
              <a:t>means</a:t>
            </a:r>
            <a:r>
              <a:rPr sz="4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15" dirty="0">
                <a:solidFill>
                  <a:srgbClr val="FFFFFF"/>
                </a:solidFill>
                <a:latin typeface="Calibri"/>
                <a:cs typeface="Calibri"/>
              </a:rPr>
              <a:t>keeping</a:t>
            </a:r>
            <a:r>
              <a:rPr sz="4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5" dirty="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sz="4800" spc="-35" dirty="0">
                <a:solidFill>
                  <a:srgbClr val="FFFFFF"/>
                </a:solidFill>
                <a:latin typeface="Calibri"/>
                <a:cs typeface="Calibri"/>
              </a:rPr>
              <a:t> data</a:t>
            </a:r>
            <a:r>
              <a:rPr sz="4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20" dirty="0">
                <a:solidFill>
                  <a:srgbClr val="FFFFFF"/>
                </a:solidFill>
                <a:latin typeface="Calibri"/>
                <a:cs typeface="Calibri"/>
              </a:rPr>
              <a:t>secret</a:t>
            </a: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10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4800" spc="-10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4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10" dirty="0">
                <a:solidFill>
                  <a:srgbClr val="FFFFFF"/>
                </a:solidFill>
                <a:latin typeface="Calibri"/>
                <a:cs typeface="Calibri"/>
              </a:rPr>
              <a:t>cloud</a:t>
            </a:r>
            <a:r>
              <a:rPr sz="4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60" dirty="0">
                <a:solidFill>
                  <a:srgbClr val="FFFFFF"/>
                </a:solidFill>
                <a:latin typeface="Calibri"/>
                <a:cs typeface="Calibri"/>
              </a:rPr>
              <a:t>system</a:t>
            </a:r>
            <a:r>
              <a:rPr sz="4800" spc="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Challenge</a:t>
            </a:r>
            <a:r>
              <a:rPr spc="-20" dirty="0"/>
              <a:t> </a:t>
            </a:r>
            <a:r>
              <a:rPr dirty="0"/>
              <a:t>of</a:t>
            </a:r>
            <a:r>
              <a:rPr spc="-55" dirty="0"/>
              <a:t> </a:t>
            </a:r>
            <a:r>
              <a:rPr dirty="0"/>
              <a:t>cloud</a:t>
            </a:r>
            <a:r>
              <a:rPr spc="-25" dirty="0"/>
              <a:t> </a:t>
            </a:r>
            <a:r>
              <a:rPr spc="-5" dirty="0"/>
              <a:t>security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100" y="1895475"/>
            <a:ext cx="1576324" cy="129057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38100" y="3362325"/>
            <a:ext cx="1576705" cy="2757805"/>
            <a:chOff x="38100" y="3362325"/>
            <a:chExt cx="1576705" cy="275780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100" y="3362325"/>
              <a:ext cx="1576324" cy="129057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100" y="4095876"/>
              <a:ext cx="1576324" cy="129057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100" y="4829238"/>
              <a:ext cx="1576324" cy="1290574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394652" y="2068449"/>
            <a:ext cx="10823575" cy="369570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271780" indent="972185" algn="just">
              <a:lnSpc>
                <a:spcPct val="100400"/>
              </a:lnSpc>
              <a:spcBef>
                <a:spcPts val="80"/>
              </a:spcBef>
            </a:pP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Csps</a:t>
            </a:r>
            <a:r>
              <a:rPr sz="4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believes</a:t>
            </a:r>
            <a:r>
              <a:rPr sz="4800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2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 security</a:t>
            </a:r>
            <a:r>
              <a:rPr sz="4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5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4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10" dirty="0">
                <a:solidFill>
                  <a:srgbClr val="FFFFFF"/>
                </a:solidFill>
                <a:latin typeface="Calibri"/>
                <a:cs typeface="Calibri"/>
              </a:rPr>
              <a:t>end</a:t>
            </a:r>
            <a:r>
              <a:rPr sz="4800" spc="-20" dirty="0">
                <a:solidFill>
                  <a:srgbClr val="FFFFFF"/>
                </a:solidFill>
                <a:latin typeface="Calibri"/>
                <a:cs typeface="Calibri"/>
              </a:rPr>
              <a:t> users </a:t>
            </a:r>
            <a:r>
              <a:rPr sz="4800" spc="-10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5" dirty="0">
                <a:solidFill>
                  <a:srgbClr val="FFFFFF"/>
                </a:solidFill>
                <a:latin typeface="Calibri"/>
                <a:cs typeface="Calibri"/>
              </a:rPr>
              <a:t>issue</a:t>
            </a:r>
            <a:r>
              <a:rPr sz="4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4800">
              <a:latin typeface="Calibri"/>
              <a:cs typeface="Calibri"/>
            </a:endParaRPr>
          </a:p>
          <a:p>
            <a:pPr marL="851535" marR="5080" indent="133350" algn="just">
              <a:lnSpc>
                <a:spcPts val="5780"/>
              </a:lnSpc>
              <a:spcBef>
                <a:spcPts val="110"/>
              </a:spcBef>
            </a:pPr>
            <a:r>
              <a:rPr sz="4800" spc="5" dirty="0">
                <a:solidFill>
                  <a:srgbClr val="FFFFFF"/>
                </a:solidFill>
                <a:latin typeface="Calibri"/>
                <a:cs typeface="Calibri"/>
              </a:rPr>
              <a:t>Lack of </a:t>
            </a:r>
            <a:r>
              <a:rPr sz="4800" spc="-15" dirty="0">
                <a:solidFill>
                  <a:srgbClr val="FFFFFF"/>
                </a:solidFill>
                <a:latin typeface="Calibri"/>
                <a:cs typeface="Calibri"/>
              </a:rPr>
              <a:t>Awareness </a:t>
            </a:r>
            <a:r>
              <a:rPr sz="4800" spc="10" dirty="0">
                <a:solidFill>
                  <a:srgbClr val="FFFFFF"/>
                </a:solidFill>
                <a:latin typeface="Calibri"/>
                <a:cs typeface="Calibri"/>
              </a:rPr>
              <a:t>about cloud 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security </a:t>
            </a:r>
            <a:r>
              <a:rPr sz="4800" spc="-10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20" dirty="0">
                <a:solidFill>
                  <a:srgbClr val="FFFFFF"/>
                </a:solidFill>
                <a:latin typeface="Calibri"/>
                <a:cs typeface="Calibri"/>
              </a:rPr>
              <a:t>inconsistent </a:t>
            </a:r>
            <a:r>
              <a:rPr sz="4800" spc="-10" dirty="0">
                <a:solidFill>
                  <a:srgbClr val="FFFFFF"/>
                </a:solidFill>
                <a:latin typeface="Calibri"/>
                <a:cs typeface="Calibri"/>
              </a:rPr>
              <a:t>network </a:t>
            </a: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connections </a:t>
            </a:r>
            <a:r>
              <a:rPr sz="4800" spc="5" dirty="0">
                <a:solidFill>
                  <a:srgbClr val="FFFFFF"/>
                </a:solidFill>
                <a:latin typeface="Calibri"/>
                <a:cs typeface="Calibri"/>
              </a:rPr>
              <a:t>issues </a:t>
            </a:r>
            <a:r>
              <a:rPr sz="4800" spc="-10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5" dirty="0">
                <a:solidFill>
                  <a:srgbClr val="FFFFFF"/>
                </a:solidFill>
                <a:latin typeface="Calibri"/>
                <a:cs typeface="Calibri"/>
              </a:rPr>
              <a:t>Lack</a:t>
            </a:r>
            <a:r>
              <a:rPr sz="4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 proper</a:t>
            </a:r>
            <a:r>
              <a:rPr sz="4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10" dirty="0">
                <a:solidFill>
                  <a:srgbClr val="FFFFFF"/>
                </a:solidFill>
                <a:latin typeface="Calibri"/>
                <a:cs typeface="Calibri"/>
              </a:rPr>
              <a:t>cloud</a:t>
            </a:r>
            <a:r>
              <a:rPr sz="48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security</a:t>
            </a:r>
            <a:r>
              <a:rPr sz="4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20" dirty="0">
                <a:solidFill>
                  <a:srgbClr val="FFFFFF"/>
                </a:solidFill>
                <a:latin typeface="Calibri"/>
                <a:cs typeface="Calibri"/>
              </a:rPr>
              <a:t>standards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68829" y="112712"/>
            <a:ext cx="7605395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Important</a:t>
            </a:r>
            <a:r>
              <a:rPr spc="1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cloud</a:t>
            </a:r>
            <a:r>
              <a:rPr spc="-20" dirty="0"/>
              <a:t> </a:t>
            </a:r>
            <a:r>
              <a:rPr spc="-5" dirty="0"/>
              <a:t>security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2257425"/>
            <a:ext cx="1576324" cy="129057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914400" y="3724275"/>
            <a:ext cx="1576705" cy="2024380"/>
            <a:chOff x="914400" y="3724275"/>
            <a:chExt cx="1576705" cy="202438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400" y="3724275"/>
              <a:ext cx="1576324" cy="129057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400" y="4457763"/>
              <a:ext cx="1576324" cy="1290574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73468" rIns="0" bIns="0" rtlCol="0">
            <a:spAutoFit/>
          </a:bodyPr>
          <a:lstStyle/>
          <a:p>
            <a:pPr marL="878205" marR="5080" indent="972185">
              <a:lnSpc>
                <a:spcPct val="100400"/>
              </a:lnSpc>
              <a:spcBef>
                <a:spcPts val="85"/>
              </a:spcBef>
            </a:pPr>
            <a:r>
              <a:rPr spc="-5" dirty="0"/>
              <a:t>Increasing</a:t>
            </a:r>
            <a:r>
              <a:rPr spc="-55" dirty="0"/>
              <a:t> </a:t>
            </a:r>
            <a:r>
              <a:rPr spc="-10" dirty="0"/>
              <a:t>usage</a:t>
            </a:r>
            <a:r>
              <a:rPr spc="-25" dirty="0"/>
              <a:t> </a:t>
            </a:r>
            <a:r>
              <a:rPr spc="5" dirty="0"/>
              <a:t>of</a:t>
            </a:r>
            <a:r>
              <a:rPr spc="-10" dirty="0"/>
              <a:t> </a:t>
            </a:r>
            <a:r>
              <a:rPr spc="10" dirty="0"/>
              <a:t>cloud</a:t>
            </a:r>
            <a:r>
              <a:rPr spc="-20" dirty="0"/>
              <a:t> </a:t>
            </a:r>
            <a:r>
              <a:rPr spc="10" dirty="0"/>
              <a:t>services</a:t>
            </a:r>
            <a:r>
              <a:rPr spc="-114" dirty="0"/>
              <a:t> </a:t>
            </a:r>
            <a:r>
              <a:rPr spc="10" dirty="0"/>
              <a:t>in </a:t>
            </a:r>
            <a:r>
              <a:rPr spc="-1070" dirty="0"/>
              <a:t> </a:t>
            </a:r>
            <a:r>
              <a:rPr spc="10" dirty="0"/>
              <a:t>non</a:t>
            </a:r>
            <a:r>
              <a:rPr spc="-5" dirty="0"/>
              <a:t> </a:t>
            </a:r>
            <a:r>
              <a:rPr dirty="0"/>
              <a:t>–</a:t>
            </a:r>
            <a:r>
              <a:rPr spc="-30" dirty="0"/>
              <a:t> </a:t>
            </a:r>
            <a:r>
              <a:rPr spc="-5" dirty="0"/>
              <a:t>traditional</a:t>
            </a:r>
            <a:r>
              <a:rPr spc="-100" dirty="0"/>
              <a:t> </a:t>
            </a:r>
            <a:r>
              <a:rPr spc="-30" dirty="0"/>
              <a:t>sectors</a:t>
            </a:r>
            <a:r>
              <a:rPr spc="25" dirty="0"/>
              <a:t> </a:t>
            </a:r>
            <a:r>
              <a:rPr dirty="0"/>
              <a:t>.</a:t>
            </a:r>
          </a:p>
          <a:p>
            <a:pPr marL="1717039" marR="118110">
              <a:lnSpc>
                <a:spcPts val="5790"/>
              </a:lnSpc>
              <a:spcBef>
                <a:spcPts val="85"/>
              </a:spcBef>
            </a:pPr>
            <a:r>
              <a:rPr spc="5" dirty="0"/>
              <a:t>Rise</a:t>
            </a:r>
            <a:r>
              <a:rPr spc="-40" dirty="0"/>
              <a:t> </a:t>
            </a:r>
            <a:r>
              <a:rPr spc="10" dirty="0"/>
              <a:t>in</a:t>
            </a:r>
            <a:r>
              <a:rPr spc="-100" dirty="0"/>
              <a:t> </a:t>
            </a:r>
            <a:r>
              <a:rPr spc="10" dirty="0"/>
              <a:t>cloud</a:t>
            </a:r>
            <a:r>
              <a:rPr spc="-25" dirty="0"/>
              <a:t> </a:t>
            </a:r>
            <a:r>
              <a:rPr spc="10" dirty="0"/>
              <a:t>service</a:t>
            </a:r>
            <a:r>
              <a:rPr spc="-114" dirty="0"/>
              <a:t> </a:t>
            </a:r>
            <a:r>
              <a:rPr spc="10" dirty="0"/>
              <a:t>specific</a:t>
            </a:r>
            <a:r>
              <a:rPr spc="-125" dirty="0"/>
              <a:t> </a:t>
            </a:r>
            <a:r>
              <a:rPr spc="-45" dirty="0"/>
              <a:t>attacks. </a:t>
            </a:r>
            <a:r>
              <a:rPr spc="-1070" dirty="0"/>
              <a:t> </a:t>
            </a:r>
            <a:r>
              <a:rPr spc="5" dirty="0"/>
              <a:t>Rise</a:t>
            </a:r>
            <a:r>
              <a:rPr spc="-35" dirty="0"/>
              <a:t> </a:t>
            </a:r>
            <a:r>
              <a:rPr spc="5" dirty="0"/>
              <a:t>in</a:t>
            </a:r>
            <a:r>
              <a:rPr spc="-90" dirty="0"/>
              <a:t> </a:t>
            </a:r>
            <a:r>
              <a:rPr spc="-5" dirty="0"/>
              <a:t>Employee</a:t>
            </a:r>
            <a:r>
              <a:rPr spc="-25" dirty="0"/>
              <a:t> </a:t>
            </a:r>
            <a:r>
              <a:rPr spc="-30" dirty="0"/>
              <a:t>mobility.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32635" y="294322"/>
            <a:ext cx="8448040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Associated</a:t>
            </a:r>
            <a:r>
              <a:rPr spc="55" dirty="0"/>
              <a:t> </a:t>
            </a:r>
            <a:r>
              <a:rPr spc="-5" dirty="0"/>
              <a:t>with</a:t>
            </a:r>
            <a:r>
              <a:rPr spc="45" dirty="0"/>
              <a:t> </a:t>
            </a:r>
            <a:r>
              <a:rPr spc="-5" dirty="0"/>
              <a:t>cloud</a:t>
            </a:r>
            <a:r>
              <a:rPr spc="-10" dirty="0"/>
              <a:t> </a:t>
            </a:r>
            <a:r>
              <a:rPr spc="-5" dirty="0"/>
              <a:t>security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19200" y="1371600"/>
            <a:ext cx="1576324" cy="12810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19200" y="3571875"/>
            <a:ext cx="1576324" cy="128104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578610" y="1537017"/>
            <a:ext cx="10050780" cy="44208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972185">
              <a:lnSpc>
                <a:spcPct val="100400"/>
              </a:lnSpc>
              <a:spcBef>
                <a:spcPts val="85"/>
              </a:spcBef>
            </a:pP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Increasing</a:t>
            </a:r>
            <a:r>
              <a:rPr sz="4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partnership</a:t>
            </a:r>
            <a:r>
              <a:rPr sz="4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between</a:t>
            </a:r>
            <a:r>
              <a:rPr sz="48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5" dirty="0">
                <a:solidFill>
                  <a:srgbClr val="FFFFFF"/>
                </a:solidFill>
                <a:latin typeface="Calibri"/>
                <a:cs typeface="Calibri"/>
              </a:rPr>
              <a:t>csps </a:t>
            </a:r>
            <a:r>
              <a:rPr sz="4800" spc="-10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1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security</a:t>
            </a:r>
            <a:r>
              <a:rPr sz="4800" spc="10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5" dirty="0">
                <a:solidFill>
                  <a:srgbClr val="FFFFFF"/>
                </a:solidFill>
                <a:latin typeface="Calibri"/>
                <a:cs typeface="Calibri"/>
              </a:rPr>
              <a:t>solutions 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provides </a:t>
            </a: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10" dirty="0">
                <a:solidFill>
                  <a:srgbClr val="FFFFFF"/>
                </a:solidFill>
                <a:latin typeface="Calibri"/>
                <a:cs typeface="Calibri"/>
              </a:rPr>
              <a:t>Expected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4800">
              <a:latin typeface="Calibri"/>
              <a:cs typeface="Calibri"/>
            </a:endParaRPr>
          </a:p>
          <a:p>
            <a:pPr marL="12700" marR="1593215" indent="972185" algn="just">
              <a:lnSpc>
                <a:spcPct val="99700"/>
              </a:lnSpc>
              <a:spcBef>
                <a:spcPts val="40"/>
              </a:spcBef>
            </a:pPr>
            <a:r>
              <a:rPr sz="4800" spc="-10" dirty="0">
                <a:solidFill>
                  <a:srgbClr val="FFFFFF"/>
                </a:solidFill>
                <a:latin typeface="Calibri"/>
                <a:cs typeface="Calibri"/>
              </a:rPr>
              <a:t>IncreasingEmergence </a:t>
            </a:r>
            <a:r>
              <a:rPr sz="4800" spc="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4800" spc="10" dirty="0">
                <a:solidFill>
                  <a:srgbClr val="FFFFFF"/>
                </a:solidFill>
                <a:latin typeface="Calibri"/>
                <a:cs typeface="Calibri"/>
              </a:rPr>
              <a:t>cloud </a:t>
            </a:r>
            <a:r>
              <a:rPr sz="4800" spc="-10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5" dirty="0">
                <a:solidFill>
                  <a:srgbClr val="FFFFFF"/>
                </a:solidFill>
                <a:latin typeface="Calibri"/>
                <a:cs typeface="Calibri"/>
              </a:rPr>
              <a:t>services</a:t>
            </a:r>
            <a:r>
              <a:rPr sz="4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10" dirty="0">
                <a:solidFill>
                  <a:srgbClr val="FFFFFF"/>
                </a:solidFill>
                <a:latin typeface="Calibri"/>
                <a:cs typeface="Calibri"/>
              </a:rPr>
              <a:t>specific</a:t>
            </a:r>
            <a:r>
              <a:rPr sz="4800" spc="-1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security</a:t>
            </a:r>
            <a:r>
              <a:rPr sz="4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5" dirty="0">
                <a:solidFill>
                  <a:srgbClr val="FFFFFF"/>
                </a:solidFill>
                <a:latin typeface="Calibri"/>
                <a:cs typeface="Calibri"/>
              </a:rPr>
              <a:t>solutions </a:t>
            </a:r>
            <a:r>
              <a:rPr sz="4800" spc="-10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provides.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276</Words>
  <Application>Microsoft Office PowerPoint</Application>
  <PresentationFormat>Custom</PresentationFormat>
  <Paragraphs>40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Clouds security</vt:lpstr>
      <vt:lpstr>Slide 2</vt:lpstr>
      <vt:lpstr>INTRODUCTION</vt:lpstr>
      <vt:lpstr>Solution of Issues in Cloud security</vt:lpstr>
      <vt:lpstr>Future Of cloud security</vt:lpstr>
      <vt:lpstr>Security and privacy issues</vt:lpstr>
      <vt:lpstr>Challenge of cloud security</vt:lpstr>
      <vt:lpstr>Important of cloud security</vt:lpstr>
      <vt:lpstr>Associated with cloud security</vt:lpstr>
      <vt:lpstr>Users /customers expect cloud  security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Clouds security</dc:title>
  <dc:creator>STAFF</dc:creator>
  <cp:lastModifiedBy>STAFF</cp:lastModifiedBy>
  <cp:revision>3</cp:revision>
  <dcterms:created xsi:type="dcterms:W3CDTF">2024-04-06T09:58:08Z</dcterms:created>
  <dcterms:modified xsi:type="dcterms:W3CDTF">2024-04-06T10:13:38Z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2024-04-02T00:00:00Z</vt:filetime>
  </property>
  <property fmtid="{D5CDD505-2E9C-101B-9397-08002B2CF9AE}" pid="3" name="LastSaved">
    <vt:filetime>2024-04-06T00:00:00Z</vt:filetime>
  </property>
</Properties>
</file>