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66" r:id="rId2"/>
    <p:sldId id="267" r:id="rId3"/>
    <p:sldId id="269" r:id="rId4"/>
    <p:sldId id="270" r:id="rId5"/>
    <p:sldId id="271" r:id="rId6"/>
    <p:sldId id="272" r:id="rId7"/>
    <p:sldId id="273" r:id="rId8"/>
    <p:sldId id="274" r:id="rId9"/>
    <p:sldId id="276" r:id="rId10"/>
    <p:sldId id="275" r:id="rId11"/>
    <p:sldId id="277" r:id="rId12"/>
    <p:sldId id="268" r:id="rId1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3366"/>
    <a:srgbClr val="FF3300"/>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2" autoAdjust="0"/>
    <p:restoredTop sz="86402" autoAdjust="0"/>
  </p:normalViewPr>
  <p:slideViewPr>
    <p:cSldViewPr>
      <p:cViewPr varScale="1">
        <p:scale>
          <a:sx n="74" d="100"/>
          <a:sy n="74" d="100"/>
        </p:scale>
        <p:origin x="1512" y="7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3" d="100"/>
          <a:sy n="83" d="100"/>
        </p:scale>
        <p:origin x="290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4577982-79F5-40C7-9258-6291155DA2E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3F02E55F-795B-44DE-B5D0-CEB99F15A73F}"/>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2292" name="Rectangle 4">
            <a:extLst>
              <a:ext uri="{FF2B5EF4-FFF2-40B4-BE49-F238E27FC236}">
                <a16:creationId xmlns:a16="http://schemas.microsoft.com/office/drawing/2014/main" id="{4D548B09-E058-46A3-940F-7EF3B178753D}"/>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3" name="Rectangle 5">
            <a:extLst>
              <a:ext uri="{FF2B5EF4-FFF2-40B4-BE49-F238E27FC236}">
                <a16:creationId xmlns:a16="http://schemas.microsoft.com/office/drawing/2014/main" id="{D931C7D0-34D2-4967-9680-3D76936AF4F6}"/>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92C0F1C-0255-4E57-80EA-C39EF50030D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FF6B542-7036-4D62-8385-D6D4645693F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4099" name="Rectangle 3">
            <a:extLst>
              <a:ext uri="{FF2B5EF4-FFF2-40B4-BE49-F238E27FC236}">
                <a16:creationId xmlns:a16="http://schemas.microsoft.com/office/drawing/2014/main" id="{737DF0F3-C17D-406D-AAC4-6246A6E13E8D}"/>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en-US"/>
          </a:p>
        </p:txBody>
      </p:sp>
      <p:sp>
        <p:nvSpPr>
          <p:cNvPr id="15364" name="Rectangle 4">
            <a:extLst>
              <a:ext uri="{FF2B5EF4-FFF2-40B4-BE49-F238E27FC236}">
                <a16:creationId xmlns:a16="http://schemas.microsoft.com/office/drawing/2014/main" id="{9A43AAA3-6C98-4746-98FB-0BE60ACCAC47}"/>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CA3A1564-A2B8-49D9-8C54-2E5D80DC1B93}"/>
              </a:ext>
            </a:extLst>
          </p:cNvPr>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448156AE-F1A3-4CC0-9D5F-E84B53606CA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pPr>
              <a:defRPr/>
            </a:pPr>
            <a:endParaRPr lang="en-US"/>
          </a:p>
        </p:txBody>
      </p:sp>
      <p:sp>
        <p:nvSpPr>
          <p:cNvPr id="4103" name="Rectangle 7">
            <a:extLst>
              <a:ext uri="{FF2B5EF4-FFF2-40B4-BE49-F238E27FC236}">
                <a16:creationId xmlns:a16="http://schemas.microsoft.com/office/drawing/2014/main" id="{9A22B15D-CAFA-4E9B-8DF7-B2D95D7E930C}"/>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9C788A0C-C24E-44F9-BD00-AF99B3BBFC6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990600" y="768350"/>
            <a:ext cx="5118100" cy="3838575"/>
          </a:xfrm>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9C788A0C-C24E-44F9-BD00-AF99B3BBFC65}" type="slidenum">
              <a:rPr lang="en-US" altLang="en-US" smtClean="0"/>
              <a:pPr/>
              <a:t>1</a:t>
            </a:fld>
            <a:endParaRPr lang="en-US" altLang="en-US"/>
          </a:p>
        </p:txBody>
      </p:sp>
    </p:spTree>
    <p:extLst>
      <p:ext uri="{BB962C8B-B14F-4D97-AF65-F5344CB8AC3E}">
        <p14:creationId xmlns:p14="http://schemas.microsoft.com/office/powerpoint/2010/main" val="31825893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mailto:MyEmail@uni.edu"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3.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Box 8">
            <a:extLst>
              <a:ext uri="{FF2B5EF4-FFF2-40B4-BE49-F238E27FC236}">
                <a16:creationId xmlns:a16="http://schemas.microsoft.com/office/drawing/2014/main" id="{84FB4B28-ECBC-4D5D-87CD-0676622A2FB6}"/>
              </a:ext>
            </a:extLst>
          </p:cNvPr>
          <p:cNvSpPr txBox="1">
            <a:spLocks noChangeArrowheads="1"/>
          </p:cNvSpPr>
          <p:nvPr userDrawn="1"/>
        </p:nvSpPr>
        <p:spPr bwMode="auto">
          <a:xfrm>
            <a:off x="0" y="6324608"/>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noProof="0" dirty="0"/>
          </a:p>
        </p:txBody>
      </p:sp>
      <p:sp>
        <p:nvSpPr>
          <p:cNvPr id="17" name="Textplatzhalter 16">
            <a:extLst>
              <a:ext uri="{FF2B5EF4-FFF2-40B4-BE49-F238E27FC236}">
                <a16:creationId xmlns:a16="http://schemas.microsoft.com/office/drawing/2014/main" id="{CE64A84B-B2F4-4E76-9665-56D5BB9D4227}"/>
              </a:ext>
            </a:extLst>
          </p:cNvPr>
          <p:cNvSpPr>
            <a:spLocks noGrp="1"/>
          </p:cNvSpPr>
          <p:nvPr>
            <p:ph type="body" sz="quarter" idx="10" hasCustomPrompt="1"/>
          </p:nvPr>
        </p:nvSpPr>
        <p:spPr>
          <a:xfrm>
            <a:off x="304800" y="2020589"/>
            <a:ext cx="6480000" cy="1789411"/>
          </a:xfrm>
          <a:prstGeom prst="rect">
            <a:avLst/>
          </a:prstGeom>
        </p:spPr>
        <p:txBody>
          <a:bodyPr/>
          <a:lstStyle>
            <a:lvl1pPr marL="0" indent="0">
              <a:buNone/>
              <a:defRPr/>
            </a:lvl1pPr>
          </a:lstStyle>
          <a:p>
            <a:pPr lvl="0"/>
            <a:r>
              <a:rPr lang="en-US" altLang="en-US" sz="2400" b="1" noProof="0" dirty="0"/>
              <a:t>This is the presentation title</a:t>
            </a:r>
            <a:endParaRPr lang="en-US" noProof="0" dirty="0"/>
          </a:p>
        </p:txBody>
      </p:sp>
      <p:sp>
        <p:nvSpPr>
          <p:cNvPr id="23" name="Inhaltsplatzhalter 22">
            <a:extLst>
              <a:ext uri="{FF2B5EF4-FFF2-40B4-BE49-F238E27FC236}">
                <a16:creationId xmlns:a16="http://schemas.microsoft.com/office/drawing/2014/main" id="{B97F2586-398E-4E0E-8E8C-2878420260C1}"/>
              </a:ext>
            </a:extLst>
          </p:cNvPr>
          <p:cNvSpPr>
            <a:spLocks noGrp="1"/>
          </p:cNvSpPr>
          <p:nvPr>
            <p:ph sz="quarter" idx="11" hasCustomPrompt="1"/>
          </p:nvPr>
        </p:nvSpPr>
        <p:spPr>
          <a:xfrm>
            <a:off x="286758" y="3962410"/>
            <a:ext cx="7257047" cy="1026308"/>
          </a:xfrm>
          <a:prstGeom prst="rect">
            <a:avLst/>
          </a:prstGeom>
        </p:spPr>
        <p:txBody>
          <a:bodyPr/>
          <a:lstStyle>
            <a:lvl1pPr marL="0" indent="0" algn="l" eaLnBrk="1" hangingPunct="1">
              <a:buNone/>
              <a:defRPr sz="1600" b="0"/>
            </a:lvl1pPr>
          </a:lstStyle>
          <a:p>
            <a:pPr algn="l" eaLnBrk="1" hangingPunct="1"/>
            <a:r>
              <a:rPr lang="en-US" altLang="en-US" sz="1800" b="1" noProof="0" dirty="0"/>
              <a:t>By J. Name and J. Name</a:t>
            </a:r>
          </a:p>
          <a:p>
            <a:pPr eaLnBrk="1" hangingPunct="1"/>
            <a:r>
              <a:rPr lang="en-US" altLang="en-US" b="1" noProof="0" dirty="0"/>
              <a:t> </a:t>
            </a:r>
            <a:br>
              <a:rPr lang="en-US" altLang="en-US" b="1" noProof="0" dirty="0"/>
            </a:br>
            <a:r>
              <a:rPr lang="en-US" altLang="en-US" noProof="0" dirty="0"/>
              <a:t>Affiliation </a:t>
            </a:r>
          </a:p>
        </p:txBody>
      </p:sp>
      <p:sp>
        <p:nvSpPr>
          <p:cNvPr id="24" name="Foliennummernplatzhalter 3">
            <a:extLst>
              <a:ext uri="{FF2B5EF4-FFF2-40B4-BE49-F238E27FC236}">
                <a16:creationId xmlns:a16="http://schemas.microsoft.com/office/drawing/2014/main" id="{211DCA6B-4EF8-4759-B72C-C42EC8131CAB}"/>
              </a:ext>
            </a:extLst>
          </p:cNvPr>
          <p:cNvSpPr>
            <a:spLocks noGrp="1"/>
          </p:cNvSpPr>
          <p:nvPr>
            <p:ph type="sldNum" sz="quarter" idx="4294967295"/>
          </p:nvPr>
        </p:nvSpPr>
        <p:spPr>
          <a:xfrm>
            <a:off x="8515350" y="6454133"/>
            <a:ext cx="628650" cy="357188"/>
          </a:xfrm>
        </p:spPr>
        <p:txBody>
          <a:bodyPr/>
          <a:lstStyle/>
          <a:p>
            <a:r>
              <a:rPr lang="en-US" altLang="en-US" noProof="0" dirty="0"/>
              <a:t> </a:t>
            </a:r>
            <a:fld id="{54BDCE28-1A5B-4954-AB93-F39C66084804}" type="slidenum">
              <a:rPr lang="en-US" altLang="en-US" sz="1351" noProof="0"/>
              <a:pPr/>
              <a:t>‹#›</a:t>
            </a:fld>
            <a:endParaRPr lang="en-US" altLang="en-US" sz="1351" noProof="0" dirty="0"/>
          </a:p>
        </p:txBody>
      </p:sp>
      <p:sp>
        <p:nvSpPr>
          <p:cNvPr id="28" name="Rectangle 27"/>
          <p:cNvSpPr/>
          <p:nvPr userDrawn="1"/>
        </p:nvSpPr>
        <p:spPr>
          <a:xfrm>
            <a:off x="4873189" y="208219"/>
            <a:ext cx="4257675" cy="276999"/>
          </a:xfrm>
          <a:prstGeom prst="rect">
            <a:avLst/>
          </a:prstGeom>
        </p:spPr>
        <p:txBody>
          <a:bodyPr wrap="square">
            <a:spAutoFit/>
          </a:bodyPr>
          <a:lstStyle/>
          <a:p>
            <a:pPr algn="r"/>
            <a:r>
              <a:rPr lang="en-US" sz="1200" i="1" noProof="0" dirty="0"/>
              <a:t>4th - 6th October, 2023 – Lisbon, Portugal</a:t>
            </a:r>
          </a:p>
        </p:txBody>
      </p:sp>
      <p:sp>
        <p:nvSpPr>
          <p:cNvPr id="29" name="ZoneTexte 28"/>
          <p:cNvSpPr txBox="1"/>
          <p:nvPr userDrawn="1"/>
        </p:nvSpPr>
        <p:spPr>
          <a:xfrm>
            <a:off x="5946169" y="6446006"/>
            <a:ext cx="2482861" cy="307777"/>
          </a:xfrm>
          <a:prstGeom prst="rect">
            <a:avLst/>
          </a:prstGeom>
          <a:noFill/>
        </p:spPr>
        <p:txBody>
          <a:bodyPr wrap="square" rtlCol="0">
            <a:spAutoFit/>
          </a:bodyPr>
          <a:lstStyle/>
          <a:p>
            <a:r>
              <a:rPr lang="en-US" sz="1400" b="1" noProof="0" dirty="0" err="1">
                <a:solidFill>
                  <a:schemeClr val="accent2"/>
                </a:solidFill>
              </a:rPr>
              <a:t>www.iscsi-conference.org</a:t>
            </a:r>
            <a:endParaRPr lang="en-US" sz="1400" b="1" noProof="0" dirty="0">
              <a:solidFill>
                <a:schemeClr val="accent2"/>
              </a:solidFill>
            </a:endParaRPr>
          </a:p>
        </p:txBody>
      </p:sp>
      <p:sp>
        <p:nvSpPr>
          <p:cNvPr id="32" name="ZoneTexte 31"/>
          <p:cNvSpPr txBox="1"/>
          <p:nvPr userDrawn="1"/>
        </p:nvSpPr>
        <p:spPr>
          <a:xfrm>
            <a:off x="152401" y="6443247"/>
            <a:ext cx="1622560" cy="338554"/>
          </a:xfrm>
          <a:prstGeom prst="rect">
            <a:avLst/>
          </a:prstGeom>
          <a:noFill/>
        </p:spPr>
        <p:txBody>
          <a:bodyPr wrap="none" rtlCol="0">
            <a:spAutoFit/>
          </a:bodyPr>
          <a:lstStyle/>
          <a:p>
            <a:r>
              <a:rPr lang="en-US" sz="1600" noProof="0" dirty="0"/>
              <a:t>Sponsored by   </a:t>
            </a:r>
          </a:p>
        </p:txBody>
      </p:sp>
      <p:sp>
        <p:nvSpPr>
          <p:cNvPr id="7" name="Line 7">
            <a:extLst>
              <a:ext uri="{FF2B5EF4-FFF2-40B4-BE49-F238E27FC236}">
                <a16:creationId xmlns:a16="http://schemas.microsoft.com/office/drawing/2014/main" id="{2EB729D6-D4EC-4639-962D-D10F48B06E8B}"/>
              </a:ext>
            </a:extLst>
          </p:cNvPr>
          <p:cNvSpPr>
            <a:spLocks noChangeShapeType="1"/>
          </p:cNvSpPr>
          <p:nvPr userDrawn="1"/>
        </p:nvSpPr>
        <p:spPr bwMode="auto">
          <a:xfrm>
            <a:off x="0" y="6248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noProof="0" dirty="0"/>
          </a:p>
        </p:txBody>
      </p:sp>
      <p:cxnSp>
        <p:nvCxnSpPr>
          <p:cNvPr id="3" name="Connecteur droit 2"/>
          <p:cNvCxnSpPr>
            <a:cxnSpLocks/>
          </p:cNvCxnSpPr>
          <p:nvPr userDrawn="1"/>
        </p:nvCxnSpPr>
        <p:spPr>
          <a:xfrm>
            <a:off x="152400" y="990600"/>
            <a:ext cx="8839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Inhaltsplatzhalter 22">
            <a:extLst>
              <a:ext uri="{FF2B5EF4-FFF2-40B4-BE49-F238E27FC236}">
                <a16:creationId xmlns:a16="http://schemas.microsoft.com/office/drawing/2014/main" id="{B97F2586-398E-4E0E-8E8C-2878420260C1}"/>
              </a:ext>
            </a:extLst>
          </p:cNvPr>
          <p:cNvSpPr>
            <a:spLocks noGrp="1"/>
          </p:cNvSpPr>
          <p:nvPr>
            <p:ph sz="quarter" idx="12" hasCustomPrompt="1"/>
          </p:nvPr>
        </p:nvSpPr>
        <p:spPr>
          <a:xfrm>
            <a:off x="286757" y="5453770"/>
            <a:ext cx="7257047" cy="718431"/>
          </a:xfrm>
          <a:prstGeom prst="rect">
            <a:avLst/>
          </a:prstGeom>
        </p:spPr>
        <p:txBody>
          <a:bodyPr/>
          <a:lstStyle>
            <a:lvl1pPr marL="0" indent="0" algn="l" eaLnBrk="1" hangingPunct="1">
              <a:buNone/>
              <a:defRPr sz="1600" b="0"/>
            </a:lvl1pPr>
          </a:lstStyle>
          <a:p>
            <a:pPr eaLnBrk="1" hangingPunct="1"/>
            <a:r>
              <a:rPr lang="en-US" altLang="en-US" noProof="0" dirty="0"/>
              <a:t>J. Name </a:t>
            </a:r>
            <a:br>
              <a:rPr lang="en-US" altLang="en-US" noProof="0" dirty="0"/>
            </a:br>
            <a:r>
              <a:rPr lang="en-US" altLang="en-US" noProof="0" dirty="0">
                <a:hlinkClick r:id="rId2"/>
              </a:rPr>
              <a:t>MyEmail@uni.edu</a:t>
            </a:r>
            <a:endParaRPr lang="en-US" noProof="0" dirty="0"/>
          </a:p>
        </p:txBody>
      </p:sp>
      <p:sp>
        <p:nvSpPr>
          <p:cNvPr id="5" name="Rectangle 4"/>
          <p:cNvSpPr/>
          <p:nvPr userDrawn="1"/>
        </p:nvSpPr>
        <p:spPr>
          <a:xfrm>
            <a:off x="286756" y="5115216"/>
            <a:ext cx="1803699" cy="338554"/>
          </a:xfrm>
          <a:prstGeom prst="rect">
            <a:avLst/>
          </a:prstGeom>
        </p:spPr>
        <p:txBody>
          <a:bodyPr wrap="none">
            <a:spAutoFit/>
          </a:bodyPr>
          <a:lstStyle/>
          <a:p>
            <a:pPr eaLnBrk="1" hangingPunct="1"/>
            <a:r>
              <a:rPr lang="en-US" altLang="en-US" sz="1600" b="0" noProof="0" dirty="0"/>
              <a:t>Presenting author</a:t>
            </a:r>
          </a:p>
        </p:txBody>
      </p:sp>
      <p:pic>
        <p:nvPicPr>
          <p:cNvPr id="12" name="Imagem 11" descr="Uma imagem com texto&#10;&#10;Descrição gerada automaticamente">
            <a:extLst>
              <a:ext uri="{FF2B5EF4-FFF2-40B4-BE49-F238E27FC236}">
                <a16:creationId xmlns:a16="http://schemas.microsoft.com/office/drawing/2014/main" id="{E270E54A-3E94-4343-AA7B-A73A9C9C3D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25345"/>
            <a:ext cx="5006966" cy="1041449"/>
          </a:xfrm>
          <a:prstGeom prst="rect">
            <a:avLst/>
          </a:prstGeom>
        </p:spPr>
      </p:pic>
      <p:pic>
        <p:nvPicPr>
          <p:cNvPr id="1030" name="Picture 6" descr="Palo Alto products buy now | Palo Alto Online Shop by IT-Planet | IT-Planet">
            <a:extLst>
              <a:ext uri="{FF2B5EF4-FFF2-40B4-BE49-F238E27FC236}">
                <a16:creationId xmlns:a16="http://schemas.microsoft.com/office/drawing/2014/main" id="{05D09138-AF94-4E4A-8AD1-A5224EF570E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61951" y="6191063"/>
            <a:ext cx="644427" cy="7364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LAPI2S">
            <a:extLst>
              <a:ext uri="{FF2B5EF4-FFF2-40B4-BE49-F238E27FC236}">
                <a16:creationId xmlns:a16="http://schemas.microsoft.com/office/drawing/2014/main" id="{D7253832-8BE8-8AF8-673C-DB4D2C480BD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31680" y="6260591"/>
            <a:ext cx="644427" cy="597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usófona University - EU Agenda">
            <a:extLst>
              <a:ext uri="{FF2B5EF4-FFF2-40B4-BE49-F238E27FC236}">
                <a16:creationId xmlns:a16="http://schemas.microsoft.com/office/drawing/2014/main" id="{56D76B2E-4FB6-E92C-4C77-CD4CA6CB51A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69589" y="6282911"/>
            <a:ext cx="740459" cy="5750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OFAC Cooperativa de Formação e Animação Cultural - COFAC">
            <a:extLst>
              <a:ext uri="{FF2B5EF4-FFF2-40B4-BE49-F238E27FC236}">
                <a16:creationId xmlns:a16="http://schemas.microsoft.com/office/drawing/2014/main" id="{8C0ECFF8-FDF7-A125-1B8E-4EDD190E57AE}"/>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989584" y="6271211"/>
            <a:ext cx="616209" cy="5587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ovas instalações - ISLA Gaia | Instituto Politécnico de Gestão e Tecnologia">
            <a:extLst>
              <a:ext uri="{FF2B5EF4-FFF2-40B4-BE49-F238E27FC236}">
                <a16:creationId xmlns:a16="http://schemas.microsoft.com/office/drawing/2014/main" id="{B9DBA515-9999-2856-F5B5-4EB605070FE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685329" y="6282911"/>
            <a:ext cx="1111133" cy="55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5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76125" y="151963"/>
            <a:ext cx="5400000" cy="733411"/>
          </a:xfrm>
          <a:prstGeom prst="rect">
            <a:avLst/>
          </a:prstGeom>
        </p:spPr>
        <p:txBody>
          <a:bodyPr anchor="ctr"/>
          <a:lstStyle>
            <a:lvl1pPr algn="l">
              <a:defRPr sz="2000"/>
            </a:lvl1pPr>
          </a:lstStyle>
          <a:p>
            <a:r>
              <a:rPr lang="en-GB" noProof="0"/>
              <a:t>Click to change the style of the title</a:t>
            </a:r>
          </a:p>
        </p:txBody>
      </p:sp>
      <p:sp>
        <p:nvSpPr>
          <p:cNvPr id="3" name="Espace réservé du contenu 2"/>
          <p:cNvSpPr>
            <a:spLocks noGrp="1"/>
          </p:cNvSpPr>
          <p:nvPr>
            <p:ph idx="1" hasCustomPrompt="1"/>
          </p:nvPr>
        </p:nvSpPr>
        <p:spPr>
          <a:xfrm>
            <a:off x="285750" y="1143000"/>
            <a:ext cx="8401050" cy="4953000"/>
          </a:xfrm>
          <a:prstGeom prst="rect">
            <a:avLst/>
          </a:prstGeom>
        </p:spPr>
        <p:txBody>
          <a:bodyPr/>
          <a:lstStyle>
            <a:lvl1pPr>
              <a:defRPr sz="1800"/>
            </a:lvl1pPr>
            <a:lvl2pPr>
              <a:defRPr sz="1500"/>
            </a:lvl2pPr>
            <a:lvl3pPr>
              <a:defRPr sz="1351"/>
            </a:lvl3pPr>
            <a:lvl4pPr>
              <a:defRPr sz="1200"/>
            </a:lvl4pPr>
            <a:lvl5pPr>
              <a:defRPr sz="1200"/>
            </a:lvl5pPr>
          </a:lstStyle>
          <a:p>
            <a:pPr lvl="0"/>
            <a:r>
              <a:rPr lang="en-GB" noProof="0"/>
              <a:t>Click to edit styles mask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Espace réservé du numéro de diapositive 3">
            <a:extLst>
              <a:ext uri="{FF2B5EF4-FFF2-40B4-BE49-F238E27FC236}">
                <a16:creationId xmlns:a16="http://schemas.microsoft.com/office/drawing/2014/main" id="{B1B74774-1F77-49AF-83A4-3708EBD07BDF}"/>
              </a:ext>
            </a:extLst>
          </p:cNvPr>
          <p:cNvSpPr>
            <a:spLocks noGrp="1"/>
          </p:cNvSpPr>
          <p:nvPr>
            <p:ph type="sldNum" sz="quarter" idx="10"/>
          </p:nvPr>
        </p:nvSpPr>
        <p:spPr>
          <a:xfrm>
            <a:off x="8077200" y="6504802"/>
            <a:ext cx="838200" cy="353199"/>
          </a:xfrm>
        </p:spPr>
        <p:txBody>
          <a:bodyPr/>
          <a:lstStyle>
            <a:lvl1pPr>
              <a:defRPr/>
            </a:lvl1pPr>
          </a:lstStyle>
          <a:p>
            <a:r>
              <a:rPr lang="en-GB" altLang="en-US" noProof="0"/>
              <a:t> </a:t>
            </a:r>
            <a:fld id="{54BDCE28-1A5B-4954-AB93-F39C66084804}" type="slidenum">
              <a:rPr lang="en-GB" altLang="en-US" sz="1351" noProof="0" smtClean="0"/>
              <a:pPr/>
              <a:t>‹#›</a:t>
            </a:fld>
            <a:endParaRPr lang="en-GB" altLang="en-US" sz="1351" noProof="0"/>
          </a:p>
        </p:txBody>
      </p:sp>
      <p:sp>
        <p:nvSpPr>
          <p:cNvPr id="5" name="Line 6">
            <a:extLst>
              <a:ext uri="{FF2B5EF4-FFF2-40B4-BE49-F238E27FC236}">
                <a16:creationId xmlns:a16="http://schemas.microsoft.com/office/drawing/2014/main" id="{4B5A96C9-44AF-4F38-8B35-B8D1F3B58B8C}"/>
              </a:ext>
            </a:extLst>
          </p:cNvPr>
          <p:cNvSpPr>
            <a:spLocks noChangeShapeType="1"/>
          </p:cNvSpPr>
          <p:nvPr userDrawn="1"/>
        </p:nvSpPr>
        <p:spPr bwMode="auto">
          <a:xfrm>
            <a:off x="685800" y="64770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noProof="0"/>
          </a:p>
        </p:txBody>
      </p:sp>
      <p:sp>
        <p:nvSpPr>
          <p:cNvPr id="12" name="ZoneTexte 11"/>
          <p:cNvSpPr txBox="1"/>
          <p:nvPr userDrawn="1"/>
        </p:nvSpPr>
        <p:spPr>
          <a:xfrm>
            <a:off x="5978239" y="6490895"/>
            <a:ext cx="2090881" cy="276999"/>
          </a:xfrm>
          <a:prstGeom prst="rect">
            <a:avLst/>
          </a:prstGeom>
          <a:noFill/>
        </p:spPr>
        <p:txBody>
          <a:bodyPr wrap="square" rtlCol="0">
            <a:spAutoFit/>
          </a:bodyPr>
          <a:lstStyle/>
          <a:p>
            <a:r>
              <a:rPr lang="en-GB" sz="1200" b="1" noProof="0">
                <a:solidFill>
                  <a:schemeClr val="accent2"/>
                </a:solidFill>
              </a:rPr>
              <a:t>www.iscsi-conference.org</a:t>
            </a:r>
          </a:p>
        </p:txBody>
      </p:sp>
      <p:cxnSp>
        <p:nvCxnSpPr>
          <p:cNvPr id="7" name="Connecteur droit 6"/>
          <p:cNvCxnSpPr/>
          <p:nvPr userDrawn="1"/>
        </p:nvCxnSpPr>
        <p:spPr>
          <a:xfrm>
            <a:off x="1752600" y="914400"/>
            <a:ext cx="5400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609602" y="6504802"/>
            <a:ext cx="5360555" cy="276999"/>
          </a:xfrm>
          <a:prstGeom prst="rect">
            <a:avLst/>
          </a:prstGeom>
        </p:spPr>
        <p:txBody>
          <a:bodyPr wrap="square">
            <a:spAutoFit/>
          </a:bodyPr>
          <a:lstStyle/>
          <a:p>
            <a:r>
              <a:rPr lang="en-GB" sz="1200" b="1" noProof="0" dirty="0" err="1"/>
              <a:t>iSCSi</a:t>
            </a:r>
            <a:r>
              <a:rPr lang="en-GB" sz="1200" b="1" noProof="0" dirty="0"/>
              <a:t> 2023 – Industry Sciences &amp; Computer Sciences Innovation</a:t>
            </a:r>
          </a:p>
        </p:txBody>
      </p:sp>
      <p:pic>
        <p:nvPicPr>
          <p:cNvPr id="8" name="Imagem 7" descr="Uma imagem com texto&#10;&#10;Descrição gerada automaticamente">
            <a:extLst>
              <a:ext uri="{FF2B5EF4-FFF2-40B4-BE49-F238E27FC236}">
                <a16:creationId xmlns:a16="http://schemas.microsoft.com/office/drawing/2014/main" id="{15EAF844-C21C-894A-B259-C5746A78C01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349857" y="-76196"/>
            <a:ext cx="879228" cy="1219197"/>
          </a:xfrm>
          <a:prstGeom prst="rect">
            <a:avLst/>
          </a:prstGeom>
        </p:spPr>
      </p:pic>
      <p:pic>
        <p:nvPicPr>
          <p:cNvPr id="15" name="Imagem 14" descr="Uma imagem com texto&#10;&#10;Descrição gerada automaticamente">
            <a:extLst>
              <a:ext uri="{FF2B5EF4-FFF2-40B4-BE49-F238E27FC236}">
                <a16:creationId xmlns:a16="http://schemas.microsoft.com/office/drawing/2014/main" id="{16868416-08E0-CC43-83B2-4429B0174BC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65947" y="6324601"/>
            <a:ext cx="439609" cy="609591"/>
          </a:xfrm>
          <a:prstGeom prst="rect">
            <a:avLst/>
          </a:prstGeom>
        </p:spPr>
      </p:pic>
    </p:spTree>
    <p:extLst>
      <p:ext uri="{BB962C8B-B14F-4D97-AF65-F5344CB8AC3E}">
        <p14:creationId xmlns:p14="http://schemas.microsoft.com/office/powerpoint/2010/main" val="72845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100600" y="138893"/>
            <a:ext cx="5400000" cy="733411"/>
          </a:xfrm>
          <a:prstGeom prst="rect">
            <a:avLst/>
          </a:prstGeom>
        </p:spPr>
        <p:txBody>
          <a:bodyPr anchor="ctr"/>
          <a:lstStyle>
            <a:lvl1pPr algn="ctr">
              <a:defRPr sz="3200" i="1"/>
            </a:lvl1pPr>
          </a:lstStyle>
          <a:p>
            <a:r>
              <a:rPr lang="en-GB" noProof="0" dirty="0" err="1"/>
              <a:t>iSCSi</a:t>
            </a:r>
            <a:r>
              <a:rPr lang="en-GB" noProof="0" dirty="0"/>
              <a:t> 2023 Sponsors</a:t>
            </a:r>
          </a:p>
        </p:txBody>
      </p:sp>
      <p:sp>
        <p:nvSpPr>
          <p:cNvPr id="4" name="Espace réservé du numéro de diapositive 3">
            <a:extLst>
              <a:ext uri="{FF2B5EF4-FFF2-40B4-BE49-F238E27FC236}">
                <a16:creationId xmlns:a16="http://schemas.microsoft.com/office/drawing/2014/main" id="{B1B74774-1F77-49AF-83A4-3708EBD07BDF}"/>
              </a:ext>
            </a:extLst>
          </p:cNvPr>
          <p:cNvSpPr>
            <a:spLocks noGrp="1"/>
          </p:cNvSpPr>
          <p:nvPr>
            <p:ph type="sldNum" sz="quarter" idx="10"/>
          </p:nvPr>
        </p:nvSpPr>
        <p:spPr>
          <a:xfrm>
            <a:off x="8077200" y="6504802"/>
            <a:ext cx="838200" cy="353199"/>
          </a:xfrm>
        </p:spPr>
        <p:txBody>
          <a:bodyPr/>
          <a:lstStyle>
            <a:lvl1pPr>
              <a:defRPr/>
            </a:lvl1pPr>
          </a:lstStyle>
          <a:p>
            <a:r>
              <a:rPr lang="en-GB" altLang="en-US" noProof="0"/>
              <a:t> </a:t>
            </a:r>
            <a:fld id="{54BDCE28-1A5B-4954-AB93-F39C66084804}" type="slidenum">
              <a:rPr lang="en-GB" altLang="en-US" sz="1351" noProof="0" smtClean="0"/>
              <a:pPr/>
              <a:t>‹#›</a:t>
            </a:fld>
            <a:endParaRPr lang="en-GB" altLang="en-US" sz="1351" noProof="0"/>
          </a:p>
        </p:txBody>
      </p:sp>
      <p:sp>
        <p:nvSpPr>
          <p:cNvPr id="5" name="Line 6">
            <a:extLst>
              <a:ext uri="{FF2B5EF4-FFF2-40B4-BE49-F238E27FC236}">
                <a16:creationId xmlns:a16="http://schemas.microsoft.com/office/drawing/2014/main" id="{4B5A96C9-44AF-4F38-8B35-B8D1F3B58B8C}"/>
              </a:ext>
            </a:extLst>
          </p:cNvPr>
          <p:cNvSpPr>
            <a:spLocks noChangeShapeType="1"/>
          </p:cNvSpPr>
          <p:nvPr userDrawn="1"/>
        </p:nvSpPr>
        <p:spPr bwMode="auto">
          <a:xfrm>
            <a:off x="685800" y="64770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noProof="0"/>
          </a:p>
        </p:txBody>
      </p:sp>
      <p:sp>
        <p:nvSpPr>
          <p:cNvPr id="12" name="ZoneTexte 11"/>
          <p:cNvSpPr txBox="1"/>
          <p:nvPr userDrawn="1"/>
        </p:nvSpPr>
        <p:spPr>
          <a:xfrm>
            <a:off x="5978239" y="6490895"/>
            <a:ext cx="2090881" cy="276999"/>
          </a:xfrm>
          <a:prstGeom prst="rect">
            <a:avLst/>
          </a:prstGeom>
          <a:noFill/>
        </p:spPr>
        <p:txBody>
          <a:bodyPr wrap="square" rtlCol="0">
            <a:spAutoFit/>
          </a:bodyPr>
          <a:lstStyle/>
          <a:p>
            <a:r>
              <a:rPr lang="en-GB" sz="1200" b="1" noProof="0">
                <a:solidFill>
                  <a:schemeClr val="accent2"/>
                </a:solidFill>
              </a:rPr>
              <a:t>www.iscsi-conference.org</a:t>
            </a:r>
          </a:p>
        </p:txBody>
      </p:sp>
      <p:cxnSp>
        <p:nvCxnSpPr>
          <p:cNvPr id="7" name="Connecteur droit 6"/>
          <p:cNvCxnSpPr/>
          <p:nvPr userDrawn="1"/>
        </p:nvCxnSpPr>
        <p:spPr>
          <a:xfrm>
            <a:off x="2100600" y="990600"/>
            <a:ext cx="5400000"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609602" y="6504802"/>
            <a:ext cx="5360555" cy="276999"/>
          </a:xfrm>
          <a:prstGeom prst="rect">
            <a:avLst/>
          </a:prstGeom>
        </p:spPr>
        <p:txBody>
          <a:bodyPr wrap="square">
            <a:spAutoFit/>
          </a:bodyPr>
          <a:lstStyle/>
          <a:p>
            <a:r>
              <a:rPr lang="en-GB" sz="1200" b="1" noProof="0" dirty="0" err="1"/>
              <a:t>iSCSi</a:t>
            </a:r>
            <a:r>
              <a:rPr lang="en-GB" sz="1200" b="1" noProof="0" dirty="0"/>
              <a:t> 2023 – Industry Sciences &amp; Computer Sciences Innovation</a:t>
            </a:r>
          </a:p>
        </p:txBody>
      </p:sp>
      <p:pic>
        <p:nvPicPr>
          <p:cNvPr id="8" name="Imagem 7" descr="Uma imagem com texto&#10;&#10;Descrição gerada automaticamente">
            <a:extLst>
              <a:ext uri="{FF2B5EF4-FFF2-40B4-BE49-F238E27FC236}">
                <a16:creationId xmlns:a16="http://schemas.microsoft.com/office/drawing/2014/main" id="{15EAF844-C21C-894A-B259-C5746A78C01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349857" y="-76196"/>
            <a:ext cx="879228" cy="1219197"/>
          </a:xfrm>
          <a:prstGeom prst="rect">
            <a:avLst/>
          </a:prstGeom>
        </p:spPr>
      </p:pic>
      <p:pic>
        <p:nvPicPr>
          <p:cNvPr id="15" name="Imagem 14" descr="Uma imagem com texto&#10;&#10;Descrição gerada automaticamente">
            <a:extLst>
              <a:ext uri="{FF2B5EF4-FFF2-40B4-BE49-F238E27FC236}">
                <a16:creationId xmlns:a16="http://schemas.microsoft.com/office/drawing/2014/main" id="{16868416-08E0-CC43-83B2-4429B0174BC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5000"/>
          <a:stretch/>
        </p:blipFill>
        <p:spPr>
          <a:xfrm>
            <a:off x="65947" y="6324601"/>
            <a:ext cx="439609" cy="609591"/>
          </a:xfrm>
          <a:prstGeom prst="rect">
            <a:avLst/>
          </a:prstGeom>
        </p:spPr>
      </p:pic>
      <p:pic>
        <p:nvPicPr>
          <p:cNvPr id="11" name="Picture 6" descr="Palo Alto products buy now | Palo Alto Online Shop by IT-Planet | IT-Planet">
            <a:extLst>
              <a:ext uri="{FF2B5EF4-FFF2-40B4-BE49-F238E27FC236}">
                <a16:creationId xmlns:a16="http://schemas.microsoft.com/office/drawing/2014/main" id="{846020A9-69EF-EE4C-A4D3-5CD26C2A1A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7761" y="1968148"/>
            <a:ext cx="1241272" cy="14185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Novas instalações - ISLA Gaia | Instituto Politécnico de Gestão e Tecnologia">
            <a:extLst>
              <a:ext uri="{FF2B5EF4-FFF2-40B4-BE49-F238E27FC236}">
                <a16:creationId xmlns:a16="http://schemas.microsoft.com/office/drawing/2014/main" id="{6D6B619A-968C-AD42-8DB9-AE57258BEEF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78354" y="5265055"/>
            <a:ext cx="1484446" cy="7404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de ser uma imagem de texto que diz &quot;NRMC.PT GDPR &amp; DPO SERVICES&quot;">
            <a:extLst>
              <a:ext uri="{FF2B5EF4-FFF2-40B4-BE49-F238E27FC236}">
                <a16:creationId xmlns:a16="http://schemas.microsoft.com/office/drawing/2014/main" id="{E4B79AAA-30B1-484F-9140-EB47BD3A0F1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565289" y="2129007"/>
            <a:ext cx="2013422" cy="952531"/>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0A85709C-D7B0-F844-B9C7-2D92216ABEFB}"/>
              </a:ext>
            </a:extLst>
          </p:cNvPr>
          <p:cNvSpPr txBox="1"/>
          <p:nvPr userDrawn="1"/>
        </p:nvSpPr>
        <p:spPr>
          <a:xfrm>
            <a:off x="3870526" y="4534819"/>
            <a:ext cx="1351652" cy="369332"/>
          </a:xfrm>
          <a:prstGeom prst="rect">
            <a:avLst/>
          </a:prstGeom>
          <a:noFill/>
        </p:spPr>
        <p:txBody>
          <a:bodyPr wrap="none" rtlCol="0">
            <a:spAutoFit/>
          </a:bodyPr>
          <a:lstStyle/>
          <a:p>
            <a:r>
              <a:rPr lang="en-GB" noProof="0" dirty="0"/>
              <a:t>Institutional</a:t>
            </a:r>
          </a:p>
        </p:txBody>
      </p:sp>
      <p:sp>
        <p:nvSpPr>
          <p:cNvPr id="16" name="CaixaDeTexto 15">
            <a:extLst>
              <a:ext uri="{FF2B5EF4-FFF2-40B4-BE49-F238E27FC236}">
                <a16:creationId xmlns:a16="http://schemas.microsoft.com/office/drawing/2014/main" id="{79C2FA2B-3791-2E46-B490-135A7657AB5A}"/>
              </a:ext>
            </a:extLst>
          </p:cNvPr>
          <p:cNvSpPr txBox="1"/>
          <p:nvPr userDrawn="1"/>
        </p:nvSpPr>
        <p:spPr>
          <a:xfrm>
            <a:off x="606337" y="1571015"/>
            <a:ext cx="1146468" cy="369332"/>
          </a:xfrm>
          <a:prstGeom prst="rect">
            <a:avLst/>
          </a:prstGeom>
          <a:noFill/>
        </p:spPr>
        <p:txBody>
          <a:bodyPr wrap="none" rtlCol="0">
            <a:spAutoFit/>
          </a:bodyPr>
          <a:lstStyle/>
          <a:p>
            <a:r>
              <a:rPr lang="en-GB" noProof="0" dirty="0"/>
              <a:t>Platinum </a:t>
            </a:r>
          </a:p>
        </p:txBody>
      </p:sp>
      <p:sp>
        <p:nvSpPr>
          <p:cNvPr id="17" name="CaixaDeTexto 16">
            <a:extLst>
              <a:ext uri="{FF2B5EF4-FFF2-40B4-BE49-F238E27FC236}">
                <a16:creationId xmlns:a16="http://schemas.microsoft.com/office/drawing/2014/main" id="{EACDD71E-FC8B-814F-A8D6-D8F0F42F9AAE}"/>
              </a:ext>
            </a:extLst>
          </p:cNvPr>
          <p:cNvSpPr txBox="1"/>
          <p:nvPr userDrawn="1"/>
        </p:nvSpPr>
        <p:spPr>
          <a:xfrm>
            <a:off x="4193923" y="1539648"/>
            <a:ext cx="736099" cy="369332"/>
          </a:xfrm>
          <a:prstGeom prst="rect">
            <a:avLst/>
          </a:prstGeom>
          <a:noFill/>
        </p:spPr>
        <p:txBody>
          <a:bodyPr wrap="none" rtlCol="0">
            <a:spAutoFit/>
          </a:bodyPr>
          <a:lstStyle/>
          <a:p>
            <a:r>
              <a:rPr lang="en-GB" noProof="0" dirty="0"/>
              <a:t>Gold </a:t>
            </a:r>
          </a:p>
        </p:txBody>
      </p:sp>
      <p:pic>
        <p:nvPicPr>
          <p:cNvPr id="2052" name="Picture 4" descr="elsevier">
            <a:extLst>
              <a:ext uri="{FF2B5EF4-FFF2-40B4-BE49-F238E27FC236}">
                <a16:creationId xmlns:a16="http://schemas.microsoft.com/office/drawing/2014/main" id="{E56075B8-98BC-0145-BD9D-C224DF862F85}"/>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0012" b="9892"/>
          <a:stretch/>
        </p:blipFill>
        <p:spPr bwMode="auto">
          <a:xfrm>
            <a:off x="280230" y="5213135"/>
            <a:ext cx="1383495" cy="8333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64D7B2E-3E48-9547-8249-2E454B25128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l="10985" t="6135" r="13927" b="9673"/>
          <a:stretch/>
        </p:blipFill>
        <p:spPr bwMode="auto">
          <a:xfrm>
            <a:off x="3046482" y="5191372"/>
            <a:ext cx="1220718" cy="1029273"/>
          </a:xfrm>
          <a:prstGeom prst="rect">
            <a:avLst/>
          </a:prstGeom>
          <a:noFill/>
          <a:extLst>
            <a:ext uri="{909E8E84-426E-40DD-AFC4-6F175D3DCCD1}">
              <a14:hiddenFill xmlns:a14="http://schemas.microsoft.com/office/drawing/2010/main">
                <a:solidFill>
                  <a:srgbClr val="FFFFFF"/>
                </a:solidFill>
              </a14:hiddenFill>
            </a:ext>
          </a:extLst>
        </p:spPr>
      </p:pic>
      <p:sp>
        <p:nvSpPr>
          <p:cNvPr id="22" name="CaixaDeTexto 21">
            <a:extLst>
              <a:ext uri="{FF2B5EF4-FFF2-40B4-BE49-F238E27FC236}">
                <a16:creationId xmlns:a16="http://schemas.microsoft.com/office/drawing/2014/main" id="{D3EEAB33-0952-7347-8B3B-0BB790E3DD1B}"/>
              </a:ext>
            </a:extLst>
          </p:cNvPr>
          <p:cNvSpPr txBox="1"/>
          <p:nvPr userDrawn="1"/>
        </p:nvSpPr>
        <p:spPr>
          <a:xfrm>
            <a:off x="7445633" y="1571015"/>
            <a:ext cx="825867" cy="369332"/>
          </a:xfrm>
          <a:prstGeom prst="rect">
            <a:avLst/>
          </a:prstGeom>
          <a:noFill/>
        </p:spPr>
        <p:txBody>
          <a:bodyPr wrap="none" rtlCol="0">
            <a:spAutoFit/>
          </a:bodyPr>
          <a:lstStyle/>
          <a:p>
            <a:r>
              <a:rPr lang="en-GB" noProof="0" dirty="0"/>
              <a:t>Silver </a:t>
            </a:r>
          </a:p>
        </p:txBody>
      </p:sp>
      <p:pic>
        <p:nvPicPr>
          <p:cNvPr id="2062" name="Picture 14" descr="MDPI-logo – Applied Research in Chemistry and Health">
            <a:extLst>
              <a:ext uri="{FF2B5EF4-FFF2-40B4-BE49-F238E27FC236}">
                <a16:creationId xmlns:a16="http://schemas.microsoft.com/office/drawing/2014/main" id="{7CB67404-E058-7C49-B987-243008FCCBA6}"/>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862150" y="5286985"/>
            <a:ext cx="1109650" cy="7334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adisson Blu Hotel, Lisbon - Home | Facebook">
            <a:extLst>
              <a:ext uri="{FF2B5EF4-FFF2-40B4-BE49-F238E27FC236}">
                <a16:creationId xmlns:a16="http://schemas.microsoft.com/office/drawing/2014/main" id="{367443AA-AD58-6588-D06D-F7443478DA11}"/>
              </a:ext>
            </a:extLst>
          </p:cNvPr>
          <p:cNvPicPr>
            <a:picLocks noChangeAspect="1" noChangeArrowheads="1"/>
          </p:cNvPicPr>
          <p:nvPr userDrawn="1"/>
        </p:nvPicPr>
        <p:blipFill rotWithShape="1">
          <a:blip r:embed="rId9">
            <a:extLst>
              <a:ext uri="{28A0092B-C50C-407E-A947-70E740481C1C}">
                <a14:useLocalDpi xmlns:a14="http://schemas.microsoft.com/office/drawing/2010/main" val="0"/>
              </a:ext>
            </a:extLst>
          </a:blip>
          <a:srcRect l="4102" t="27408" r="1520" b="20161"/>
          <a:stretch/>
        </p:blipFill>
        <p:spPr bwMode="auto">
          <a:xfrm>
            <a:off x="6896101" y="2010449"/>
            <a:ext cx="2057400" cy="11429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âmara Municipal de Lisboa Logo PNG Vector (AI) Free Download">
            <a:extLst>
              <a:ext uri="{FF2B5EF4-FFF2-40B4-BE49-F238E27FC236}">
                <a16:creationId xmlns:a16="http://schemas.microsoft.com/office/drawing/2014/main" id="{7F3F6AC6-C01C-2E41-53D4-362D2B4F58BF}"/>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028771" y="3300197"/>
            <a:ext cx="948296" cy="9525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API2S">
            <a:extLst>
              <a:ext uri="{FF2B5EF4-FFF2-40B4-BE49-F238E27FC236}">
                <a16:creationId xmlns:a16="http://schemas.microsoft.com/office/drawing/2014/main" id="{7624E5C6-8B6C-EEDD-AD0C-0F5790B67937}"/>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42048" y="3333648"/>
            <a:ext cx="1112697" cy="10315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FAC Cooperativa de Formação e Animação Cultural - COFAC">
            <a:extLst>
              <a:ext uri="{FF2B5EF4-FFF2-40B4-BE49-F238E27FC236}">
                <a16:creationId xmlns:a16="http://schemas.microsoft.com/office/drawing/2014/main" id="{B580272C-74D8-2931-C23D-2B41E41CDA14}"/>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96733" y="5215149"/>
            <a:ext cx="1013467" cy="9189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CEEU | Project Details">
            <a:extLst>
              <a:ext uri="{FF2B5EF4-FFF2-40B4-BE49-F238E27FC236}">
                <a16:creationId xmlns:a16="http://schemas.microsoft.com/office/drawing/2014/main" id="{740B2E32-FF62-4839-33FB-B0FEC8652573}"/>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7076" t="26963" r="8931" b="20806"/>
          <a:stretch/>
        </p:blipFill>
        <p:spPr bwMode="auto">
          <a:xfrm>
            <a:off x="7231723" y="5191940"/>
            <a:ext cx="1453838" cy="9040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European Commission - Wikipedia">
            <a:extLst>
              <a:ext uri="{FF2B5EF4-FFF2-40B4-BE49-F238E27FC236}">
                <a16:creationId xmlns:a16="http://schemas.microsoft.com/office/drawing/2014/main" id="{A9EE9726-E643-D45D-8C9F-4D8C27D2745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07149" y="5178974"/>
            <a:ext cx="684451" cy="474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FDDAA22-5594-6679-0737-52A28749A57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72720" y="3260705"/>
            <a:ext cx="1371692" cy="103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802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a:extLst>
              <a:ext uri="{FF2B5EF4-FFF2-40B4-BE49-F238E27FC236}">
                <a16:creationId xmlns:a16="http://schemas.microsoft.com/office/drawing/2014/main" id="{936E5924-F0F6-4452-B696-CEFA4E9A6A6B}"/>
              </a:ext>
            </a:extLst>
          </p:cNvPr>
          <p:cNvSpPr>
            <a:spLocks noGrp="1" noChangeArrowheads="1"/>
          </p:cNvSpPr>
          <p:nvPr>
            <p:ph type="sldNum" sz="quarter" idx="4"/>
          </p:nvPr>
        </p:nvSpPr>
        <p:spPr bwMode="auto">
          <a:xfrm>
            <a:off x="8077200" y="6381749"/>
            <a:ext cx="838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1"/>
            </a:lvl1pPr>
          </a:lstStyle>
          <a:p>
            <a:r>
              <a:rPr lang="en-US" altLang="en-US"/>
              <a:t> </a:t>
            </a:r>
            <a:fld id="{CCEE85E3-2D1D-4AF9-8B0E-A405EBAFBBC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1"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4"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p:titleStyle>
    <p:bodyStyle>
      <a:lvl1pPr marL="257168" indent="-257168" algn="l" rtl="0" eaLnBrk="0" fontAlgn="base" hangingPunct="0">
        <a:spcBef>
          <a:spcPct val="20000"/>
        </a:spcBef>
        <a:spcAft>
          <a:spcPct val="0"/>
        </a:spcAft>
        <a:buChar char="•"/>
        <a:defRPr sz="2400">
          <a:solidFill>
            <a:schemeClr val="tx1"/>
          </a:solidFill>
          <a:latin typeface="+mn-lt"/>
          <a:ea typeface="+mn-ea"/>
          <a:cs typeface="+mn-cs"/>
        </a:defRPr>
      </a:lvl1pPr>
      <a:lvl2pPr marL="557199" indent="-214308" algn="l" rtl="0" eaLnBrk="0" fontAlgn="base" hangingPunct="0">
        <a:spcBef>
          <a:spcPct val="20000"/>
        </a:spcBef>
        <a:spcAft>
          <a:spcPct val="0"/>
        </a:spcAft>
        <a:buChar char="–"/>
        <a:defRPr sz="2100">
          <a:solidFill>
            <a:schemeClr val="tx1"/>
          </a:solidFill>
          <a:latin typeface="+mn-lt"/>
        </a:defRPr>
      </a:lvl2pPr>
      <a:lvl3pPr marL="857229" indent="-171446" algn="l" rtl="0" eaLnBrk="0" fontAlgn="base" hangingPunct="0">
        <a:spcBef>
          <a:spcPct val="20000"/>
        </a:spcBef>
        <a:spcAft>
          <a:spcPct val="0"/>
        </a:spcAft>
        <a:buChar char="•"/>
        <a:defRPr sz="1800">
          <a:solidFill>
            <a:schemeClr val="tx1"/>
          </a:solidFill>
          <a:latin typeface="+mn-lt"/>
        </a:defRPr>
      </a:lvl3pPr>
      <a:lvl4pPr marL="1200121" indent="-171446" algn="l" rtl="0" eaLnBrk="0" fontAlgn="base" hangingPunct="0">
        <a:spcBef>
          <a:spcPct val="20000"/>
        </a:spcBef>
        <a:spcAft>
          <a:spcPct val="0"/>
        </a:spcAft>
        <a:buChar char="–"/>
        <a:defRPr sz="1500">
          <a:solidFill>
            <a:schemeClr val="tx1"/>
          </a:solidFill>
          <a:latin typeface="+mn-lt"/>
        </a:defRPr>
      </a:lvl4pPr>
      <a:lvl5pPr marL="1543012" indent="-171446" algn="l" rtl="0" eaLnBrk="0" fontAlgn="base" hangingPunct="0">
        <a:spcBef>
          <a:spcPct val="20000"/>
        </a:spcBef>
        <a:spcAft>
          <a:spcPct val="0"/>
        </a:spcAft>
        <a:buChar char="»"/>
        <a:defRPr sz="1500">
          <a:solidFill>
            <a:schemeClr val="tx1"/>
          </a:solidFill>
          <a:latin typeface="+mn-lt"/>
        </a:defRPr>
      </a:lvl5pPr>
      <a:lvl6pPr marL="1885904" indent="-171446" algn="l" rtl="0" fontAlgn="base">
        <a:spcBef>
          <a:spcPct val="20000"/>
        </a:spcBef>
        <a:spcAft>
          <a:spcPct val="0"/>
        </a:spcAft>
        <a:buChar char="»"/>
        <a:defRPr sz="1500">
          <a:solidFill>
            <a:schemeClr val="tx1"/>
          </a:solidFill>
          <a:latin typeface="+mn-lt"/>
        </a:defRPr>
      </a:lvl6pPr>
      <a:lvl7pPr marL="2228795" indent="-171446" algn="l" rtl="0" fontAlgn="base">
        <a:spcBef>
          <a:spcPct val="20000"/>
        </a:spcBef>
        <a:spcAft>
          <a:spcPct val="0"/>
        </a:spcAft>
        <a:buChar char="»"/>
        <a:defRPr sz="1500">
          <a:solidFill>
            <a:schemeClr val="tx1"/>
          </a:solidFill>
          <a:latin typeface="+mn-lt"/>
        </a:defRPr>
      </a:lvl7pPr>
      <a:lvl8pPr marL="2571686" indent="-171446" algn="l" rtl="0" fontAlgn="base">
        <a:spcBef>
          <a:spcPct val="20000"/>
        </a:spcBef>
        <a:spcAft>
          <a:spcPct val="0"/>
        </a:spcAft>
        <a:buChar char="»"/>
        <a:defRPr sz="1500">
          <a:solidFill>
            <a:schemeClr val="tx1"/>
          </a:solidFill>
          <a:latin typeface="+mn-lt"/>
        </a:defRPr>
      </a:lvl8pPr>
      <a:lvl9pPr marL="2914578" indent="-171446"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Rechteck 6">
            <a:extLst>
              <a:ext uri="{FF2B5EF4-FFF2-40B4-BE49-F238E27FC236}">
                <a16:creationId xmlns:a16="http://schemas.microsoft.com/office/drawing/2014/main" id="{E6C9AF74-47A0-4F36-B05D-97366AEB4F84}"/>
              </a:ext>
            </a:extLst>
          </p:cNvPr>
          <p:cNvSpPr/>
          <p:nvPr/>
        </p:nvSpPr>
        <p:spPr>
          <a:xfrm>
            <a:off x="7048139" y="1670861"/>
            <a:ext cx="1801479" cy="213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Space </a:t>
            </a:r>
            <a:r>
              <a:rPr lang="de-DE" dirty="0" err="1"/>
              <a:t>for</a:t>
            </a:r>
            <a:r>
              <a:rPr lang="de-DE" dirty="0"/>
              <a:t> </a:t>
            </a:r>
            <a:r>
              <a:rPr lang="de-DE" dirty="0" err="1"/>
              <a:t>presenter‘s</a:t>
            </a:r>
            <a:r>
              <a:rPr lang="de-DE" dirty="0"/>
              <a:t> </a:t>
            </a:r>
            <a:r>
              <a:rPr lang="de-DE" dirty="0" err="1"/>
              <a:t>photo</a:t>
            </a:r>
            <a:endParaRPr lang="de-DE" dirty="0"/>
          </a:p>
        </p:txBody>
      </p:sp>
      <p:sp>
        <p:nvSpPr>
          <p:cNvPr id="5" name="Marcador de Posição do Texto 4">
            <a:extLst>
              <a:ext uri="{FF2B5EF4-FFF2-40B4-BE49-F238E27FC236}">
                <a16:creationId xmlns:a16="http://schemas.microsoft.com/office/drawing/2014/main" id="{1D663381-F30E-B7C7-4E4F-4F4C719E94A0}"/>
              </a:ext>
            </a:extLst>
          </p:cNvPr>
          <p:cNvSpPr>
            <a:spLocks noGrp="1"/>
          </p:cNvSpPr>
          <p:nvPr>
            <p:ph type="body" sz="quarter" idx="10"/>
          </p:nvPr>
        </p:nvSpPr>
        <p:spPr>
          <a:xfrm>
            <a:off x="381000" y="2020589"/>
            <a:ext cx="6480000" cy="1789411"/>
          </a:xfrm>
        </p:spPr>
        <p:txBody>
          <a:bodyPr/>
          <a:lstStyle/>
          <a:p>
            <a:r>
              <a:rPr lang="en-US" dirty="0" err="1"/>
              <a:t>ZKAV:Zero</a:t>
            </a:r>
            <a:r>
              <a:rPr lang="en-US" dirty="0"/>
              <a:t> Knowledge proof for AV</a:t>
            </a:r>
            <a:endParaRPr lang="en-GB" dirty="0"/>
          </a:p>
        </p:txBody>
      </p:sp>
      <p:pic>
        <p:nvPicPr>
          <p:cNvPr id="3" name="Content Placeholder 2">
            <a:extLst>
              <a:ext uri="{FF2B5EF4-FFF2-40B4-BE49-F238E27FC236}">
                <a16:creationId xmlns:a16="http://schemas.microsoft.com/office/drawing/2014/main" id="{56AF0023-61B3-11EE-ED9C-1A019135976D}"/>
              </a:ext>
            </a:extLst>
          </p:cNvPr>
          <p:cNvPicPr>
            <a:picLocks noGrp="1" noChangeAspect="1"/>
          </p:cNvPicPr>
          <p:nvPr>
            <p:ph sz="quarter" idx="11"/>
          </p:nvPr>
        </p:nvPicPr>
        <p:blipFill rotWithShape="1">
          <a:blip r:embed="rId3">
            <a:extLst>
              <a:ext uri="{28A0092B-C50C-407E-A947-70E740481C1C}">
                <a14:useLocalDpi xmlns:a14="http://schemas.microsoft.com/office/drawing/2010/main" val="0"/>
              </a:ext>
            </a:extLst>
          </a:blip>
          <a:srcRect l="6366" t="6338" r="4808" b="19682"/>
          <a:stretch/>
        </p:blipFill>
        <p:spPr>
          <a:xfrm>
            <a:off x="7048139" y="1670861"/>
            <a:ext cx="1801479" cy="2139139"/>
          </a:xfrm>
        </p:spPr>
      </p:pic>
      <p:sp>
        <p:nvSpPr>
          <p:cNvPr id="11" name="Marcador de Posição de Conteúdo 10">
            <a:extLst>
              <a:ext uri="{FF2B5EF4-FFF2-40B4-BE49-F238E27FC236}">
                <a16:creationId xmlns:a16="http://schemas.microsoft.com/office/drawing/2014/main" id="{B3CE6FCC-A8D3-567D-3772-F11935C6CC74}"/>
              </a:ext>
            </a:extLst>
          </p:cNvPr>
          <p:cNvSpPr>
            <a:spLocks noGrp="1"/>
          </p:cNvSpPr>
          <p:nvPr>
            <p:ph sz="quarter" idx="12"/>
          </p:nvPr>
        </p:nvSpPr>
        <p:spPr/>
        <p:txBody>
          <a:bodyPr/>
          <a:lstStyle/>
          <a:p>
            <a:r>
              <a:rPr lang="en-US" dirty="0"/>
              <a:t>Heera G. Wali, Vishal Kulkarni , </a:t>
            </a:r>
            <a:r>
              <a:rPr lang="en-US" dirty="0" err="1"/>
              <a:t>Rajashekar</a:t>
            </a:r>
            <a:r>
              <a:rPr lang="en-US" dirty="0"/>
              <a:t> </a:t>
            </a:r>
            <a:r>
              <a:rPr lang="en-US" dirty="0" err="1"/>
              <a:t>Ganiger</a:t>
            </a:r>
            <a:r>
              <a:rPr lang="en-US" dirty="0"/>
              <a:t> , Nalini C. Iyer</a:t>
            </a:r>
          </a:p>
          <a:p>
            <a:r>
              <a:rPr lang="nb-NO" dirty="0"/>
              <a:t>heerawali@kletech.ac.in, nalinic@kletech.ac.in</a:t>
            </a:r>
            <a:endParaRPr lang="en-GB" dirty="0"/>
          </a:p>
        </p:txBody>
      </p:sp>
    </p:spTree>
    <p:extLst>
      <p:ext uri="{BB962C8B-B14F-4D97-AF65-F5344CB8AC3E}">
        <p14:creationId xmlns:p14="http://schemas.microsoft.com/office/powerpoint/2010/main" val="220112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8162-A259-C23F-6E99-8DA460ADE6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19283C-B223-6199-BA69-FEA28E8BCAF0}"/>
              </a:ext>
            </a:extLst>
          </p:cNvPr>
          <p:cNvSpPr>
            <a:spLocks noGrp="1"/>
          </p:cNvSpPr>
          <p:nvPr>
            <p:ph idx="1"/>
          </p:nvPr>
        </p:nvSpPr>
        <p:spPr/>
        <p:txBody>
          <a:bodyPr/>
          <a:lstStyle/>
          <a:p>
            <a:r>
              <a:rPr lang="en-US" dirty="0"/>
              <a:t>it enables the creation of proofs for various applications such as object detection and number plate recognition</a:t>
            </a:r>
          </a:p>
          <a:p>
            <a:r>
              <a:rPr lang="en-US" dirty="0"/>
              <a:t>RLN (Ring Learning Network) circuits developed using the </a:t>
            </a:r>
            <a:r>
              <a:rPr lang="en-US" dirty="0" err="1"/>
              <a:t>circom</a:t>
            </a:r>
            <a:r>
              <a:rPr lang="en-US" dirty="0"/>
              <a:t> DSL (Domain Specific Language), which serves as a robust spam protection mechanism for V2X</a:t>
            </a:r>
          </a:p>
          <a:p>
            <a:r>
              <a:rPr lang="en-US" dirty="0"/>
              <a:t>this innovative system combines machine learning, blockchain technology[12], and cryptographic protocols to create a secure and verifiable environment for applications like object detection and V2X communication it bridges the gap between AI model outputs and secure data transmission, ensuring the integrity of information in emerging digital ecosystems.</a:t>
            </a:r>
          </a:p>
        </p:txBody>
      </p:sp>
      <p:sp>
        <p:nvSpPr>
          <p:cNvPr id="4" name="Slide Number Placeholder 3">
            <a:extLst>
              <a:ext uri="{FF2B5EF4-FFF2-40B4-BE49-F238E27FC236}">
                <a16:creationId xmlns:a16="http://schemas.microsoft.com/office/drawing/2014/main" id="{16F11667-DF81-755F-1298-B668FB75BB86}"/>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10</a:t>
            </a:fld>
            <a:endParaRPr lang="en-GB" altLang="en-US" sz="1351" noProof="0"/>
          </a:p>
        </p:txBody>
      </p:sp>
    </p:spTree>
    <p:extLst>
      <p:ext uri="{BB962C8B-B14F-4D97-AF65-F5344CB8AC3E}">
        <p14:creationId xmlns:p14="http://schemas.microsoft.com/office/powerpoint/2010/main" val="26305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6EBA-8014-50B9-4199-426A2C60543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87D2560-2C83-8B25-A6C0-F495DC3E1B7C}"/>
              </a:ext>
            </a:extLst>
          </p:cNvPr>
          <p:cNvSpPr>
            <a:spLocks noGrp="1"/>
          </p:cNvSpPr>
          <p:nvPr>
            <p:ph idx="1"/>
          </p:nvPr>
        </p:nvSpPr>
        <p:spPr/>
        <p:txBody>
          <a:bodyPr/>
          <a:lstStyle/>
          <a:p>
            <a:r>
              <a:rPr lang="en-US" dirty="0"/>
              <a:t>The limitations of this project arise from the choice of using </a:t>
            </a:r>
            <a:r>
              <a:rPr lang="en-US" dirty="0" err="1"/>
              <a:t>ethereum</a:t>
            </a:r>
            <a:r>
              <a:rPr lang="en-US" dirty="0"/>
              <a:t>[5], a public block chain, for automotive vehicles although private blockchains are better suited for automotive applications</a:t>
            </a:r>
          </a:p>
          <a:p>
            <a:r>
              <a:rPr lang="en-US" dirty="0"/>
              <a:t>Ethereum smart contracts requires significant computational resources, which could overload the vehicle’s computing capacity</a:t>
            </a:r>
          </a:p>
          <a:p>
            <a:r>
              <a:rPr lang="en-US" dirty="0"/>
              <a:t>the project faces limitations due to its reliance on </a:t>
            </a:r>
            <a:r>
              <a:rPr lang="en-US" dirty="0" err="1"/>
              <a:t>ethereum</a:t>
            </a:r>
            <a:r>
              <a:rPr lang="en-US" dirty="0"/>
              <a:t> and the computational burden it places on automotive vehicles, necessitating a focus on computational capacity improvements</a:t>
            </a:r>
          </a:p>
        </p:txBody>
      </p:sp>
      <p:sp>
        <p:nvSpPr>
          <p:cNvPr id="4" name="Slide Number Placeholder 3">
            <a:extLst>
              <a:ext uri="{FF2B5EF4-FFF2-40B4-BE49-F238E27FC236}">
                <a16:creationId xmlns:a16="http://schemas.microsoft.com/office/drawing/2014/main" id="{DE7B9FEF-FE23-E7F2-F6D5-0623EDBF137B}"/>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11</a:t>
            </a:fld>
            <a:endParaRPr lang="en-GB" altLang="en-US" sz="1351" noProof="0"/>
          </a:p>
        </p:txBody>
      </p:sp>
    </p:spTree>
    <p:extLst>
      <p:ext uri="{BB962C8B-B14F-4D97-AF65-F5344CB8AC3E}">
        <p14:creationId xmlns:p14="http://schemas.microsoft.com/office/powerpoint/2010/main" val="284115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o Número do Diapositivo 2">
            <a:extLst>
              <a:ext uri="{FF2B5EF4-FFF2-40B4-BE49-F238E27FC236}">
                <a16:creationId xmlns:a16="http://schemas.microsoft.com/office/drawing/2014/main" id="{78634E2B-799D-B44B-B6E7-3F701451D926}"/>
              </a:ext>
            </a:extLst>
          </p:cNvPr>
          <p:cNvSpPr>
            <a:spLocks noGrp="1"/>
          </p:cNvSpPr>
          <p:nvPr>
            <p:ph type="sldNum" sz="quarter" idx="10"/>
          </p:nvPr>
        </p:nvSpPr>
        <p:spPr/>
        <p:txBody>
          <a:bodyPr/>
          <a:lstStyle/>
          <a:p>
            <a:r>
              <a:rPr lang="en-GB" altLang="en-US" noProof="0"/>
              <a:t> </a:t>
            </a:r>
            <a:fld id="{54BDCE28-1A5B-4954-AB93-F39C66084804}" type="slidenum">
              <a:rPr lang="en-GB" altLang="en-US" sz="1351"/>
              <a:pPr/>
              <a:t>12</a:t>
            </a:fld>
            <a:endParaRPr lang="en-GB" altLang="en-US" sz="1351"/>
          </a:p>
        </p:txBody>
      </p:sp>
      <p:sp>
        <p:nvSpPr>
          <p:cNvPr id="4" name="CaixaDeTexto 3">
            <a:extLst>
              <a:ext uri="{FF2B5EF4-FFF2-40B4-BE49-F238E27FC236}">
                <a16:creationId xmlns:a16="http://schemas.microsoft.com/office/drawing/2014/main" id="{3983223C-C9D3-8547-AD38-88D8ABAE6324}"/>
              </a:ext>
            </a:extLst>
          </p:cNvPr>
          <p:cNvSpPr txBox="1"/>
          <p:nvPr/>
        </p:nvSpPr>
        <p:spPr>
          <a:xfrm>
            <a:off x="1950129" y="228601"/>
            <a:ext cx="5357557" cy="584775"/>
          </a:xfrm>
          <a:prstGeom prst="rect">
            <a:avLst/>
          </a:prstGeom>
          <a:noFill/>
        </p:spPr>
        <p:txBody>
          <a:bodyPr wrap="none" rtlCol="0">
            <a:spAutoFit/>
          </a:bodyPr>
          <a:lstStyle/>
          <a:p>
            <a:r>
              <a:rPr lang="en-CA" sz="3200" i="1" dirty="0" err="1"/>
              <a:t>iSCSi</a:t>
            </a:r>
            <a:r>
              <a:rPr lang="en-CA" sz="3200" i="1" dirty="0"/>
              <a:t> 2023 official Sponsors</a:t>
            </a:r>
          </a:p>
        </p:txBody>
      </p:sp>
    </p:spTree>
    <p:extLst>
      <p:ext uri="{BB962C8B-B14F-4D97-AF65-F5344CB8AC3E}">
        <p14:creationId xmlns:p14="http://schemas.microsoft.com/office/powerpoint/2010/main" val="9829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Abstract</a:t>
            </a:r>
            <a:endParaRPr lang="fr-FR" dirty="0"/>
          </a:p>
        </p:txBody>
      </p:sp>
      <p:sp>
        <p:nvSpPr>
          <p:cNvPr id="3" name="Espace réservé du contenu 2"/>
          <p:cNvSpPr>
            <a:spLocks noGrp="1"/>
          </p:cNvSpPr>
          <p:nvPr>
            <p:ph idx="1"/>
          </p:nvPr>
        </p:nvSpPr>
        <p:spPr/>
        <p:txBody>
          <a:bodyPr/>
          <a:lstStyle/>
          <a:p>
            <a:r>
              <a:rPr lang="en-US" dirty="0"/>
              <a:t>This study investigates how blockchain technology can be used in the automotive industry and society, with a focus on addressing privacy concerns and compliance issues.</a:t>
            </a:r>
          </a:p>
          <a:p>
            <a:r>
              <a:rPr lang="en-US" dirty="0"/>
              <a:t>the application of privacy-preserving methods, including zero knowledge proofs and anonymous credentials, to protect vehicle data shared with servers and prevent V2X channel spam</a:t>
            </a:r>
            <a:endParaRPr lang="fr-FR" dirty="0"/>
          </a:p>
        </p:txBody>
      </p:sp>
      <p:sp>
        <p:nvSpPr>
          <p:cNvPr id="4" name="Espace réservé du numéro de diapositive 3"/>
          <p:cNvSpPr>
            <a:spLocks noGrp="1"/>
          </p:cNvSpPr>
          <p:nvPr>
            <p:ph type="sldNum" sz="quarter" idx="10"/>
          </p:nvPr>
        </p:nvSpPr>
        <p:spPr/>
        <p:txBody>
          <a:bodyPr/>
          <a:lstStyle/>
          <a:p>
            <a:r>
              <a:rPr lang="en-US" altLang="en-US"/>
              <a:t> </a:t>
            </a:r>
            <a:fld id="{54BDCE28-1A5B-4954-AB93-F39C66084804}" type="slidenum">
              <a:rPr lang="en-US" altLang="en-US" sz="1351"/>
              <a:pPr/>
              <a:t>2</a:t>
            </a:fld>
            <a:endParaRPr lang="en-US" altLang="en-US" sz="1351" dirty="0"/>
          </a:p>
        </p:txBody>
      </p:sp>
    </p:spTree>
    <p:extLst>
      <p:ext uri="{BB962C8B-B14F-4D97-AF65-F5344CB8AC3E}">
        <p14:creationId xmlns:p14="http://schemas.microsoft.com/office/powerpoint/2010/main" val="231929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6DEB-CF3C-8AA6-0D01-830294F7B931}"/>
              </a:ext>
            </a:extLst>
          </p:cNvPr>
          <p:cNvSpPr>
            <a:spLocks noGrp="1"/>
          </p:cNvSpPr>
          <p:nvPr>
            <p:ph type="title"/>
          </p:nvPr>
        </p:nvSpPr>
        <p:spPr/>
        <p:txBody>
          <a:bodyPr/>
          <a:lstStyle/>
          <a:p>
            <a:r>
              <a:rPr lang="en-US" dirty="0"/>
              <a:t>Zero Knowledge Proofs</a:t>
            </a:r>
          </a:p>
        </p:txBody>
      </p:sp>
      <p:sp>
        <p:nvSpPr>
          <p:cNvPr id="3" name="Content Placeholder 2">
            <a:extLst>
              <a:ext uri="{FF2B5EF4-FFF2-40B4-BE49-F238E27FC236}">
                <a16:creationId xmlns:a16="http://schemas.microsoft.com/office/drawing/2014/main" id="{5F370990-52DB-081C-FE7B-D145DC06FA56}"/>
              </a:ext>
            </a:extLst>
          </p:cNvPr>
          <p:cNvSpPr>
            <a:spLocks noGrp="1"/>
          </p:cNvSpPr>
          <p:nvPr>
            <p:ph idx="1"/>
          </p:nvPr>
        </p:nvSpPr>
        <p:spPr>
          <a:xfrm>
            <a:off x="304800" y="1143000"/>
            <a:ext cx="8401050" cy="4953000"/>
          </a:xfrm>
        </p:spPr>
        <p:txBody>
          <a:bodyPr/>
          <a:lstStyle/>
          <a:p>
            <a:r>
              <a:rPr lang="en-US" dirty="0"/>
              <a:t>Zero-knowledge proofs are cryptography protocols that allow one party (the prover) to prove to another party (the verifier) that a statement is true without revealing any specific information</a:t>
            </a:r>
          </a:p>
          <a:p>
            <a:pPr marL="0" indent="0">
              <a:buNone/>
            </a:pPr>
            <a:endParaRPr lang="en-US" dirty="0"/>
          </a:p>
          <a:p>
            <a:r>
              <a:rPr lang="en-US" dirty="0"/>
              <a:t>Completeness</a:t>
            </a:r>
          </a:p>
          <a:p>
            <a:pPr lvl="1"/>
            <a:r>
              <a:rPr lang="en-US" dirty="0"/>
              <a:t>If the statement being proven is true, a honest prover can convince the verifier of its truth.</a:t>
            </a:r>
          </a:p>
          <a:p>
            <a:pPr marL="342891" lvl="1" indent="0">
              <a:buNone/>
            </a:pPr>
            <a:r>
              <a:rPr lang="en-US" dirty="0"/>
              <a:t> </a:t>
            </a:r>
          </a:p>
          <a:p>
            <a:r>
              <a:rPr lang="en-US" dirty="0"/>
              <a:t>Soundness</a:t>
            </a:r>
          </a:p>
          <a:p>
            <a:pPr lvl="1"/>
            <a:r>
              <a:rPr lang="en-US" dirty="0"/>
              <a:t>If the statement is false, no cheating prover can convince the verifier otherwise</a:t>
            </a:r>
          </a:p>
          <a:p>
            <a:pPr lvl="1"/>
            <a:endParaRPr lang="en-US" dirty="0"/>
          </a:p>
          <a:p>
            <a:r>
              <a:rPr lang="en-US" dirty="0"/>
              <a:t>Zero-Knowledge Property </a:t>
            </a:r>
          </a:p>
          <a:p>
            <a:pPr lvl="1"/>
            <a:r>
              <a:rPr lang="en-US" dirty="0" err="1"/>
              <a:t>zk</a:t>
            </a:r>
            <a:r>
              <a:rPr lang="en-US" dirty="0"/>
              <a:t>-STARKs and </a:t>
            </a:r>
            <a:r>
              <a:rPr lang="en-US" dirty="0" err="1"/>
              <a:t>zk</a:t>
            </a:r>
            <a:r>
              <a:rPr lang="en-US" dirty="0"/>
              <a:t>-SNARKs are the most compelling zero-knowledge technologies in the market today</a:t>
            </a:r>
          </a:p>
          <a:p>
            <a:pPr lvl="1"/>
            <a:r>
              <a:rPr lang="en-US" dirty="0" err="1"/>
              <a:t>zk</a:t>
            </a:r>
            <a:r>
              <a:rPr lang="en-US" dirty="0"/>
              <a:t>-STARK stands for zero-knowledge scalable transparent argument of knowledge, and </a:t>
            </a:r>
            <a:r>
              <a:rPr lang="en-US" dirty="0" err="1"/>
              <a:t>zk</a:t>
            </a:r>
            <a:r>
              <a:rPr lang="en-US" dirty="0"/>
              <a:t>-SNARK stands for zero-knowledge succinct non-interactive argument of knowledge</a:t>
            </a:r>
          </a:p>
          <a:p>
            <a:pPr marL="342891" lvl="1" indent="0">
              <a:buNone/>
            </a:pPr>
            <a:endParaRPr lang="en-US" dirty="0"/>
          </a:p>
          <a:p>
            <a:pPr marL="342891" lvl="1" indent="0">
              <a:buNone/>
            </a:pPr>
            <a:endParaRPr lang="en-US" dirty="0"/>
          </a:p>
        </p:txBody>
      </p:sp>
      <p:sp>
        <p:nvSpPr>
          <p:cNvPr id="4" name="Slide Number Placeholder 3">
            <a:extLst>
              <a:ext uri="{FF2B5EF4-FFF2-40B4-BE49-F238E27FC236}">
                <a16:creationId xmlns:a16="http://schemas.microsoft.com/office/drawing/2014/main" id="{BE498ABA-6B0F-58F9-059D-8207E24D6CCC}"/>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3</a:t>
            </a:fld>
            <a:endParaRPr lang="en-GB" altLang="en-US" sz="1351" noProof="0"/>
          </a:p>
        </p:txBody>
      </p:sp>
    </p:spTree>
    <p:extLst>
      <p:ext uri="{BB962C8B-B14F-4D97-AF65-F5344CB8AC3E}">
        <p14:creationId xmlns:p14="http://schemas.microsoft.com/office/powerpoint/2010/main" val="102568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6D6F-B2F5-9FF7-A9A6-BD6DA634444F}"/>
              </a:ext>
            </a:extLst>
          </p:cNvPr>
          <p:cNvSpPr>
            <a:spLocks noGrp="1"/>
          </p:cNvSpPr>
          <p:nvPr>
            <p:ph type="title"/>
          </p:nvPr>
        </p:nvSpPr>
        <p:spPr/>
        <p:txBody>
          <a:bodyPr/>
          <a:lstStyle/>
          <a:p>
            <a:r>
              <a:rPr lang="en-US" dirty="0"/>
              <a:t>Merkle tree </a:t>
            </a:r>
          </a:p>
        </p:txBody>
      </p:sp>
      <p:sp>
        <p:nvSpPr>
          <p:cNvPr id="3" name="Content Placeholder 2">
            <a:extLst>
              <a:ext uri="{FF2B5EF4-FFF2-40B4-BE49-F238E27FC236}">
                <a16:creationId xmlns:a16="http://schemas.microsoft.com/office/drawing/2014/main" id="{F28CE46F-38C2-387A-56B9-22085B55E3A1}"/>
              </a:ext>
            </a:extLst>
          </p:cNvPr>
          <p:cNvSpPr>
            <a:spLocks noGrp="1"/>
          </p:cNvSpPr>
          <p:nvPr>
            <p:ph idx="1"/>
          </p:nvPr>
        </p:nvSpPr>
        <p:spPr/>
        <p:txBody>
          <a:bodyPr/>
          <a:lstStyle/>
          <a:p>
            <a:r>
              <a:rPr lang="en-US" dirty="0"/>
              <a:t>Merkle tree is a binary tree structure commonly used in cryptography and data verification</a:t>
            </a:r>
          </a:p>
          <a:p>
            <a:r>
              <a:rPr lang="en-US" dirty="0"/>
              <a:t>It is constructed by hashing data in leaf nodes, then hashing pairs of leaf hashes to create parent node hashes, and repeating until a single root hash is obtained this root hash represents the entire dataset’s integrity</a:t>
            </a:r>
          </a:p>
        </p:txBody>
      </p:sp>
      <p:sp>
        <p:nvSpPr>
          <p:cNvPr id="4" name="Slide Number Placeholder 3">
            <a:extLst>
              <a:ext uri="{FF2B5EF4-FFF2-40B4-BE49-F238E27FC236}">
                <a16:creationId xmlns:a16="http://schemas.microsoft.com/office/drawing/2014/main" id="{79C177A5-2E4D-7D51-69E1-B77C730ACCE2}"/>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4</a:t>
            </a:fld>
            <a:endParaRPr lang="en-GB" altLang="en-US" sz="1351" noProof="0"/>
          </a:p>
        </p:txBody>
      </p:sp>
      <p:pic>
        <p:nvPicPr>
          <p:cNvPr id="6" name="Picture 5">
            <a:extLst>
              <a:ext uri="{FF2B5EF4-FFF2-40B4-BE49-F238E27FC236}">
                <a16:creationId xmlns:a16="http://schemas.microsoft.com/office/drawing/2014/main" id="{FFEC33DF-D731-CE31-E7AC-C4F35121B7BE}"/>
              </a:ext>
            </a:extLst>
          </p:cNvPr>
          <p:cNvPicPr>
            <a:picLocks noChangeAspect="1"/>
          </p:cNvPicPr>
          <p:nvPr/>
        </p:nvPicPr>
        <p:blipFill>
          <a:blip r:embed="rId2"/>
          <a:stretch>
            <a:fillRect/>
          </a:stretch>
        </p:blipFill>
        <p:spPr>
          <a:xfrm>
            <a:off x="1905000" y="3196848"/>
            <a:ext cx="5334000" cy="2787446"/>
          </a:xfrm>
          <a:prstGeom prst="rect">
            <a:avLst/>
          </a:prstGeom>
        </p:spPr>
      </p:pic>
      <p:sp>
        <p:nvSpPr>
          <p:cNvPr id="7" name="Rectangle 6">
            <a:extLst>
              <a:ext uri="{FF2B5EF4-FFF2-40B4-BE49-F238E27FC236}">
                <a16:creationId xmlns:a16="http://schemas.microsoft.com/office/drawing/2014/main" id="{B199FD1D-D2CB-AC2A-824F-B5111458686B}"/>
              </a:ext>
            </a:extLst>
          </p:cNvPr>
          <p:cNvSpPr/>
          <p:nvPr/>
        </p:nvSpPr>
        <p:spPr>
          <a:xfrm>
            <a:off x="3870527" y="5984294"/>
            <a:ext cx="1402948" cy="369332"/>
          </a:xfrm>
          <a:prstGeom prst="rect">
            <a:avLst/>
          </a:prstGeom>
          <a:noFill/>
        </p:spPr>
        <p:txBody>
          <a:bodyPr wrap="none" lIns="91440" tIns="45720" rIns="91440" bIns="45720">
            <a:spAutoFit/>
          </a:bodyPr>
          <a:lstStyle/>
          <a:p>
            <a:pPr algn="ctr"/>
            <a:r>
              <a:rPr lang="en-US" dirty="0"/>
              <a:t>Merkle tree </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888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0703-20F7-CCFE-584C-BE9DBCCE5C40}"/>
              </a:ext>
            </a:extLst>
          </p:cNvPr>
          <p:cNvSpPr>
            <a:spLocks noGrp="1"/>
          </p:cNvSpPr>
          <p:nvPr>
            <p:ph type="title"/>
          </p:nvPr>
        </p:nvSpPr>
        <p:spPr/>
        <p:txBody>
          <a:bodyPr/>
          <a:lstStyle/>
          <a:p>
            <a:r>
              <a:rPr lang="en-US" dirty="0"/>
              <a:t>Shamir’s Secret Sharing Scheme</a:t>
            </a:r>
          </a:p>
        </p:txBody>
      </p:sp>
      <p:sp>
        <p:nvSpPr>
          <p:cNvPr id="3" name="Content Placeholder 2">
            <a:extLst>
              <a:ext uri="{FF2B5EF4-FFF2-40B4-BE49-F238E27FC236}">
                <a16:creationId xmlns:a16="http://schemas.microsoft.com/office/drawing/2014/main" id="{31341073-5D9B-A09D-8D6F-790951541443}"/>
              </a:ext>
            </a:extLst>
          </p:cNvPr>
          <p:cNvSpPr>
            <a:spLocks noGrp="1"/>
          </p:cNvSpPr>
          <p:nvPr>
            <p:ph idx="1"/>
          </p:nvPr>
        </p:nvSpPr>
        <p:spPr/>
        <p:txBody>
          <a:bodyPr/>
          <a:lstStyle/>
          <a:p>
            <a:r>
              <a:rPr lang="en-US" dirty="0"/>
              <a:t>it allows you to split this secret into n parts (each individual part doesn’t give any information about the secret) and restore this secret upon presentation of k (k¡=n) parts</a:t>
            </a:r>
          </a:p>
          <a:p>
            <a:r>
              <a:rPr lang="en-US" dirty="0"/>
              <a:t>for example, you have a secret that you want to split into n parts/shares you can divide these shares between your friends (1 share to 1 friend) now when k of your friends reveal their share, you can restore the secret this scheme is also called (</a:t>
            </a:r>
            <a:r>
              <a:rPr lang="en-US" dirty="0" err="1"/>
              <a:t>k,n</a:t>
            </a:r>
            <a:r>
              <a:rPr lang="en-US" dirty="0"/>
              <a:t>) threshold secret sharing</a:t>
            </a:r>
          </a:p>
        </p:txBody>
      </p:sp>
      <p:sp>
        <p:nvSpPr>
          <p:cNvPr id="4" name="Slide Number Placeholder 3">
            <a:extLst>
              <a:ext uri="{FF2B5EF4-FFF2-40B4-BE49-F238E27FC236}">
                <a16:creationId xmlns:a16="http://schemas.microsoft.com/office/drawing/2014/main" id="{53FDC5EC-4472-7A1A-94EC-E1AACE6A53CC}"/>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5</a:t>
            </a:fld>
            <a:endParaRPr lang="en-GB" altLang="en-US" sz="1351" noProof="0"/>
          </a:p>
        </p:txBody>
      </p:sp>
    </p:spTree>
    <p:extLst>
      <p:ext uri="{BB962C8B-B14F-4D97-AF65-F5344CB8AC3E}">
        <p14:creationId xmlns:p14="http://schemas.microsoft.com/office/powerpoint/2010/main" val="96015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C24E-E27D-4CE9-20BB-278D0D2BB19F}"/>
              </a:ext>
            </a:extLst>
          </p:cNvPr>
          <p:cNvSpPr>
            <a:spLocks noGrp="1"/>
          </p:cNvSpPr>
          <p:nvPr>
            <p:ph type="title"/>
          </p:nvPr>
        </p:nvSpPr>
        <p:spPr/>
        <p:txBody>
          <a:bodyPr/>
          <a:lstStyle/>
          <a:p>
            <a:r>
              <a:rPr lang="en-US" dirty="0"/>
              <a:t>Rate Limiting Nullifier</a:t>
            </a:r>
          </a:p>
        </p:txBody>
      </p:sp>
      <p:sp>
        <p:nvSpPr>
          <p:cNvPr id="3" name="Content Placeholder 2">
            <a:extLst>
              <a:ext uri="{FF2B5EF4-FFF2-40B4-BE49-F238E27FC236}">
                <a16:creationId xmlns:a16="http://schemas.microsoft.com/office/drawing/2014/main" id="{4DB627A3-A4A1-619D-6052-1053E22F6681}"/>
              </a:ext>
            </a:extLst>
          </p:cNvPr>
          <p:cNvSpPr>
            <a:spLocks noGrp="1"/>
          </p:cNvSpPr>
          <p:nvPr>
            <p:ph idx="1"/>
          </p:nvPr>
        </p:nvSpPr>
        <p:spPr/>
        <p:txBody>
          <a:bodyPr/>
          <a:lstStyle/>
          <a:p>
            <a:r>
              <a:rPr lang="en-US" dirty="0"/>
              <a:t>RLN is a zero-knowledge gadget that enables spam prevention in anonymous vehicle environments the anonymity property opens up the possibility for spam, which could seriously cause many security, data manipulation and the overall functioning of the V2X.</a:t>
            </a:r>
          </a:p>
          <a:p>
            <a:r>
              <a:rPr lang="en-US" dirty="0"/>
              <a:t>Consider a chat application where users are anonymous now, everyone can write an unlimited number of spam messages, but we don’t have the ability to kick this member because the spammer is anonymous RLN helps us identify and ”kick” the spammer there are also ’nullifier’ and ’external nullifier’, which can be found in the RLN protocol/circuits,</a:t>
            </a:r>
          </a:p>
        </p:txBody>
      </p:sp>
      <p:sp>
        <p:nvSpPr>
          <p:cNvPr id="4" name="Slide Number Placeholder 3">
            <a:extLst>
              <a:ext uri="{FF2B5EF4-FFF2-40B4-BE49-F238E27FC236}">
                <a16:creationId xmlns:a16="http://schemas.microsoft.com/office/drawing/2014/main" id="{82FEB2A5-94E8-BB9A-E469-E04045E0EE7B}"/>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6</a:t>
            </a:fld>
            <a:endParaRPr lang="en-GB" altLang="en-US" sz="1351" noProof="0"/>
          </a:p>
        </p:txBody>
      </p:sp>
    </p:spTree>
    <p:extLst>
      <p:ext uri="{BB962C8B-B14F-4D97-AF65-F5344CB8AC3E}">
        <p14:creationId xmlns:p14="http://schemas.microsoft.com/office/powerpoint/2010/main" val="139920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F58F-7484-C2F5-6EFC-8B35151F2BE3}"/>
              </a:ext>
            </a:extLst>
          </p:cNvPr>
          <p:cNvSpPr>
            <a:spLocks noGrp="1"/>
          </p:cNvSpPr>
          <p:nvPr>
            <p:ph type="title"/>
          </p:nvPr>
        </p:nvSpPr>
        <p:spPr/>
        <p:txBody>
          <a:bodyPr/>
          <a:lstStyle/>
          <a:p>
            <a:r>
              <a:rPr lang="en-US" dirty="0"/>
              <a:t>RLN </a:t>
            </a:r>
            <a:r>
              <a:rPr lang="en-US" dirty="0" err="1"/>
              <a:t>circom</a:t>
            </a:r>
            <a:r>
              <a:rPr lang="en-US" dirty="0"/>
              <a:t> circuit</a:t>
            </a:r>
          </a:p>
        </p:txBody>
      </p:sp>
      <p:sp>
        <p:nvSpPr>
          <p:cNvPr id="3" name="Content Placeholder 2">
            <a:extLst>
              <a:ext uri="{FF2B5EF4-FFF2-40B4-BE49-F238E27FC236}">
                <a16:creationId xmlns:a16="http://schemas.microsoft.com/office/drawing/2014/main" id="{065B508D-08DC-AE20-96C5-E6020932EE49}"/>
              </a:ext>
            </a:extLst>
          </p:cNvPr>
          <p:cNvSpPr>
            <a:spLocks noGrp="1"/>
          </p:cNvSpPr>
          <p:nvPr>
            <p:ph idx="1"/>
          </p:nvPr>
        </p:nvSpPr>
        <p:spPr>
          <a:xfrm>
            <a:off x="275600" y="1149927"/>
            <a:ext cx="8401050" cy="4953000"/>
          </a:xfrm>
        </p:spPr>
        <p:txBody>
          <a:bodyPr/>
          <a:lstStyle/>
          <a:p>
            <a:endParaRPr lang="en-US" dirty="0"/>
          </a:p>
        </p:txBody>
      </p:sp>
      <p:sp>
        <p:nvSpPr>
          <p:cNvPr id="4" name="Slide Number Placeholder 3">
            <a:extLst>
              <a:ext uri="{FF2B5EF4-FFF2-40B4-BE49-F238E27FC236}">
                <a16:creationId xmlns:a16="http://schemas.microsoft.com/office/drawing/2014/main" id="{255CC3C6-8363-EEE0-FDF5-0B01EE6A10FD}"/>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7</a:t>
            </a:fld>
            <a:endParaRPr lang="en-GB" altLang="en-US" sz="1351" noProof="0"/>
          </a:p>
        </p:txBody>
      </p:sp>
      <p:pic>
        <p:nvPicPr>
          <p:cNvPr id="5" name="Picture 4">
            <a:extLst>
              <a:ext uri="{FF2B5EF4-FFF2-40B4-BE49-F238E27FC236}">
                <a16:creationId xmlns:a16="http://schemas.microsoft.com/office/drawing/2014/main" id="{AE806500-529A-99C7-DB77-5780DEE8C1D9}"/>
              </a:ext>
            </a:extLst>
          </p:cNvPr>
          <p:cNvPicPr>
            <a:picLocks noChangeAspect="1"/>
          </p:cNvPicPr>
          <p:nvPr/>
        </p:nvPicPr>
        <p:blipFill>
          <a:blip r:embed="rId2"/>
          <a:stretch>
            <a:fillRect/>
          </a:stretch>
        </p:blipFill>
        <p:spPr>
          <a:xfrm>
            <a:off x="1279813" y="2147229"/>
            <a:ext cx="6584373" cy="3560844"/>
          </a:xfrm>
          <a:prstGeom prst="rect">
            <a:avLst/>
          </a:prstGeom>
        </p:spPr>
      </p:pic>
      <p:sp>
        <p:nvSpPr>
          <p:cNvPr id="6" name="Rectangle 5">
            <a:extLst>
              <a:ext uri="{FF2B5EF4-FFF2-40B4-BE49-F238E27FC236}">
                <a16:creationId xmlns:a16="http://schemas.microsoft.com/office/drawing/2014/main" id="{2017FA43-2D11-A083-D20C-6D89804C31F2}"/>
              </a:ext>
            </a:extLst>
          </p:cNvPr>
          <p:cNvSpPr/>
          <p:nvPr/>
        </p:nvSpPr>
        <p:spPr>
          <a:xfrm>
            <a:off x="3543514" y="5746403"/>
            <a:ext cx="2056973" cy="369332"/>
          </a:xfrm>
          <a:prstGeom prst="rect">
            <a:avLst/>
          </a:prstGeom>
          <a:noFill/>
        </p:spPr>
        <p:txBody>
          <a:bodyPr wrap="none" lIns="91440" tIns="45720" rIns="91440" bIns="45720">
            <a:spAutoFit/>
          </a:bodyPr>
          <a:lstStyle/>
          <a:p>
            <a:pPr algn="ctr"/>
            <a:r>
              <a:rPr lang="en-US" dirty="0"/>
              <a:t>RLN </a:t>
            </a:r>
            <a:r>
              <a:rPr lang="en-US" dirty="0" err="1"/>
              <a:t>circom</a:t>
            </a:r>
            <a:r>
              <a:rPr lang="en-US" dirty="0"/>
              <a:t> circuit</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DFB57976-DAA1-8A23-17B2-77D6CDAA1F6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275600" y="1198259"/>
            <a:ext cx="2574799" cy="816694"/>
          </a:xfrm>
          <a:prstGeom prst="rect">
            <a:avLst/>
          </a:prstGeom>
        </p:spPr>
      </p:pic>
      <p:pic>
        <p:nvPicPr>
          <p:cNvPr id="10" name="Picture 9">
            <a:extLst>
              <a:ext uri="{FF2B5EF4-FFF2-40B4-BE49-F238E27FC236}">
                <a16:creationId xmlns:a16="http://schemas.microsoft.com/office/drawing/2014/main" id="{8E142F1F-0BE5-9906-F75B-28AA26BA1F2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7444356" y="1149927"/>
            <a:ext cx="1232294" cy="1142602"/>
          </a:xfrm>
          <a:prstGeom prst="rect">
            <a:avLst/>
          </a:prstGeom>
        </p:spPr>
      </p:pic>
    </p:spTree>
    <p:extLst>
      <p:ext uri="{BB962C8B-B14F-4D97-AF65-F5344CB8AC3E}">
        <p14:creationId xmlns:p14="http://schemas.microsoft.com/office/powerpoint/2010/main" val="35690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941B-274E-EFBA-A3FE-3C772C8FF421}"/>
              </a:ext>
            </a:extLst>
          </p:cNvPr>
          <p:cNvSpPr>
            <a:spLocks noGrp="1"/>
          </p:cNvSpPr>
          <p:nvPr>
            <p:ph type="title"/>
          </p:nvPr>
        </p:nvSpPr>
        <p:spPr/>
        <p:txBody>
          <a:bodyPr/>
          <a:lstStyle/>
          <a:p>
            <a:r>
              <a:rPr lang="en-US" dirty="0"/>
              <a:t>How RLN works?</a:t>
            </a:r>
          </a:p>
        </p:txBody>
      </p:sp>
      <p:sp>
        <p:nvSpPr>
          <p:cNvPr id="3" name="Content Placeholder 2">
            <a:extLst>
              <a:ext uri="{FF2B5EF4-FFF2-40B4-BE49-F238E27FC236}">
                <a16:creationId xmlns:a16="http://schemas.microsoft.com/office/drawing/2014/main" id="{EDF0F192-8F2D-4B2D-1FAB-C761AB39E76E}"/>
              </a:ext>
            </a:extLst>
          </p:cNvPr>
          <p:cNvSpPr>
            <a:spLocks noGrp="1"/>
          </p:cNvSpPr>
          <p:nvPr>
            <p:ph idx="1"/>
          </p:nvPr>
        </p:nvSpPr>
        <p:spPr/>
        <p:txBody>
          <a:bodyPr/>
          <a:lstStyle/>
          <a:p>
            <a:r>
              <a:rPr lang="en-US" dirty="0"/>
              <a:t>The RLN construct functionality consists of three parts</a:t>
            </a:r>
          </a:p>
          <a:p>
            <a:pPr lvl="1"/>
            <a:r>
              <a:rPr lang="en-US" dirty="0"/>
              <a:t>Registration</a:t>
            </a:r>
          </a:p>
          <a:p>
            <a:pPr lvl="1"/>
            <a:r>
              <a:rPr lang="en-US" dirty="0"/>
              <a:t>Interaction</a:t>
            </a:r>
          </a:p>
          <a:p>
            <a:pPr lvl="1"/>
            <a:r>
              <a:rPr lang="en-US" dirty="0"/>
              <a:t>Slashing</a:t>
            </a:r>
          </a:p>
          <a:p>
            <a:pPr lvl="1"/>
            <a:endParaRPr lang="en-US" dirty="0"/>
          </a:p>
          <a:p>
            <a:r>
              <a:rPr lang="en-US" dirty="0"/>
              <a:t>Registration</a:t>
            </a:r>
          </a:p>
          <a:p>
            <a:pPr lvl="1"/>
            <a:r>
              <a:rPr lang="en-US" dirty="0"/>
              <a:t>the user registers to the application by providing a form of stake vehicle needs to create a Merkle tree, and every participant must submit an identity commitment and place it in the Merkle tree</a:t>
            </a:r>
          </a:p>
          <a:p>
            <a:pPr lvl="1"/>
            <a:endParaRPr lang="en-US" dirty="0"/>
          </a:p>
          <a:p>
            <a:r>
              <a:rPr lang="en-US" dirty="0"/>
              <a:t>Interaction </a:t>
            </a:r>
          </a:p>
          <a:p>
            <a:pPr lvl="1"/>
            <a:r>
              <a:rPr lang="en-US" dirty="0"/>
              <a:t>each interaction that the vehicle wants to make with the application, the vehicle must generate a zero-knowledge proof ensuring that their identity commitment (or specifically rate commitment) is the part of the membership Merkle tree</a:t>
            </a:r>
          </a:p>
          <a:p>
            <a:pPr marL="342891" lvl="1" indent="0">
              <a:buNone/>
            </a:pPr>
            <a:endParaRPr lang="en-US" dirty="0"/>
          </a:p>
          <a:p>
            <a:r>
              <a:rPr lang="en-US" dirty="0"/>
              <a:t>Slashing</a:t>
            </a:r>
          </a:p>
          <a:p>
            <a:pPr lvl="1"/>
            <a:r>
              <a:rPr lang="en-US" dirty="0"/>
              <a:t>it allows for the users to be removed from the membership tree by anyone that knows their secret key thus, if someone spams, it’ll be possible to recover the secret key and withdraw the stake of a spammer</a:t>
            </a:r>
          </a:p>
        </p:txBody>
      </p:sp>
      <p:sp>
        <p:nvSpPr>
          <p:cNvPr id="4" name="Slide Number Placeholder 3">
            <a:extLst>
              <a:ext uri="{FF2B5EF4-FFF2-40B4-BE49-F238E27FC236}">
                <a16:creationId xmlns:a16="http://schemas.microsoft.com/office/drawing/2014/main" id="{4876F8DC-ECD9-5234-6F97-362CCA5E3BD7}"/>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8</a:t>
            </a:fld>
            <a:endParaRPr lang="en-GB" altLang="en-US" sz="1351" noProof="0"/>
          </a:p>
        </p:txBody>
      </p:sp>
    </p:spTree>
    <p:extLst>
      <p:ext uri="{BB962C8B-B14F-4D97-AF65-F5344CB8AC3E}">
        <p14:creationId xmlns:p14="http://schemas.microsoft.com/office/powerpoint/2010/main" val="234615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CB1-878B-1F59-E8BA-91D0C335E8AA}"/>
              </a:ext>
            </a:extLst>
          </p:cNvPr>
          <p:cNvSpPr>
            <a:spLocks noGrp="1"/>
          </p:cNvSpPr>
          <p:nvPr>
            <p:ph type="title"/>
          </p:nvPr>
        </p:nvSpPr>
        <p:spPr/>
        <p:txBody>
          <a:bodyPr/>
          <a:lstStyle/>
          <a:p>
            <a:r>
              <a:rPr lang="en-US" dirty="0"/>
              <a:t>model for ZKAV</a:t>
            </a:r>
          </a:p>
        </p:txBody>
      </p:sp>
      <p:pic>
        <p:nvPicPr>
          <p:cNvPr id="6" name="Content Placeholder 5">
            <a:extLst>
              <a:ext uri="{FF2B5EF4-FFF2-40B4-BE49-F238E27FC236}">
                <a16:creationId xmlns:a16="http://schemas.microsoft.com/office/drawing/2014/main" id="{A853F2F0-FAF0-0502-36C4-BC1FEBFED1B3}"/>
              </a:ext>
            </a:extLst>
          </p:cNvPr>
          <p:cNvPicPr>
            <a:picLocks noGrp="1" noChangeAspect="1"/>
          </p:cNvPicPr>
          <p:nvPr>
            <p:ph idx="1"/>
          </p:nvPr>
        </p:nvPicPr>
        <p:blipFill>
          <a:blip r:embed="rId2"/>
          <a:stretch>
            <a:fillRect/>
          </a:stretch>
        </p:blipFill>
        <p:spPr>
          <a:xfrm>
            <a:off x="285750" y="2223584"/>
            <a:ext cx="8401050" cy="2791831"/>
          </a:xfrm>
        </p:spPr>
      </p:pic>
      <p:sp>
        <p:nvSpPr>
          <p:cNvPr id="4" name="Slide Number Placeholder 3">
            <a:extLst>
              <a:ext uri="{FF2B5EF4-FFF2-40B4-BE49-F238E27FC236}">
                <a16:creationId xmlns:a16="http://schemas.microsoft.com/office/drawing/2014/main" id="{12B2B7A0-928E-1EDA-ED7B-6F71FAB8A979}"/>
              </a:ext>
            </a:extLst>
          </p:cNvPr>
          <p:cNvSpPr>
            <a:spLocks noGrp="1"/>
          </p:cNvSpPr>
          <p:nvPr>
            <p:ph type="sldNum" sz="quarter" idx="10"/>
          </p:nvPr>
        </p:nvSpPr>
        <p:spPr/>
        <p:txBody>
          <a:bodyPr/>
          <a:lstStyle/>
          <a:p>
            <a:r>
              <a:rPr lang="en-GB" altLang="en-US" noProof="0"/>
              <a:t> </a:t>
            </a:r>
            <a:fld id="{54BDCE28-1A5B-4954-AB93-F39C66084804}" type="slidenum">
              <a:rPr lang="en-GB" altLang="en-US" sz="1351" noProof="0" smtClean="0"/>
              <a:pPr/>
              <a:t>9</a:t>
            </a:fld>
            <a:endParaRPr lang="en-GB" altLang="en-US" sz="1351" noProof="0"/>
          </a:p>
        </p:txBody>
      </p:sp>
      <p:sp>
        <p:nvSpPr>
          <p:cNvPr id="7" name="Rectangle 6">
            <a:extLst>
              <a:ext uri="{FF2B5EF4-FFF2-40B4-BE49-F238E27FC236}">
                <a16:creationId xmlns:a16="http://schemas.microsoft.com/office/drawing/2014/main" id="{2E056257-7F16-5D48-1BCE-265527CC200C}"/>
              </a:ext>
            </a:extLst>
          </p:cNvPr>
          <p:cNvSpPr/>
          <p:nvPr/>
        </p:nvSpPr>
        <p:spPr>
          <a:xfrm>
            <a:off x="3083997" y="5746403"/>
            <a:ext cx="2976008" cy="369332"/>
          </a:xfrm>
          <a:prstGeom prst="rect">
            <a:avLst/>
          </a:prstGeom>
          <a:noFill/>
        </p:spPr>
        <p:txBody>
          <a:bodyPr wrap="none" lIns="91440" tIns="45720" rIns="91440" bIns="45720">
            <a:spAutoFit/>
          </a:bodyPr>
          <a:lstStyle/>
          <a:p>
            <a:pPr algn="ctr"/>
            <a:r>
              <a:rPr lang="en-US" dirty="0"/>
              <a:t>. Proposed model for ZKAV</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74855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4773</TotalTime>
  <Words>813</Words>
  <Application>Microsoft Office PowerPoint</Application>
  <PresentationFormat>On-screen Show (4:3)</PresentationFormat>
  <Paragraphs>68</Paragraphs>
  <Slides>12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Default Design</vt:lpstr>
      <vt:lpstr>PowerPoint Presentation</vt:lpstr>
      <vt:lpstr>Abstract</vt:lpstr>
      <vt:lpstr>Zero Knowledge Proofs</vt:lpstr>
      <vt:lpstr>Merkle tree </vt:lpstr>
      <vt:lpstr>Shamir’s Secret Sharing Scheme</vt:lpstr>
      <vt:lpstr>Rate Limiting Nullifier</vt:lpstr>
      <vt:lpstr>RLN circom circuit</vt:lpstr>
      <vt:lpstr>How RLN works?</vt:lpstr>
      <vt:lpstr>model for ZKAV</vt:lpstr>
      <vt:lpstr>Conclusion</vt:lpstr>
      <vt:lpstr>Limitations</vt:lpstr>
      <vt:lpstr>PowerPoint Presentation</vt:lpstr>
    </vt:vector>
  </TitlesOfParts>
  <Manager/>
  <Company>ENSIGAIA - ISLA - ISCSI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iSCSi 2022 Official Presentation Template</dc:title>
  <dc:subject/>
  <dc:creator>iSCSi Secretariat</dc:creator>
  <cp:keywords/>
  <dc:description/>
  <cp:lastModifiedBy>01fe20bec205</cp:lastModifiedBy>
  <cp:revision>58</cp:revision>
  <dcterms:created xsi:type="dcterms:W3CDTF">2008-01-19T13:48:56Z</dcterms:created>
  <dcterms:modified xsi:type="dcterms:W3CDTF">2023-10-04T08:40:04Z</dcterms:modified>
  <cp:category/>
</cp:coreProperties>
</file>