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90" r:id="rId4"/>
    <p:sldId id="257" r:id="rId5"/>
    <p:sldId id="261" r:id="rId6"/>
    <p:sldId id="258" r:id="rId7"/>
    <p:sldId id="265" r:id="rId8"/>
    <p:sldId id="266" r:id="rId9"/>
    <p:sldId id="267" r:id="rId10"/>
    <p:sldId id="262" r:id="rId11"/>
    <p:sldId id="293" r:id="rId12"/>
    <p:sldId id="295" r:id="rId13"/>
    <p:sldId id="294" r:id="rId14"/>
    <p:sldId id="296" r:id="rId15"/>
    <p:sldId id="29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587C3-5010-4490-8B14-9C376E5B84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CF861A-3909-428F-9C07-8A20DDCDC0B6}">
      <dgm:prSet/>
      <dgm:spPr/>
      <dgm:t>
        <a:bodyPr/>
        <a:lstStyle/>
        <a:p>
          <a:r>
            <a:rPr lang="en-US"/>
            <a:t>Behavior-Driven Development (BDD) is a </a:t>
          </a:r>
          <a:r>
            <a:rPr lang="en-US" b="1"/>
            <a:t>collaborative</a:t>
          </a:r>
          <a:r>
            <a:rPr lang="en-US"/>
            <a:t> approach to software development that bridges the communication gap between business and IT</a:t>
          </a:r>
        </a:p>
      </dgm:t>
    </dgm:pt>
    <dgm:pt modelId="{3D5DD82E-8014-4A0F-8FA7-1A0A430A37AA}" type="parTrans" cxnId="{68AA2072-EAAB-4D95-AC9B-B06742535D70}">
      <dgm:prSet/>
      <dgm:spPr/>
      <dgm:t>
        <a:bodyPr/>
        <a:lstStyle/>
        <a:p>
          <a:endParaRPr lang="en-US"/>
        </a:p>
      </dgm:t>
    </dgm:pt>
    <dgm:pt modelId="{C989E2F9-9A1F-46C4-8070-5768F4498C5C}" type="sibTrans" cxnId="{68AA2072-EAAB-4D95-AC9B-B06742535D70}">
      <dgm:prSet/>
      <dgm:spPr/>
      <dgm:t>
        <a:bodyPr/>
        <a:lstStyle/>
        <a:p>
          <a:endParaRPr lang="en-US"/>
        </a:p>
      </dgm:t>
    </dgm:pt>
    <dgm:pt modelId="{EAE8E797-D9C3-413B-9986-932FFC3EF4E8}">
      <dgm:prSet/>
      <dgm:spPr/>
      <dgm:t>
        <a:bodyPr/>
        <a:lstStyle/>
        <a:p>
          <a:r>
            <a:rPr lang="en-US"/>
            <a:t>BDD helps teams communicate requirements with more precision, discover defects early and produce software that remains maintainable over time.</a:t>
          </a:r>
        </a:p>
      </dgm:t>
    </dgm:pt>
    <dgm:pt modelId="{47441302-AE32-455F-9AFC-0C564D3B7400}" type="parTrans" cxnId="{74EBD926-D990-4B69-8B48-358509B0FC5A}">
      <dgm:prSet/>
      <dgm:spPr/>
      <dgm:t>
        <a:bodyPr/>
        <a:lstStyle/>
        <a:p>
          <a:endParaRPr lang="en-US"/>
        </a:p>
      </dgm:t>
    </dgm:pt>
    <dgm:pt modelId="{62943101-5AB2-42FE-AE5C-726E69083B7E}" type="sibTrans" cxnId="{74EBD926-D990-4B69-8B48-358509B0FC5A}">
      <dgm:prSet/>
      <dgm:spPr/>
      <dgm:t>
        <a:bodyPr/>
        <a:lstStyle/>
        <a:p>
          <a:endParaRPr lang="en-US"/>
        </a:p>
      </dgm:t>
    </dgm:pt>
    <dgm:pt modelId="{F49E1149-9328-4647-91C3-D5C21A78BB43}" type="pres">
      <dgm:prSet presAssocID="{73D587C3-5010-4490-8B14-9C376E5B8441}" presName="linear" presStyleCnt="0">
        <dgm:presLayoutVars>
          <dgm:animLvl val="lvl"/>
          <dgm:resizeHandles val="exact"/>
        </dgm:presLayoutVars>
      </dgm:prSet>
      <dgm:spPr/>
    </dgm:pt>
    <dgm:pt modelId="{E74C119D-630C-492F-A103-E5CE8023E091}" type="pres">
      <dgm:prSet presAssocID="{44CF861A-3909-428F-9C07-8A20DDCDC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5E2BC0-C758-420A-A68D-2E325A00AD3E}" type="pres">
      <dgm:prSet presAssocID="{C989E2F9-9A1F-46C4-8070-5768F4498C5C}" presName="spacer" presStyleCnt="0"/>
      <dgm:spPr/>
    </dgm:pt>
    <dgm:pt modelId="{97F15A09-4100-4FEB-8C69-B10C86CA2B08}" type="pres">
      <dgm:prSet presAssocID="{EAE8E797-D9C3-413B-9986-932FFC3EF4E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1021C09-F7BF-4178-80DB-5EF948364BBC}" type="presOf" srcId="{44CF861A-3909-428F-9C07-8A20DDCDC0B6}" destId="{E74C119D-630C-492F-A103-E5CE8023E091}" srcOrd="0" destOrd="0" presId="urn:microsoft.com/office/officeart/2005/8/layout/vList2"/>
    <dgm:cxn modelId="{74EBD926-D990-4B69-8B48-358509B0FC5A}" srcId="{73D587C3-5010-4490-8B14-9C376E5B8441}" destId="{EAE8E797-D9C3-413B-9986-932FFC3EF4E8}" srcOrd="1" destOrd="0" parTransId="{47441302-AE32-455F-9AFC-0C564D3B7400}" sibTransId="{62943101-5AB2-42FE-AE5C-726E69083B7E}"/>
    <dgm:cxn modelId="{3484695C-CA21-4CDB-BE7E-0D740BC977F3}" type="presOf" srcId="{73D587C3-5010-4490-8B14-9C376E5B8441}" destId="{F49E1149-9328-4647-91C3-D5C21A78BB43}" srcOrd="0" destOrd="0" presId="urn:microsoft.com/office/officeart/2005/8/layout/vList2"/>
    <dgm:cxn modelId="{68AA2072-EAAB-4D95-AC9B-B06742535D70}" srcId="{73D587C3-5010-4490-8B14-9C376E5B8441}" destId="{44CF861A-3909-428F-9C07-8A20DDCDC0B6}" srcOrd="0" destOrd="0" parTransId="{3D5DD82E-8014-4A0F-8FA7-1A0A430A37AA}" sibTransId="{C989E2F9-9A1F-46C4-8070-5768F4498C5C}"/>
    <dgm:cxn modelId="{2B703D89-087E-4FAC-B60A-D15A909B23D3}" type="presOf" srcId="{EAE8E797-D9C3-413B-9986-932FFC3EF4E8}" destId="{97F15A09-4100-4FEB-8C69-B10C86CA2B08}" srcOrd="0" destOrd="0" presId="urn:microsoft.com/office/officeart/2005/8/layout/vList2"/>
    <dgm:cxn modelId="{1B156C8A-B676-41B1-9C73-80FDE69CA70A}" type="presParOf" srcId="{F49E1149-9328-4647-91C3-D5C21A78BB43}" destId="{E74C119D-630C-492F-A103-E5CE8023E091}" srcOrd="0" destOrd="0" presId="urn:microsoft.com/office/officeart/2005/8/layout/vList2"/>
    <dgm:cxn modelId="{093B6023-E4A5-48FD-9576-A3FF4B5E7381}" type="presParOf" srcId="{F49E1149-9328-4647-91C3-D5C21A78BB43}" destId="{935E2BC0-C758-420A-A68D-2E325A00AD3E}" srcOrd="1" destOrd="0" presId="urn:microsoft.com/office/officeart/2005/8/layout/vList2"/>
    <dgm:cxn modelId="{4148A4DB-6F02-44EE-B3DD-C7584F3241EB}" type="presParOf" srcId="{F49E1149-9328-4647-91C3-D5C21A78BB43}" destId="{97F15A09-4100-4FEB-8C69-B10C86CA2B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C119D-630C-492F-A103-E5CE8023E091}">
      <dsp:nvSpPr>
        <dsp:cNvPr id="0" name=""/>
        <dsp:cNvSpPr/>
      </dsp:nvSpPr>
      <dsp:spPr>
        <a:xfrm>
          <a:off x="0" y="38052"/>
          <a:ext cx="6513603" cy="2857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Behavior-Driven Development (BDD) is a </a:t>
          </a:r>
          <a:r>
            <a:rPr lang="en-US" sz="3300" b="1" kern="1200"/>
            <a:t>collaborative</a:t>
          </a:r>
          <a:r>
            <a:rPr lang="en-US" sz="3300" kern="1200"/>
            <a:t> approach to software development that bridges the communication gap between business and IT</a:t>
          </a:r>
        </a:p>
      </dsp:txBody>
      <dsp:txXfrm>
        <a:off x="139474" y="177526"/>
        <a:ext cx="6234655" cy="2578192"/>
      </dsp:txXfrm>
    </dsp:sp>
    <dsp:sp modelId="{97F15A09-4100-4FEB-8C69-B10C86CA2B08}">
      <dsp:nvSpPr>
        <dsp:cNvPr id="0" name=""/>
        <dsp:cNvSpPr/>
      </dsp:nvSpPr>
      <dsp:spPr>
        <a:xfrm>
          <a:off x="0" y="2990232"/>
          <a:ext cx="6513603" cy="28571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BDD helps teams communicate requirements with more precision, discover defects early and produce software that remains maintainable over time.</a:t>
          </a:r>
        </a:p>
      </dsp:txBody>
      <dsp:txXfrm>
        <a:off x="139474" y="3129706"/>
        <a:ext cx="6234655" cy="257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9BA87-9231-4EF9-AC1A-6D5339FA7D47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7E95-E1CD-4B28-A989-053C7B63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AB44-5CCB-4595-82B4-6D00E56B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2F4A6-8DAD-4A91-B34D-0E6A5A9F0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9F42-0C37-46A9-BFA9-7EEE0186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1D3F-8D52-4047-A3D8-36A4AE1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8C86-19EC-4BD4-921D-CF27FF0F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8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EE41-ACC5-49FC-B081-04C4240E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EBD0-9655-498C-B73F-98D8B474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F37F-FCBD-41FF-8141-61EFD69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730A-76F2-49FE-9777-06C065AB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7247-3A1D-4D43-BD7A-6D86A708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97F57-0F1A-4A54-BB2D-419F98A84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A729-7BA1-40B4-B375-5655485E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65DA-CC42-4C88-BB1D-FFCCE83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F492-B832-43A1-B3B6-C96CAB4A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8758-2AB6-4DC0-8DAC-DDA6EF9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C183-18F0-4078-8DE6-ECC8672C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F330-FE93-41EA-B917-9071731E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71E8-3C51-47B1-94C3-2579EFD1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171B-8D36-4B08-A8DF-437101FA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BD7C-0563-4395-8BC6-23756ACC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9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FDD2-542B-4D4F-95B7-9BAD2FBA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DC3E-527D-4C9F-AFB2-60970B66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D0D8-9DAD-410E-A1AC-84155FF2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49D3-532B-4FD1-ADAD-C85E33B1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24C2-8617-4A03-B3F5-2E0B9618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2FB4-9312-4E94-AB2A-8DAE2B60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5F47-2DD7-4A0A-8CB3-C6F6DA57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02BE-AC75-4C26-A350-B20415E4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93E8E-6C6F-44D7-BCEB-A5C5A015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5468-DDE1-40B4-8191-75E6AF82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DA7F-D219-418E-96E8-61F16F61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169-D208-4016-85E5-EEA3C2D0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EB4F-AD3F-429F-B318-6DB95987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F1CE-6220-4550-AC32-6476A9713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C3B94-A5E4-4B01-9195-F2876EB99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8E06-183A-4E20-AFB3-100800E7E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3DC7A-DC90-4D7B-A30B-70101977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AAA3-4FB0-4A95-8FCB-3182176A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187B-1E9D-45AA-9117-3E32D1C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8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E6EB-04F8-4332-A586-7EE85040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CEC6C-D412-47A2-A957-986612B8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3AF07-26C6-4AAB-8B23-49D10A9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F44EF-D9BC-4BD8-997B-2877AB5C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524A0-344E-42DA-B7F8-4E11A4FB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243FC-94B8-4D07-B45A-92555575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5A5D-73AF-4E4C-81AF-18EA5D0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7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CA62-9E5A-46A4-8489-32B5F54C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8148-5B97-4B44-B21D-8E99F293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D45F-0F92-4DB7-BAAD-42055197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9160-65BD-400A-A0F2-44978D31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9D45E-E9FE-4B2D-8318-B8E8E9F6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E381-06F5-4D01-BA30-0C9D6D2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FC28-76D2-4D6C-8E48-659C10C1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A2154-CDF5-4066-979C-A7A43E63B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10BC-10A9-4FF0-B711-53518299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F45C-A164-4D4C-949F-45E34158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3DFF-68AC-45FE-97E5-88DD52FE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137D-776C-44FA-BF2D-A3F1DF04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A51E7-6E4C-4833-B84F-7F573BE2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6F98-0611-49EA-89CB-4FBC1DB3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DC93-D09F-4585-99B3-1C8730047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31E3-9B50-4576-91A3-AD73DD10146B}" type="datetimeFigureOut">
              <a:rPr lang="en-IN" smtClean="0"/>
              <a:t>8/19/2019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3C32-692B-437D-AA41-0F6B4792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6390-47F4-4037-B5C2-85D79EC00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4908-A6E2-4A96-8E4E-ED3CF81A8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920DD-CDDC-4471-8EA2-61B1E0B3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Behavior-Driven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27F-57CA-4791-8C06-D398E10D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Prasad SVS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9C0AB-C751-439D-86CA-07F400C8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Scenario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586D6-25A1-48A4-BC25-EAD033E4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27082"/>
            <a:ext cx="7188199" cy="460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7D28-E896-460F-9EF4-584B9190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IN"/>
              <a:t>Business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A7470-F65B-4E67-9431-4F31A732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18490"/>
            <a:ext cx="5069382" cy="249667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0663-738D-474D-BF9D-B3BFA67E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 Scenario should be using the Business or Domain language</a:t>
            </a:r>
          </a:p>
          <a:p>
            <a:r>
              <a:rPr lang="en-US" sz="2400"/>
              <a:t>Business will not be able to give feedback if we are using mechanics ( Even if the understand Click , Fill , Populate)</a:t>
            </a:r>
          </a:p>
          <a:p>
            <a:endParaRPr lang="en-US" sz="2400"/>
          </a:p>
          <a:p>
            <a:endParaRPr lang="en-US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2731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E00-2401-4429-AF89-02DDE72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Intension Revealing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C3F74C-3634-4D7F-AB90-1A863182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48" y="2579900"/>
            <a:ext cx="5069382" cy="249667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5794-1B18-40F9-9254-FFC06D28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700"/>
              <a:t>Scenario should reveal the intent of what the actors in the scenario are trying to achieve, rather than describing  the mechanics on how you will achieve it</a:t>
            </a:r>
          </a:p>
          <a:p>
            <a:r>
              <a:rPr lang="en-US" sz="1700"/>
              <a:t>More details do not necessarily mean more clarity.</a:t>
            </a:r>
          </a:p>
          <a:p>
            <a:r>
              <a:rPr lang="en-US" sz="1700"/>
              <a:t>Unnecessary, Unimportant, irrelevant and incidental details might cause confusion (Also bad for maintainability)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13546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888-CEC7-423A-BF4B-7BB4BE7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Focus</a:t>
            </a:r>
            <a:endParaRPr lang="en-IN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A5669-F579-4D31-B5F5-1EDBDA8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24" y="2589086"/>
            <a:ext cx="4444319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D888-72D8-4304-B8DE-AAFCD860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Multi rule , multi purpose scenarios cause bottleneck in the development process</a:t>
            </a:r>
          </a:p>
          <a:p>
            <a:r>
              <a:rPr lang="en-US" sz="2400"/>
              <a:t>Small and much focused are much better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1656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E00-2401-4429-AF89-02DDE72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Essential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C5837-7D28-4FC5-BF7B-BB945EF0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282458"/>
            <a:ext cx="5069382" cy="136873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5794-1B18-40F9-9254-FFC06D28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The purpose of the scenario is to illustrate how a rule should behave.</a:t>
            </a:r>
          </a:p>
          <a:p>
            <a:r>
              <a:rPr lang="en-US" sz="2400"/>
              <a:t>Any parts of a scenario that don’t directly contribute to this purpose  are incidental and should be removed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72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E00-2401-4429-AF89-02DDE72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Real Data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040A38-CB8B-49D0-B107-807FA542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832551"/>
            <a:ext cx="5069382" cy="226854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5794-1B18-40F9-9254-FFC06D28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Examples should use concrete, real data</a:t>
            </a:r>
          </a:p>
          <a:p>
            <a:r>
              <a:rPr lang="en-US" sz="2400"/>
              <a:t>This helps expose boundary conditions and underlying assumptions early in the development process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1281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1E9A7-C2AD-4F30-B09D-241DDB1F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404040"/>
                </a:solidFill>
              </a:rPr>
              <a:t>BRIEF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583EE4-8FF8-4DF5-AA94-CCC58EE3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45177"/>
            <a:ext cx="5291667" cy="338666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73463-3276-4BC4-86B9-861667666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8" y="583784"/>
            <a:ext cx="5316388" cy="33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C4319-796C-4913-B9DE-A809E3E52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46653"/>
            <a:ext cx="7280385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Behavior Driven Development is about</a:t>
            </a:r>
          </a:p>
          <a:p>
            <a:pPr marL="0" indent="0">
              <a:buNone/>
            </a:pPr>
            <a:r>
              <a:rPr lang="en-US" sz="3200" dirty="0"/>
              <a:t>understanding ,  documenting and</a:t>
            </a:r>
          </a:p>
          <a:p>
            <a:pPr marL="0" indent="0">
              <a:buNone/>
            </a:pPr>
            <a:r>
              <a:rPr lang="en-US" sz="3200" dirty="0"/>
              <a:t>verifying  business requirements</a:t>
            </a:r>
          </a:p>
          <a:p>
            <a:pPr marL="0" indent="0">
              <a:buNone/>
            </a:pPr>
            <a:r>
              <a:rPr lang="en-US" sz="3200" dirty="0"/>
              <a:t>through illustrative examples</a:t>
            </a:r>
            <a:endParaRPr lang="en-IN" sz="3200" dirty="0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175CFCC-F48E-4C20-9999-05BC425E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2EE2-4975-4786-901B-53C17F2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Behavior-Driven Development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38786B-98F4-40FC-934D-E2DA494B9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043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D4506B-7459-4460-B689-536FA91D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2810C-2FC8-49FE-9585-94FAEA844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BDD">
            <a:extLst>
              <a:ext uri="{FF2B5EF4-FFF2-40B4-BE49-F238E27FC236}">
                <a16:creationId xmlns:a16="http://schemas.microsoft.com/office/drawing/2014/main" id="{E41F95B8-633F-44BA-A95E-BA9681198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2" b="57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6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FC12F9-B4B0-4FEB-98AA-7C049E51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2C9C3-F81C-4B2F-B687-D7AB4120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76674"/>
            <a:ext cx="6780700" cy="41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F198C-351A-4A7B-978F-48D4DED4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BDD Scenario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1426C3-C888-4631-8DA0-5976C782F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309020"/>
            <a:ext cx="6780700" cy="22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EFE5D-DF47-4BF0-9278-6CFCA61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 Principles for Good Scenarios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keyboard&#10;&#10;Description automatically generated">
            <a:extLst>
              <a:ext uri="{FF2B5EF4-FFF2-40B4-BE49-F238E27FC236}">
                <a16:creationId xmlns:a16="http://schemas.microsoft.com/office/drawing/2014/main" id="{502A6102-AF3D-4E23-B062-CE591FE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81" y="2509911"/>
            <a:ext cx="1045133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8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Behavior-Driven Development</vt:lpstr>
      <vt:lpstr>PowerPoint Presentation</vt:lpstr>
      <vt:lpstr>Behavior-Driven Development</vt:lpstr>
      <vt:lpstr>PowerPoint Presentation</vt:lpstr>
      <vt:lpstr>PowerPoint Presentation</vt:lpstr>
      <vt:lpstr>PowerPoint Presentation</vt:lpstr>
      <vt:lpstr>Example</vt:lpstr>
      <vt:lpstr>BDD Scenario</vt:lpstr>
      <vt:lpstr>6 Principles for Good Scenarios</vt:lpstr>
      <vt:lpstr>Bad Scenario</vt:lpstr>
      <vt:lpstr>Business Language</vt:lpstr>
      <vt:lpstr>Intension Revealing</vt:lpstr>
      <vt:lpstr>Focus</vt:lpstr>
      <vt:lpstr>Essential</vt:lpstr>
      <vt:lpstr>Real Data</vt:lpstr>
      <vt:lpstr>BRIEF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</dc:title>
  <dc:creator>Venkata Prasad Sajja</dc:creator>
  <cp:lastModifiedBy>Venkata Prasad Sajja</cp:lastModifiedBy>
  <cp:revision>1</cp:revision>
  <dcterms:created xsi:type="dcterms:W3CDTF">2019-08-19T06:53:07Z</dcterms:created>
  <dcterms:modified xsi:type="dcterms:W3CDTF">2019-08-19T06:55:45Z</dcterms:modified>
</cp:coreProperties>
</file>