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8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9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360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9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51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9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17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7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9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9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04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2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8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A901C-B6E8-4A2C-B36A-3C8152E3727E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70A16E-F6B0-4B27-8473-F807E00CF0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7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4400"/>
          </a:xfrm>
        </p:spPr>
        <p:txBody>
          <a:bodyPr/>
          <a:lstStyle/>
          <a:p>
            <a:pPr algn="ctr"/>
            <a:r>
              <a:rPr lang="en-US" dirty="0"/>
              <a:t>LINQ Concepts in C#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157439" cy="1548109"/>
          </a:xfrm>
        </p:spPr>
        <p:txBody>
          <a:bodyPr>
            <a:normAutofit fontScale="47500" lnSpcReduction="20000"/>
          </a:bodyPr>
          <a:lstStyle/>
          <a:p>
            <a:pPr lvl="1" algn="r"/>
            <a:endParaRPr lang="en-US" dirty="0"/>
          </a:p>
          <a:p>
            <a:pPr lvl="1" algn="r"/>
            <a:endParaRPr lang="en-US" dirty="0"/>
          </a:p>
          <a:p>
            <a:pPr lvl="1" algn="r"/>
            <a:endParaRPr lang="en-US" dirty="0"/>
          </a:p>
          <a:p>
            <a:pPr lvl="1" algn="r"/>
            <a:endParaRPr lang="en-US" dirty="0"/>
          </a:p>
          <a:p>
            <a:pPr lvl="1" algn="r"/>
            <a:r>
              <a:rPr lang="en-US" sz="77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Benadex</a:t>
            </a:r>
            <a:r>
              <a:rPr lang="en-US" sz="4100" dirty="0">
                <a:solidFill>
                  <a:schemeClr val="tx1"/>
                </a:solidFill>
              </a:rPr>
              <a:t> </a:t>
            </a:r>
            <a:r>
              <a:rPr lang="en-US" sz="7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Johnson</a:t>
            </a:r>
            <a:endParaRPr lang="en-IN" sz="7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030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/>
          <a:lstStyle/>
          <a:p>
            <a:pPr algn="ctr"/>
            <a:r>
              <a:rPr lang="en-US" dirty="0"/>
              <a:t>Method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2"/>
            <a:ext cx="8596668" cy="4946095"/>
          </a:xfrm>
        </p:spPr>
        <p:txBody>
          <a:bodyPr/>
          <a:lstStyle/>
          <a:p>
            <a:r>
              <a:rPr lang="en-US" dirty="0"/>
              <a:t>Method syntax (also known as fluent syntax) uses extension methods included in the Enumerable or Queryable static class, similar to how you would call the extension method of any class</a:t>
            </a:r>
          </a:p>
          <a:p>
            <a:r>
              <a:rPr lang="en-US" dirty="0"/>
              <a:t>The compiler converts query syntax into method syntax at compile time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98" y="2639816"/>
            <a:ext cx="6988859" cy="35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pPr algn="ctr"/>
            <a:r>
              <a:rPr lang="en-US" dirty="0"/>
              <a:t>Points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0837"/>
            <a:ext cx="8596668" cy="4620525"/>
          </a:xfrm>
        </p:spPr>
        <p:txBody>
          <a:bodyPr/>
          <a:lstStyle/>
          <a:p>
            <a:r>
              <a:rPr lang="en-US" dirty="0"/>
              <a:t>As the name suggests Method syntax is like calling an extension method</a:t>
            </a:r>
          </a:p>
          <a:p>
            <a:r>
              <a:rPr lang="en-US" dirty="0"/>
              <a:t>LINQ </a:t>
            </a:r>
            <a:r>
              <a:rPr lang="en-US" b="1" i="1" dirty="0"/>
              <a:t>Method Syntax</a:t>
            </a:r>
            <a:r>
              <a:rPr lang="en-US" dirty="0"/>
              <a:t> aka </a:t>
            </a:r>
            <a:r>
              <a:rPr lang="en-US" b="1" i="1" dirty="0"/>
              <a:t>Fluent syntax</a:t>
            </a:r>
            <a:r>
              <a:rPr lang="en-US" dirty="0"/>
              <a:t> because it allows series of extension methods call</a:t>
            </a:r>
            <a:endParaRPr lang="en-US" dirty="0"/>
          </a:p>
          <a:p>
            <a:r>
              <a:rPr lang="en-US" dirty="0"/>
              <a:t>Implicitly typed variable </a:t>
            </a:r>
            <a:r>
              <a:rPr lang="en-US" b="1" i="1" dirty="0"/>
              <a:t>var </a:t>
            </a:r>
            <a:r>
              <a:rPr lang="en-US" dirty="0"/>
              <a:t>can be used to store the result of LINQ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pPr algn="ctr"/>
            <a:r>
              <a:rPr lang="en-US" dirty="0"/>
              <a:t>Lambda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0837"/>
            <a:ext cx="9155983" cy="4620525"/>
          </a:xfrm>
        </p:spPr>
        <p:txBody>
          <a:bodyPr/>
          <a:lstStyle/>
          <a:p>
            <a:r>
              <a:rPr lang="en-US" dirty="0"/>
              <a:t>The lambda expression is a shorter way of representing anonymous method using some special syntax</a:t>
            </a:r>
          </a:p>
          <a:p>
            <a:pPr lvl="1"/>
            <a:r>
              <a:rPr lang="en-US" dirty="0"/>
              <a:t>delegate(Student s) { return </a:t>
            </a:r>
            <a:r>
              <a:rPr lang="en-US" dirty="0" err="1"/>
              <a:t>s.Age</a:t>
            </a:r>
            <a:r>
              <a:rPr lang="en-US" dirty="0"/>
              <a:t> &gt; 12 &amp;&amp; </a:t>
            </a:r>
            <a:r>
              <a:rPr lang="en-US" dirty="0" err="1"/>
              <a:t>s.Age</a:t>
            </a:r>
            <a:r>
              <a:rPr lang="en-US" dirty="0"/>
              <a:t> &lt; 20; };</a:t>
            </a:r>
          </a:p>
          <a:p>
            <a:r>
              <a:rPr lang="en-US" dirty="0"/>
              <a:t>Same can be written in lambda expression as follows</a:t>
            </a:r>
          </a:p>
          <a:p>
            <a:pPr lvl="1"/>
            <a:r>
              <a:rPr lang="en-US" dirty="0"/>
              <a:t>s =&gt; </a:t>
            </a:r>
            <a:r>
              <a:rPr lang="en-US" dirty="0" err="1"/>
              <a:t>s.Age</a:t>
            </a:r>
            <a:r>
              <a:rPr lang="en-US" dirty="0"/>
              <a:t> &gt; 12 &amp;&amp; </a:t>
            </a:r>
            <a:r>
              <a:rPr lang="en-US" dirty="0" err="1"/>
              <a:t>s.Age</a:t>
            </a:r>
            <a:r>
              <a:rPr lang="en-US" dirty="0"/>
              <a:t> &lt; 20 </a:t>
            </a:r>
          </a:p>
          <a:p>
            <a:r>
              <a:rPr lang="en-US" dirty="0"/>
              <a:t>Lambda expressions eliminates the need for complex syntax and increases readability</a:t>
            </a:r>
          </a:p>
          <a:p>
            <a:r>
              <a:rPr lang="en-US" dirty="0"/>
              <a:t>Also supports multiple parameters and multiple statements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56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763"/>
          </a:xfrm>
        </p:spPr>
        <p:txBody>
          <a:bodyPr/>
          <a:lstStyle/>
          <a:p>
            <a:pPr algn="ctr"/>
            <a:r>
              <a:rPr lang="en-US" dirty="0"/>
              <a:t>Standard Query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363"/>
            <a:ext cx="8596668" cy="4718999"/>
          </a:xfrm>
        </p:spPr>
        <p:txBody>
          <a:bodyPr/>
          <a:lstStyle/>
          <a:p>
            <a:r>
              <a:rPr lang="en-US" dirty="0"/>
              <a:t>Standard Query Operators in LINQ are actually extension methods for the IEnumerable and IQueryable types</a:t>
            </a:r>
          </a:p>
          <a:p>
            <a:r>
              <a:rPr lang="en-US" dirty="0"/>
              <a:t>There are over 50 standard query operators available in LINQ that provide different functionalities like filtering, sorting, grouping, aggregation, concatenation, etc.</a:t>
            </a:r>
          </a:p>
          <a:p>
            <a:r>
              <a:rPr lang="en-US" b="1" dirty="0"/>
              <a:t>Where:</a:t>
            </a:r>
          </a:p>
          <a:p>
            <a:pPr lvl="1"/>
            <a:r>
              <a:rPr lang="en-US" dirty="0"/>
              <a:t>The Where operator (LINQ extension method) filters the collection based on a given criteria expression and returns a new collection. The criteria can be specified as lambda expression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filteredResult</a:t>
            </a:r>
            <a:r>
              <a:rPr lang="en-US" dirty="0"/>
              <a:t> = </a:t>
            </a:r>
            <a:r>
              <a:rPr lang="en-US" dirty="0" err="1"/>
              <a:t>studentList.Where</a:t>
            </a:r>
            <a:r>
              <a:rPr lang="en-US" dirty="0"/>
              <a:t>(s =&gt; s.Age &gt; 12 &amp;&amp; s.Age &lt; 20);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15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763"/>
          </a:xfrm>
        </p:spPr>
        <p:txBody>
          <a:bodyPr/>
          <a:lstStyle/>
          <a:p>
            <a:pPr algn="ctr"/>
            <a:r>
              <a:rPr lang="en-US" dirty="0"/>
              <a:t>Standard Query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363"/>
            <a:ext cx="8596668" cy="4718999"/>
          </a:xfrm>
        </p:spPr>
        <p:txBody>
          <a:bodyPr/>
          <a:lstStyle/>
          <a:p>
            <a:r>
              <a:rPr lang="en-US" b="1" dirty="0"/>
              <a:t>GroupBy:</a:t>
            </a:r>
          </a:p>
          <a:p>
            <a:pPr lvl="1"/>
            <a:r>
              <a:rPr lang="en-US" dirty="0"/>
              <a:t>The GroupBy operator returns a group of elements from the given collection based on some key value</a:t>
            </a:r>
          </a:p>
          <a:p>
            <a:pPr lvl="1"/>
            <a:r>
              <a:rPr lang="en-US" dirty="0"/>
              <a:t>The result of GroupBy operators is a collection of groups</a:t>
            </a:r>
          </a:p>
          <a:p>
            <a:pPr lvl="1"/>
            <a:r>
              <a:rPr lang="en-US" dirty="0"/>
              <a:t>var groupedResult = studentList.GroupBy(s =&gt; s.Age);</a:t>
            </a:r>
          </a:p>
          <a:p>
            <a:pPr marL="457200" lvl="1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35" y="3306274"/>
            <a:ext cx="2507787" cy="26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9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763"/>
          </a:xfrm>
        </p:spPr>
        <p:txBody>
          <a:bodyPr/>
          <a:lstStyle/>
          <a:p>
            <a:pPr algn="ctr"/>
            <a:r>
              <a:rPr lang="en-US" dirty="0"/>
              <a:t>Standard Query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363"/>
            <a:ext cx="8596668" cy="4718999"/>
          </a:xfrm>
        </p:spPr>
        <p:txBody>
          <a:bodyPr/>
          <a:lstStyle/>
          <a:p>
            <a:r>
              <a:rPr lang="en-US" b="1" dirty="0"/>
              <a:t>Select:</a:t>
            </a:r>
          </a:p>
          <a:p>
            <a:pPr lvl="1"/>
            <a:r>
              <a:rPr lang="en-US" dirty="0"/>
              <a:t>The Select operator always returns an IEnumerable collection which contains elements based on a transformation function</a:t>
            </a:r>
          </a:p>
          <a:p>
            <a:pPr lvl="1"/>
            <a:r>
              <a:rPr lang="en-US" dirty="0"/>
              <a:t>It is similar to the Select clause of SQL that produces a flat result set</a:t>
            </a:r>
          </a:p>
          <a:p>
            <a:pPr marL="457200" lvl="1" indent="0">
              <a:buNone/>
            </a:pP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42" y="2768405"/>
            <a:ext cx="6804569" cy="29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5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763"/>
          </a:xfrm>
        </p:spPr>
        <p:txBody>
          <a:bodyPr/>
          <a:lstStyle/>
          <a:p>
            <a:pPr algn="ctr"/>
            <a:r>
              <a:rPr lang="en-US" dirty="0"/>
              <a:t>Standard Query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363"/>
            <a:ext cx="8596668" cy="4718999"/>
          </a:xfrm>
        </p:spPr>
        <p:txBody>
          <a:bodyPr/>
          <a:lstStyle/>
          <a:p>
            <a:r>
              <a:rPr lang="en-US" b="1" dirty="0" err="1"/>
              <a:t>ElementAt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ElementAt</a:t>
            </a:r>
            <a:r>
              <a:rPr lang="en-US" dirty="0"/>
              <a:t>() method returns an element from the specified index from a given collection. If the specified index is out of the range of a collection then it will throw an </a:t>
            </a:r>
            <a:r>
              <a:rPr lang="en-US" i="1" dirty="0"/>
              <a:t>Index out of range</a:t>
            </a:r>
            <a:r>
              <a:rPr lang="en-US" dirty="0"/>
              <a:t> exception. Please note that index is a zero based index.</a:t>
            </a:r>
          </a:p>
          <a:p>
            <a:r>
              <a:rPr lang="en-IN" b="1" dirty="0" err="1"/>
              <a:t>ElementAtOrDefault</a:t>
            </a:r>
            <a:r>
              <a:rPr lang="en-IN" b="1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ElementAtOrDefault</a:t>
            </a:r>
            <a:r>
              <a:rPr lang="en-US" dirty="0"/>
              <a:t>() method also returns an element from the specified index from a collection and if the specified index is out of range of a collection then it will return a default value of the data type instead of throwing an error.</a:t>
            </a:r>
          </a:p>
          <a:p>
            <a:pPr marL="457200" lvl="1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2776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763"/>
          </a:xfrm>
        </p:spPr>
        <p:txBody>
          <a:bodyPr/>
          <a:lstStyle/>
          <a:p>
            <a:pPr algn="ctr"/>
            <a:r>
              <a:rPr lang="en-US" dirty="0"/>
              <a:t>Standard Query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363"/>
            <a:ext cx="8596668" cy="4718999"/>
          </a:xfrm>
        </p:spPr>
        <p:txBody>
          <a:bodyPr/>
          <a:lstStyle/>
          <a:p>
            <a:r>
              <a:rPr lang="en-US" b="1" dirty="0"/>
              <a:t>First:</a:t>
            </a:r>
          </a:p>
          <a:p>
            <a:pPr lvl="1"/>
            <a:r>
              <a:rPr lang="en-US" dirty="0"/>
              <a:t>The First() method returns the first element of a collection, or the first element that satisfies the specified condition using lambda expression or </a:t>
            </a:r>
            <a:r>
              <a:rPr lang="en-US" dirty="0" err="1"/>
              <a:t>Func</a:t>
            </a:r>
            <a:r>
              <a:rPr lang="en-US" dirty="0"/>
              <a:t> delegate. If a given collection is empty or does not include any element that satisfied the condition then it will throw </a:t>
            </a:r>
            <a:r>
              <a:rPr lang="en-US" dirty="0" err="1"/>
              <a:t>InvalidOperation</a:t>
            </a:r>
            <a:r>
              <a:rPr lang="en-US" dirty="0"/>
              <a:t> exception. </a:t>
            </a:r>
          </a:p>
          <a:p>
            <a:r>
              <a:rPr lang="en-IN" b="1" dirty="0" err="1"/>
              <a:t>FirstOrDefault</a:t>
            </a:r>
            <a:r>
              <a:rPr lang="en-IN" b="1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ElementAtOrDefault</a:t>
            </a:r>
            <a:r>
              <a:rPr lang="en-US" dirty="0"/>
              <a:t>() method also returns an element from the specified index from a collection and if the specified index is out of range of a collection then it will return a default value of the data type instead of throwing an error.</a:t>
            </a:r>
          </a:p>
          <a:p>
            <a:r>
              <a:rPr lang="en-US" dirty="0"/>
              <a:t>Similar methods are available for last element in sequence. </a:t>
            </a:r>
            <a:r>
              <a:rPr lang="en-US" b="1" dirty="0"/>
              <a:t>Last() </a:t>
            </a:r>
            <a:r>
              <a:rPr lang="en-US" dirty="0"/>
              <a:t>and </a:t>
            </a:r>
            <a:r>
              <a:rPr lang="en-US" b="1" dirty="0" err="1"/>
              <a:t>LastOrDefault</a:t>
            </a:r>
            <a:r>
              <a:rPr lang="en-US" b="1" dirty="0"/>
              <a:t>()</a:t>
            </a:r>
            <a:endParaRPr lang="en-US" dirty="0"/>
          </a:p>
          <a:p>
            <a:pPr marL="457200" lvl="1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5911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6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Standard Query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5754"/>
            <a:ext cx="8596668" cy="5190977"/>
          </a:xfrm>
        </p:spPr>
        <p:txBody>
          <a:bodyPr>
            <a:normAutofit/>
          </a:bodyPr>
          <a:lstStyle/>
          <a:p>
            <a:r>
              <a:rPr lang="en-US" b="1" dirty="0"/>
              <a:t>SequenceEqual:</a:t>
            </a:r>
          </a:p>
          <a:p>
            <a:pPr lvl="1"/>
            <a:r>
              <a:rPr lang="en-US" dirty="0"/>
              <a:t>Used to compare two sequences or enumerabe objects of same type.</a:t>
            </a:r>
          </a:p>
          <a:p>
            <a:pPr lvl="1"/>
            <a:r>
              <a:rPr lang="en-US" dirty="0"/>
              <a:t>The SequenceEqual method compares the number of items and their values for primitive data types</a:t>
            </a:r>
          </a:p>
          <a:p>
            <a:r>
              <a:rPr lang="en-US" b="1" dirty="0"/>
              <a:t>Distinct:</a:t>
            </a:r>
          </a:p>
          <a:p>
            <a:pPr lvl="1"/>
            <a:r>
              <a:rPr lang="en-US" dirty="0"/>
              <a:t>Returns distinct values from a collection</a:t>
            </a:r>
          </a:p>
          <a:p>
            <a:r>
              <a:rPr lang="en-US" b="1" dirty="0"/>
              <a:t>Except:</a:t>
            </a:r>
          </a:p>
          <a:p>
            <a:pPr lvl="1"/>
            <a:r>
              <a:rPr lang="en-US" dirty="0"/>
              <a:t>Returns the difference between two sequences, which means the elements of one collection that do not appear in the second collection</a:t>
            </a:r>
          </a:p>
          <a:p>
            <a:r>
              <a:rPr lang="en-US" b="1" dirty="0"/>
              <a:t>Intersect:</a:t>
            </a:r>
          </a:p>
          <a:p>
            <a:pPr lvl="1"/>
            <a:r>
              <a:rPr lang="en-US" dirty="0"/>
              <a:t>Returns the intersection of two sequences, which means elements that appear in both the collections</a:t>
            </a:r>
          </a:p>
          <a:p>
            <a:r>
              <a:rPr lang="en-US" b="1" dirty="0"/>
              <a:t>Union:</a:t>
            </a:r>
          </a:p>
          <a:p>
            <a:pPr lvl="1"/>
            <a:r>
              <a:rPr lang="en-US" dirty="0"/>
              <a:t>Returns unique elements from two sequences, which means unique elements that appear in either of the two sequences.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97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49305"/>
            <a:ext cx="9423269" cy="1828800"/>
          </a:xfrm>
        </p:spPr>
        <p:txBody>
          <a:bodyPr/>
          <a:lstStyle/>
          <a:p>
            <a:pPr algn="ctr"/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1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35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Agenda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7957"/>
            <a:ext cx="8596668" cy="4803405"/>
          </a:xfrm>
        </p:spPr>
        <p:txBody>
          <a:bodyPr/>
          <a:lstStyle/>
          <a:p>
            <a:r>
              <a:rPr lang="en-US" dirty="0"/>
              <a:t>LINQ</a:t>
            </a:r>
          </a:p>
          <a:p>
            <a:r>
              <a:rPr lang="en-US" dirty="0"/>
              <a:t>LINQ API</a:t>
            </a:r>
          </a:p>
          <a:p>
            <a:r>
              <a:rPr lang="en-US" dirty="0"/>
              <a:t>LINQ Query syntax</a:t>
            </a:r>
          </a:p>
          <a:p>
            <a:r>
              <a:rPr lang="en-US" dirty="0"/>
              <a:t>LINQ Method syntax</a:t>
            </a:r>
          </a:p>
          <a:p>
            <a:r>
              <a:rPr lang="en-US" dirty="0"/>
              <a:t>Lambda Expression</a:t>
            </a:r>
          </a:p>
          <a:p>
            <a:r>
              <a:rPr lang="en-US" dirty="0"/>
              <a:t>Standard Query Operators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344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49305"/>
            <a:ext cx="9423269" cy="1828800"/>
          </a:xfrm>
        </p:spPr>
        <p:txBody>
          <a:bodyPr/>
          <a:lstStyle/>
          <a:p>
            <a:pPr algn="ctr"/>
            <a:r>
              <a:rPr lang="en-US" dirty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6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pPr algn="ctr"/>
            <a:r>
              <a:rPr lang="en-US" dirty="0"/>
              <a:t>LINQ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6431"/>
            <a:ext cx="8596668" cy="4704931"/>
          </a:xfrm>
        </p:spPr>
        <p:txBody>
          <a:bodyPr/>
          <a:lstStyle/>
          <a:p>
            <a:pPr algn="just"/>
            <a:r>
              <a:rPr lang="en-US" dirty="0"/>
              <a:t>LINQ stands for Language Integrated Query</a:t>
            </a:r>
          </a:p>
          <a:p>
            <a:pPr algn="just"/>
            <a:r>
              <a:rPr lang="en-US" dirty="0"/>
              <a:t>Used to retrieve data from different data sources and formats</a:t>
            </a:r>
          </a:p>
          <a:p>
            <a:pPr algn="just"/>
            <a:r>
              <a:rPr lang="en-US" dirty="0"/>
              <a:t>Eliminates mismatch between programming languages and databases</a:t>
            </a:r>
          </a:p>
          <a:p>
            <a:pPr algn="just"/>
            <a:r>
              <a:rPr lang="en-US" dirty="0"/>
              <a:t>Provides a single querying interface for different types of data sources</a:t>
            </a:r>
          </a:p>
          <a:p>
            <a:pPr lvl="1" algn="just"/>
            <a:r>
              <a:rPr lang="en-US" dirty="0"/>
              <a:t>Like SQL is used to access data from database LINQ is used to access data from collections, ADO.Net, XML, MSSQL etc.,</a:t>
            </a:r>
            <a:endParaRPr lang="en-IN" dirty="0"/>
          </a:p>
          <a:p>
            <a:pPr algn="just"/>
            <a:r>
              <a:rPr lang="en-US" dirty="0"/>
              <a:t>LINQ queries returns results as objects eliminating the need to transform different formats of results into objects</a:t>
            </a:r>
          </a:p>
          <a:p>
            <a:pPr algn="just"/>
            <a:r>
              <a:rPr lang="en-US" dirty="0"/>
              <a:t>LINQ must be executed in order to retrieve data from various sources like array, collections, XML or databases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/>
          <a:lstStyle/>
          <a:p>
            <a:pPr algn="ctr"/>
            <a:r>
              <a:rPr lang="en-US" dirty="0"/>
              <a:t>LINQ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631" y="1795462"/>
            <a:ext cx="791665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pPr algn="ctr"/>
            <a:r>
              <a:rPr lang="en-US" dirty="0"/>
              <a:t>LINQ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0837"/>
            <a:ext cx="8596668" cy="4620525"/>
          </a:xfrm>
        </p:spPr>
        <p:txBody>
          <a:bodyPr/>
          <a:lstStyle/>
          <a:p>
            <a:r>
              <a:rPr lang="en-US" dirty="0"/>
              <a:t>LINQ queries can be written to classes that implement IEnumerable and IQueryable interface using </a:t>
            </a:r>
            <a:r>
              <a:rPr lang="en-US" dirty="0" err="1"/>
              <a:t>System.Linq</a:t>
            </a:r>
            <a:r>
              <a:rPr lang="en-US" dirty="0"/>
              <a:t> namespace</a:t>
            </a:r>
          </a:p>
          <a:p>
            <a:r>
              <a:rPr lang="en-US" b="1" dirty="0"/>
              <a:t>Enumerable:</a:t>
            </a:r>
          </a:p>
          <a:p>
            <a:pPr lvl="1"/>
            <a:r>
              <a:rPr lang="en-US" dirty="0"/>
              <a:t>Enumerable class includes extension methods for classes that implement IEnumerable interface</a:t>
            </a:r>
          </a:p>
          <a:p>
            <a:pPr lvl="1"/>
            <a:r>
              <a:rPr lang="en-US" dirty="0"/>
              <a:t>All built in collection classes implement this interface so we can retrieve data using LINQ queries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22" y="3731099"/>
            <a:ext cx="6515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7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/>
          <a:lstStyle/>
          <a:p>
            <a:pPr algn="ctr"/>
            <a:r>
              <a:rPr lang="en-US" dirty="0"/>
              <a:t>LINQ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06769"/>
            <a:ext cx="9409201" cy="5219114"/>
          </a:xfrm>
        </p:spPr>
        <p:txBody>
          <a:bodyPr/>
          <a:lstStyle/>
          <a:p>
            <a:r>
              <a:rPr lang="en-US" b="1" dirty="0"/>
              <a:t>Queryable:</a:t>
            </a:r>
          </a:p>
          <a:p>
            <a:pPr lvl="1"/>
            <a:r>
              <a:rPr lang="en-US" dirty="0"/>
              <a:t>Queryable class includes extension methods for classes that implement IQueryable interface</a:t>
            </a:r>
          </a:p>
          <a:p>
            <a:pPr lvl="1"/>
            <a:r>
              <a:rPr lang="en-US" dirty="0"/>
              <a:t>Used to provide querying capabilities against a specific data source where the type of the data is known</a:t>
            </a:r>
          </a:p>
          <a:p>
            <a:pPr lvl="2"/>
            <a:r>
              <a:rPr lang="en-US" dirty="0"/>
              <a:t>Entity framework API implements IQueryable interface to support LINQ queries with databases like MS SQL</a:t>
            </a:r>
          </a:p>
          <a:p>
            <a:pPr lvl="1"/>
            <a:r>
              <a:rPr lang="en-US" dirty="0"/>
              <a:t>It also lets us access third party data like LINQ to Amazon with AWS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11" y="3665220"/>
            <a:ext cx="5981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/>
          <a:lstStyle/>
          <a:p>
            <a:pPr algn="ctr"/>
            <a:r>
              <a:rPr lang="en-US" dirty="0"/>
              <a:t>LINQ Query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30325"/>
            <a:ext cx="8596669" cy="4698609"/>
          </a:xfrm>
        </p:spPr>
        <p:txBody>
          <a:bodyPr/>
          <a:lstStyle/>
          <a:p>
            <a:r>
              <a:rPr lang="en-US" dirty="0"/>
              <a:t>There are 2 basic ways to write LINQ queries</a:t>
            </a:r>
          </a:p>
          <a:p>
            <a:pPr lvl="1"/>
            <a:r>
              <a:rPr lang="en-IN" dirty="0"/>
              <a:t>Query Syntax or Query Expression Syntax</a:t>
            </a:r>
          </a:p>
          <a:p>
            <a:pPr lvl="1"/>
            <a:r>
              <a:rPr lang="en-US" dirty="0"/>
              <a:t>Method Syntax or Method Extension Syntax or Fluent</a:t>
            </a:r>
          </a:p>
        </p:txBody>
      </p:sp>
    </p:spTree>
    <p:extLst>
      <p:ext uri="{BB962C8B-B14F-4D97-AF65-F5344CB8AC3E}">
        <p14:creationId xmlns:p14="http://schemas.microsoft.com/office/powerpoint/2010/main" val="252945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pPr algn="ctr"/>
            <a:r>
              <a:rPr lang="en-US" dirty="0"/>
              <a:t>Query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4905"/>
            <a:ext cx="9606149" cy="4606457"/>
          </a:xfrm>
        </p:spPr>
        <p:txBody>
          <a:bodyPr/>
          <a:lstStyle/>
          <a:p>
            <a:r>
              <a:rPr lang="en-US" dirty="0"/>
              <a:t>Query syntax is similar to SQL (Structured Query Language) for the database</a:t>
            </a:r>
          </a:p>
          <a:p>
            <a:r>
              <a:rPr lang="en-US" dirty="0"/>
              <a:t>The LINQ query syntax starts with from keyword and ends with select keyword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66" y="2336336"/>
            <a:ext cx="5705768" cy="42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pPr algn="ctr"/>
            <a:r>
              <a:rPr lang="en-US" dirty="0"/>
              <a:t>Points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0837"/>
            <a:ext cx="8596668" cy="4620525"/>
          </a:xfrm>
        </p:spPr>
        <p:txBody>
          <a:bodyPr/>
          <a:lstStyle/>
          <a:p>
            <a:r>
              <a:rPr lang="en-US" dirty="0"/>
              <a:t>As the name suggests Query syntax is similar to SQL query</a:t>
            </a:r>
          </a:p>
          <a:p>
            <a:r>
              <a:rPr lang="en-US" dirty="0"/>
              <a:t>Query syntax starts with </a:t>
            </a:r>
            <a:r>
              <a:rPr lang="en-US" b="1" i="1" dirty="0"/>
              <a:t>from</a:t>
            </a:r>
            <a:r>
              <a:rPr lang="en-US" i="1" dirty="0"/>
              <a:t> </a:t>
            </a:r>
            <a:r>
              <a:rPr lang="en-US" dirty="0"/>
              <a:t>clause and ends with </a:t>
            </a:r>
            <a:r>
              <a:rPr lang="en-US" b="1" i="1" dirty="0"/>
              <a:t>select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i="1" dirty="0"/>
              <a:t>group</a:t>
            </a:r>
            <a:r>
              <a:rPr lang="en-US" i="1" dirty="0"/>
              <a:t> </a:t>
            </a:r>
            <a:r>
              <a:rPr lang="en-US" b="1" i="1" dirty="0"/>
              <a:t>by</a:t>
            </a:r>
            <a:r>
              <a:rPr lang="en-US" i="1" dirty="0"/>
              <a:t> </a:t>
            </a:r>
            <a:r>
              <a:rPr lang="en-US" dirty="0"/>
              <a:t>clause</a:t>
            </a:r>
          </a:p>
          <a:p>
            <a:r>
              <a:rPr lang="en-US" dirty="0"/>
              <a:t>Users can also add additional sorting, filtering, joining, grouping operators to get the desired results</a:t>
            </a:r>
          </a:p>
          <a:p>
            <a:r>
              <a:rPr lang="en-US" dirty="0"/>
              <a:t>Implicitly typed variable </a:t>
            </a:r>
            <a:r>
              <a:rPr lang="en-US" b="1" i="1" dirty="0"/>
              <a:t>var </a:t>
            </a:r>
            <a:r>
              <a:rPr lang="en-US" dirty="0"/>
              <a:t>can be used to store the result of LINQ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6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1339</TotalTime>
  <Words>837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LINQ Concepts in C#</vt:lpstr>
      <vt:lpstr>Agenda</vt:lpstr>
      <vt:lpstr>LINQ</vt:lpstr>
      <vt:lpstr>LINQ Structure</vt:lpstr>
      <vt:lpstr>LINQ API</vt:lpstr>
      <vt:lpstr>LINQ API</vt:lpstr>
      <vt:lpstr>LINQ Query Syntax</vt:lpstr>
      <vt:lpstr>Query Syntax</vt:lpstr>
      <vt:lpstr>Points to remember</vt:lpstr>
      <vt:lpstr>Method Syntax</vt:lpstr>
      <vt:lpstr>Points to remember</vt:lpstr>
      <vt:lpstr>Lambda Expressions</vt:lpstr>
      <vt:lpstr>Standard Query Operators</vt:lpstr>
      <vt:lpstr>Standard Query Operators</vt:lpstr>
      <vt:lpstr>Standard Query Operators</vt:lpstr>
      <vt:lpstr>Standard Query Operators</vt:lpstr>
      <vt:lpstr>Standard Query Operators</vt:lpstr>
      <vt:lpstr>Standard Query Operators</vt:lpstr>
      <vt:lpstr>Examples &amp; Questions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Concepts in C#</dc:title>
  <dc:creator>Benadex Johnson</dc:creator>
  <cp:lastModifiedBy>Benadex Johnson</cp:lastModifiedBy>
  <cp:revision>56</cp:revision>
  <dcterms:created xsi:type="dcterms:W3CDTF">2021-06-22T11:55:15Z</dcterms:created>
  <dcterms:modified xsi:type="dcterms:W3CDTF">2021-06-23T10:14:58Z</dcterms:modified>
</cp:coreProperties>
</file>