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63" r:id="rId5"/>
    <p:sldId id="288" r:id="rId6"/>
    <p:sldId id="293" r:id="rId7"/>
    <p:sldId id="292" r:id="rId8"/>
    <p:sldId id="294" r:id="rId9"/>
    <p:sldId id="259" r:id="rId10"/>
    <p:sldId id="295" r:id="rId11"/>
    <p:sldId id="291" r:id="rId12"/>
    <p:sldId id="296" r:id="rId13"/>
    <p:sldId id="269" r:id="rId14"/>
    <p:sldId id="270" r:id="rId15"/>
    <p:sldId id="271" r:id="rId16"/>
    <p:sldId id="272" r:id="rId17"/>
    <p:sldId id="273" r:id="rId18"/>
    <p:sldId id="276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Automation  (</a:t>
            </a:r>
            <a:r>
              <a:rPr lang="en-US" dirty="0" err="1"/>
              <a:t>RestSharp</a:t>
            </a:r>
            <a:r>
              <a:rPr lang="en-US" dirty="0"/>
              <a:t> + Specflow)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Prasad SVS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42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Deserialization is the process of getting back the serialized object so that it can be loaded into memory.</a:t>
            </a:r>
          </a:p>
          <a:p>
            <a:r>
              <a:rPr lang="en-US" dirty="0"/>
              <a:t>It resurrects the state of the object by setting properties, fields etc.</a:t>
            </a:r>
          </a:p>
          <a:p>
            <a:r>
              <a:rPr lang="en-US" dirty="0"/>
              <a:t>We read the content of the files , and convert them in to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30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Request</a:t>
            </a:r>
          </a:p>
          <a:p>
            <a:r>
              <a:rPr lang="en-US" dirty="0"/>
              <a:t>Post Request</a:t>
            </a:r>
          </a:p>
          <a:p>
            <a:r>
              <a:rPr lang="en-US" dirty="0"/>
              <a:t>Capturing responses</a:t>
            </a:r>
          </a:p>
          <a:p>
            <a:r>
              <a:rPr lang="en-US" dirty="0"/>
              <a:t>Adding Parameters</a:t>
            </a:r>
          </a:p>
          <a:p>
            <a:r>
              <a:rPr lang="en-US" dirty="0"/>
              <a:t>Serializing and </a:t>
            </a:r>
            <a:r>
              <a:rPr lang="en-US" dirty="0" err="1"/>
              <a:t>Deserializing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https://jsonplaceholder.typicode.com/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84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944" y="1643406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RestSharp</a:t>
            </a:r>
            <a:r>
              <a:rPr lang="en-US" dirty="0"/>
              <a:t> includes authenticators for </a:t>
            </a:r>
          </a:p>
          <a:p>
            <a:pPr lvl="1"/>
            <a:r>
              <a:rPr lang="en-US" dirty="0"/>
              <a:t>Basic HTTP (Authorization header),</a:t>
            </a:r>
          </a:p>
          <a:p>
            <a:pPr lvl="1"/>
            <a:r>
              <a:rPr lang="en-US" dirty="0"/>
              <a:t> NTLM (New Technology LAN Manager) and</a:t>
            </a:r>
          </a:p>
          <a:p>
            <a:pPr lvl="1"/>
            <a:r>
              <a:rPr lang="en-US" dirty="0"/>
              <a:t> Parameter-based systems</a:t>
            </a:r>
          </a:p>
          <a:p>
            <a:endParaRPr lang="en-US" dirty="0"/>
          </a:p>
          <a:p>
            <a:r>
              <a:rPr lang="en-US" dirty="0"/>
              <a:t>Simple Authenticator	included allows you to pass username and password (or API and secret key) as GET or POST parameters depending on the method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Snippet 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client = new </a:t>
            </a:r>
            <a:r>
              <a:rPr lang="en-US" dirty="0" err="1"/>
              <a:t>RestClient</a:t>
            </a:r>
            <a:r>
              <a:rPr lang="en-US" dirty="0"/>
              <a:t>("http://example.com");</a:t>
            </a:r>
          </a:p>
          <a:p>
            <a:pPr marL="0" indent="0">
              <a:buNone/>
            </a:pPr>
            <a:r>
              <a:rPr lang="en-US" dirty="0" err="1"/>
              <a:t>client.Authenticator</a:t>
            </a:r>
            <a:r>
              <a:rPr lang="en-US" dirty="0"/>
              <a:t> = new </a:t>
            </a:r>
            <a:r>
              <a:rPr lang="en-US" dirty="0" err="1"/>
              <a:t>SimpleAuthenticator</a:t>
            </a:r>
            <a:r>
              <a:rPr lang="en-US" dirty="0"/>
              <a:t>("username", "foo", "password", "bar");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request = new </a:t>
            </a:r>
            <a:r>
              <a:rPr lang="en-US" dirty="0" err="1"/>
              <a:t>RestRequest</a:t>
            </a:r>
            <a:r>
              <a:rPr lang="en-US" dirty="0"/>
              <a:t>("resource", </a:t>
            </a:r>
            <a:r>
              <a:rPr lang="en-US" dirty="0" err="1"/>
              <a:t>Method.GET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client.Execute</a:t>
            </a:r>
            <a:r>
              <a:rPr lang="en-US" dirty="0"/>
              <a:t>(request);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91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API in Framework</a:t>
            </a:r>
            <a:endParaRPr lang="en-IN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89FEB5-958D-4DD6-8E66-D7FA5B9F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API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Base Methods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Base Steps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HttpRequestWrapper</a:t>
            </a:r>
          </a:p>
          <a:p>
            <a:r>
              <a:rPr lang="en-US">
                <a:solidFill>
                  <a:srgbClr val="000000"/>
                </a:solidFill>
              </a:rPr>
              <a:t>Helpers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ContextHelper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JsonHelper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LogHelper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06" y="645106"/>
            <a:ext cx="31486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Base Methods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9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 methods that an be used across projects</a:t>
            </a:r>
          </a:p>
          <a:p>
            <a:endParaRPr lang="en-US" dirty="0"/>
          </a:p>
          <a:p>
            <a:r>
              <a:rPr lang="en-IN" dirty="0" err="1"/>
              <a:t>InitializeRequestForEndPoint</a:t>
            </a:r>
            <a:r>
              <a:rPr lang="en-IN" dirty="0"/>
              <a:t>(string resource ) </a:t>
            </a:r>
          </a:p>
          <a:p>
            <a:r>
              <a:rPr lang="en-IN" dirty="0"/>
              <a:t>T </a:t>
            </a:r>
            <a:r>
              <a:rPr lang="en-IN" dirty="0" err="1"/>
              <a:t>CreateRequestFromFile</a:t>
            </a:r>
            <a:r>
              <a:rPr lang="en-IN" dirty="0"/>
              <a:t>&lt;T&gt;()</a:t>
            </a:r>
          </a:p>
          <a:p>
            <a:r>
              <a:rPr lang="en-IN" dirty="0"/>
              <a:t>Execute()</a:t>
            </a:r>
          </a:p>
          <a:p>
            <a:r>
              <a:rPr lang="en-IN" dirty="0"/>
              <a:t>Execute&lt;T&gt;()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5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Base Steps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1701120"/>
            <a:ext cx="8131550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Common methods that can be used across all steps files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Storing and retrieving information into context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dirty="0" err="1"/>
              <a:t>SaveRequestToContext</a:t>
            </a:r>
            <a:r>
              <a:rPr lang="en-IN" dirty="0"/>
              <a:t>() , </a:t>
            </a:r>
            <a:r>
              <a:rPr lang="en-IN" dirty="0" err="1"/>
              <a:t>GetRequestFromContext</a:t>
            </a:r>
            <a:r>
              <a:rPr lang="en-IN" dirty="0"/>
              <a:t>() , </a:t>
            </a:r>
            <a:r>
              <a:rPr lang="en-IN" dirty="0" err="1"/>
              <a:t>SaveResponseToContext</a:t>
            </a:r>
            <a:r>
              <a:rPr lang="en-IN" dirty="0"/>
              <a:t>(),</a:t>
            </a:r>
            <a:r>
              <a:rPr lang="en-IN" dirty="0" err="1"/>
              <a:t>GetResponseFromContext</a:t>
            </a:r>
            <a:r>
              <a:rPr lang="en-IN" dirty="0"/>
              <a:t>(), </a:t>
            </a:r>
            <a:r>
              <a:rPr lang="en-IN" dirty="0" err="1"/>
              <a:t>SaveResponseContentToContext</a:t>
            </a:r>
            <a:r>
              <a:rPr lang="en-IN" dirty="0"/>
              <a:t>(), </a:t>
            </a:r>
            <a:r>
              <a:rPr lang="en-IN" dirty="0" err="1"/>
              <a:t>GetResponseContentFromContext</a:t>
            </a:r>
            <a:r>
              <a:rPr lang="en-IN" dirty="0"/>
              <a:t>()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Response method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dirty="0" err="1"/>
              <a:t>GetStatusCode</a:t>
            </a:r>
            <a:r>
              <a:rPr lang="en-IN" dirty="0"/>
              <a:t>(), </a:t>
            </a:r>
            <a:r>
              <a:rPr lang="en-IN" dirty="0" err="1"/>
              <a:t>GetStatusDescription</a:t>
            </a:r>
            <a:r>
              <a:rPr lang="en-IN" dirty="0"/>
              <a:t>(), </a:t>
            </a:r>
            <a:r>
              <a:rPr lang="en-IN" dirty="0" err="1"/>
              <a:t>GetServer</a:t>
            </a:r>
            <a:r>
              <a:rPr lang="en-IN" dirty="0"/>
              <a:t>(), </a:t>
            </a:r>
            <a:r>
              <a:rPr lang="en-IN" dirty="0" err="1"/>
              <a:t>GetResponseURI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525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 err="1"/>
              <a:t>HttpRequestWrapper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 err="1"/>
              <a:t>HttpRequestWrapper</a:t>
            </a:r>
            <a:r>
              <a:rPr lang="en-US" dirty="0"/>
              <a:t> is wrapper for </a:t>
            </a:r>
            <a:r>
              <a:rPr lang="en-US" dirty="0" err="1"/>
              <a:t>IRestRequest</a:t>
            </a:r>
            <a:r>
              <a:rPr lang="en-US" dirty="0"/>
              <a:t> class</a:t>
            </a:r>
          </a:p>
          <a:p>
            <a:r>
              <a:rPr lang="en-US" dirty="0"/>
              <a:t>It has all the methods required to add information to request</a:t>
            </a:r>
          </a:p>
          <a:p>
            <a:pPr lvl="1"/>
            <a:r>
              <a:rPr lang="en-US" dirty="0"/>
              <a:t>Cookies </a:t>
            </a:r>
          </a:p>
          <a:p>
            <a:pPr lvl="1"/>
            <a:r>
              <a:rPr lang="en-US" dirty="0"/>
              <a:t>Parameters 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Request Body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1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Helpers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1803626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 err="1"/>
              <a:t>ContextHelper</a:t>
            </a:r>
            <a:endParaRPr lang="en-US" dirty="0"/>
          </a:p>
          <a:p>
            <a:pPr lvl="1"/>
            <a:r>
              <a:rPr lang="en-US" dirty="0"/>
              <a:t>It has methods that can be used to store and retrieve information from the context</a:t>
            </a:r>
          </a:p>
          <a:p>
            <a:r>
              <a:rPr lang="en-US" dirty="0" err="1"/>
              <a:t>JsonHelper</a:t>
            </a:r>
            <a:endParaRPr lang="en-US" dirty="0"/>
          </a:p>
          <a:p>
            <a:pPr lvl="1"/>
            <a:r>
              <a:rPr lang="en-US" dirty="0"/>
              <a:t>It has </a:t>
            </a:r>
            <a:r>
              <a:rPr lang="en-US" dirty="0" err="1"/>
              <a:t>json</a:t>
            </a:r>
            <a:r>
              <a:rPr lang="en-US" dirty="0"/>
              <a:t> that help to perform operation on </a:t>
            </a:r>
            <a:r>
              <a:rPr lang="en-US" dirty="0" err="1"/>
              <a:t>Json</a:t>
            </a:r>
            <a:r>
              <a:rPr lang="en-US" dirty="0"/>
              <a:t> files </a:t>
            </a:r>
          </a:p>
          <a:p>
            <a:r>
              <a:rPr lang="en-US" dirty="0" err="1"/>
              <a:t>LogHelper</a:t>
            </a:r>
            <a:endParaRPr lang="en-US" dirty="0"/>
          </a:p>
          <a:p>
            <a:pPr lvl="1"/>
            <a:r>
              <a:rPr lang="en-US" dirty="0"/>
              <a:t>It has methods required to log requests and response contents to console and report portal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04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API  Core Project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771" y="967417"/>
            <a:ext cx="425094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8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2" y="946201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API  Test Project</a:t>
            </a: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104066"/>
            <a:ext cx="5640502" cy="46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7101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REST is acronym for 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 </a:t>
            </a:r>
            <a:r>
              <a:rPr lang="en-US" b="1" dirty="0"/>
              <a:t>S</a:t>
            </a:r>
            <a:r>
              <a:rPr lang="en-US" dirty="0"/>
              <a:t>tate 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Its an architectural style for developing distributed systems and uses HTTP Protocol</a:t>
            </a:r>
          </a:p>
          <a:p>
            <a:r>
              <a:rPr lang="en-US" dirty="0"/>
              <a:t>REST architecture treats every content as a resource</a:t>
            </a:r>
          </a:p>
          <a:p>
            <a:r>
              <a:rPr lang="en-US" dirty="0"/>
              <a:t>Resources can be Text Files, Html Pages, Images, Videos or Dynamic Business Data</a:t>
            </a:r>
          </a:p>
          <a:p>
            <a:r>
              <a:rPr lang="en-IN" dirty="0"/>
              <a:t>In REST architecture</a:t>
            </a:r>
          </a:p>
          <a:p>
            <a:pPr lvl="1"/>
            <a:r>
              <a:rPr lang="en-US" dirty="0"/>
              <a:t>REST Server simply provides access to resources</a:t>
            </a:r>
          </a:p>
          <a:p>
            <a:pPr lvl="1"/>
            <a:r>
              <a:rPr lang="en-US" dirty="0"/>
              <a:t>REST client accesses and modifies the resources</a:t>
            </a:r>
          </a:p>
          <a:p>
            <a:pPr lvl="1"/>
            <a:r>
              <a:rPr lang="en-US" dirty="0"/>
              <a:t>Each resource is identified by URIs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ing REST Architecture — REST Architecture Details | by Ahmet ÖZLÜ | 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44" y="697584"/>
            <a:ext cx="10077254" cy="55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83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RestSharp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907" y="1905000"/>
            <a:ext cx="8915400" cy="3777622"/>
          </a:xfrm>
        </p:spPr>
        <p:txBody>
          <a:bodyPr/>
          <a:lstStyle/>
          <a:p>
            <a:r>
              <a:rPr lang="en-US" dirty="0" err="1"/>
              <a:t>RestSharp</a:t>
            </a:r>
            <a:r>
              <a:rPr lang="en-US" dirty="0"/>
              <a:t> is the most popular REST API client library for .NET </a:t>
            </a:r>
          </a:p>
          <a:p>
            <a:r>
              <a:rPr lang="en-US" dirty="0"/>
              <a:t>Main purpose of </a:t>
            </a:r>
            <a:r>
              <a:rPr lang="en-US" dirty="0" err="1"/>
              <a:t>RestSharp</a:t>
            </a:r>
            <a:r>
              <a:rPr lang="en-US" dirty="0"/>
              <a:t> is to make synchronous and asynchronous calls to remote resources over HTTP. </a:t>
            </a:r>
          </a:p>
          <a:p>
            <a:r>
              <a:rPr lang="en-US" dirty="0" err="1"/>
              <a:t>RestSharp</a:t>
            </a:r>
            <a:r>
              <a:rPr lang="en-US" dirty="0"/>
              <a:t> can call any API over HTTP </a:t>
            </a:r>
            <a:r>
              <a:rPr lang="en-IN" dirty="0"/>
              <a:t>, </a:t>
            </a:r>
            <a:r>
              <a:rPr lang="en-US" dirty="0"/>
              <a:t> as long as you have the resource URI and request parameters that you want to send.</a:t>
            </a:r>
          </a:p>
          <a:p>
            <a:r>
              <a:rPr lang="en-US" dirty="0" err="1"/>
              <a:t>RestSharp</a:t>
            </a:r>
            <a:r>
              <a:rPr lang="en-US" dirty="0"/>
              <a:t> can take care of serializing the request body to JSON or XML and </a:t>
            </a:r>
            <a:r>
              <a:rPr lang="en-US" dirty="0" err="1"/>
              <a:t>deserialize</a:t>
            </a:r>
            <a:r>
              <a:rPr lang="en-US" dirty="0"/>
              <a:t> the response</a:t>
            </a:r>
          </a:p>
          <a:p>
            <a:r>
              <a:rPr lang="en-US" dirty="0" err="1"/>
              <a:t>RestSharp</a:t>
            </a:r>
            <a:r>
              <a:rPr lang="en-US" dirty="0"/>
              <a:t> supports sending XML or JSON body as part of the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03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8247"/>
            <a:ext cx="7757706" cy="3777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Querying the server for a resource or to perform CRUD operations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Request Methods</a:t>
            </a:r>
          </a:p>
          <a:p>
            <a:pPr lvl="1"/>
            <a:r>
              <a:rPr lang="en-US" dirty="0"/>
              <a:t>GET, POST, PUT, DELETE, PATCH,HEAD,OPTIONS,MERGE,COPY</a:t>
            </a:r>
          </a:p>
          <a:p>
            <a:r>
              <a:rPr lang="en-US" dirty="0"/>
              <a:t>Parameters Types</a:t>
            </a:r>
          </a:p>
          <a:p>
            <a:pPr lvl="1"/>
            <a:r>
              <a:rPr lang="en-US" dirty="0"/>
              <a:t>Cookies, </a:t>
            </a:r>
            <a:r>
              <a:rPr lang="en-US" dirty="0" err="1"/>
              <a:t>GetOrPost</a:t>
            </a:r>
            <a:r>
              <a:rPr lang="en-US" dirty="0"/>
              <a:t> ,</a:t>
            </a:r>
            <a:r>
              <a:rPr lang="en-US" dirty="0" err="1"/>
              <a:t>HTTPHeader</a:t>
            </a:r>
            <a:r>
              <a:rPr lang="en-US" dirty="0"/>
              <a:t>, </a:t>
            </a:r>
            <a:r>
              <a:rPr lang="en-US" dirty="0" err="1"/>
              <a:t>UrlSegment</a:t>
            </a:r>
            <a:r>
              <a:rPr lang="en-US" dirty="0"/>
              <a:t>, </a:t>
            </a:r>
            <a:r>
              <a:rPr lang="en-US" dirty="0" err="1"/>
              <a:t>RequestBody</a:t>
            </a:r>
            <a:r>
              <a:rPr lang="en-US" dirty="0"/>
              <a:t>,  </a:t>
            </a:r>
            <a:r>
              <a:rPr lang="en-US" dirty="0" err="1"/>
              <a:t>QueryString</a:t>
            </a:r>
            <a:r>
              <a:rPr lang="en-US" dirty="0"/>
              <a:t>, </a:t>
            </a:r>
            <a:r>
              <a:rPr lang="en-US" dirty="0" err="1"/>
              <a:t>QueryStringWithoutEncode</a:t>
            </a:r>
            <a:r>
              <a:rPr lang="en-US" dirty="0"/>
              <a:t> , </a:t>
            </a:r>
          </a:p>
          <a:p>
            <a:r>
              <a:rPr lang="en-US" dirty="0"/>
              <a:t>Add files</a:t>
            </a:r>
          </a:p>
          <a:p>
            <a:r>
              <a:rPr lang="en-US" dirty="0"/>
              <a:t>Add Decompression methods</a:t>
            </a:r>
          </a:p>
          <a:p>
            <a:pPr lvl="1"/>
            <a:r>
              <a:rPr lang="en-US" dirty="0"/>
              <a:t>Deflate,  </a:t>
            </a:r>
            <a:r>
              <a:rPr lang="en-US" dirty="0" err="1"/>
              <a:t>Gzip</a:t>
            </a:r>
            <a:r>
              <a:rPr lang="en-US" dirty="0"/>
              <a:t>, None</a:t>
            </a:r>
          </a:p>
          <a:p>
            <a:r>
              <a:rPr lang="en-US" dirty="0"/>
              <a:t>Request Body</a:t>
            </a:r>
          </a:p>
          <a:p>
            <a:pPr lvl="1"/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23875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670439"/>
              </p:ext>
            </p:extLst>
          </p:nvPr>
        </p:nvGraphicFramePr>
        <p:xfrm>
          <a:off x="2356702" y="1084082"/>
          <a:ext cx="8381740" cy="4519632"/>
        </p:xfrm>
        <a:graphic>
          <a:graphicData uri="http://schemas.openxmlformats.org/drawingml/2006/table">
            <a:tbl>
              <a:tblPr/>
              <a:tblGrid>
                <a:gridCol w="934565">
                  <a:extLst>
                    <a:ext uri="{9D8B030D-6E8A-4147-A177-3AD203B41FA5}">
                      <a16:colId xmlns:a16="http://schemas.microsoft.com/office/drawing/2014/main" val="2840882204"/>
                    </a:ext>
                  </a:extLst>
                </a:gridCol>
                <a:gridCol w="7447175">
                  <a:extLst>
                    <a:ext uri="{9D8B030D-6E8A-4147-A177-3AD203B41FA5}">
                      <a16:colId xmlns:a16="http://schemas.microsoft.com/office/drawing/2014/main" val="2309393535"/>
                    </a:ext>
                  </a:extLst>
                </a:gridCol>
              </a:tblGrid>
              <a:tr h="753272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GET</a:t>
                      </a:r>
                      <a:endParaRPr lang="en-IN" sz="1600" dirty="0">
                        <a:effectLst/>
                      </a:endParaRP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The GET method is used to retrieve information from the given server using a given URI. Requests using GET should only retrieve data and should have no other effect on the data.</a:t>
                      </a: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818249"/>
                  </a:ext>
                </a:extLst>
              </a:tr>
              <a:tr h="753272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HEAD</a:t>
                      </a:r>
                      <a:endParaRPr lang="en-IN" sz="1600" dirty="0">
                        <a:effectLst/>
                      </a:endParaRP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Same as GET, but it transfers the status line and the header section only.</a:t>
                      </a: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28851"/>
                  </a:ext>
                </a:extLst>
              </a:tr>
              <a:tr h="997112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IN" sz="1600" dirty="0">
                        <a:effectLst/>
                      </a:endParaRP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A POST request is used to send data to the server, for example, customer information, file upload, etc. using HTML forms.</a:t>
                      </a: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280845"/>
                  </a:ext>
                </a:extLst>
              </a:tr>
              <a:tr h="753272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PUT</a:t>
                      </a:r>
                      <a:endParaRPr lang="en-IN" sz="1600" dirty="0">
                        <a:effectLst/>
                      </a:endParaRP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Replaces all the current representations of the target resource with the uploaded content.</a:t>
                      </a: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500"/>
                  </a:ext>
                </a:extLst>
              </a:tr>
              <a:tr h="753272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DELETE</a:t>
                      </a:r>
                      <a:endParaRPr lang="en-IN" sz="1600" dirty="0">
                        <a:effectLst/>
                      </a:endParaRP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Removes all the current representations of the target resource given by URI.</a:t>
                      </a: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398073"/>
                  </a:ext>
                </a:extLst>
              </a:tr>
              <a:tr h="509432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OPTIONS</a:t>
                      </a:r>
                      <a:endParaRPr lang="en-IN" sz="1600" dirty="0">
                        <a:effectLst/>
                      </a:endParaRP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Describe the communication options for the target resource.</a:t>
                      </a:r>
                    </a:p>
                  </a:txBody>
                  <a:tcPr marL="10876" marR="10876" marT="10876" marB="10876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6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8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2833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Response is the information provided by the server for the resource requested by the client. </a:t>
            </a:r>
          </a:p>
          <a:p>
            <a:pPr marL="0" indent="0">
              <a:buNone/>
            </a:pPr>
            <a:r>
              <a:rPr lang="en-US" dirty="0"/>
              <a:t>Informs the client that the action it requested has been carried 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Content </a:t>
            </a:r>
          </a:p>
          <a:p>
            <a:r>
              <a:rPr lang="en-US" dirty="0"/>
              <a:t>Content Length , Content Encoding</a:t>
            </a:r>
          </a:p>
          <a:p>
            <a:r>
              <a:rPr lang="en-US" dirty="0"/>
              <a:t>Headers, Cookies</a:t>
            </a:r>
          </a:p>
          <a:p>
            <a:r>
              <a:rPr lang="en-US" dirty="0" err="1"/>
              <a:t>IsSuccessful</a:t>
            </a:r>
            <a:r>
              <a:rPr lang="en-US" dirty="0"/>
              <a:t>, </a:t>
            </a:r>
            <a:r>
              <a:rPr lang="en-US" dirty="0" err="1"/>
              <a:t>StatusCode</a:t>
            </a:r>
            <a:r>
              <a:rPr lang="en-US" dirty="0"/>
              <a:t>, Status description, Response Status</a:t>
            </a:r>
          </a:p>
          <a:p>
            <a:r>
              <a:rPr lang="en-US" dirty="0"/>
              <a:t>Error Exceptions, Error messages</a:t>
            </a:r>
          </a:p>
          <a:p>
            <a:r>
              <a:rPr lang="en-US" dirty="0"/>
              <a:t>Request , URI , Server</a:t>
            </a:r>
          </a:p>
          <a:p>
            <a:r>
              <a:rPr lang="en-US" dirty="0" err="1"/>
              <a:t>Protocal</a:t>
            </a:r>
            <a:r>
              <a:rPr lang="en-US" dirty="0"/>
              <a:t> Version , Raw Bytes and so on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6272"/>
            <a:ext cx="8915400" cy="3777622"/>
          </a:xfrm>
        </p:spPr>
        <p:txBody>
          <a:bodyPr/>
          <a:lstStyle/>
          <a:p>
            <a:r>
              <a:rPr lang="en-US" dirty="0"/>
              <a:t>Interface to execute requests on the server</a:t>
            </a:r>
          </a:p>
          <a:p>
            <a:r>
              <a:rPr lang="en-US" dirty="0"/>
              <a:t>Can set default values to 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Cookies 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Base URL </a:t>
            </a:r>
          </a:p>
          <a:p>
            <a:pPr lvl="1"/>
            <a:r>
              <a:rPr lang="en-US" dirty="0" err="1"/>
              <a:t>Serializers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05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675874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Serialization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360527" y="169761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Serialization is the process of bringing an object into a form that it can be written on stream.</a:t>
            </a:r>
          </a:p>
          <a:p>
            <a:endParaRPr lang="en-US" dirty="0"/>
          </a:p>
          <a:p>
            <a:r>
              <a:rPr lang="en-US" dirty="0"/>
              <a:t>It's the process of converting the object into a form so that it can be stored on a file, database, or memory or, it can be transferred across the network</a:t>
            </a:r>
          </a:p>
          <a:p>
            <a:endParaRPr lang="en-US" dirty="0"/>
          </a:p>
          <a:p>
            <a:r>
              <a:rPr lang="en-US" dirty="0"/>
              <a:t>Its main purpose is to save the state of the object so that it can be recreated when needed.</a:t>
            </a:r>
          </a:p>
          <a:p>
            <a:endParaRPr lang="en-US" dirty="0"/>
          </a:p>
          <a:p>
            <a:r>
              <a:rPr lang="en-US" dirty="0"/>
              <a:t>Serialization can be of 3 types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Binary serialization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Json</a:t>
            </a:r>
            <a:r>
              <a:rPr lang="en-US" dirty="0"/>
              <a:t> Serialization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XML Serialization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Classes that need to be serialized should be attributed as Serializable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54" y="1606986"/>
            <a:ext cx="4037889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37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84246</TotalTime>
  <Words>659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API Automation  (RestSharp + Specflow)</vt:lpstr>
      <vt:lpstr>REST</vt:lpstr>
      <vt:lpstr>PowerPoint Presentation</vt:lpstr>
      <vt:lpstr>What is RestSharp ?</vt:lpstr>
      <vt:lpstr>Request</vt:lpstr>
      <vt:lpstr>PowerPoint Presentation</vt:lpstr>
      <vt:lpstr>Response</vt:lpstr>
      <vt:lpstr>Client</vt:lpstr>
      <vt:lpstr>Serialization</vt:lpstr>
      <vt:lpstr>Deserialization</vt:lpstr>
      <vt:lpstr>Hands on </vt:lpstr>
      <vt:lpstr>Authenticators</vt:lpstr>
      <vt:lpstr>API in Framework</vt:lpstr>
      <vt:lpstr>Base Methods</vt:lpstr>
      <vt:lpstr>Base Steps</vt:lpstr>
      <vt:lpstr>HttpRequestWrapper</vt:lpstr>
      <vt:lpstr>Helpers</vt:lpstr>
      <vt:lpstr>API  Core Project</vt:lpstr>
      <vt:lpstr>API  Test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RestSharp</dc:title>
  <dc:creator>Venkata Prasad Sajja</dc:creator>
  <cp:lastModifiedBy>Rajashekar K M</cp:lastModifiedBy>
  <cp:revision>85</cp:revision>
  <dcterms:created xsi:type="dcterms:W3CDTF">2020-12-30T17:13:38Z</dcterms:created>
  <dcterms:modified xsi:type="dcterms:W3CDTF">2022-03-03T08:34:03Z</dcterms:modified>
</cp:coreProperties>
</file>