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  <p:sldMasterId id="2147483658" r:id="rId6"/>
  </p:sldMasterIdLst>
  <p:notesMasterIdLst>
    <p:notesMasterId r:id="rId10"/>
  </p:notesMasterIdLst>
  <p:handoutMasterIdLst>
    <p:handoutMasterId r:id="rId11"/>
  </p:handoutMasterIdLst>
  <p:sldIdLst>
    <p:sldId id="309" r:id="rId7"/>
    <p:sldId id="320" r:id="rId8"/>
    <p:sldId id="31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00C0"/>
    <a:srgbClr val="00BBFF"/>
    <a:srgbClr val="BEBEBE"/>
    <a:srgbClr val="008EFF"/>
    <a:srgbClr val="460073"/>
    <a:srgbClr val="004DFF"/>
    <a:srgbClr val="00BAFF"/>
    <a:srgbClr val="00530A"/>
    <a:srgbClr val="00D700"/>
    <a:srgbClr val="FF95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11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7333-DD87-4773-BED3-E2892A4094EE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4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084F-DC83-4EB0-8CED-52E9AA3ECA1C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7E0A-F321-48DC-AF94-681D4DCF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29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12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457200"/>
            <a:ext cx="5714999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tx1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543302"/>
            <a:ext cx="5715000" cy="3162299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4000" b="1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defRPr sz="24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9559232" y="5846780"/>
            <a:ext cx="2250858" cy="604157"/>
            <a:chOff x="9563100" y="1673029"/>
            <a:chExt cx="1389888" cy="37306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8798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8491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1" kern="1200" cap="all" baseline="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46066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12750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24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4" userDrawn="1">
          <p15:clr>
            <a:srgbClr val="F26B43"/>
          </p15:clr>
        </p15:guide>
        <p15:guide id="5" orient="horz" pos="240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7" pos="768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2040" userDrawn="1">
          <p15:clr>
            <a:srgbClr val="F26B43"/>
          </p15:clr>
        </p15:guide>
        <p15:guide id="14" pos="7440" userDrawn="1">
          <p15:clr>
            <a:srgbClr val="F26B43"/>
          </p15:clr>
        </p15:guide>
        <p15:guide id="15" orient="horz" pos="2232" userDrawn="1">
          <p15:clr>
            <a:srgbClr val="F26B43"/>
          </p15:clr>
        </p15:guide>
        <p15:guide id="16" orient="horz" pos="32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0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676" r:id="rId2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/>
              <a:t>BP310</a:t>
            </a:r>
            <a:br>
              <a:rPr lang="en-US" sz="5400"/>
            </a:br>
            <a:r>
              <a:rPr lang="en-US" sz="5400"/>
              <a:t>BUSINESS PROCESS </a:t>
            </a:r>
            <a:br>
              <a:rPr lang="en-US" sz="5400"/>
            </a:br>
            <a:r>
              <a:rPr lang="en-US" sz="5400"/>
              <a:t>DESIGN</a:t>
            </a:r>
            <a:endParaRPr lang="en-US" sz="5400">
              <a:solidFill>
                <a:srgbClr val="FFD42E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80999" y="3238501"/>
            <a:ext cx="9272668" cy="3162299"/>
          </a:xfrm>
        </p:spPr>
        <p:txBody>
          <a:bodyPr/>
          <a:lstStyle/>
          <a:p>
            <a:r>
              <a:rPr lang="en-US" sz="4400" dirty="0"/>
              <a:t>Third party order</a:t>
            </a:r>
          </a:p>
          <a:p>
            <a:endParaRPr lang="en-US" dirty="0"/>
          </a:p>
          <a:p>
            <a:r>
              <a:rPr lang="en-US" sz="2800" dirty="0"/>
              <a:t>Cross industry/Customer insight &amp; growth 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SAP – Order to cash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8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7646A9-179D-4BAC-A1C8-5FF7E2AAA61E}"/>
              </a:ext>
            </a:extLst>
          </p:cNvPr>
          <p:cNvSpPr/>
          <p:nvPr/>
        </p:nvSpPr>
        <p:spPr>
          <a:xfrm>
            <a:off x="7865657" y="246675"/>
            <a:ext cx="4151819" cy="664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BE5E3B1-C976-4644-80AA-BAD4C39A6D29}"/>
              </a:ext>
            </a:extLst>
          </p:cNvPr>
          <p:cNvGraphicFramePr>
            <a:graphicFrameLocks noGrp="1"/>
          </p:cNvGraphicFramePr>
          <p:nvPr>
            <p:ph sz="quarter" idx="18"/>
            <p:extLst>
              <p:ext uri="{D42A27DB-BD31-4B8C-83A1-F6EECF244321}">
                <p14:modId xmlns:p14="http://schemas.microsoft.com/office/powerpoint/2010/main" val="2342674471"/>
              </p:ext>
            </p:extLst>
          </p:nvPr>
        </p:nvGraphicFramePr>
        <p:xfrm>
          <a:off x="381002" y="1158313"/>
          <a:ext cx="11636474" cy="563730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64342">
                  <a:extLst>
                    <a:ext uri="{9D8B030D-6E8A-4147-A177-3AD203B41FA5}">
                      <a16:colId xmlns:a16="http://schemas.microsoft.com/office/drawing/2014/main" val="1267633063"/>
                    </a:ext>
                  </a:extLst>
                </a:gridCol>
                <a:gridCol w="10572132">
                  <a:extLst>
                    <a:ext uri="{9D8B030D-6E8A-4147-A177-3AD203B41FA5}">
                      <a16:colId xmlns:a16="http://schemas.microsoft.com/office/drawing/2014/main" val="3092369440"/>
                    </a:ext>
                  </a:extLst>
                </a:gridCol>
              </a:tblGrid>
              <a:tr h="1431012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</a:t>
                      </a:r>
                      <a:r>
                        <a:rPr lang="en-US" sz="1800" dirty="0"/>
                        <a:t>Create Supplier Invoice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606588"/>
                  </a:ext>
                </a:extLst>
              </a:tr>
              <a:tr h="1248157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B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820565"/>
                  </a:ext>
                </a:extLst>
              </a:tr>
              <a:tr h="122919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B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51631"/>
                  </a:ext>
                </a:extLst>
              </a:tr>
              <a:tr h="1728943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B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216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CC10916-0299-46E0-B098-524A60931282}"/>
              </a:ext>
            </a:extLst>
          </p:cNvPr>
          <p:cNvSpPr txBox="1"/>
          <p:nvPr/>
        </p:nvSpPr>
        <p:spPr>
          <a:xfrm rot="16200000">
            <a:off x="149130" y="5234577"/>
            <a:ext cx="1682239" cy="1431161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Internal Sales Representative</a:t>
            </a:r>
          </a:p>
          <a:p>
            <a:pPr lvl="0" algn="ctr">
              <a:defRPr/>
            </a:pPr>
            <a:endParaRPr lang="en-US" kern="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756D9-4DB1-4ADA-9183-37611B734FCD}"/>
              </a:ext>
            </a:extLst>
          </p:cNvPr>
          <p:cNvSpPr txBox="1"/>
          <p:nvPr/>
        </p:nvSpPr>
        <p:spPr>
          <a:xfrm rot="16200000">
            <a:off x="248552" y="2948695"/>
            <a:ext cx="1256687" cy="600164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Shipping specialist</a:t>
            </a:r>
            <a:endParaRPr lang="en-US" kern="0" dirty="0">
              <a:solidFill>
                <a:prstClr val="black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5A2000-A46B-41BC-8B86-17BDE8240265}"/>
              </a:ext>
            </a:extLst>
          </p:cNvPr>
          <p:cNvSpPr txBox="1"/>
          <p:nvPr/>
        </p:nvSpPr>
        <p:spPr>
          <a:xfrm rot="16200000">
            <a:off x="142181" y="1728177"/>
            <a:ext cx="1358896" cy="323165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Billing Clerk</a:t>
            </a:r>
            <a:endParaRPr lang="en-US" kern="0" dirty="0">
              <a:solidFill>
                <a:prstClr val="black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AF2AA96-BA89-4B56-B9EF-9B5FD0FBDA96}"/>
              </a:ext>
            </a:extLst>
          </p:cNvPr>
          <p:cNvSpPr txBox="1"/>
          <p:nvPr/>
        </p:nvSpPr>
        <p:spPr>
          <a:xfrm>
            <a:off x="5843716" y="4944379"/>
            <a:ext cx="507050" cy="154186"/>
          </a:xfrm>
          <a:prstGeom prst="rect">
            <a:avLst/>
          </a:prstGeom>
          <a:noFill/>
        </p:spPr>
        <p:txBody>
          <a:bodyPr wrap="square" lIns="0" tIns="0" rIns="0" bIns="45720" rtlCol="0">
            <a:noAutofit/>
          </a:bodyPr>
          <a:lstStyle/>
          <a:p>
            <a:endParaRPr lang="en-US" sz="8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BE442A4-F3AE-4D13-92E0-B0458D38BE5E}"/>
              </a:ext>
            </a:extLst>
          </p:cNvPr>
          <p:cNvSpPr txBox="1"/>
          <p:nvPr/>
        </p:nvSpPr>
        <p:spPr>
          <a:xfrm>
            <a:off x="8203262" y="4981675"/>
            <a:ext cx="344570" cy="116890"/>
          </a:xfrm>
          <a:prstGeom prst="rect">
            <a:avLst/>
          </a:prstGeom>
          <a:noFill/>
        </p:spPr>
        <p:txBody>
          <a:bodyPr wrap="square" lIns="0" tIns="0" rIns="0" bIns="45720" rtlCol="0">
            <a:noAutofit/>
          </a:bodyPr>
          <a:lstStyle/>
          <a:p>
            <a:endParaRPr lang="en-US" sz="8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659FB39-6A78-4625-9ACB-ED3B7F923B97}"/>
              </a:ext>
            </a:extLst>
          </p:cNvPr>
          <p:cNvSpPr txBox="1"/>
          <p:nvPr/>
        </p:nvSpPr>
        <p:spPr>
          <a:xfrm>
            <a:off x="7304039" y="3807483"/>
            <a:ext cx="1397132" cy="255667"/>
          </a:xfrm>
          <a:prstGeom prst="rect">
            <a:avLst/>
          </a:prstGeom>
          <a:noFill/>
        </p:spPr>
        <p:txBody>
          <a:bodyPr wrap="square" lIns="0" tIns="0" rIns="0" bIns="45720" rtlCol="0">
            <a:noAutofit/>
          </a:bodyPr>
          <a:lstStyle/>
          <a:p>
            <a:endParaRPr lang="en-US" sz="12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97F689-2099-48F1-8673-341F48A7C491}"/>
              </a:ext>
            </a:extLst>
          </p:cNvPr>
          <p:cNvSpPr txBox="1"/>
          <p:nvPr/>
        </p:nvSpPr>
        <p:spPr>
          <a:xfrm>
            <a:off x="2148386" y="1552223"/>
            <a:ext cx="1568007" cy="523933"/>
          </a:xfrm>
          <a:prstGeom prst="rect">
            <a:avLst/>
          </a:prstGeom>
          <a:noFill/>
        </p:spPr>
        <p:txBody>
          <a:bodyPr wrap="square" lIns="0" tIns="0" rIns="0" bIns="45720" rtlCol="0">
            <a:noAutofit/>
          </a:bodyPr>
          <a:lstStyle/>
          <a:p>
            <a:endParaRPr lang="en-US" sz="120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A3A691E-8FFB-44A0-9DC6-998A48C40B6E}"/>
              </a:ext>
            </a:extLst>
          </p:cNvPr>
          <p:cNvGrpSpPr/>
          <p:nvPr/>
        </p:nvGrpSpPr>
        <p:grpSpPr>
          <a:xfrm>
            <a:off x="8049038" y="64304"/>
            <a:ext cx="3968438" cy="664818"/>
            <a:chOff x="3333878" y="6104584"/>
            <a:chExt cx="3968438" cy="664818"/>
          </a:xfrm>
        </p:grpSpPr>
        <p:sp>
          <p:nvSpPr>
            <p:cNvPr id="65" name="Rounded Rectangle 33">
              <a:extLst>
                <a:ext uri="{FF2B5EF4-FFF2-40B4-BE49-F238E27FC236}">
                  <a16:creationId xmlns:a16="http://schemas.microsoft.com/office/drawing/2014/main" id="{0544925F-0D65-4282-9440-7656E1B39F44}"/>
                </a:ext>
              </a:extLst>
            </p:cNvPr>
            <p:cNvSpPr/>
            <p:nvPr/>
          </p:nvSpPr>
          <p:spPr>
            <a:xfrm>
              <a:off x="4986010" y="6104584"/>
              <a:ext cx="627217" cy="294102"/>
            </a:xfrm>
            <a:prstGeom prst="roundRect">
              <a:avLst/>
            </a:prstGeom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System Activity</a:t>
              </a:r>
            </a:p>
          </p:txBody>
        </p:sp>
        <p:sp>
          <p:nvSpPr>
            <p:cNvPr id="67" name="Rounded Rectangle 34">
              <a:extLst>
                <a:ext uri="{FF2B5EF4-FFF2-40B4-BE49-F238E27FC236}">
                  <a16:creationId xmlns:a16="http://schemas.microsoft.com/office/drawing/2014/main" id="{64239A97-5BC7-4835-BE03-5089AB390A00}"/>
                </a:ext>
              </a:extLst>
            </p:cNvPr>
            <p:cNvSpPr/>
            <p:nvPr/>
          </p:nvSpPr>
          <p:spPr>
            <a:xfrm>
              <a:off x="3333878" y="6446584"/>
              <a:ext cx="1457354" cy="322818"/>
            </a:xfrm>
            <a:prstGeom prst="roundRect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Integration Point with Other Capability</a:t>
              </a:r>
            </a:p>
          </p:txBody>
        </p:sp>
        <p:sp>
          <p:nvSpPr>
            <p:cNvPr id="69" name="Rounded Rectangle 35">
              <a:extLst>
                <a:ext uri="{FF2B5EF4-FFF2-40B4-BE49-F238E27FC236}">
                  <a16:creationId xmlns:a16="http://schemas.microsoft.com/office/drawing/2014/main" id="{2A1763FF-9276-4ED7-8501-73838AEC4CCB}"/>
                </a:ext>
              </a:extLst>
            </p:cNvPr>
            <p:cNvSpPr/>
            <p:nvPr/>
          </p:nvSpPr>
          <p:spPr>
            <a:xfrm>
              <a:off x="4814795" y="6446584"/>
              <a:ext cx="1090950" cy="322818"/>
            </a:xfrm>
            <a:prstGeom prst="roundRect">
              <a:avLst/>
            </a:prstGeom>
            <a:solidFill>
              <a:srgbClr val="92D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Accenture Building Block</a:t>
              </a:r>
            </a:p>
          </p:txBody>
        </p:sp>
        <p:sp>
          <p:nvSpPr>
            <p:cNvPr id="72" name="Rounded Rectangle 36">
              <a:extLst>
                <a:ext uri="{FF2B5EF4-FFF2-40B4-BE49-F238E27FC236}">
                  <a16:creationId xmlns:a16="http://schemas.microsoft.com/office/drawing/2014/main" id="{EBC09828-6021-40E1-BBD8-39245FDC2B7F}"/>
                </a:ext>
              </a:extLst>
            </p:cNvPr>
            <p:cNvSpPr/>
            <p:nvPr/>
          </p:nvSpPr>
          <p:spPr>
            <a:xfrm>
              <a:off x="5929308" y="6446584"/>
              <a:ext cx="643292" cy="28274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Business </a:t>
              </a:r>
              <a:br>
                <a:rPr lang="en-US" sz="1000">
                  <a:solidFill>
                    <a:schemeClr val="tx1"/>
                  </a:solidFill>
                </a:rPr>
              </a:br>
              <a:r>
                <a:rPr lang="en-US" sz="1000">
                  <a:solidFill>
                    <a:schemeClr val="tx1"/>
                  </a:solidFill>
                </a:rPr>
                <a:t>Activity</a:t>
              </a:r>
            </a:p>
          </p:txBody>
        </p:sp>
        <p:sp>
          <p:nvSpPr>
            <p:cNvPr id="79" name="Rounded Rectangle 37">
              <a:extLst>
                <a:ext uri="{FF2B5EF4-FFF2-40B4-BE49-F238E27FC236}">
                  <a16:creationId xmlns:a16="http://schemas.microsoft.com/office/drawing/2014/main" id="{AB868BB2-D524-4B69-8359-BF7EA3B96DE4}"/>
                </a:ext>
              </a:extLst>
            </p:cNvPr>
            <p:cNvSpPr/>
            <p:nvPr/>
          </p:nvSpPr>
          <p:spPr>
            <a:xfrm>
              <a:off x="6684675" y="6446584"/>
              <a:ext cx="617641" cy="322818"/>
            </a:xfrm>
            <a:prstGeom prst="roundRect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Activity</a:t>
              </a:r>
            </a:p>
          </p:txBody>
        </p:sp>
        <p:sp>
          <p:nvSpPr>
            <p:cNvPr id="80" name="Flowchart: Document 79">
              <a:extLst>
                <a:ext uri="{FF2B5EF4-FFF2-40B4-BE49-F238E27FC236}">
                  <a16:creationId xmlns:a16="http://schemas.microsoft.com/office/drawing/2014/main" id="{E7ED976A-C05C-404C-A3CE-9141A42358D9}"/>
                </a:ext>
              </a:extLst>
            </p:cNvPr>
            <p:cNvSpPr/>
            <p:nvPr/>
          </p:nvSpPr>
          <p:spPr>
            <a:xfrm>
              <a:off x="6742963" y="6104584"/>
              <a:ext cx="530572" cy="294102"/>
            </a:xfrm>
            <a:prstGeom prst="flowChartDocument">
              <a:avLst/>
            </a:prstGeom>
            <a:noFill/>
            <a:ln w="12700"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F703784-C4FC-41C4-B586-14EBD89BD083}"/>
                </a:ext>
              </a:extLst>
            </p:cNvPr>
            <p:cNvSpPr/>
            <p:nvPr/>
          </p:nvSpPr>
          <p:spPr>
            <a:xfrm>
              <a:off x="5642518" y="6104584"/>
              <a:ext cx="1090950" cy="294102"/>
            </a:xfrm>
            <a:prstGeom prst="rect">
              <a:avLst/>
            </a:prstGeom>
            <a:noFill/>
            <a:ln w="12700"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Intra Integration Process</a:t>
              </a:r>
            </a:p>
          </p:txBody>
        </p:sp>
        <p:sp>
          <p:nvSpPr>
            <p:cNvPr id="88" name="Diamond 87">
              <a:extLst>
                <a:ext uri="{FF2B5EF4-FFF2-40B4-BE49-F238E27FC236}">
                  <a16:creationId xmlns:a16="http://schemas.microsoft.com/office/drawing/2014/main" id="{079F5A23-0024-4B4E-B073-28119D8D8082}"/>
                </a:ext>
              </a:extLst>
            </p:cNvPr>
            <p:cNvSpPr/>
            <p:nvPr/>
          </p:nvSpPr>
          <p:spPr>
            <a:xfrm>
              <a:off x="3808160" y="6104584"/>
              <a:ext cx="1162627" cy="323615"/>
            </a:xfrm>
            <a:prstGeom prst="diamond">
              <a:avLst/>
            </a:prstGeom>
            <a:noFill/>
            <a:ln w="12700"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Decision</a:t>
              </a:r>
            </a:p>
          </p:txBody>
        </p:sp>
        <p:sp>
          <p:nvSpPr>
            <p:cNvPr id="94" name="Parallelogram 93">
              <a:extLst>
                <a:ext uri="{FF2B5EF4-FFF2-40B4-BE49-F238E27FC236}">
                  <a16:creationId xmlns:a16="http://schemas.microsoft.com/office/drawing/2014/main" id="{C38C6239-9D75-47E6-805F-89CC8833F154}"/>
                </a:ext>
              </a:extLst>
            </p:cNvPr>
            <p:cNvSpPr/>
            <p:nvPr/>
          </p:nvSpPr>
          <p:spPr>
            <a:xfrm>
              <a:off x="3333878" y="6104584"/>
              <a:ext cx="498062" cy="294102"/>
            </a:xfrm>
            <a:prstGeom prst="parallelogram">
              <a:avLst/>
            </a:prstGeom>
            <a:noFill/>
            <a:ln w="12700"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EA4B735-03B5-470D-88D6-61411590A1B3}"/>
              </a:ext>
            </a:extLst>
          </p:cNvPr>
          <p:cNvSpPr/>
          <p:nvPr/>
        </p:nvSpPr>
        <p:spPr>
          <a:xfrm rot="16200000">
            <a:off x="7597535" y="342744"/>
            <a:ext cx="664818" cy="1642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LEGENDS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DFE62D-39AA-4F02-8C57-79BB46384B95}"/>
              </a:ext>
            </a:extLst>
          </p:cNvPr>
          <p:cNvSpPr/>
          <p:nvPr/>
        </p:nvSpPr>
        <p:spPr>
          <a:xfrm>
            <a:off x="3547431" y="5455555"/>
            <a:ext cx="1636140" cy="1120003"/>
          </a:xfrm>
          <a:prstGeom prst="rect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Assign third Party item category group to Material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4E3596-5F41-454D-A885-BA0CA64FD56A}"/>
              </a:ext>
            </a:extLst>
          </p:cNvPr>
          <p:cNvSpPr/>
          <p:nvPr/>
        </p:nvSpPr>
        <p:spPr>
          <a:xfrm>
            <a:off x="6365512" y="5487029"/>
            <a:ext cx="1656080" cy="10464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Create Third Party sales order by entering header and item details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BA9C3DA-1772-4911-9671-1F854A3F197D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5183571" y="6005975"/>
            <a:ext cx="1140111" cy="9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1BA88DCE-B021-4D3C-BEC8-62B80D221EB8}"/>
              </a:ext>
            </a:extLst>
          </p:cNvPr>
          <p:cNvSpPr/>
          <p:nvPr/>
        </p:nvSpPr>
        <p:spPr>
          <a:xfrm>
            <a:off x="10021844" y="4010104"/>
            <a:ext cx="1762618" cy="751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Enter Incoming Invoice (MIRO)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0FA651B-B5B5-4327-8286-8E86637D9F34}"/>
              </a:ext>
            </a:extLst>
          </p:cNvPr>
          <p:cNvSpPr/>
          <p:nvPr/>
        </p:nvSpPr>
        <p:spPr>
          <a:xfrm>
            <a:off x="4184429" y="4019934"/>
            <a:ext cx="1740460" cy="7519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200" dirty="0">
                <a:solidFill>
                  <a:prstClr val="black"/>
                </a:solidFill>
              </a:rPr>
              <a:t>Create purchase order against autogenerated PR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F9F4345-BEA2-42B2-A7D9-E82DC11311B6}"/>
              </a:ext>
            </a:extLst>
          </p:cNvPr>
          <p:cNvCxnSpPr>
            <a:cxnSpLocks/>
          </p:cNvCxnSpPr>
          <p:nvPr/>
        </p:nvCxnSpPr>
        <p:spPr>
          <a:xfrm flipV="1">
            <a:off x="5949634" y="4349279"/>
            <a:ext cx="877075" cy="7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60C77EF-3E45-4BCA-832D-F1034859A753}"/>
              </a:ext>
            </a:extLst>
          </p:cNvPr>
          <p:cNvSpPr/>
          <p:nvPr/>
        </p:nvSpPr>
        <p:spPr>
          <a:xfrm>
            <a:off x="8445584" y="1381796"/>
            <a:ext cx="1762620" cy="4780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Create customer billing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432FC4B-3C7F-4283-898B-9F46B87D23E7}"/>
              </a:ext>
            </a:extLst>
          </p:cNvPr>
          <p:cNvSpPr/>
          <p:nvPr/>
        </p:nvSpPr>
        <p:spPr>
          <a:xfrm>
            <a:off x="6111523" y="1376680"/>
            <a:ext cx="1762620" cy="1026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084AF2-22E9-4A64-A1A1-18D5E89585CE}"/>
              </a:ext>
            </a:extLst>
          </p:cNvPr>
          <p:cNvSpPr txBox="1"/>
          <p:nvPr/>
        </p:nvSpPr>
        <p:spPr>
          <a:xfrm>
            <a:off x="7802122" y="1814189"/>
            <a:ext cx="45719" cy="292388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F233F0-1A39-4C70-986A-CB5756A03EC7}"/>
              </a:ext>
            </a:extLst>
          </p:cNvPr>
          <p:cNvSpPr txBox="1"/>
          <p:nvPr/>
        </p:nvSpPr>
        <p:spPr>
          <a:xfrm flipH="1">
            <a:off x="6433868" y="1704140"/>
            <a:ext cx="1305691" cy="415498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US" sz="1200" dirty="0"/>
              <a:t>Create Supplier Invoice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050BD71-2D2B-46B8-8E0B-66425CD86DE0}"/>
              </a:ext>
            </a:extLst>
          </p:cNvPr>
          <p:cNvCxnSpPr>
            <a:cxnSpLocks/>
          </p:cNvCxnSpPr>
          <p:nvPr/>
        </p:nvCxnSpPr>
        <p:spPr>
          <a:xfrm flipV="1">
            <a:off x="7304039" y="2402801"/>
            <a:ext cx="0" cy="435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02724EA1-2151-45F2-BDB7-5A4EFAC52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Third party order</a:t>
            </a:r>
          </a:p>
        </p:txBody>
      </p:sp>
      <p:sp>
        <p:nvSpPr>
          <p:cNvPr id="43" name="Flowchart: Document 42">
            <a:extLst>
              <a:ext uri="{FF2B5EF4-FFF2-40B4-BE49-F238E27FC236}">
                <a16:creationId xmlns:a16="http://schemas.microsoft.com/office/drawing/2014/main" id="{017D8BDF-EA12-4C48-9B28-A659EA9EA04E}"/>
              </a:ext>
            </a:extLst>
          </p:cNvPr>
          <p:cNvSpPr/>
          <p:nvPr/>
        </p:nvSpPr>
        <p:spPr>
          <a:xfrm>
            <a:off x="8481880" y="1935468"/>
            <a:ext cx="957260" cy="565458"/>
          </a:xfrm>
          <a:prstGeom prst="flowChartDocument">
            <a:avLst/>
          </a:prstGeom>
          <a:noFill/>
          <a:ln w="127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30D000-8DD0-44D9-8584-687CED03D7BB}"/>
              </a:ext>
            </a:extLst>
          </p:cNvPr>
          <p:cNvSpPr txBox="1"/>
          <p:nvPr/>
        </p:nvSpPr>
        <p:spPr>
          <a:xfrm flipH="1">
            <a:off x="8610960" y="2019034"/>
            <a:ext cx="612878" cy="416638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US" sz="1200" dirty="0"/>
              <a:t>Invoice created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0DE852-A939-431D-AFE8-8664ED51A677}"/>
              </a:ext>
            </a:extLst>
          </p:cNvPr>
          <p:cNvCxnSpPr>
            <a:cxnSpLocks/>
          </p:cNvCxnSpPr>
          <p:nvPr/>
        </p:nvCxnSpPr>
        <p:spPr>
          <a:xfrm>
            <a:off x="7874143" y="1704140"/>
            <a:ext cx="5014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5A29130-8458-47C8-A85F-6AD62D6C2D9A}"/>
              </a:ext>
            </a:extLst>
          </p:cNvPr>
          <p:cNvSpPr txBox="1"/>
          <p:nvPr/>
        </p:nvSpPr>
        <p:spPr>
          <a:xfrm rot="16200000">
            <a:off x="96178" y="4287190"/>
            <a:ext cx="1291082" cy="323165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prstClr val="black"/>
                </a:solidFill>
              </a:rPr>
              <a:t>Purchasing</a:t>
            </a:r>
          </a:p>
        </p:txBody>
      </p:sp>
      <p:sp>
        <p:nvSpPr>
          <p:cNvPr id="70" name="Parallelogram 69">
            <a:extLst>
              <a:ext uri="{FF2B5EF4-FFF2-40B4-BE49-F238E27FC236}">
                <a16:creationId xmlns:a16="http://schemas.microsoft.com/office/drawing/2014/main" id="{A297DE1F-3B06-42A7-AE37-AF6CEA1FA524}"/>
              </a:ext>
            </a:extLst>
          </p:cNvPr>
          <p:cNvSpPr/>
          <p:nvPr/>
        </p:nvSpPr>
        <p:spPr>
          <a:xfrm>
            <a:off x="2230343" y="4019934"/>
            <a:ext cx="1204656" cy="746467"/>
          </a:xfrm>
          <a:prstGeom prst="parallelogram">
            <a:avLst/>
          </a:prstGeom>
          <a:noFill/>
          <a:ln w="127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</a:rPr>
              <a:t>Purchase requisition( PR 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4FF182C-50C5-4461-B825-1F506AD81EA1}"/>
              </a:ext>
            </a:extLst>
          </p:cNvPr>
          <p:cNvCxnSpPr>
            <a:cxnSpLocks/>
          </p:cNvCxnSpPr>
          <p:nvPr/>
        </p:nvCxnSpPr>
        <p:spPr>
          <a:xfrm>
            <a:off x="3418040" y="4367556"/>
            <a:ext cx="7229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09A47E-4722-4F1D-B0F0-40A6C4352D5A}"/>
              </a:ext>
            </a:extLst>
          </p:cNvPr>
          <p:cNvCxnSpPr>
            <a:cxnSpLocks/>
          </p:cNvCxnSpPr>
          <p:nvPr/>
        </p:nvCxnSpPr>
        <p:spPr>
          <a:xfrm flipV="1">
            <a:off x="8021592" y="6000825"/>
            <a:ext cx="123448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4EBD53F-716D-47A9-8E5F-F8628F76524D}"/>
              </a:ext>
            </a:extLst>
          </p:cNvPr>
          <p:cNvSpPr txBox="1"/>
          <p:nvPr/>
        </p:nvSpPr>
        <p:spPr>
          <a:xfrm>
            <a:off x="9427335" y="5789677"/>
            <a:ext cx="885814" cy="739551"/>
          </a:xfrm>
          <a:prstGeom prst="rect">
            <a:avLst/>
          </a:prstGeom>
          <a:noFill/>
        </p:spPr>
        <p:txBody>
          <a:bodyPr wrap="square" lIns="0" tIns="0" rIns="0" bIns="45720" rtlCol="0">
            <a:noAutofit/>
          </a:bodyPr>
          <a:lstStyle/>
          <a:p>
            <a:r>
              <a:rPr lang="en-US" sz="1200" dirty="0"/>
              <a:t>Sales order is created</a:t>
            </a:r>
          </a:p>
        </p:txBody>
      </p:sp>
      <p:sp>
        <p:nvSpPr>
          <p:cNvPr id="48" name="Flowchart: Document 47">
            <a:extLst>
              <a:ext uri="{FF2B5EF4-FFF2-40B4-BE49-F238E27FC236}">
                <a16:creationId xmlns:a16="http://schemas.microsoft.com/office/drawing/2014/main" id="{32B6D200-D188-4037-98BE-21C635C12870}"/>
              </a:ext>
            </a:extLst>
          </p:cNvPr>
          <p:cNvSpPr/>
          <p:nvPr/>
        </p:nvSpPr>
        <p:spPr>
          <a:xfrm>
            <a:off x="9286885" y="5529448"/>
            <a:ext cx="1158818" cy="942751"/>
          </a:xfrm>
          <a:prstGeom prst="flowChartDocument">
            <a:avLst/>
          </a:prstGeom>
          <a:noFill/>
          <a:ln w="127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4A7B2F3-65DA-40E5-BB91-01C823FEF14B}"/>
              </a:ext>
            </a:extLst>
          </p:cNvPr>
          <p:cNvCxnSpPr>
            <a:cxnSpLocks/>
          </p:cNvCxnSpPr>
          <p:nvPr/>
        </p:nvCxnSpPr>
        <p:spPr>
          <a:xfrm flipV="1">
            <a:off x="2755797" y="4766401"/>
            <a:ext cx="0" cy="1952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E896601-F4C8-4A36-8413-99A9160A4E7F}"/>
              </a:ext>
            </a:extLst>
          </p:cNvPr>
          <p:cNvCxnSpPr>
            <a:cxnSpLocks/>
          </p:cNvCxnSpPr>
          <p:nvPr/>
        </p:nvCxnSpPr>
        <p:spPr>
          <a:xfrm flipV="1">
            <a:off x="2755797" y="4944379"/>
            <a:ext cx="8424708" cy="1725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8FFD2CB-2862-410C-B45F-7313175C2E7D}"/>
              </a:ext>
            </a:extLst>
          </p:cNvPr>
          <p:cNvCxnSpPr>
            <a:cxnSpLocks/>
          </p:cNvCxnSpPr>
          <p:nvPr/>
        </p:nvCxnSpPr>
        <p:spPr>
          <a:xfrm>
            <a:off x="11180505" y="4944379"/>
            <a:ext cx="0" cy="538441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33">
            <a:extLst>
              <a:ext uri="{FF2B5EF4-FFF2-40B4-BE49-F238E27FC236}">
                <a16:creationId xmlns:a16="http://schemas.microsoft.com/office/drawing/2014/main" id="{416A378A-DD64-4E6C-8EC3-8D63262336C0}"/>
              </a:ext>
            </a:extLst>
          </p:cNvPr>
          <p:cNvSpPr/>
          <p:nvPr/>
        </p:nvSpPr>
        <p:spPr>
          <a:xfrm>
            <a:off x="10798211" y="5457485"/>
            <a:ext cx="1035293" cy="1046411"/>
          </a:xfrm>
          <a:prstGeom prst="round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Automatic Purchase requisition is assigned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7914AB4-1556-4464-8FAB-FEE6A7D14DD1}"/>
              </a:ext>
            </a:extLst>
          </p:cNvPr>
          <p:cNvCxnSpPr>
            <a:cxnSpLocks/>
          </p:cNvCxnSpPr>
          <p:nvPr/>
        </p:nvCxnSpPr>
        <p:spPr>
          <a:xfrm>
            <a:off x="10476509" y="5975583"/>
            <a:ext cx="2947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Diamond 76">
            <a:extLst>
              <a:ext uri="{FF2B5EF4-FFF2-40B4-BE49-F238E27FC236}">
                <a16:creationId xmlns:a16="http://schemas.microsoft.com/office/drawing/2014/main" id="{6C6DCA15-5455-41F1-85AC-C2E74AEBA1D2}"/>
              </a:ext>
            </a:extLst>
          </p:cNvPr>
          <p:cNvSpPr/>
          <p:nvPr/>
        </p:nvSpPr>
        <p:spPr>
          <a:xfrm>
            <a:off x="6845939" y="3904608"/>
            <a:ext cx="1958083" cy="906393"/>
          </a:xfrm>
          <a:prstGeom prst="diamond">
            <a:avLst/>
          </a:prstGeom>
          <a:noFill/>
          <a:ln w="127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With shipping notification/without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15DA72A-5F85-4F97-9637-397FADD066DB}"/>
              </a:ext>
            </a:extLst>
          </p:cNvPr>
          <p:cNvCxnSpPr/>
          <p:nvPr/>
        </p:nvCxnSpPr>
        <p:spPr>
          <a:xfrm flipV="1">
            <a:off x="8784792" y="4349279"/>
            <a:ext cx="1176865" cy="76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868ED7F-C1F5-43C7-9506-5B44682493AC}"/>
              </a:ext>
            </a:extLst>
          </p:cNvPr>
          <p:cNvSpPr txBox="1"/>
          <p:nvPr/>
        </p:nvSpPr>
        <p:spPr>
          <a:xfrm>
            <a:off x="8784792" y="4448772"/>
            <a:ext cx="1176865" cy="415498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US" sz="1200" dirty="0"/>
              <a:t>W/O shipping notification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7F9115-A86A-4C77-9EC7-5380081F2B22}"/>
              </a:ext>
            </a:extLst>
          </p:cNvPr>
          <p:cNvCxnSpPr>
            <a:cxnSpLocks/>
            <a:stCxn id="77" idx="0"/>
          </p:cNvCxnSpPr>
          <p:nvPr/>
        </p:nvCxnSpPr>
        <p:spPr>
          <a:xfrm flipV="1">
            <a:off x="7824981" y="3517462"/>
            <a:ext cx="0" cy="3871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6404A520-E974-438B-A051-7AE3AE872122}"/>
              </a:ext>
            </a:extLst>
          </p:cNvPr>
          <p:cNvSpPr/>
          <p:nvPr/>
        </p:nvSpPr>
        <p:spPr>
          <a:xfrm>
            <a:off x="7316085" y="3059632"/>
            <a:ext cx="1227717" cy="457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Post goods receipt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38B129-4F87-4148-A27B-70E1D8C23FBA}"/>
              </a:ext>
            </a:extLst>
          </p:cNvPr>
          <p:cNvSpPr txBox="1"/>
          <p:nvPr/>
        </p:nvSpPr>
        <p:spPr>
          <a:xfrm>
            <a:off x="6256357" y="3444262"/>
            <a:ext cx="1540320" cy="415498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US" sz="1200" dirty="0"/>
              <a:t>With shipping notification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53A5AE3-5AF4-4EF6-B352-7018AFA411B5}"/>
              </a:ext>
            </a:extLst>
          </p:cNvPr>
          <p:cNvCxnSpPr/>
          <p:nvPr/>
        </p:nvCxnSpPr>
        <p:spPr>
          <a:xfrm>
            <a:off x="7304039" y="2838067"/>
            <a:ext cx="30536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BF0B6D6-0F90-47D9-BF54-CC46B857B0F9}"/>
              </a:ext>
            </a:extLst>
          </p:cNvPr>
          <p:cNvCxnSpPr>
            <a:cxnSpLocks/>
          </p:cNvCxnSpPr>
          <p:nvPr/>
        </p:nvCxnSpPr>
        <p:spPr>
          <a:xfrm>
            <a:off x="10357678" y="2838067"/>
            <a:ext cx="0" cy="11818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2DDBC89B-1E86-4AF5-9625-37193EDE33C0}"/>
              </a:ext>
            </a:extLst>
          </p:cNvPr>
          <p:cNvCxnSpPr/>
          <p:nvPr/>
        </p:nvCxnSpPr>
        <p:spPr>
          <a:xfrm>
            <a:off x="8543802" y="3248777"/>
            <a:ext cx="1417855" cy="81437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62FAE62-93F8-4937-BCD9-0F5148A0F2B0}"/>
              </a:ext>
            </a:extLst>
          </p:cNvPr>
          <p:cNvCxnSpPr>
            <a:cxnSpLocks/>
          </p:cNvCxnSpPr>
          <p:nvPr/>
        </p:nvCxnSpPr>
        <p:spPr>
          <a:xfrm>
            <a:off x="7874143" y="2210448"/>
            <a:ext cx="5014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lowchart: Document 100">
            <a:extLst>
              <a:ext uri="{FF2B5EF4-FFF2-40B4-BE49-F238E27FC236}">
                <a16:creationId xmlns:a16="http://schemas.microsoft.com/office/drawing/2014/main" id="{9B2AE317-72A8-4772-88F1-DBF78526E4B7}"/>
              </a:ext>
            </a:extLst>
          </p:cNvPr>
          <p:cNvSpPr/>
          <p:nvPr/>
        </p:nvSpPr>
        <p:spPr>
          <a:xfrm>
            <a:off x="10779645" y="1371600"/>
            <a:ext cx="993556" cy="618102"/>
          </a:xfrm>
          <a:prstGeom prst="flowChartDocument">
            <a:avLst/>
          </a:prstGeom>
          <a:noFill/>
          <a:ln w="127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90FD3-8CFE-4581-9141-52B88D97D951}"/>
              </a:ext>
            </a:extLst>
          </p:cNvPr>
          <p:cNvSpPr txBox="1"/>
          <p:nvPr/>
        </p:nvSpPr>
        <p:spPr>
          <a:xfrm flipH="1">
            <a:off x="10935831" y="1455889"/>
            <a:ext cx="612878" cy="416638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US" sz="1200" dirty="0"/>
              <a:t>Invoice created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E8501CC-1CB9-44E5-BCF7-02EC4AA0F9B4}"/>
              </a:ext>
            </a:extLst>
          </p:cNvPr>
          <p:cNvCxnSpPr>
            <a:cxnSpLocks/>
          </p:cNvCxnSpPr>
          <p:nvPr/>
        </p:nvCxnSpPr>
        <p:spPr>
          <a:xfrm>
            <a:off x="10208204" y="1666299"/>
            <a:ext cx="5014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8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REVISION HISTORY</a:t>
            </a:r>
            <a:endParaRPr lang="en-US">
              <a:solidFill>
                <a:srgbClr val="750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2B8B0ED-DDEB-475E-8C27-F8E355579F1C}"/>
              </a:ext>
            </a:extLst>
          </p:cNvPr>
          <p:cNvGraphicFramePr>
            <a:graphicFrameLocks noGrp="1"/>
          </p:cNvGraphicFramePr>
          <p:nvPr>
            <p:ph sz="quarter" idx="18"/>
            <p:extLst>
              <p:ext uri="{D42A27DB-BD31-4B8C-83A1-F6EECF244321}">
                <p14:modId xmlns:p14="http://schemas.microsoft.com/office/powerpoint/2010/main" val="2963382905"/>
              </p:ext>
            </p:extLst>
          </p:nvPr>
        </p:nvGraphicFramePr>
        <p:xfrm>
          <a:off x="380999" y="1371600"/>
          <a:ext cx="10994924" cy="3220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8731">
                  <a:extLst>
                    <a:ext uri="{9D8B030D-6E8A-4147-A177-3AD203B41FA5}">
                      <a16:colId xmlns:a16="http://schemas.microsoft.com/office/drawing/2014/main" val="950506189"/>
                    </a:ext>
                  </a:extLst>
                </a:gridCol>
                <a:gridCol w="2748731">
                  <a:extLst>
                    <a:ext uri="{9D8B030D-6E8A-4147-A177-3AD203B41FA5}">
                      <a16:colId xmlns:a16="http://schemas.microsoft.com/office/drawing/2014/main" val="3014733630"/>
                    </a:ext>
                  </a:extLst>
                </a:gridCol>
                <a:gridCol w="2748731">
                  <a:extLst>
                    <a:ext uri="{9D8B030D-6E8A-4147-A177-3AD203B41FA5}">
                      <a16:colId xmlns:a16="http://schemas.microsoft.com/office/drawing/2014/main" val="4094408397"/>
                    </a:ext>
                  </a:extLst>
                </a:gridCol>
                <a:gridCol w="2748731">
                  <a:extLst>
                    <a:ext uri="{9D8B030D-6E8A-4147-A177-3AD203B41FA5}">
                      <a16:colId xmlns:a16="http://schemas.microsoft.com/office/drawing/2014/main" val="129003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Version - Revision</a:t>
                      </a:r>
                      <a:endParaRPr kumimoji="0" lang="en-US" sz="1800" b="1" i="0" u="none" strike="noStrike" kern="1200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3827" marR="838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Change Date</a:t>
                      </a:r>
                      <a:endParaRPr kumimoji="0" lang="en-US" sz="1800" b="1" i="0" u="none" strike="noStrike" kern="1200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3827" marR="83827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Person Responsible</a:t>
                      </a:r>
                      <a:endParaRPr kumimoji="0" lang="en-US" sz="1800" b="1" i="0" u="none" strike="noStrike" kern="1200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3827" marR="83827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Change Summary</a:t>
                      </a:r>
                      <a:endParaRPr kumimoji="0" lang="en-US" sz="1800" b="1" i="0" u="none" strike="noStrike" kern="1200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3827" marR="83827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50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V1.0</a:t>
                      </a:r>
                    </a:p>
                  </a:txBody>
                  <a:tcPr marL="65499" marR="654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12.12.2019</a:t>
                      </a:r>
                    </a:p>
                  </a:txBody>
                  <a:tcPr marL="65499" marR="65499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Kunal Prinja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5499" marR="65499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Initial Version</a:t>
                      </a:r>
                    </a:p>
                  </a:txBody>
                  <a:tcPr marL="65499" marR="65499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58464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V1.1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06.03.2020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Radhika Mandhana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Updated with new template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88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81866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20016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7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66642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75864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3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36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855491"/>
      </p:ext>
    </p:extLst>
  </p:cSld>
  <p:clrMapOvr>
    <a:masterClrMapping/>
  </p:clrMapOvr>
</p:sld>
</file>

<file path=ppt/theme/theme1.xml><?xml version="1.0" encoding="utf-8"?>
<a:theme xmlns:a="http://schemas.openxmlformats.org/drawingml/2006/main" name="Titles">
  <a:themeElements>
    <a:clrScheme name="Custom 1">
      <a:dk1>
        <a:srgbClr val="000000"/>
      </a:dk1>
      <a:lt1>
        <a:srgbClr val="FFFFFF"/>
      </a:lt1>
      <a:dk2>
        <a:srgbClr val="BDBDBD"/>
      </a:dk2>
      <a:lt2>
        <a:srgbClr val="969696"/>
      </a:lt2>
      <a:accent1>
        <a:srgbClr val="A000FF"/>
      </a:accent1>
      <a:accent2>
        <a:srgbClr val="7400C0"/>
      </a:accent2>
      <a:accent3>
        <a:srgbClr val="450073"/>
      </a:accent3>
      <a:accent4>
        <a:srgbClr val="00BAFF"/>
      </a:accent4>
      <a:accent5>
        <a:srgbClr val="008EFF"/>
      </a:accent5>
      <a:accent6>
        <a:srgbClr val="004CFF"/>
      </a:accent6>
      <a:hlink>
        <a:srgbClr val="7400C0"/>
      </a:hlink>
      <a:folHlink>
        <a:srgbClr val="450073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4572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10" id="{C00EB2C1-B526-F548-AF64-FD10065D7E5F}" vid="{C7D4C087-F6B1-4649-903F-3FEF709D25B8}"/>
    </a:ext>
  </a:extLst>
</a:theme>
</file>

<file path=ppt/theme/theme2.xml><?xml version="1.0" encoding="utf-8"?>
<a:theme xmlns:a="http://schemas.openxmlformats.org/drawingml/2006/main" name="Content Layout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10" id="{C00EB2C1-B526-F548-AF64-FD10065D7E5F}" vid="{67262C67-A1D3-2746-A93F-46E8E19A3C8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stom_Created_By xmlns="b5187c09-7b3f-4b9e-8469-d610d19f8073">
      <UserInfo>
        <DisplayName/>
        <AccountId xsi:nil="true"/>
        <AccountType/>
      </UserInfo>
    </Custom_Created_By>
    <ApprovalDescription xmlns="b5187c09-7b3f-4b9e-8469-d610d19f8073" xsi:nil="true"/>
    <OldDocId xmlns="b5187c09-7b3f-4b9e-8469-d610d19f8073" xsi:nil="true"/>
    <ContentCuratorsApprovedBy xmlns="b5187c09-7b3f-4b9e-8469-d610d19f8073">
      <UserInfo>
        <DisplayName/>
        <AccountId xsi:nil="true"/>
        <AccountType/>
      </UserInfo>
    </ContentCuratorsApprovedBy>
    <CoExReviewer xmlns="b5187c09-7b3f-4b9e-8469-d610d19f8073">radhika.mandhana</CoExReviewer>
    <AssetId xmlns="b5187c09-7b3f-4b9e-8469-d610d19f8073" xsi:nil="true"/>
    <ContributorName xmlns="b5187c09-7b3f-4b9e-8469-d610d19f8073">
      <UserInfo>
        <DisplayName/>
        <AccountId xsi:nil="true"/>
        <AccountType/>
      </UserInfo>
    </ContributorName>
    <DeliverableType xmlns="b5187c09-7b3f-4b9e-8469-d610d19f8073" xsi:nil="true"/>
    <DocumentStatus xmlns="b5187c09-7b3f-4b9e-8469-d610d19f8073" xsi:nil="true"/>
    <Industry xmlns="b5187c09-7b3f-4b9e-8469-d610d19f8073">Cross Industry</Industry>
    <PrimaryModifiedOwner xmlns="b5187c09-7b3f-4b9e-8469-d610d19f8073" xsi:nil="true"/>
    <Module xmlns="b5187c09-7b3f-4b9e-8469-d610d19f8073">S4HANA - Order Management</Module>
    <Custom_Created xmlns="b5187c09-7b3f-4b9e-8469-d610d19f8073" xsi:nil="true"/>
    <PrimaryOwner xmlns="b5187c09-7b3f-4b9e-8469-d610d19f8073" xsi:nil="true"/>
    <IndustryLeadsApprovedBy xmlns="b5187c09-7b3f-4b9e-8469-d610d19f8073">
      <UserInfo>
        <DisplayName/>
        <AccountId xsi:nil="true"/>
        <AccountType/>
      </UserInfo>
    </IndustryLeadsApprovedBy>
    <ADMPhases xmlns="b5187c09-7b3f-4b9e-8469-d610d19f8073" xsi:nil="true"/>
    <CoExReviewersApprovedBy xmlns="b5187c09-7b3f-4b9e-8469-d610d19f8073">
      <UserInfo>
        <DisplayName/>
        <AccountId xsi:nil="true"/>
        <AccountType/>
      </UserInfo>
    </CoExReviewersApprovedBy>
    <AuthorName xmlns="b5187c09-7b3f-4b9e-8469-d610d19f8073">
      <UserInfo>
        <DisplayName>radhika mandhana</DisplayName>
        <AccountId>397</AccountId>
        <AccountType/>
      </UserInfo>
    </AuthorName>
    <Scenarios xmlns="b5187c09-7b3f-4b9e-8469-d610d19f8073">Third Party Order</Scenarios>
    <SubScenario xmlns="b5187c09-7b3f-4b9e-8469-d610d19f8073" xsi:nil="true"/>
    <DocumentCategory xmlns="b5187c09-7b3f-4b9e-8469-d610d19f8073">Category 4</DocumentCategory>
    <Technology xmlns="b5187c09-7b3f-4b9e-8469-d610d19f8073">SAP</Technology>
    <AdmNo xmlns="b5187c09-7b3f-4b9e-8469-d610d19f8073">BP310_Business Process Definition</AdmNo>
    <Country xmlns="b5187c09-7b3f-4b9e-8469-d610d19f8073">Global</Country>
    <SubSegment xmlns="b5187c09-7b3f-4b9e-8469-d610d19f8073" xsi:nil="true"/>
    <Tags xmlns="b5187c09-7b3f-4b9e-8469-d610d19f8073" xsi:nil="true"/>
    <ClientName xmlns="b5187c09-7b3f-4b9e-8469-d610d19f8073" xsi:nil="true"/>
    <ContentCurator xmlns="b5187c09-7b3f-4b9e-8469-d610d19f8073" xsi:nil="true"/>
    <Custom_Modified xmlns="b5187c09-7b3f-4b9e-8469-d610d19f8073" xsi:nil="true"/>
    <DomainReviewersApprovedDate xmlns="b5187c09-7b3f-4b9e-8469-d610d19f8073" xsi:nil="true"/>
    <CategoryDescription1 xmlns="b5187c09-7b3f-4b9e-8469-d610d19f8073">Validated</CategoryDescription1>
    <DomainReviewer xmlns="b5187c09-7b3f-4b9e-8469-d610d19f8073">radhika.mandhana</DomainReviewer>
    <ViewIdentifier xmlns="b5187c09-7b3f-4b9e-8469-d610d19f8073">1</ViewIdentifier>
    <IsUpdated xmlns="b5187c09-7b3f-4b9e-8469-d610d19f8073">false</IsUpdated>
    <IsContribute xmlns="b5187c09-7b3f-4b9e-8469-d610d19f8073">false</IsContribute>
    <DigitizationStatus xmlns="b5187c09-7b3f-4b9e-8469-d610d19f8073" xsi:nil="true"/>
    <LeadReviewedDate xmlns="b5187c09-7b3f-4b9e-8469-d610d19f8073" xsi:nil="true"/>
    <Custom_Modified_By xmlns="b5187c09-7b3f-4b9e-8469-d610d19f8073">
      <UserInfo>
        <DisplayName/>
        <AccountId xsi:nil="true"/>
        <AccountType/>
      </UserInfo>
    </Custom_Modified_By>
    <ProjectMD xmlns="b5187c09-7b3f-4b9e-8469-d610d19f8073">
      <UserInfo>
        <DisplayName/>
        <AccountId xsi:nil="true"/>
        <AccountType/>
      </UserInfo>
    </ProjectMD>
    <DocId xmlns="b5187c09-7b3f-4b9e-8469-d610d19f8073">SAP.FSCE.ART.IES.860</DocId>
    <ContentCuratorsApprovedDate xmlns="b5187c09-7b3f-4b9e-8469-d610d19f8073" xsi:nil="true"/>
    <LeadReviewer xmlns="b5187c09-7b3f-4b9e-8469-d610d19f8073" xsi:nil="true"/>
    <CoExReviewersApprovedDate xmlns="b5187c09-7b3f-4b9e-8469-d610d19f8073" xsi:nil="true"/>
    <CoExReviewedDate xmlns="b5187c09-7b3f-4b9e-8469-d610d19f8073" xsi:nil="true"/>
    <CurrentlyAssignedTo xmlns="b5187c09-7b3f-4b9e-8469-d610d19f8073">radhika.mandhana</CurrentlyAssignedTo>
    <FunctionalDomain xmlns="b5187c09-7b3f-4b9e-8469-d610d19f8073">Sales and Customer Services</FunctionalDomain>
    <ProcessArea xmlns="b5187c09-7b3f-4b9e-8469-d610d19f8073" xsi:nil="true"/>
    <DomainReviewersApprovedBy xmlns="b5187c09-7b3f-4b9e-8469-d610d19f8073">
      <UserInfo>
        <DisplayName/>
        <AccountId xsi:nil="true"/>
        <AccountType/>
      </UserInfo>
    </DomainReviewersApprovedBy>
    <IndustryLeadsApprovedDate xmlns="b5187c09-7b3f-4b9e-8469-d610d19f8073" xsi:nil="true"/>
    <IndustryName xmlns="b5187c09-7b3f-4b9e-8469-d610d19f8073">Cross Industry</IndustryName>
    <Methodology xmlns="b5187c09-7b3f-4b9e-8469-d610d19f8073" xsi:nil="true"/>
    <SubIndustry xmlns="b5187c09-7b3f-4b9e-8469-d610d19f8073" xsi:nil="true"/>
    <Landscape xmlns="b5187c09-7b3f-4b9e-8469-d610d19f8073" xsi:nil="true"/>
    <NodeNumber xmlns="b5187c09-7b3f-4b9e-8469-d610d19f8073" xsi:nil="true"/>
    <AssetType xmlns="b5187c09-7b3f-4b9e-8469-d610d19f8073" xsi:nil="true"/>
    <ArchivalState xmlns="b5187c09-7b3f-4b9e-8469-d610d19f8073" xsi:nil="true"/>
    <Domain xmlns="b5187c09-7b3f-4b9e-8469-d610d19f807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IOB Content Type" ma:contentTypeID="0x010100DA2FFF77BA65FA4C961C0CD0ECDE22E000B8F18CA6A5094B4693A77EE2F90F2DE6" ma:contentTypeVersion="840" ma:contentTypeDescription="" ma:contentTypeScope="" ma:versionID="c67df5cb1ac0e57891d1f2fae54b2671">
  <xsd:schema xmlns:xsd="http://www.w3.org/2001/XMLSchema" xmlns:xs="http://www.w3.org/2001/XMLSchema" xmlns:p="http://schemas.microsoft.com/office/2006/metadata/properties" xmlns:ns1="http://schemas.microsoft.com/sharepoint/v3" xmlns:ns2="b5187c09-7b3f-4b9e-8469-d610d19f8073" targetNamespace="http://schemas.microsoft.com/office/2006/metadata/properties" ma:root="true" ma:fieldsID="04f4a3bc7791f22eafa7de98e1cf780f" ns1:_="" ns2:_="">
    <xsd:import namespace="http://schemas.microsoft.com/sharepoint/v3"/>
    <xsd:import namespace="b5187c09-7b3f-4b9e-8469-d610d19f8073"/>
    <xsd:element name="properties">
      <xsd:complexType>
        <xsd:sequence>
          <xsd:element name="documentManagement">
            <xsd:complexType>
              <xsd:all>
                <xsd:element ref="ns2:AdmNo" minOccurs="0"/>
                <xsd:element ref="ns2:ApprovalDescription" minOccurs="0"/>
                <xsd:element ref="ns2:AuthorName" minOccurs="0"/>
                <xsd:element ref="ns2:CategoryDescription1" minOccurs="0"/>
                <xsd:element ref="ns2:CoExReviewedDate" minOccurs="0"/>
                <xsd:element ref="ns2:CoExReviewer" minOccurs="0"/>
                <xsd:element ref="ns2:ContributorName" minOccurs="0"/>
                <xsd:element ref="ns2:Country" minOccurs="0"/>
                <xsd:element ref="ns2:CurrentlyAssignedTo" minOccurs="0"/>
                <xsd:element ref="ns2:DeliverableType" minOccurs="0"/>
                <xsd:element ref="ns2:DigitizationStatus" minOccurs="0"/>
                <xsd:element ref="ns2:DocId" minOccurs="0"/>
                <xsd:element ref="ns2:DocumentCategory" minOccurs="0"/>
                <xsd:element ref="ns2:DocumentStatus" minOccurs="0"/>
                <xsd:element ref="ns2:DomainReviewer" minOccurs="0"/>
                <xsd:element ref="ns2:FunctionalDomain" minOccurs="0"/>
                <xsd:element ref="ns2:Industry" minOccurs="0"/>
                <xsd:element ref="ns2:IndustryName"/>
                <xsd:element ref="ns2:LeadReviewedDate" minOccurs="0"/>
                <xsd:element ref="ns2:LeadReviewer" minOccurs="0"/>
                <xsd:element ref="ns2:Module" minOccurs="0"/>
                <xsd:element ref="ns2:PrimaryOwner" minOccurs="0"/>
                <xsd:element ref="ns1:AverageRating" minOccurs="0"/>
                <xsd:element ref="ns2:Scenarios" minOccurs="0"/>
                <xsd:element ref="ns2:SubScenario" minOccurs="0"/>
                <xsd:element ref="ns2:SubSegment" minOccurs="0"/>
                <xsd:element ref="ns2:Technology"/>
                <xsd:element ref="ns2:ADMPhases" minOccurs="0"/>
                <xsd:element ref="ns2:Methodology" minOccurs="0"/>
                <xsd:element ref="ns2:ProcessArea" minOccurs="0"/>
                <xsd:element ref="ns2:Tags" minOccurs="0"/>
                <xsd:element ref="ns2:SubIndustry" minOccurs="0"/>
                <xsd:element ref="ns2:ClientName" minOccurs="0"/>
                <xsd:element ref="ns2:ContentCurator" minOccurs="0"/>
                <xsd:element ref="ns2:PrimaryModifiedOwner" minOccurs="0"/>
                <xsd:element ref="ns2:Custom_Created_By" minOccurs="0"/>
                <xsd:element ref="ns2:Custom_Modified_By" minOccurs="0"/>
                <xsd:element ref="ns2:Custom_Created" minOccurs="0"/>
                <xsd:element ref="ns2:Custom_Modified" minOccurs="0"/>
                <xsd:element ref="ns2:ViewIdentifier" minOccurs="0"/>
                <xsd:element ref="ns2:IsUpdated" minOccurs="0"/>
                <xsd:element ref="ns2:OldDocId" minOccurs="0"/>
                <xsd:element ref="ns2:ProjectMD" minOccurs="0"/>
                <xsd:element ref="ns2:AssetId" minOccurs="0"/>
                <xsd:element ref="ns2:IsContribute" minOccurs="0"/>
                <xsd:element ref="ns2:CoExReviewersApprovedDate" minOccurs="0"/>
                <xsd:element ref="ns2:CoExReviewersApprovedBy" minOccurs="0"/>
                <xsd:element ref="ns2:ContentCuratorsApprovedBy" minOccurs="0"/>
                <xsd:element ref="ns2:ContentCuratorsApprovedDate" minOccurs="0"/>
                <xsd:element ref="ns2:DomainReviewersApprovedBy" minOccurs="0"/>
                <xsd:element ref="ns2:DomainReviewersApprovedDate" minOccurs="0"/>
                <xsd:element ref="ns2:IndustryLeadsApprovedDate" minOccurs="0"/>
                <xsd:element ref="ns2:IndustryLeadsApprovedBy" minOccurs="0"/>
                <xsd:element ref="ns2:Landscape" minOccurs="0"/>
                <xsd:element ref="ns2:NodeNumber" minOccurs="0"/>
                <xsd:element ref="ns2:AssetType" minOccurs="0"/>
                <xsd:element ref="ns2:ArchivalState" minOccurs="0"/>
                <xsd:element ref="ns2:Domai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187c09-7b3f-4b9e-8469-d610d19f8073" elementFormDefault="qualified">
    <xsd:import namespace="http://schemas.microsoft.com/office/2006/documentManagement/types"/>
    <xsd:import namespace="http://schemas.microsoft.com/office/infopath/2007/PartnerControls"/>
    <xsd:element name="AdmNo" ma:index="8" nillable="true" ma:displayName="Adm  #" ma:description="Describes the ADM No of the document" ma:format="Dropdown" ma:internalName="AdmNo">
      <xsd:simpleType>
        <xsd:restriction base="dms:Choice">
          <xsd:enumeration value="ADM_Link to ADM"/>
          <xsd:enumeration value="AP215_Gap Analysis"/>
          <xsd:enumeration value="AP215_Requirement Fit and Gap Analysis"/>
          <xsd:enumeration value="AP216_Position Paper"/>
          <xsd:enumeration value="AP235_User Script"/>
          <xsd:enumeration value="AP260_Integration Functional Design"/>
          <xsd:enumeration value="AP322_Configuration Design"/>
          <xsd:enumeration value="AP322_Configuration Workbook"/>
          <xsd:enumeration value="AP326_Config Design Decision"/>
          <xsd:enumeration value="AP326_Configuration Rationale"/>
          <xsd:enumeration value="AP333_AESG CRP Scenario Inventory"/>
          <xsd:enumeration value="AP333_Business Process Workshop Deck"/>
          <xsd:enumeration value="AP336_Scenario Presentation"/>
          <xsd:enumeration value="AP336_Sub Process CRP Deck"/>
          <xsd:enumeration value="AP350_RICEFW Functional Design"/>
          <xsd:enumeration value="AP350_RICEFW_Design"/>
          <xsd:enumeration value="AP353_Functional Design Document"/>
          <xsd:enumeration value="AP356_Conversion Functional Design"/>
          <xsd:enumeration value="AP360_Configuration Component"/>
          <xsd:enumeration value="AP363_ENABLE Data Definition"/>
          <xsd:enumeration value="AP370_Data Conversion Design"/>
          <xsd:enumeration value="AP374_Conversion Mapping"/>
          <xsd:enumeration value="AP450 _Technical Design/Technical Specification"/>
          <xsd:enumeration value="AP450_RICEFW Technical Design"/>
          <xsd:enumeration value="AP452_RICEFW Technical Design Document"/>
          <xsd:enumeration value="AP457_Interface Technical Design"/>
          <xsd:enumeration value="AP460_Report Build and Unit Test"/>
          <xsd:enumeration value="AP475_Integration Technical Design"/>
          <xsd:enumeration value="BP310_Business Process Definition"/>
          <xsd:enumeration value="BP310_Business Process Flow"/>
          <xsd:enumeration value="BP311_Business Process Questionnaire"/>
          <xsd:enumeration value="BP313_Business Practice Definition"/>
          <xsd:enumeration value="BP315_Business Sub-Process Definition"/>
          <xsd:enumeration value="BP316_Business Sub-Process Presentation"/>
          <xsd:enumeration value="BP316_Key Design Decision"/>
          <xsd:enumeration value="BP317_Business Activity Definition"/>
          <xsd:enumeration value="BP318_Business Scenario Simulation"/>
          <xsd:enumeration value="CAM - Capability Assessment Model"/>
          <xsd:enumeration value="CE326_Role Skills Matrix"/>
          <xsd:enumeration value="CE435_Training Materials"/>
          <xsd:enumeration value="DC322_Detailed Configuration Guide"/>
          <xsd:enumeration value="DP211_Deployment Plan"/>
          <xsd:enumeration value="HVS"/>
          <xsd:enumeration value="MG138_Security Plan"/>
          <xsd:enumeration value="MG200_Program/Project Delivery Plan"/>
          <xsd:enumeration value="MG330_Meeting Minutes"/>
          <xsd:enumeration value="MG331_Key Decision Tracker"/>
          <xsd:enumeration value="NULL"/>
          <xsd:enumeration value="Others"/>
          <xsd:enumeration value="PL101_Requirements and Traceability"/>
          <xsd:enumeration value="PL101_Requirements Traceability Matrix"/>
          <xsd:enumeration value="PL150_Solution Blueprint"/>
          <xsd:enumeration value="PL201_Requirements Traceability Matrix"/>
          <xsd:enumeration value="SP042_Solution Scope Definition"/>
          <xsd:enumeration value="SP046_High Level Solution Blueprint"/>
          <xsd:enumeration value="SP046_Solution Blueprint"/>
          <xsd:enumeration value="SP050_Solution Plan"/>
          <xsd:enumeration value="SP052_Solution Delivery Strategy"/>
          <xsd:enumeration value="TA423_Installation and Configuration Guide"/>
          <xsd:enumeration value="TE490 - Integration Test Workbook"/>
          <xsd:enumeration value="TE582_Test Approach"/>
          <xsd:enumeration value="TE583_Test Scenarios"/>
          <xsd:enumeration value="TE584_Test Conditions and Expected Results"/>
          <xsd:enumeration value="TE586_Test Script"/>
          <xsd:enumeration value="TR435_Process Course Guide"/>
          <xsd:enumeration value="TR436_Day in the Life of a Document"/>
        </xsd:restriction>
      </xsd:simpleType>
    </xsd:element>
    <xsd:element name="ApprovalDescription" ma:index="9" nillable="true" ma:displayName="Approval Description" ma:internalName="ApprovalDescription" ma:readOnly="false">
      <xsd:simpleType>
        <xsd:restriction base="dms:Text">
          <xsd:maxLength value="255"/>
        </xsd:restriction>
      </xsd:simpleType>
    </xsd:element>
    <xsd:element name="AuthorName" ma:index="10" nillable="true" ma:displayName="Author Name" ma:list="UserInfo" ma:SharePointGroup="0" ma:internalName="AuthorName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ategoryDescription1" ma:index="11" nillable="true" ma:displayName="Category Description" ma:format="Dropdown" ma:internalName="CategoryDescription1">
      <xsd:simpleType>
        <xsd:restriction base="dms:Choice">
          <xsd:enumeration value="Not Started"/>
          <xsd:enumeration value="Inbuild"/>
          <xsd:enumeration value="Under Review"/>
          <xsd:enumeration value="Validated"/>
        </xsd:restriction>
      </xsd:simpleType>
    </xsd:element>
    <xsd:element name="CoExReviewedDate" ma:index="12" nillable="true" ma:displayName="CoEx Reviewed Date" ma:internalName="CoExReviewedDate" ma:readOnly="false">
      <xsd:simpleType>
        <xsd:restriction base="dms:Text">
          <xsd:maxLength value="255"/>
        </xsd:restriction>
      </xsd:simpleType>
    </xsd:element>
    <xsd:element name="CoExReviewer" ma:index="13" nillable="true" ma:displayName="CoEx Reviewer" ma:internalName="CoExReviewer" ma:readOnly="false">
      <xsd:simpleType>
        <xsd:restriction base="dms:Text">
          <xsd:maxLength value="255"/>
        </xsd:restriction>
      </xsd:simpleType>
    </xsd:element>
    <xsd:element name="ContributorName" ma:index="14" nillable="true" ma:displayName="Contributor Name" ma:list="UserInfo" ma:SharePointGroup="0" ma:internalName="ContributorName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untry" ma:index="16" nillable="true" ma:displayName="Country/Location" ma:format="Dropdown" ma:internalName="Country">
      <xsd:simpleType>
        <xsd:restriction base="dms:Choice">
          <xsd:enumeration value="Argentina"/>
          <xsd:enumeration value="Australia"/>
          <xsd:enumeration value="Austria"/>
          <xsd:enumeration value="Belgium"/>
          <xsd:enumeration value="Brazil"/>
          <xsd:enumeration value="Bulgaria"/>
          <xsd:enumeration value="Canada"/>
          <xsd:enumeration value="Chile"/>
          <xsd:enumeration value="China/Hong Kong"/>
          <xsd:enumeration value="China/Macao SAR"/>
          <xsd:enumeration value="China/Mainland"/>
          <xsd:enumeration value="China/Taiwan"/>
          <xsd:enumeration value="Colombia"/>
          <xsd:enumeration value="Czech Republic"/>
          <xsd:enumeration value="Denmark"/>
          <xsd:enumeration value="Finland"/>
          <xsd:enumeration value="France"/>
          <xsd:enumeration value="Germany"/>
          <xsd:enumeration value="Global"/>
          <xsd:enumeration value="Great Britain"/>
          <xsd:enumeration value="Greece"/>
          <xsd:enumeration value="Hungary"/>
          <xsd:enumeration value="India"/>
          <xsd:enumeration value="Indonesia"/>
          <xsd:enumeration value="Ireland"/>
          <xsd:enumeration value="Israel"/>
          <xsd:enumeration value="Italy"/>
          <xsd:enumeration value="Japan"/>
          <xsd:enumeration value="Latvia"/>
          <xsd:enumeration value="Luxembourg"/>
          <xsd:enumeration value="Malaysia"/>
          <xsd:enumeration value="Mauritius"/>
          <xsd:enumeration value="Mexico"/>
          <xsd:enumeration value="Morocco"/>
          <xsd:enumeration value="Netherlands"/>
          <xsd:enumeration value="New Zealand"/>
          <xsd:enumeration value="Norway"/>
          <xsd:enumeration value="Philippines"/>
          <xsd:enumeration value="Poland"/>
          <xsd:enumeration value="Portugal"/>
          <xsd:enumeration value="Romania"/>
          <xsd:enumeration value="Russia"/>
          <xsd:enumeration value="Singapore"/>
          <xsd:enumeration value="Slovakia"/>
          <xsd:enumeration value="South Africa"/>
          <xsd:enumeration value="South Korea"/>
          <xsd:enumeration value="Spain"/>
          <xsd:enumeration value="Sweden"/>
          <xsd:enumeration value="Switzerland"/>
          <xsd:enumeration value="Thailand"/>
          <xsd:enumeration value="Turkey"/>
          <xsd:enumeration value="United Kingdom"/>
          <xsd:enumeration value="Uruguay"/>
          <xsd:enumeration value="USA"/>
          <xsd:enumeration value="Others"/>
        </xsd:restriction>
      </xsd:simpleType>
    </xsd:element>
    <xsd:element name="CurrentlyAssignedTo" ma:index="17" nillable="true" ma:displayName="Currently Assigned To" ma:internalName="CurrentlyAssignedTo" ma:readOnly="false">
      <xsd:simpleType>
        <xsd:restriction base="dms:Text">
          <xsd:maxLength value="255"/>
        </xsd:restriction>
      </xsd:simpleType>
    </xsd:element>
    <xsd:element name="DeliverableType" ma:index="18" nillable="true" ma:displayName="Deliverable Type" ma:internalName="DeliverableType" ma:readOnly="false">
      <xsd:simpleType>
        <xsd:restriction base="dms:Text">
          <xsd:maxLength value="255"/>
        </xsd:restriction>
      </xsd:simpleType>
    </xsd:element>
    <xsd:element name="DigitizationStatus" ma:index="19" nillable="true" ma:displayName="Digitization Status" ma:internalName="DigitizationStatus" ma:readOnly="false">
      <xsd:simpleType>
        <xsd:restriction base="dms:Text">
          <xsd:maxLength value="255"/>
        </xsd:restriction>
      </xsd:simpleType>
    </xsd:element>
    <xsd:element name="DocId" ma:index="20" nillable="true" ma:displayName="Doc ID" ma:internalName="DocId" ma:readOnly="false">
      <xsd:simpleType>
        <xsd:restriction base="dms:Text">
          <xsd:maxLength value="255"/>
        </xsd:restriction>
      </xsd:simpleType>
    </xsd:element>
    <xsd:element name="DocumentCategory" ma:index="21" nillable="true" ma:displayName="Document Category" ma:default="Category 0" ma:format="Dropdown" ma:internalName="DocumentCategory">
      <xsd:simpleType>
        <xsd:restriction base="dms:Choice">
          <xsd:enumeration value="-"/>
          <xsd:enumeration value="Category 0"/>
          <xsd:enumeration value="Category 1"/>
          <xsd:enumeration value="Category 2"/>
          <xsd:enumeration value="Category 3"/>
          <xsd:enumeration value="Category 4"/>
        </xsd:restriction>
      </xsd:simpleType>
    </xsd:element>
    <xsd:element name="DocumentStatus" ma:index="22" nillable="true" ma:displayName="Document Status" ma:internalName="DocumentStatus" ma:readOnly="false">
      <xsd:simpleType>
        <xsd:restriction base="dms:Text">
          <xsd:maxLength value="255"/>
        </xsd:restriction>
      </xsd:simpleType>
    </xsd:element>
    <xsd:element name="DomainReviewer" ma:index="23" nillable="true" ma:displayName="Domain Reviewer" ma:internalName="DomainReviewer" ma:readOnly="false">
      <xsd:simpleType>
        <xsd:restriction base="dms:Text">
          <xsd:maxLength value="255"/>
        </xsd:restriction>
      </xsd:simpleType>
    </xsd:element>
    <xsd:element name="FunctionalDomain" ma:index="24" nillable="true" ma:displayName="Functional Domain" ma:format="Dropdown" ma:internalName="FunctionalDomain">
      <xsd:simpleType>
        <xsd:restriction base="dms:Choice">
          <xsd:enumeration value="Agricultural Contract Management"/>
          <xsd:enumeration value="Analytics Architecture"/>
          <xsd:enumeration value="Application Architecture"/>
          <xsd:enumeration value="BPC"/>
          <xsd:enumeration value="Bulk Lubricant Operations"/>
          <xsd:enumeration value="Business Process Consolidation"/>
          <xsd:enumeration value="Close Projects and Reporting"/>
          <xsd:enumeration value="Commercials"/>
          <xsd:enumeration value="Cross Domain Assets"/>
          <xsd:enumeration value="Cross Functional"/>
          <xsd:enumeration value="Customer Experience &amp; Interaction"/>
          <xsd:enumeration value="Customer Experience and Interaction"/>
          <xsd:enumeration value="Employee Services"/>
          <xsd:enumeration value="Enable Foundation"/>
          <xsd:enumeration value="Enterprise Architecture"/>
          <xsd:enumeration value="Enterprise Asset Management"/>
          <xsd:enumeration value="Enterprise Performance Management"/>
          <xsd:enumeration value="Environment, Health &amp; Safety"/>
          <xsd:enumeration value="Extended Warehouse Management"/>
          <xsd:enumeration value="Finance"/>
          <xsd:enumeration value="Finance and Controlling"/>
          <xsd:enumeration value="Finance Transformation"/>
          <xsd:enumeration value="Financial Accounting"/>
          <xsd:enumeration value="Financial Management Accounting"/>
          <xsd:enumeration value="Financials, Corporate Services and SEM"/>
          <xsd:enumeration value="Fulfillment"/>
          <xsd:enumeration value="HR Services and Administration"/>
          <xsd:enumeration value="HR Services and Administration"/>
          <xsd:enumeration value="Human Capital Management"/>
          <xsd:enumeration value="Hydro Carbon Supply Chain Operations"/>
          <xsd:enumeration value="Hydrocarbon &amp; Commercial Management"/>
          <xsd:enumeration value="Hydrocarbon and Commercial Management"/>
          <xsd:enumeration value="Hydrocarbon Contracts and Nomination"/>
          <xsd:enumeration value="Hydrocarbon Revenue Accounting"/>
          <xsd:enumeration value="Hydrocarbon Supply Chain Operations"/>
          <xsd:enumeration value="Hydrocarbon Volume Accounting"/>
          <xsd:enumeration value="IBP"/>
          <xsd:enumeration value="Inbound"/>
          <xsd:enumeration value="Integrated Business Planning"/>
          <xsd:enumeration value="Intercompany Accounting"/>
          <xsd:enumeration value="Joint Venture Accounting"/>
          <xsd:enumeration value="Lubricant Supply Chain Operations"/>
          <xsd:enumeration value="Maintenance and Repairs"/>
          <xsd:enumeration value="Make and Source"/>
          <xsd:enumeration value="Manage Finance and  Tax"/>
          <xsd:enumeration value="Manage Supply Chain and  Procurement"/>
          <xsd:enumeration value="Manufacturing"/>
          <xsd:enumeration value="Manufacturing Scheduling"/>
          <xsd:enumeration value="Marketing, Sales &amp; Customer Service"/>
          <xsd:enumeration value="Marketing, Sales and Customer Service"/>
          <xsd:enumeration value="Material Management"/>
          <xsd:enumeration value="Meter To Cash"/>
          <xsd:enumeration value="Move"/>
          <xsd:enumeration value="MRO"/>
          <xsd:enumeration value="NA"/>
          <xsd:enumeration value="Non Hydrocarbon Material Management"/>
          <xsd:enumeration value="NULL"/>
          <xsd:enumeration value="Oil and Gas"/>
          <xsd:enumeration value="Operations"/>
          <xsd:enumeration value="Oracle HCM Cloud"/>
          <xsd:enumeration value="Outbound"/>
          <xsd:enumeration value="Plan and Analyze the Business"/>
          <xsd:enumeration value="Plan and Assort"/>
          <xsd:enumeration value="Plant Maintenance"/>
          <xsd:enumeration value="Position Management Recruiting Integration"/>
          <xsd:enumeration value="Procure to Pay"/>
          <xsd:enumeration value="Procurement"/>
          <xsd:enumeration value="Procurement and  SRM"/>
          <xsd:enumeration value="Product Development, Manufacturing and PLM"/>
          <xsd:enumeration value="Production planning"/>
          <xsd:enumeration value="Production Sharing Accounting"/>
          <xsd:enumeration value="Project Accounting"/>
          <xsd:enumeration value="Project Portfolio Management"/>
          <xsd:enumeration value="Project Systems"/>
          <xsd:enumeration value="Routine Maintenance"/>
          <xsd:enumeration value="Sales &amp; Customer Services"/>
          <xsd:enumeration value="Sales &amp; Distribution"/>
          <xsd:enumeration value="Sales and Customer Service"/>
          <xsd:enumeration value="Sales and Customer Services"/>
          <xsd:enumeration value="Sales and Distribution"/>
          <xsd:enumeration value="SAP FI-AA - Asset Accounting"/>
          <xsd:enumeration value="SAP FIAP  Accounts Payable"/>
          <xsd:enumeration value="SAP FI-AP - Accounts Payable"/>
          <xsd:enumeration value="SCM - Fulfillment"/>
          <xsd:enumeration value="Security Architecture"/>
          <xsd:enumeration value="Sell"/>
          <xsd:enumeration value="Service Management"/>
          <xsd:enumeration value="Service Parts Planning"/>
          <xsd:enumeration value="Solution Options"/>
          <xsd:enumeration value="Sourcing &amp; Procurement"/>
          <xsd:enumeration value="Sourcing and  Procurement"/>
          <xsd:enumeration value="Supply Chain &amp; Operations"/>
          <xsd:enumeration value="Supply Chain and  Operations"/>
          <xsd:enumeration value="Supply Chain Management"/>
          <xsd:enumeration value="Supply Chain Planning"/>
          <xsd:enumeration value="Talent and  HR"/>
          <xsd:enumeration value="Talent and Organizational Management"/>
          <xsd:enumeration value="Talent Management"/>
          <xsd:enumeration value="TBD"/>
          <xsd:enumeration value="Treasury"/>
          <xsd:enumeration value="Utilities"/>
          <xsd:enumeration value="Validated"/>
          <xsd:enumeration value="Vehicle Management"/>
          <xsd:enumeration value="Visioning"/>
          <xsd:enumeration value="Warranty Management"/>
          <xsd:enumeration value="Work and Asset Management"/>
          <xsd:enumeration value="Workforce Process Management"/>
          <xsd:enumeration value="#N/A"/>
        </xsd:restriction>
      </xsd:simpleType>
    </xsd:element>
    <xsd:element name="Industry" ma:index="25" nillable="true" ma:displayName="Industry" ma:format="Dropdown" ma:internalName="Industry">
      <xsd:simpleType>
        <xsd:restriction base="dms:Choice">
          <xsd:enumeration value="Aerospace and Defense"/>
          <xsd:enumeration value="Agribusiness"/>
          <xsd:enumeration value="Airlines"/>
          <xsd:enumeration value="Alcoholic Beverages"/>
          <xsd:enumeration value="Automotive and Industrial Equipment Supplier"/>
          <xsd:enumeration value="Automotive OEM"/>
          <xsd:enumeration value="Banking"/>
          <xsd:enumeration value="Capital Markets"/>
          <xsd:enumeration value="Chemicals"/>
          <xsd:enumeration value="Consumer Technology"/>
          <xsd:enumeration value="Cross Industry"/>
          <xsd:enumeration value="Customer Experience"/>
          <xsd:enumeration value="Defense"/>
          <xsd:enumeration value="Downstream"/>
          <xsd:enumeration value="Energy Downstream MC+"/>
          <xsd:enumeration value="Energy Retail and Customer Services"/>
          <xsd:enumeration value="Energy Upstream MC+"/>
          <xsd:enumeration value="Engineering, Procurement and Construction"/>
          <xsd:enumeration value="Enterprise Technology"/>
          <xsd:enumeration value="Finance"/>
          <xsd:enumeration value="Food and Non Alcoholic Beverages"/>
          <xsd:enumeration value="H and PS Backoffice"/>
          <xsd:enumeration value="Health Provider"/>
          <xsd:enumeration value="Home and Personal Care"/>
          <xsd:enumeration value="Insurance"/>
          <xsd:enumeration value="Medical Technology"/>
          <xsd:enumeration value="Metal"/>
          <xsd:enumeration value="Mining"/>
          <xsd:enumeration value="NA Intelligent Backoffice"/>
          <xsd:enumeration value="Omnichannel"/>
          <xsd:enumeration value="Oracle Cloud"/>
          <xsd:enumeration value="Pharmaceuticals"/>
          <xsd:enumeration value="Public – Cross Government"/>
          <xsd:enumeration value="Retail - Fashion"/>
          <xsd:enumeration value="Retail-Merchandise"/>
          <xsd:enumeration value="Semiconductors"/>
          <xsd:enumeration value="Sourcing and Procurement"/>
          <xsd:enumeration value="Supply Chain Management"/>
          <xsd:enumeration value="Talent and HR"/>
          <xsd:enumeration value="Tobacco"/>
          <xsd:enumeration value="Transmission and Distribution"/>
          <xsd:enumeration value="Upstream"/>
        </xsd:restriction>
      </xsd:simpleType>
    </xsd:element>
    <xsd:element name="IndustryName" ma:index="26" ma:displayName="Industry Name" ma:internalName="IndustryName" ma:readOnly="false">
      <xsd:simpleType>
        <xsd:restriction base="dms:Text">
          <xsd:maxLength value="255"/>
        </xsd:restriction>
      </xsd:simpleType>
    </xsd:element>
    <xsd:element name="LeadReviewedDate" ma:index="27" nillable="true" ma:displayName="Lead Reviewed Date" ma:internalName="LeadReviewedDate" ma:readOnly="false">
      <xsd:simpleType>
        <xsd:restriction base="dms:Text">
          <xsd:maxLength value="255"/>
        </xsd:restriction>
      </xsd:simpleType>
    </xsd:element>
    <xsd:element name="LeadReviewer" ma:index="28" nillable="true" ma:displayName="Lead Reviewer" ma:internalName="LeadReviewer" ma:readOnly="false">
      <xsd:simpleType>
        <xsd:restriction base="dms:Text">
          <xsd:maxLength value="255"/>
        </xsd:restriction>
      </xsd:simpleType>
    </xsd:element>
    <xsd:element name="Module" ma:index="29" nillable="true" ma:displayName="Module" ma:format="Dropdown" ma:internalName="Module">
      <xsd:simpleType>
        <xsd:restriction base="dms:Choice">
          <xsd:enumeration value="Absence"/>
          <xsd:enumeration value="Account Reconciliation"/>
          <xsd:enumeration value="Accounts payable"/>
          <xsd:enumeration value="Accounts Receivable"/>
          <xsd:enumeration value="Advanced Collections"/>
          <xsd:enumeration value="Ariba"/>
          <xsd:enumeration value="Ariba Buyer"/>
          <xsd:enumeration value="Ariba Category Management"/>
          <xsd:enumeration value="Ariba Contract Management"/>
          <xsd:enumeration value="Ariba Network"/>
          <xsd:enumeration value="Ariba Procurement Content"/>
          <xsd:enumeration value="Ariba Sourcing"/>
          <xsd:enumeration value="Ariba Sourcing Supplier Management"/>
          <xsd:enumeration value="Assets"/>
          <xsd:enumeration value="Attendance and Absence Management"/>
          <xsd:enumeration value="Benefits"/>
          <xsd:enumeration value="Budgetary Controls and Encumbrance Accounting"/>
          <xsd:enumeration value="Budgeting"/>
          <xsd:enumeration value="Business Planning and Consolidation"/>
          <xsd:enumeration value="C4C (Hybris - Cloud for Customer)"/>
          <xsd:enumeration value="C4HANA - Commerce Cloud"/>
          <xsd:enumeration value="C4HANA - Marketing Cloud"/>
          <xsd:enumeration value="C4HANA - Sales Cloud"/>
          <xsd:enumeration value="C4HANA - Service Cloud"/>
          <xsd:enumeration value="Cash and bank management"/>
          <xsd:enumeration value="Coaching and Mentoring"/>
          <xsd:enumeration value="Commodity Management"/>
          <xsd:enumeration value="Compensation"/>
          <xsd:enumeration value="Compliance and internal controls"/>
          <xsd:enumeration value="Consolidation And Close"/>
          <xsd:enumeration value="Consolidations"/>
          <xsd:enumeration value="Core HCM"/>
          <xsd:enumeration value="Cost Accounting"/>
          <xsd:enumeration value="Credit and collections"/>
          <xsd:enumeration value="CRM"/>
          <xsd:enumeration value="Cross-Module"/>
          <xsd:enumeration value="Deployed"/>
          <xsd:enumeration value="Disconnected"/>
          <xsd:enumeration value="EHSM-Health and Safety"/>
          <xsd:enumeration value="Enterprise Contracts"/>
          <xsd:enumeration value="Expense management"/>
          <xsd:enumeration value="Expenses"/>
          <xsd:enumeration value="FI"/>
          <xsd:enumeration value="FI-CF Central Finance"/>
          <xsd:enumeration value="Finance Transformation"/>
          <xsd:enumeration value="Financial Accounting"/>
          <xsd:enumeration value="Fixed assets"/>
          <xsd:enumeration value="General Ledger"/>
          <xsd:enumeration value="Global HR"/>
          <xsd:enumeration value="Global Human Resources"/>
          <xsd:enumeration value="Global Payroll"/>
          <xsd:enumeration value="Grants Management"/>
          <xsd:enumeration value="Hire / Rehire"/>
          <xsd:enumeration value="HR Help Desk"/>
          <xsd:enumeration value="Integration(PI"/>
          <xsd:enumeration value="Integration(PI or CPI)"/>
          <xsd:enumeration value="Inventory"/>
          <xsd:enumeration value="Inventory  and warehouse management"/>
          <xsd:enumeration value="Inventory Management"/>
          <xsd:enumeration value="IS-U-BI"/>
          <xsd:enumeration value="IS-U-DM"/>
          <xsd:enumeration value="IS-U-EDM"/>
          <xsd:enumeration value="IS-U-FICA"/>
          <xsd:enumeration value="IS-Utilities"/>
          <xsd:enumeration value="Learning"/>
          <xsd:enumeration value="Learning and Collaboration Operations Management"/>
          <xsd:enumeration value="Learning Delivery and Deployment"/>
          <xsd:enumeration value="Learning Needs Assessment"/>
          <xsd:enumeration value="Manage Onboarding"/>
          <xsd:enumeration value="Manage Organizational Structures"/>
          <xsd:enumeration value="Manage Recruiting"/>
          <xsd:enumeration value="Manager Self-Service"/>
          <xsd:enumeration value="Manufacturing"/>
          <xsd:enumeration value="Marketing Cloud"/>
          <xsd:enumeration value="Master planning"/>
          <xsd:enumeration value="MCF"/>
          <xsd:enumeration value="MM"/>
          <xsd:enumeration value="NA"/>
          <xsd:enumeration value="Non SAP Process"/>
          <xsd:enumeration value="Oracle Financials Cloud - Expenses"/>
          <xsd:enumeration value="Oracle Fusion HR HelpDesk Cloud"/>
          <xsd:enumeration value="Oracle HCM Cloud - Taleo Onboarding"/>
          <xsd:enumeration value="Oracle HCM Cloud - Taleo Recruitment"/>
          <xsd:enumeration value="Oracle HCM Cloud - Taleo Sourcing"/>
          <xsd:enumeration value="Oracle Human Capital Management Base Cloud - Absence"/>
          <xsd:enumeration value="Oracle Human Capital Management Base Cloud - Benefits"/>
          <xsd:enumeration value="Oracle Human Capital Management Base Cloud - Global Human Resources"/>
          <xsd:enumeration value="Oracle Human Capital Management Base Cloud - Onboarding"/>
          <xsd:enumeration value="Oracle Human Capital Management Base Cloud - WF Health &amp; Safety Incidents"/>
          <xsd:enumeration value="Oracle Human Capital Management Base Cloud - Worklife Solutions"/>
          <xsd:enumeration value="Oracle Learning Cloud"/>
          <xsd:enumeration value="Oracle Payroll Cloud for U"/>
          <xsd:enumeration value="Oracle Policy Automation for Workers Cloud"/>
          <xsd:enumeration value="Oracle Recruitment Cloud"/>
          <xsd:enumeration value="Oracle Talent Cloud - Workforce Compensation"/>
          <xsd:enumeration value="Oracle Talent Management Cloud - Career Development"/>
          <xsd:enumeration value="Oracle Talent Management Cloud - Goal Management"/>
          <xsd:enumeration value="Oracle Talent Management Cloud - Performance Management"/>
          <xsd:enumeration value="Oracle Talent Management Cloud - Talent Review and Succession"/>
          <xsd:enumeration value="Oracle Talent Management Cloud - Workforce Competency Management"/>
          <xsd:enumeration value="Oracle Time and Labor Cloud"/>
          <xsd:enumeration value="Order Management"/>
          <xsd:enumeration value="Order Orchestration"/>
          <xsd:enumeration value="Organization administration"/>
          <xsd:enumeration value="Payroll"/>
          <xsd:enumeration value="Performance"/>
          <xsd:enumeration value="Performance Feedback and Assessment"/>
          <xsd:enumeration value="Planning and Budgeting"/>
          <xsd:enumeration value="PM- Plant Maintenance"/>
          <xsd:enumeration value="PP"/>
          <xsd:enumeration value="Procurement and Sourcing"/>
          <xsd:enumeration value="Product Information Management"/>
          <xsd:enumeration value="Product Management"/>
          <xsd:enumeration value="Production control"/>
          <xsd:enumeration value="Project Accounting"/>
          <xsd:enumeration value="Project Billing and Contracts"/>
          <xsd:enumeration value="Project Cost Collection"/>
          <xsd:enumeration value="Project Costing"/>
          <xsd:enumeration value="Project Foundation"/>
          <xsd:enumeration value="Project Systems"/>
          <xsd:enumeration value="Purchasing"/>
          <xsd:enumeration value="QM"/>
          <xsd:enumeration value="Quality Management"/>
          <xsd:enumeration value="Recruiting"/>
          <xsd:enumeration value="Recruiting and Onboarding"/>
          <xsd:enumeration value="Retail"/>
          <xsd:enumeration value="Revenue Accounting and Reporting"/>
          <xsd:enumeration value="S4HANA - Analytical Apps"/>
          <xsd:enumeration value="S4HANA - Billing"/>
          <xsd:enumeration value="S4HANA - Customer Management"/>
          <xsd:enumeration value="S4HANA – Customer Management"/>
          <xsd:enumeration value="S4HANA - Delivery"/>
          <xsd:enumeration value="S4HANA - Order Management"/>
          <xsd:enumeration value="Sales &amp; Distribution"/>
          <xsd:enumeration value="Sales and marketing"/>
          <xsd:enumeration value="Sales and Service Cloud"/>
          <xsd:enumeration value="SAP - Hybris Marketing"/>
          <xsd:enumeration value="SAP Agricultural Contract Management"/>
          <xsd:enumeration value="SAP APO"/>
          <xsd:enumeration value="SAP APO PPDS"/>
          <xsd:enumeration value="SAP APO-DP - Demand Planning"/>
          <xsd:enumeration value="SAP APOGATP  Global Available to Promise"/>
          <xsd:enumeration value="SAP APO-GATP - Global Available to Promise"/>
          <xsd:enumeration value="SAP APO-MD - Master Data"/>
          <xsd:enumeration value="SAP APO-PP"/>
          <xsd:enumeration value="SAP APO-PP or DS - Production Planning and Detailed Scheduling"/>
          <xsd:enumeration value="SAP APOPPDS  Production Planning and Detailed Scheduling"/>
          <xsd:enumeration value="SAP APO-SOP - Sales and Operational Planning"/>
          <xsd:enumeration value="SAP ARIBA"/>
          <xsd:enumeration value="SAP Ariba Buyer"/>
          <xsd:enumeration value="SAP Ariba Sourcing"/>
          <xsd:enumeration value="SAP Ariba Sourcing Supplier Management"/>
          <xsd:enumeration value="SAP Bank Management"/>
          <xsd:enumeration value="SAP CAR"/>
          <xsd:enumeration value="SAP CAR- DDF"/>
          <xsd:enumeration value="SAP CAR- DTA"/>
          <xsd:enumeration value="SAP CAR- OAA"/>
          <xsd:enumeration value="SAP CAR- OSA"/>
          <xsd:enumeration value="SAP CAR- PMR"/>
          <xsd:enumeration value="SAP CAR- UDF"/>
          <xsd:enumeration value="SAP CO"/>
          <xsd:enumeration value="SAP CO- Controlling"/>
          <xsd:enumeration value="SAP CO EC-PCA - Profit Center Accounting"/>
          <xsd:enumeration value="SAP CO-OM - Overhead Cost Controlling"/>
          <xsd:enumeration value="SAP CO-OM - Overhead Cost Controlling (excluding PCA)"/>
          <xsd:enumeration value="SAP CO-PA - Profitability Analysis"/>
          <xsd:enumeration value="SAP CO-PC - Product Costing"/>
          <xsd:enumeration value="SAP CPM - Commercial Project Management"/>
          <xsd:enumeration value="SAP CRM"/>
          <xsd:enumeration value="SAP CRM - Analytics"/>
          <xsd:enumeration value="SAP CRM - Sales"/>
          <xsd:enumeration value="SAP CRM - Service"/>
          <xsd:enumeration value="SAP CS"/>
          <xsd:enumeration value="SAP D&amp;S"/>
          <xsd:enumeration value="SAP EH and S Dangerous Goods"/>
          <xsd:enumeration value="SAP EH&amp;S"/>
          <xsd:enumeration value="SAP EH&amp;S-DG"/>
          <xsd:enumeration value="SAP EH&amp;S-Product Safety"/>
          <xsd:enumeration value="SAP EHand S DG  Dangerous Goods"/>
          <xsd:enumeration value="SAP EHand S EC  Environmental Compliance"/>
          <xsd:enumeration value="SAP EHand S GLM  Global Label Management"/>
          <xsd:enumeration value="SAP EHand S Management"/>
          <xsd:enumeration value="SAP EHandS - Basic Data"/>
          <xsd:enumeration value="SAP EHandS DG - Dangerous Goods"/>
          <xsd:enumeration value="SAP EHandS EC - Environmental Compliance"/>
          <xsd:enumeration value="SAP EHandS GLM - Global Label Management"/>
          <xsd:enumeration value="SAP EHandS IHandS - Industrial Hygiene and Safety"/>
          <xsd:enumeration value="SAP EHandS Management"/>
          <xsd:enumeration value="SAP EHS - Dangerous Goods"/>
          <xsd:enumeration value="SAP EHSM - Environment, Health and Safety Management"/>
          <xsd:enumeration value="SAP EHSM - Incident Management and Risk Assessment"/>
          <xsd:enumeration value="SAP EWM"/>
          <xsd:enumeration value="SAP EWM in S4"/>
          <xsd:enumeration value="SAP FI"/>
          <xsd:enumeration value="SAP FI Accounting"/>
          <xsd:enumeration value="SAP FI Accounts Payable"/>
          <xsd:enumeration value="SAP FI-AA"/>
          <xsd:enumeration value="SAP FI-AA - Asset Accounting"/>
          <xsd:enumeration value="SAP FI-AP"/>
          <xsd:enumeration value="SAP FI-AP - Accounts Payable"/>
          <xsd:enumeration value="SAP FI-AP - SAP FI-AP - Accounts Payable"/>
          <xsd:enumeration value="SAP FI-AR - Accounts Receivable"/>
          <xsd:enumeration value="SAP FI-AR - SAP FI-AR - Accounts Receivable"/>
          <xsd:enumeration value="SAP FI-BA-Bank Accounting"/>
          <xsd:enumeration value="SAP FI-BL"/>
          <xsd:enumeration value="SAP FI-BL - Bank Accounting"/>
          <xsd:enumeration value="SAP FI-BPC - Business Planning and Consolidation"/>
          <xsd:enumeration value="SAP FICA"/>
          <xsd:enumeration value="SAP FICO"/>
          <xsd:enumeration value="SAP FI-Enterprise Structure"/>
          <xsd:enumeration value="SAP FI-GL"/>
          <xsd:enumeration value="SAP FI-GL - General Ledger"/>
          <xsd:enumeration value="SAP FI-GL - SAP FI-GL - General Ledger"/>
          <xsd:enumeration value="SAP FI-GL (New)"/>
          <xsd:enumeration value="SAP FI-IM - Investment Management"/>
          <xsd:enumeration value="SAP Finance and Controlling"/>
          <xsd:enumeration value="SAP FIN-FSCM-CLM"/>
          <xsd:enumeration value="SAP FIN-GL - Financial Reporting"/>
          <xsd:enumeration value="SAP FIN-GL - Intercompany accounting"/>
          <xsd:enumeration value="SAP FI-PEC"/>
          <xsd:enumeration value="SAP FIRAR  Revenue Accounting and Reporting"/>
          <xsd:enumeration value="SAP FI-RE - Real Estate management"/>
          <xsd:enumeration value="SAP FI-Tax- Tax Accounting"/>
          <xsd:enumeration value="SAP FSCM"/>
          <xsd:enumeration value="SAP FSCM - Financial Supply Chain Management"/>
          <xsd:enumeration value="SAP FSCM - Financial Supply Chain Management-CFM - Corporate Finance Management"/>
          <xsd:enumeration value="SAP FSCM - Treasury and Risk Management"/>
          <xsd:enumeration value="SAP FSCM -TR-CM - Treasury and Cash Management"/>
          <xsd:enumeration value="SAP GTS - Global Trade Services"/>
          <xsd:enumeration value="SAP HCM"/>
          <xsd:enumeration value="SAP HCM - OM - Organizational Management"/>
          <xsd:enumeration value="SAP HCM - PY - Payroll Administration"/>
          <xsd:enumeration value="SAP HCM-SF - Employee Centreal"/>
          <xsd:enumeration value="SAP HCM-SF - Performance and Goals"/>
          <xsd:enumeration value="SAP HCM-SF - Recruiting"/>
          <xsd:enumeration value="SAP HCM-SF-Learning Management"/>
          <xsd:enumeration value="SAP Hybris Commerce"/>
          <xsd:enumeration value="SAP Hybris Marketing"/>
          <xsd:enumeration value="SAP IBP"/>
          <xsd:enumeration value="SAP IBP - Integrated Business Planning"/>
          <xsd:enumeration value="SAP IS OIL"/>
          <xsd:enumeration value="SAP IS Oil JVA"/>
          <xsd:enumeration value="SAP IS Oil PRA"/>
          <xsd:enumeration value="SAP JVA-Joint Venture Accounting"/>
          <xsd:enumeration value="SAP LE-TRA"/>
          <xsd:enumeration value="SAP LE-TRA - Transportation"/>
          <xsd:enumeration value="SAP LE-WM"/>
          <xsd:enumeration value="SAP LE-WM - Warehouse Management"/>
          <xsd:enumeration value="SAP LO"/>
          <xsd:enumeration value="SAP LO - Logistics"/>
          <xsd:enumeration value="SAP MDG"/>
          <xsd:enumeration value="SAP MM"/>
          <xsd:enumeration value="SAP MM - IM"/>
          <xsd:enumeration value="SAP MM - IV"/>
          <xsd:enumeration value="SAP MM - Material Management"/>
          <xsd:enumeration value="SAP MM - Material Management - Purchase orders"/>
          <xsd:enumeration value="SAP MM - Material Management except IM"/>
          <xsd:enumeration value="SAP MM - Materials Management"/>
          <xsd:enumeration value="SAP MM - Materials Management-MM - Logistics Invoice Verification"/>
          <xsd:enumeration value="SAP MM - Materials Management-MM - Managing Special Stocks"/>
          <xsd:enumeration value="SAP MM - Materials Management-MM - Purchase Orders"/>
          <xsd:enumeration value="SAP MM - Materials Management-MM - Purchase Requisitions"/>
          <xsd:enumeration value="SAP MM - Procurement"/>
          <xsd:enumeration value="SAP MM - PUR"/>
          <xsd:enumeration value="SAP MM/WM"/>
          <xsd:enumeration value="SAP MM-IM"/>
          <xsd:enumeration value="SAP MM-IM - Inventory Management"/>
          <xsd:enumeration value="SAP MM-PUR"/>
          <xsd:enumeration value="SAP MRS - Multi Resource Scheduling"/>
          <xsd:enumeration value="SAP OTC"/>
          <xsd:enumeration value="SAP PLM - Product Lifecycle Management"/>
          <xsd:enumeration value="SAP PLM - Specification and Recipe Management"/>
          <xsd:enumeration value="SAP PM"/>
          <xsd:enumeration value="SAP PM - Performance Management"/>
          <xsd:enumeration value="SAP PM - Plant maintenance"/>
          <xsd:enumeration value="SAP PP"/>
          <xsd:enumeration value="SAP PP - Production Planning"/>
          <xsd:enumeration value="SAP PP -Production Planning and Execution"/>
          <xsd:enumeration value="SAP PPM - Project and Portfolio Management"/>
          <xsd:enumeration value="SAP PRA"/>
          <xsd:enumeration value="SAP PRA - Compliance Reporting"/>
          <xsd:enumeration value="SAP PRA - Disbursement"/>
          <xsd:enumeration value="SAP PRA - Ownership"/>
          <xsd:enumeration value="SAP PRA - Production"/>
          <xsd:enumeration value="SAP PRA - Revenue"/>
          <xsd:enumeration value="SAP PRA - Transport and Market"/>
          <xsd:enumeration value="SAP PS"/>
          <xsd:enumeration value="SAP PS - Project Systems"/>
          <xsd:enumeration value="SAP PSA - Production Sharing Accounting"/>
          <xsd:enumeration value="SAP PSM - Public Sector Management"/>
          <xsd:enumeration value="SAP QM"/>
          <xsd:enumeration value="SAP QM - Quality Management"/>
          <xsd:enumeration value="sap real estate management"/>
          <xsd:enumeration value="SAP S4 - Production Planning and Detailed Scheduling"/>
          <xsd:enumeration value="SAP S4CRM (Customer Management Add-on)"/>
          <xsd:enumeration value="SAP SCM Advance ATP"/>
          <xsd:enumeration value="SAP SCM Extended Warehouse Management (EWM)"/>
          <xsd:enumeration value="SAP SCM- FandR"/>
          <xsd:enumeration value="SAP SD"/>
          <xsd:enumeration value="SAP SD - Sales and Distribution"/>
          <xsd:enumeration value="SAP SPP"/>
          <xsd:enumeration value="SAP SRM - Supplier Relationship Management"/>
          <xsd:enumeration value="SAP TM - Transportation Management"/>
          <xsd:enumeration value="SAP VMS"/>
          <xsd:enumeration value="SAP WARRANTY"/>
          <xsd:enumeration value="SAP-DP-Demand Planning"/>
          <xsd:enumeration value="SAP-FI-FSCM-Hedge Management"/>
          <xsd:enumeration value="SAP-FI-RE-Real Estate"/>
          <xsd:enumeration value="SAP-MM"/>
          <xsd:enumeration value="SAP-MM-IM"/>
          <xsd:enumeration value="SAP-Remote Logistics Management"/>
          <xsd:enumeration value="SAP-RLM"/>
          <xsd:enumeration value="SAP-UOM- Allocation"/>
          <xsd:enumeration value="SAP-UOM- Deferment"/>
          <xsd:enumeration value="SAP-UOM- Field Data Capture"/>
          <xsd:enumeration value="SAP-UOM-Allocation"/>
          <xsd:enumeration value="SAP-UOM-Configuration"/>
          <xsd:enumeration value="SAP-UOM-Deferment"/>
          <xsd:enumeration value="SAP-UOM-FDC"/>
          <xsd:enumeration value="SAP-UOM-Forecasting"/>
          <xsd:enumeration value="SAP-UOM-Production Network"/>
          <xsd:enumeration value="SD"/>
          <xsd:enumeration value="Security"/>
          <xsd:enumeration value="Self Service"/>
          <xsd:enumeration value="Self Service Procurement"/>
          <xsd:enumeration value="Separation"/>
          <xsd:enumeration value="Service management"/>
          <xsd:enumeration value="Settlement Management"/>
          <xsd:enumeration value="SF-Compensation and Variable Pay"/>
          <xsd:enumeration value="SF-Employee Central"/>
          <xsd:enumeration value="SF-LMS"/>
          <xsd:enumeration value="SF-PMGM"/>
          <xsd:enumeration value="SF-Recruitment"/>
          <xsd:enumeration value="SF-SPCDP"/>
          <xsd:enumeration value="SF-TTP"/>
          <xsd:enumeration value="Social Learning"/>
          <xsd:enumeration value="Sourcing &amp; Procurement"/>
          <xsd:enumeration value="SRM - Contract Management"/>
          <xsd:enumeration value="SRM - Public Sector Procurement"/>
          <xsd:enumeration value="SRM - Self-Service Procurement"/>
          <xsd:enumeration value="SRM - Strategic Sourcing with Bidding Engine"/>
          <xsd:enumeration value="SRM - Supplier Collaboration"/>
          <xsd:enumeration value="SSA - SAP Spend Analytics"/>
          <xsd:enumeration value="Succession Planning Process"/>
          <xsd:enumeration value="Supplier Management"/>
          <xsd:enumeration value="Supplier Portal"/>
          <xsd:enumeration value="Supply Chain &amp; Operation"/>
          <xsd:enumeration value="Supply Chain Management"/>
          <xsd:enumeration value="Supply Chain Planning"/>
          <xsd:enumeration value="Talent &amp; Performance"/>
          <xsd:enumeration value="Talent Management"/>
          <xsd:enumeration value="Tax"/>
          <xsd:enumeration value="Time and Labor"/>
          <xsd:enumeration value="Time Tracking"/>
          <xsd:enumeration value="Total Rewards Design"/>
          <xsd:enumeration value="Total Rewards Planning"/>
          <xsd:enumeration value="Transportation Management"/>
          <xsd:enumeration value="Travel and expense"/>
          <xsd:enumeration value="Warehouse management"/>
          <xsd:enumeration value="WM"/>
        </xsd:restriction>
      </xsd:simpleType>
    </xsd:element>
    <xsd:element name="PrimaryOwner" ma:index="30" nillable="true" ma:displayName="Primary Owner" ma:internalName="PrimaryOwner" ma:readOnly="false">
      <xsd:simpleType>
        <xsd:restriction base="dms:Text">
          <xsd:maxLength value="255"/>
        </xsd:restriction>
      </xsd:simpleType>
    </xsd:element>
    <xsd:element name="Scenarios" ma:index="32" nillable="true" ma:displayName="Scenarios" ma:format="Dropdown" ma:internalName="Scenarios">
      <xsd:simpleType>
        <xsd:restriction base="dms:Choice">
          <xsd:enumeration value="3PL"/>
          <xsd:enumeration value="3PL Management"/>
          <xsd:enumeration value="aATP"/>
          <xsd:enumeration value="Absence Management"/>
          <xsd:enumeration value="Absence to Payroll Integration"/>
          <xsd:enumeration value="Accelerated Customer Returns"/>
          <xsd:enumeration value="Accelerated Third Party Returns"/>
          <xsd:enumeration value="Account Determination"/>
          <xsd:enumeration value="Accounts Payable"/>
          <xsd:enumeration value="Accounts Payable VIM"/>
          <xsd:enumeration value="Accounts Receivable"/>
          <xsd:enumeration value="Accounts Receivable &amp; FSCM"/>
          <xsd:enumeration value="Accounts Receivables"/>
          <xsd:enumeration value="Accrual"/>
          <xsd:enumeration value="Accrual and Deferral"/>
          <xsd:enumeration value="Accrual or Deferral documents concept"/>
          <xsd:enumeration value="Accrual Postings"/>
          <xsd:enumeration value="Accruals"/>
          <xsd:enumeration value="Acquire to Retire"/>
          <xsd:enumeration value="Acquisition Integration"/>
          <xsd:enumeration value="Activity Management"/>
          <xsd:enumeration value="Actual Costing"/>
          <xsd:enumeration value="Add a Contingent Worker"/>
          <xsd:enumeration value="Adhoc Bin to Bin Transfer - WM"/>
          <xsd:enumeration value="Advance Planning and Scheduling"/>
          <xsd:enumeration value="Advanced ATP"/>
          <xsd:enumeration value="Advanced available-to-promise processing"/>
          <xsd:enumeration value="Advanced Planning &amp; Detailed Scheduling"/>
          <xsd:enumeration value="Advanced Planning and Scheduling"/>
          <xsd:enumeration value="Advanced Production Integration"/>
          <xsd:enumeration value="Advanced Production Integration in EWM"/>
          <xsd:enumeration value="Advanced Returns Management- Customer Returns"/>
          <xsd:enumeration value="Advanced Returns Management with Third Party"/>
          <xsd:enumeration value="Advanced Variant Configuration for Make to Order"/>
          <xsd:enumeration value="Affected Process Order Report due to Master data Changes"/>
          <xsd:enumeration value="AIEP Overall"/>
          <xsd:enumeration value="Air Sales Process"/>
          <xsd:enumeration value="All forecast models"/>
          <xsd:enumeration value="Allocation"/>
          <xsd:enumeration value="Allocation of overheads"/>
          <xsd:enumeration value="Allocations"/>
          <xsd:enumeration value="Allocations (Assessments)"/>
          <xsd:enumeration value="Allocations Assessments"/>
          <xsd:enumeration value="Alternate Resource Planning"/>
          <xsd:enumeration value="Alternative Payer"/>
          <xsd:enumeration value="Analytics"/>
          <xsd:enumeration value="Analytics  Reporting"/>
          <xsd:enumeration value="Analytics - Reporting"/>
          <xsd:enumeration value="Analytics &amp; Reporting"/>
          <xsd:enumeration value="Analytics and  Reporting"/>
          <xsd:enumeration value="Analytics Architecture"/>
          <xsd:enumeration value="Analyze Revenue Variance(New 1809)"/>
          <xsd:enumeration value="AP Analytics and Working Capital Management"/>
          <xsd:enumeration value="API Manufacturing"/>
          <xsd:enumeration value="APO"/>
          <xsd:enumeration value="Application Architecture"/>
          <xsd:enumeration value="Approach"/>
          <xsd:enumeration value="Approval Portal App"/>
          <xsd:enumeration value="Ariba Invoicing (Invoice Automation)"/>
          <xsd:enumeration value="Ariba Invoicing Invoice Automation"/>
          <xsd:enumeration value="Ariba Procure to Order"/>
          <xsd:enumeration value="Ariba Procure to Pay"/>
          <xsd:enumeration value="Ariba Procurement Content"/>
          <xsd:enumeration value="Ariba S4 HANA Integration"/>
          <xsd:enumeration value="Ariba Source to Contract"/>
          <xsd:enumeration value="Article Creation"/>
          <xsd:enumeration value="Article Size Conversion"/>
          <xsd:enumeration value="ASN"/>
          <xsd:enumeration value="Assess Readiness"/>
          <xsd:enumeration value="Asset accounting and IM"/>
          <xsd:enumeration value="Asset Acquire to Retire"/>
          <xsd:enumeration value="Asset Breakdown Maintenance"/>
          <xsd:enumeration value="Asset capitalization with AUC"/>
          <xsd:enumeration value="Asset life cycle costing"/>
          <xsd:enumeration value="Asset Life Cycle Management"/>
          <xsd:enumeration value="Asset lifecycle"/>
          <xsd:enumeration value="Asset Management"/>
          <xsd:enumeration value="Asset Master Data"/>
          <xsd:enumeration value="Asset Refurbishment"/>
          <xsd:enumeration value="Asset Retirement"/>
          <xsd:enumeration value="Asset Sale"/>
          <xsd:enumeration value="Asset Transactions"/>
          <xsd:enumeration value="Asset Valuation for Closing"/>
          <xsd:enumeration value="Assets &amp; Investments"/>
          <xsd:enumeration value="assign products to BOD"/>
          <xsd:enumeration value="Assignment of Sales Order to Vehicle"/>
          <xsd:enumeration value="Assisted Services"/>
          <xsd:enumeration value="Audit"/>
          <xsd:enumeration value="Audit Management"/>
          <xsd:enumeration value="Audit Trails"/>
          <xsd:enumeration value="Autoconfiguration Setup"/>
          <xsd:enumeration value="Automated Yard Management"/>
          <xsd:enumeration value="Automation Testing in C4C"/>
          <xsd:enumeration value="Automotive Suppliers Logistics Execution with Apriso FlexNet"/>
          <xsd:enumeration value="Aviation"/>
          <xsd:enumeration value="Back Order"/>
          <xsd:enumeration value="Back Order Processing"/>
          <xsd:enumeration value="Back order processing - PO creation"/>
          <xsd:enumeration value="Back order processing - rescheduling"/>
          <xsd:enumeration value="Back order Processing, Rescheduling"/>
          <xsd:enumeration value="Back to Back Sales"/>
          <xsd:enumeration value="Balance Reconciliation"/>
          <xsd:enumeration value="Bank Account Management"/>
          <xsd:enumeration value="Bank Accounting"/>
          <xsd:enumeration value="Bank Reconciliation"/>
          <xsd:enumeration value="Basic Inventory Management"/>
          <xsd:enumeration value="Batch Determination"/>
          <xsd:enumeration value="Batch Genealogy"/>
          <xsd:enumeration value="Batch Management"/>
          <xsd:enumeration value="Batch Management &amp; Serialization"/>
          <xsd:enumeration value="Batch Management (PP)"/>
          <xsd:enumeration value="Batch Management(MM)"/>
          <xsd:enumeration value="Batch Management_PP"/>
          <xsd:enumeration value="Batch Management_Procurement"/>
          <xsd:enumeration value="Batch Quality Control"/>
          <xsd:enumeration value="Batch Traceability"/>
          <xsd:enumeration value="Benefits"/>
          <xsd:enumeration value="Benefits Management"/>
          <xsd:enumeration value="Bill and Settle"/>
          <xsd:enumeration value="Billing"/>
          <xsd:enumeration value="Billing Plan"/>
          <xsd:enumeration value="Bitumen"/>
          <xsd:enumeration value="BOC-C4C integration or Cloud for Analytics"/>
          <xsd:enumeration value="BOCC4C integrationCloud for Analytics"/>
          <xsd:enumeration value="BOD creation"/>
          <xsd:enumeration value="BOD realignment"/>
          <xsd:enumeration value="BPC"/>
          <xsd:enumeration value="BPC Transfer Pricing"/>
          <xsd:enumeration value="Breakdown maintenance"/>
          <xsd:enumeration value="Breakdown Management"/>
          <xsd:enumeration value="BRF Plus"/>
          <xsd:enumeration value="BRFPlus"/>
          <xsd:enumeration value="Budget Operations"/>
          <xsd:enumeration value="Budgeting &amp; Forecasting"/>
          <xsd:enumeration value="Budgeting and  Forecasting"/>
          <xsd:enumeration value="Bulk Lubricant Operations"/>
          <xsd:enumeration value="Bulk Manufacturing with PI Sheets"/>
          <xsd:enumeration value="Bulk non Road Distribution"/>
          <xsd:enumeration value="Bulk non-Road Distribution"/>
          <xsd:enumeration value="Business Decision Cockpit"/>
          <xsd:enumeration value="Business Document Flow Query from SAP Business Suite"/>
          <xsd:enumeration value="Business Partner"/>
          <xsd:enumeration value="Buy Back  process"/>
          <xsd:enumeration value="Buying"/>
          <xsd:enumeration value="BW reporting"/>
          <xsd:enumeration value="C4C Barcode Scanning"/>
          <xsd:enumeration value="C4C Coresystem Integration"/>
          <xsd:enumeration value="C4C Dashboards"/>
          <xsd:enumeration value="C4C Integration with Abbyy"/>
          <xsd:enumeration value="C4C Integration with FSM for Master Data and Service Ticket"/>
          <xsd:enumeration value="C4C Integration with Qualtrics"/>
          <xsd:enumeration value="C4C Lead Distribution Automation"/>
          <xsd:enumeration value="C4C Mobile Push Notification"/>
          <xsd:enumeration value="C4C Perfect Store Execution"/>
          <xsd:enumeration value="C4C Service Ticket Replication to Marketing"/>
          <xsd:enumeration value="Calculate variable Pay"/>
          <xsd:enumeration value="Calendar realignment"/>
          <xsd:enumeration value="Calibration order( test equipment management)"/>
          <xsd:enumeration value="Calibration Process"/>
          <xsd:enumeration value="Calibration Processing"/>
          <xsd:enumeration value="Callidus C4C integration"/>
          <xsd:enumeration value="Callidus- C4C integration"/>
          <xsd:enumeration value="Callout Management Service Or Billable"/>
          <xsd:enumeration value="Campaign Management"/>
          <xsd:enumeration value="Candidate to Employee"/>
          <xsd:enumeration value="Capacity Planning"/>
          <xsd:enumeration value="Capacity Planning and Levelling"/>
          <xsd:enumeration value="Capacity Planning with PPDS"/>
          <xsd:enumeration value="Capex"/>
          <xsd:enumeration value="CAPEX - Customer New Connection (New Electric Pole Request)"/>
          <xsd:enumeration value="CAPEX - New Transformer Installation and Line Expansion"/>
          <xsd:enumeration value="Capex planning on periods"/>
          <xsd:enumeration value="Career"/>
          <xsd:enumeration value="Career Development"/>
          <xsd:enumeration value="Career Planning – Employee Experience"/>
          <xsd:enumeration value="Cash Journal"/>
          <xsd:enumeration value="Cash Management"/>
          <xsd:enumeration value="Cash Sales"/>
          <xsd:enumeration value="Catalog"/>
          <xsd:enumeration value="Catalog Buying"/>
          <xsd:enumeration value="catalog management"/>
          <xsd:enumeration value="Category 4"/>
          <xsd:enumeration value="Central Finance"/>
          <xsd:enumeration value="Central Procurement"/>
          <xsd:enumeration value="Certificate of Analysis"/>
          <xsd:enumeration value="Change Management"/>
          <xsd:enumeration value="Change Vehicle"/>
          <xsd:enumeration value="Channel Management"/>
          <xsd:enumeration value="CIF SPP parts"/>
          <xsd:enumeration value="Claim assessment"/>
          <xsd:enumeration value="Claim settled"/>
          <xsd:enumeration value="Claim submission"/>
          <xsd:enumeration value="Claim submission-authorization available"/>
          <xsd:enumeration value="Claim validation - amendment"/>
          <xsd:enumeration value="Claim validation - error"/>
          <xsd:enumeration value="Claims Processing for Foreign Supplier"/>
          <xsd:enumeration value="Claims Processing for Local Supplier"/>
          <xsd:enumeration value="Classification &amp; Compensation"/>
          <xsd:enumeration value="Clear Open items in GL or AR or AP"/>
          <xsd:enumeration value="Close Books"/>
          <xsd:enumeration value="Close Projects and Reporting"/>
          <xsd:enumeration value="Closing"/>
          <xsd:enumeration value="Closing Cockpit"/>
          <xsd:enumeration value="ClosingGeneral Ledger"/>
          <xsd:enumeration value="Coal Blending"/>
          <xsd:enumeration value="Coal mining"/>
          <xsd:enumeration value="Code List Automation Tool"/>
          <xsd:enumeration value="Collaborative Product Engineering"/>
          <xsd:enumeration value="Collaborative Requisition"/>
          <xsd:enumeration value="Collection Management"/>
          <xsd:enumeration value="Collections Management"/>
          <xsd:enumeration value="Collective Billing"/>
          <xsd:enumeration value="Combining Qualtrics Xdata with C4C Odata"/>
          <xsd:enumeration value="Commerce Custom Product Replication to DataHub"/>
          <xsd:enumeration value="Commercial Project Management"/>
          <xsd:enumeration value="Communicate LTI outcomes"/>
          <xsd:enumeration value="Communicate Recognition"/>
          <xsd:enumeration value="Communicate Salary Review  Outcomes"/>
          <xsd:enumeration value="Communicate Variable Pay Outcomes"/>
          <xsd:enumeration value="Compensation"/>
          <xsd:enumeration value="Compensation Audit Framework"/>
          <xsd:enumeration value="Compensation statements Bundle print"/>
          <xsd:enumeration value="Compensation_ Base Pay Planning"/>
          <xsd:enumeration value="Competency Management"/>
          <xsd:enumeration value="Complaint Management"/>
          <xsd:enumeration value="Complete end of assignment activities"/>
          <xsd:enumeration value="Compliance"/>
          <xsd:enumeration value="Compliance Reporting"/>
          <xsd:enumeration value="Component discontinuation"/>
          <xsd:enumeration value="Component Repair with GPD"/>
          <xsd:enumeration value="Component Repair without GPD"/>
          <xsd:enumeration value="Condition Based Maintenance"/>
          <xsd:enumeration value="Condition Based Monitoring and Maintenance"/>
          <xsd:enumeration value="Condition Based Transformer Maintenance"/>
          <xsd:enumeration value="Condition Contract"/>
          <xsd:enumeration value="Configurable Materials"/>
          <xsd:enumeration value="Configurable Sales Order"/>
          <xsd:enumeration value="Configuration Rationale Document"/>
          <xsd:enumeration value="Configuration-Finance and Controlling"/>
          <xsd:enumeration value="Configuration-Fulfillment"/>
          <xsd:enumeration value="Configuration-Sales and Customer Service"/>
          <xsd:enumeration value="Configuration-Sourcing and Procurement"/>
          <xsd:enumeration value="Configure Price Quote"/>
          <xsd:enumeration value="Confirm Vehicle Purchase Order"/>
          <xsd:enumeration value="Connected Manufacturing- Human Machine Interface"/>
          <xsd:enumeration value="Connected Worker"/>
          <xsd:enumeration value="Consignment"/>
          <xsd:enumeration value="Consignment Fill-up"/>
          <xsd:enumeration value="Consignment Issue"/>
          <xsd:enumeration value="Consignment Order Cycle"/>
          <xsd:enumeration value="Consignment Pick up"/>
          <xsd:enumeration value="Consignment Process"/>
          <xsd:enumeration value="Consignment Procurement"/>
          <xsd:enumeration value="Consignment Returns"/>
          <xsd:enumeration value="Consignment Sales"/>
          <xsd:enumeration value="Consignment Stock"/>
          <xsd:enumeration value="Consignment Stock Procurement"/>
          <xsd:enumeration value="Consolidation"/>
          <xsd:enumeration value="Consolidation - EWM"/>
          <xsd:enumeration value="Consolidation &amp; Deconsolidation"/>
          <xsd:enumeration value="Consolidation &amp; Deconsolidation - WM"/>
          <xsd:enumeration value="Consolidation and Deconsolidation"/>
          <xsd:enumeration value="Consumer Returns"/>
          <xsd:enumeration value="Continuous Procurement Subcontracting - EWM"/>
          <xsd:enumeration value="Contract"/>
          <xsd:enumeration value="Contract Application"/>
          <xsd:enumeration value="Contract Flow Down_Procurement"/>
          <xsd:enumeration value="Contract Flow Down_Sales"/>
          <xsd:enumeration value="Contract Management"/>
          <xsd:enumeration value="Contract Management Master Data"/>
          <xsd:enumeration value="Contract Management Pricing Master data"/>
          <xsd:enumeration value="Contract Manufacturing"/>
          <xsd:enumeration value="Contract Process External"/>
          <xsd:enumeration value="Contract Settlement"/>
          <xsd:enumeration value="Contract to invoice copper concentrate"/>
          <xsd:enumeration value="Contract, Price, Quote (including Rebates)"/>
          <xsd:enumeration value="Contracts"/>
          <xsd:enumeration value="Contracts, Pricing and Nomination"/>
          <xsd:enumeration value="Contribution Analysis in COPA"/>
          <xsd:enumeration value="Control Tower"/>
          <xsd:enumeration value="Controlling Profitability Analysis"/>
          <xsd:enumeration value="Controlling Subcontracting"/>
          <xsd:enumeration value="Controlling-Sub Contracting"/>
          <xsd:enumeration value="COPA"/>
          <xsd:enumeration value="Copper Leaching"/>
          <xsd:enumeration value="Copper Subcontracting"/>
          <xsd:enumeration value="Co-Product Planning and Manufacturing"/>
          <xsd:enumeration value="Copy of Inspection Results"/>
          <xsd:enumeration value="Core Purchasing &amp; Invoice Collaboration"/>
          <xsd:enumeration value="Core Purchasing &amp; Invoice Collaboration via CIG (E4A)"/>
          <xsd:enumeration value="Corporate Finance - Manage Withholding Taxes"/>
          <xsd:enumeration value="Corporate Finance Manage Indirect Taxes"/>
          <xsd:enumeration value="Corporate Finance-Manage Indirect Taxes"/>
          <xsd:enumeration value="Corporate Finance-Manage Withholding Taxes"/>
          <xsd:enumeration value="Corporate Navigator"/>
          <xsd:enumeration value="Corrective &amp; Breakdown Maintenance"/>
          <xsd:enumeration value="Corrective and Breakdown mainteance"/>
          <xsd:enumeration value="Corrective breakdown maintenance"/>
          <xsd:enumeration value="Corrective maintenance"/>
          <xsd:enumeration value="Corrective or  breakdown Maintenance"/>
          <xsd:enumeration value="Corrective or Breakdown Maintenance"/>
          <xsd:enumeration value="Cost Accounting"/>
          <xsd:enumeration value="Cost center Accounting"/>
          <xsd:enumeration value="Cost center and Internal order management"/>
          <xsd:enumeration value="Cost Center Plan Splitting Stacture"/>
          <xsd:enumeration value="Cost center planning on per"/>
          <xsd:enumeration value="Cost center planning on periods"/>
          <xsd:enumeration value="Cost Component Split and costing run"/>
          <xsd:enumeration value="Costing Run with markup and freight costs Additive Costs"/>
          <xsd:enumeration value="Costing Run with markup and freight costs-Additive Costs"/>
          <xsd:enumeration value="Counter Based Preventive Maintenance for Production Resource Tool"/>
          <xsd:enumeration value="Course Catalog"/>
          <xsd:enumeration value="CPQ - S4 HANA Integration"/>
          <xsd:enumeration value="Create"/>
          <xsd:enumeration value="Create or Modify Material from vendor File"/>
          <xsd:enumeration value="Create transportation lanes"/>
          <xsd:enumeration value="Create warehouse task for HU and product movement"/>
          <xsd:enumeration value="Credit and Collection"/>
          <xsd:enumeration value="Credit Management"/>
          <xsd:enumeration value="Credit Management with Workflow"/>
          <xsd:enumeration value="Credit Memo"/>
          <xsd:enumeration value="Credit Memo for Price Adjustment"/>
          <xsd:enumeration value="Credit Memo request"/>
          <xsd:enumeration value="Credit or Debit Memo"/>
          <xsd:enumeration value="Criticality and HSE Analytics"/>
          <xsd:enumeration value="Cross - Company Procurement"/>
          <xsd:enumeration value="Cross Company Sales"/>
          <xsd:enumeration value="Cross Docking"/>
          <xsd:enumeration value="Cross Functional"/>
          <xsd:enumeration value="Cross Plant MRP"/>
          <xsd:enumeration value="Cross Plant MRP Requirement or Stock List"/>
          <xsd:enumeration value="Cross Sell"/>
          <xsd:enumeration value="Cross Sell  or  Up Sell"/>
          <xsd:enumeration value="CTI Integration"/>
          <xsd:enumeration value="CTI widget based integration with C4C"/>
          <xsd:enumeration value="Customer Acquisition"/>
          <xsd:enumeration value="Customer Complaint using Quality notification"/>
          <xsd:enumeration value="Customer Consignment Order"/>
          <xsd:enumeration value="Customer Consignment Orders"/>
          <xsd:enumeration value="Customer Consignment Processing"/>
          <xsd:enumeration value="Customer Contact"/>
          <xsd:enumeration value="Customer Data Master"/>
          <xsd:enumeration value="Customer Demand Recording"/>
          <xsd:enumeration value="Customer demand recording – with EDI forecast message"/>
          <xsd:enumeration value="Customer Down Payment"/>
          <xsd:enumeration value="Customer Journey in CX Space – Auto Story"/>
          <xsd:enumeration value="Customer Journey in CX Space – Retail Story"/>
          <xsd:enumeration value="Customer Master Data"/>
          <xsd:enumeration value="Customer Material Info Record"/>
          <xsd:enumeration value="Customer new Connection"/>
          <xsd:enumeration value="Customer Onboarding in CDC and Integration with Sales Cloud"/>
          <xsd:enumeration value="Customer Planning"/>
          <xsd:enumeration value="Customer Project - New Transformer at Airport"/>
          <xsd:enumeration value="Customer Reservation Process (Product Allocation)"/>
          <xsd:enumeration value="Customer Return- EWM"/>
          <xsd:enumeration value="Customer Returns"/>
          <xsd:enumeration value="Customer Returns Process"/>
          <xsd:enumeration value="Customer Sales Order Fulfillment"/>
          <xsd:enumeration value="Customer service"/>
          <xsd:enumeration value="Customer Service Delivery"/>
          <xsd:enumeration value="Customer Service Order Management"/>
          <xsd:enumeration value="Customer Ticket Management (SAP Commerce - Service Cloud)"/>
          <xsd:enumeration value="Damaged Stock Movement - WM"/>
          <xsd:enumeration value="Dangerous Goods"/>
          <xsd:enumeration value="Dangerous Goods Management"/>
          <xsd:enumeration value="Data Cleansing Template for Opportunity"/>
          <xsd:enumeration value="Data Governance"/>
          <xsd:enumeration value="Data Management"/>
          <xsd:enumeration value="Data Replication"/>
          <xsd:enumeration value="Data Validation"/>
          <xsd:enumeration value="DC Operations_Inbound Receiving"/>
          <xsd:enumeration value="DC Operations_Inventory Management"/>
          <xsd:enumeration value="DC Operations_Invoice Verification"/>
          <xsd:enumeration value="DC Operations_Outbound Processing"/>
          <xsd:enumeration value="DC Operations_Return Processing"/>
          <xsd:enumeration value="DC_Operations_Warehouse Monitoring"/>
          <xsd:enumeration value="DDMRP"/>
          <xsd:enumeration value="Deadline Monitoring"/>
          <xsd:enumeration value="Deal Contract"/>
          <xsd:enumeration value="Dealer Claim - Returns"/>
          <xsd:enumeration value="Dealer creation"/>
          <xsd:enumeration value="Debit Memo"/>
          <xsd:enumeration value="Debit Memo for Price Correction"/>
          <xsd:enumeration value="Debit Memo Request"/>
          <xsd:enumeration value="Deconsolidation - EWM"/>
          <xsd:enumeration value="Defect Material Report"/>
          <xsd:enumeration value="Defense Equipment Management"/>
          <xsd:enumeration value="Define exchange rates"/>
          <xsd:enumeration value="Define price settings - operations"/>
          <xsd:enumeration value="Delivery and Shipment Process with EWM"/>
          <xsd:enumeration value="Delivery And Transportation"/>
          <xsd:enumeration value="Delivery Process with Batch and WM"/>
          <xsd:enumeration value="Delivery Processing"/>
          <xsd:enumeration value="Delivery Tolerance Settings"/>
          <xsd:enumeration value="Demand adjusment in Rawdat in Aggregated demand"/>
          <xsd:enumeration value="Demand and Supply Planning"/>
          <xsd:enumeration value="Demand Driven Buffer Level Management"/>
          <xsd:enumeration value="Demand history upload via CSV file and automatic flow"/>
          <xsd:enumeration value="Demand Planning"/>
          <xsd:enumeration value="Demand Planning (PIR)"/>
          <xsd:enumeration value="Demand Sensing"/>
          <xsd:enumeration value="Deployed"/>
          <xsd:enumeration value="Deployment"/>
          <xsd:enumeration value="Deployment Approval"/>
          <xsd:enumeration value="Design &amp; Set up Recognition Program"/>
          <xsd:enumeration value="Design &amp; Set up Variable Pay Plan"/>
          <xsd:enumeration value="Design Detailed Organization"/>
          <xsd:enumeration value="Design Jobs and Teams and reconciling these with the top-down structure"/>
          <xsd:enumeration value="Destructive Sampling"/>
          <xsd:enumeration value="Development &amp; Learning"/>
          <xsd:enumeration value="Deviation"/>
          <xsd:enumeration value="Device Machine Order to Asset"/>
          <xsd:enumeration value="DFPS Master data creation and Assignments by individual measure"/>
          <xsd:enumeration value="DFPS Material Requirement Planning"/>
          <xsd:enumeration value="Digital signature in WO"/>
          <xsd:enumeration value="Direct and indirect tax processing"/>
          <xsd:enumeration value="Direct Material Procurement"/>
          <xsd:enumeration value="Direct material purchasing"/>
          <xsd:enumeration value="Direct Material Sourcing – BOM and PIR"/>
          <xsd:enumeration value="Direct Materials Sourcing"/>
          <xsd:enumeration value="Direct Procurement"/>
          <xsd:enumeration value="Direct Purchasing"/>
          <xsd:enumeration value="Direct Ship Orders from Vendor"/>
          <xsd:enumeration value="Direct Sourcing"/>
          <xsd:enumeration value="Direct Store Delivery"/>
          <xsd:enumeration value="Direct Supply Sales Process"/>
          <xsd:enumeration value="Disassembly Production order"/>
          <xsd:enumeration value="Disbursement"/>
          <xsd:enumeration value="Discharge"/>
          <xsd:enumeration value="Disconnected"/>
          <xsd:enumeration value="Discovery"/>
          <xsd:enumeration value="Discreate Order with POD"/>
          <xsd:enumeration value="Discrete Manufacturing"/>
          <xsd:enumeration value="Discrete Manufacturing with PPDS - MTO"/>
          <xsd:enumeration value="Discrete order with POD"/>
          <xsd:enumeration value="Discrete Procurement Subcontracting - EWM"/>
          <xsd:enumeration value="Discrete Production"/>
          <xsd:enumeration value="Disposable Patient replenishment"/>
          <xsd:enumeration value="Dispute Management"/>
          <xsd:enumeration value="Dispute Management with Collections Management"/>
          <xsd:enumeration value="Distribution Resource Planning"/>
          <xsd:enumeration value="Doc to be removed"/>
          <xsd:enumeration value="Document Builder"/>
          <xsd:enumeration value="Document Management"/>
          <xsd:enumeration value="Document Management System"/>
          <xsd:enumeration value="Document Splitting"/>
          <xsd:enumeration value="Domestic and Export Sales with Bulk and Pack Material"/>
          <xsd:enumeration value="Domestic Logistics Management"/>
          <xsd:enumeration value="Drop shipment consignment sales"/>
          <xsd:enumeration value="DRP approvals"/>
          <xsd:enumeration value="Dunning"/>
          <xsd:enumeration value="Dynamic Discounting"/>
          <xsd:enumeration value="Dynamic Modification Rule"/>
          <xsd:enumeration value="E2E Full External Production"/>
          <xsd:enumeration value="E2E Full Internal Production"/>
          <xsd:enumeration value="E2E Response"/>
          <xsd:enumeration value="EAM Maintenance"/>
          <xsd:enumeration value="EC Integrated Compensation Promotion"/>
          <xsd:enumeration value="EC Integrated Variable Pay Plan"/>
          <xsd:enumeration value="ECC Mashup in C4C"/>
          <xsd:enumeration value="Ecommerce Sales and Operations"/>
          <xsd:enumeration value="ECTime Off"/>
          <xsd:enumeration value="EC-Time Off"/>
          <xsd:enumeration value="ECTimeoff Split and  Delimit functionality"/>
          <xsd:enumeration value="EC-Timeoff- Split and Delimit functionality"/>
          <xsd:enumeration value="EDI Order"/>
          <xsd:enumeration value="EHS Global Label Management"/>
          <xsd:enumeration value="EHS Master Data"/>
          <xsd:enumeration value="EHS Order"/>
          <xsd:enumeration value="Elect Benefits"/>
          <xsd:enumeration value="Electric Pole Inspection Scenario"/>
          <xsd:enumeration value="Employee Mobility &amp; Social"/>
          <xsd:enumeration value="Employee Safety Information on Mobile"/>
          <xsd:enumeration value="Employee Services"/>
          <xsd:enumeration value="Employee Services"/>
          <xsd:enumeration value="Employee submits resignation request"/>
          <xsd:enumeration value="Employee Talent Profile"/>
          <xsd:enumeration value="Empties Management"/>
          <xsd:enumeration value="Engineer to Order"/>
          <xsd:enumeration value="Engineer To Order (ETO)"/>
          <xsd:enumeration value="Engineering Change Management"/>
          <xsd:enumeration value="Engineering Change management"/>
          <xsd:enumeration value="Engineering Change Number"/>
          <xsd:enumeration value="Engineering To Order"/>
          <xsd:enumeration value="Enhanced collaboration to support the ESand OP process using SAP – JAM"/>
          <xsd:enumeration value="Enhanced collaboration to support the ESandOP process using SAP – JAM"/>
          <xsd:enumeration value="Enhanced collaboration to support the ES-OP process using SAP – JAM"/>
          <xsd:enumeration value="Enrollments"/>
          <xsd:enumeration value="Enter new employee"/>
          <xsd:enumeration value="Entering Services in SAP"/>
          <xsd:enumeration value="Enterprise Architecture"/>
          <xsd:enumeration value="Enterprise Performance Management"/>
          <xsd:enumeration value="Environment Management"/>
          <xsd:enumeration value="Environment, Health &amp; Safety"/>
          <xsd:enumeration value="Environment, Health &amp; Safety Compliance"/>
          <xsd:enumeration value="Environment, Health and Safety"/>
          <xsd:enumeration value="Environmental Compliance"/>
          <xsd:enumeration value="Environmental Management"/>
          <xsd:enumeration value="Environmental Monitoring"/>
          <xsd:enumeration value="EOQ and Safety stock calculation"/>
          <xsd:enumeration value="Equipment creation"/>
          <xsd:enumeration value="Equipment Supply"/>
          <xsd:enumeration value="ERS"/>
          <xsd:enumeration value="Evaluated Receipt Settlement"/>
          <xsd:enumeration value="Evaluated Receipt Settlement in MM"/>
          <xsd:enumeration value="EWM Basic Inbound Process"/>
          <xsd:enumeration value="EWM Consolidation"/>
          <xsd:enumeration value="EWM Exception Handling During Picking"/>
          <xsd:enumeration value="EWM Exception Handling during Putaway"/>
          <xsd:enumeration value="EWM GI with Storage Controls"/>
          <xsd:enumeration value="EWM GR with Storage Controls"/>
          <xsd:enumeration value="EWM Inbound Flow Advanced"/>
          <xsd:enumeration value="EWM Inbound Flow Good Receipt"/>
          <xsd:enumeration value="EWM Inbound Flow Goods Receipt"/>
          <xsd:enumeration value="EWM Inbound Flow Pack"/>
          <xsd:enumeration value="EWM Inbound Flow with Quality active"/>
          <xsd:enumeration value="EWM Inbound Flow with Qualty Active"/>
          <xsd:enumeration value="EWM Inbound with SLED"/>
          <xsd:enumeration value="EWM Integration"/>
          <xsd:enumeration value="EWM Integration with PP"/>
          <xsd:enumeration value="EWM Internal Warehouse Process"/>
          <xsd:enumeration value="EWM Inventory Management"/>
          <xsd:enumeration value="EWM Labor Management"/>
          <xsd:enumeration value="EWM Opportunistic Cross Docking"/>
          <xsd:enumeration value="EWM Order based Replenishment"/>
          <xsd:enumeration value="EWM Outbound Flow Advanced"/>
          <xsd:enumeration value="EWM Outbound Flow Picking"/>
          <xsd:enumeration value="EWM Outbound Process with Waves"/>
          <xsd:enumeration value="EWM Outbound SLED"/>
          <xsd:enumeration value="EWM Outbound with SLED"/>
          <xsd:enumeration value="EWM Picking Packing using RF scanning"/>
          <xsd:enumeration value="EWM Picking-Packing using RF scanning"/>
          <xsd:enumeration value="EWM Plan To Produce Process Industries"/>
          <xsd:enumeration value="EWM Plan to Produce_Process industries"/>
          <xsd:enumeration value="EWM Planned Replenishment"/>
          <xsd:enumeration value="EWM PP Integration and Product Staging"/>
          <xsd:enumeration value="EWM Production supply staging"/>
          <xsd:enumeration value="EWM Putaway using RF Scanning"/>
          <xsd:enumeration value="EWM Third-party"/>
          <xsd:enumeration value="Exception Management"/>
          <xsd:enumeration value="Exceptional Handling"/>
          <xsd:enumeration value="Exchanges"/>
          <xsd:enumeration value="Excise Duty"/>
          <xsd:enumeration value="Execute and  Control Projects"/>
          <xsd:enumeration value="Execute LTI Review"/>
          <xsd:enumeration value="Execute Salary Review"/>
          <xsd:enumeration value="Executing Money Market Transactions"/>
          <xsd:enumeration value="Executive Sales and Operations Planning"/>
          <xsd:enumeration value="Exercise planning"/>
          <xsd:enumeration value="Expense to Payment"/>
          <xsd:enumeration value="Export Compliance"/>
          <xsd:enumeration value="Export Processing"/>
          <xsd:enumeration value="Export Sales"/>
          <xsd:enumeration value="Extended Goods Movement"/>
          <xsd:enumeration value="External Operation Subcontracting"/>
          <xsd:enumeration value="External Procurement of services using material type"/>
          <xsd:enumeration value="External Service Management"/>
          <xsd:enumeration value="External Service Procurement"/>
          <xsd:enumeration value="External Subcontracting"/>
          <xsd:enumeration value="External subcontracting with components from own location"/>
          <xsd:enumeration value="External Subcontracting with Third party with components"/>
          <xsd:enumeration value="Facebook Campaign from Hybris Marketing (Campaign)"/>
          <xsd:enumeration value="Facebook Campaign from Hybris Marketing Campaign"/>
          <xsd:enumeration value="FandA Pricing"/>
          <xsd:enumeration value="Fencing Replacement"/>
          <xsd:enumeration value="FI Master Data"/>
          <xsd:enumeration value="FI Period end closing"/>
          <xsd:enumeration value="Field Order with simplified screen"/>
          <xsd:enumeration value="Field Service"/>
          <xsd:enumeration value="Field Services"/>
          <xsd:enumeration value="FI-Master Data"/>
          <xsd:enumeration value="Finance"/>
          <xsd:enumeration value="Finance and Controlling"/>
          <xsd:enumeration value="Finance and Controlling - Generic areas"/>
          <xsd:enumeration value="Finance and Controlling- Generic areas"/>
          <xsd:enumeration value="Finance Function Management"/>
          <xsd:enumeration value="Finance Master Data"/>
          <xsd:enumeration value="Finance Org hierarchy and master Data"/>
          <xsd:enumeration value="Finance Org Structure"/>
          <xsd:enumeration value="Finance Organization Structure"/>
          <xsd:enumeration value="Finance_Accounts Payable and Invoice Processing"/>
          <xsd:enumeration value="Finance_Accounts Receivable, Credit and Collections"/>
          <xsd:enumeration value="Finance_Fixed Asset Management"/>
          <xsd:enumeration value="Finance_General Accounting and Reporting"/>
          <xsd:enumeration value="Finance_Intercompany Accounting"/>
          <xsd:enumeration value="Finance_Product Costing and Accounting"/>
          <xsd:enumeration value="Finance_Treasury and Tax"/>
          <xsd:enumeration value="Financial"/>
          <xsd:enumeration value="Financial Accounting"/>
          <xsd:enumeration value="Financial Accounting and Reporting"/>
          <xsd:enumeration value="Financial and Statutory Reporting"/>
          <xsd:enumeration value="Financial Closing"/>
          <xsd:enumeration value="Financial Closing Cockpit"/>
          <xsd:enumeration value="Financial Consolidation"/>
          <xsd:enumeration value="Financial Health Cockpit"/>
          <xsd:enumeration value="Financial Operating Framework"/>
          <xsd:enumeration value="Financial Org Structure"/>
          <xsd:enumeration value="Financial Reports daily or periodic"/>
          <xsd:enumeration value="Financial statement version Reports"/>
          <xsd:enumeration value="Financial Statutory Reporting"/>
          <xsd:enumeration value="Financial Supply Chain"/>
          <xsd:enumeration value="First Article Inspection"/>
          <xsd:enumeration value="Fixed Asset"/>
          <xsd:enumeration value="Fixed Assets"/>
          <xsd:enumeration value="Fleet Fuel Management"/>
          <xsd:enumeration value="Fleet Management"/>
          <xsd:enumeration value="Force Deployment"/>
          <xsd:enumeration value="Force Generation"/>
          <xsd:enumeration value="Force planning"/>
          <xsd:enumeration value="Force Planning"/>
          <xsd:enumeration value="Forecast Approval"/>
          <xsd:enumeration value="Forecast Automation &amp; Change Point Detection"/>
          <xsd:enumeration value="Forecast Based Planning"/>
          <xsd:enumeration value="Forecast Collaboration"/>
          <xsd:enumeration value="Forecast Level"/>
          <xsd:enumeration value="Forecast Planning"/>
          <xsd:enumeration value="Forecast variable Pay"/>
          <xsd:enumeration value="Foreign Currency"/>
          <xsd:enumeration value="Foreign Currency Valuation and Translation"/>
          <xsd:enumeration value="Foreign Military Sales"/>
          <xsd:enumeration value="Formal Performance Review"/>
          <xsd:enumeration value="Forms"/>
          <xsd:enumeration value="Franchise Management"/>
          <xsd:enumeration value="Free Goods Determination"/>
          <xsd:enumeration value="Free Goods processing"/>
          <xsd:enumeration value="Free of charge"/>
          <xsd:enumeration value="FSCM"/>
          <xsd:enumeration value="FSCM-Workflow BAM and BCM"/>
          <xsd:enumeration value="FSM - Customer Self Service Experience"/>
          <xsd:enumeration value="FulFillment"/>
          <xsd:enumeration value="Fulfillment (Pick"/>
          <xsd:enumeration value="Fulfillment_Cross-Dock"/>
          <xsd:enumeration value="Fulfillment_Drop-Ship"/>
          <xsd:enumeration value="Fulfillment_Without Cross-Dock"/>
          <xsd:enumeration value="Functional and Personal Equipment Planning"/>
          <xsd:enumeration value="Gauge Management"/>
          <xsd:enumeration value="Genband LiveSupportC4C"/>
          <xsd:enumeration value="Genband LiveSupport-C4C"/>
          <xsd:enumeration value="General leadgr and Closing"/>
          <xsd:enumeration value="General Ledger"/>
          <xsd:enumeration value="General Ledger &amp; Closing"/>
          <xsd:enumeration value="General Ledger Accounting"/>
          <xsd:enumeration value="Generate Correspondence"/>
          <xsd:enumeration value="GHG emission management"/>
          <xsd:enumeration value="Gifts &amp; literature Internal sales"/>
          <xsd:enumeration value="Gifts &amp; literature sales from Dealers"/>
          <xsd:enumeration value="Gifts and literature Internal sales"/>
          <xsd:enumeration value="Gifts and literature sales from Dealers"/>
          <xsd:enumeration value="Gigya  Ycommerce Integration"/>
          <xsd:enumeration value="Gigya - Ycommerce Integration"/>
          <xsd:enumeration value="Gigya  Ymarketing integration"/>
          <xsd:enumeration value="Gigya - Ymarketing integration"/>
          <xsd:enumeration value="Gigya Integration with SAP C4C"/>
          <xsd:enumeration value="Global Batch Traceability"/>
          <xsd:enumeration value="Global Human Resources"/>
          <xsd:enumeration value="Global Label Management"/>
          <xsd:enumeration value="Global Trade Services"/>
          <xsd:enumeration value="Goal Management"/>
          <xsd:enumeration value="Gold - Contract to Invoice"/>
          <xsd:enumeration value="Gold - Mine to Sales"/>
          <xsd:enumeration value="Goods Issue against Reservation"/>
          <xsd:enumeration value="Goods Receipt"/>
          <xsd:enumeration value="Goods Receipt against Production Order with Quality inspection"/>
          <xsd:enumeration value="Goods Receipt and Putaway with quality inspection - With IBD &amp; HU"/>
          <xsd:enumeration value="Goods Receipt and Putaway with quality inspection - Without IBD &amp; without HU"/>
          <xsd:enumeration value="Goods Receipt from foreign supplier"/>
          <xsd:enumeration value="Goods Receipt from Local Supplier"/>
          <xsd:enumeration value="Goods receipt from production"/>
          <xsd:enumeration value="Goods receipt from vendor"/>
          <xsd:enumeration value="Google AdWords campaign from Hybris Marketing (Campaign)"/>
          <xsd:enumeration value="Google AdWords campaign from Hybris Marketing Campaign"/>
          <xsd:enumeration value="Government Contracts"/>
          <xsd:enumeration value="Group Consolidation"/>
          <xsd:enumeration value="Group Reporting"/>
          <xsd:enumeration value="Grouping Pegging and Distribution_FI"/>
          <xsd:enumeration value="Grouping Pegging and Distribution_Project"/>
          <xsd:enumeration value="Guided Buying"/>
          <xsd:enumeration value="Hand over to Manufacturing"/>
          <xsd:enumeration value="Handle Payment"/>
          <xsd:enumeration value="Handling Unit Management"/>
          <xsd:enumeration value="Hazardous Substance Management"/>
          <xsd:enumeration value="Health &amp; Safety"/>
          <xsd:enumeration value="Health Specific Scenarios"/>
          <xsd:enumeration value="Hedge Management"/>
          <xsd:enumeration value="HIRA"/>
          <xsd:enumeration value="Hire an Employee"/>
          <xsd:enumeration value="Hire to Retire"/>
          <xsd:enumeration value="Hosting Strategy"/>
          <xsd:enumeration value="HR Help Desk"/>
          <xsd:enumeration value="HR Services – Core Data"/>
          <xsd:enumeration value="HU Label Printing - EWM"/>
          <xsd:enumeration value="HU Movement"/>
          <xsd:enumeration value="HUM integration with Delivery"/>
          <xsd:enumeration value="HVE System Set up using RPA"/>
          <xsd:enumeration value="Hybris Billing"/>
          <xsd:enumeration value="Hybris Marketing Integration with Loyality Management (Yaas)"/>
          <xsd:enumeration value="Hybris Marketing Integration with Loyality Management Yaas"/>
          <xsd:enumeration value="Hybris Marketing Integration with SAP JAM"/>
          <xsd:enumeration value="Hybris Marketing Predictive Segmentation"/>
          <xsd:enumeration value="Hydrocarbon Production Volume Accounting"/>
          <xsd:enumeration value="IBP - Demand"/>
          <xsd:enumeration value="IBP - Demand &amp; Supply Management"/>
          <xsd:enumeration value="IBP - Integrated Business Planning"/>
          <xsd:enumeration value="IBP - Inventory"/>
          <xsd:enumeration value="IBP - Inventory Optimisation"/>
          <xsd:enumeration value="IBP - Sales &amp; Operation Planning"/>
          <xsd:enumeration value="IBP - Supply &amp; Response"/>
          <xsd:enumeration value="IBP- Ariba Integration"/>
          <xsd:enumeration value="IBP Demand Planning Process"/>
          <xsd:enumeration value="IBP S and OP Process (DP and Supply)"/>
          <xsd:enumeration value="IBP S&amp;OP Process (DP &amp; Supply)"/>
          <xsd:enumeration value="IBPAriba Integration"/>
          <xsd:enumeration value="IBP-Ariba Integration"/>
          <xsd:enumeration value="IBP-Control Tower KPI"/>
          <xsd:enumeration value="IBP-Data Integration-CPI-DS"/>
          <xsd:enumeration value="IBPDDMRP"/>
          <xsd:enumeration value="IBP-DDMRP"/>
          <xsd:enumeration value="IBP-Demand Sensing"/>
          <xsd:enumeration value="IBP-DP-Hierarchy based view"/>
          <xsd:enumeration value="IBP-DP-Product Life Cycle Planning"/>
          <xsd:enumeration value="IBP-DP-Promotional Planning"/>
          <xsd:enumeration value="IBP-DP-Release Consensus forecast"/>
          <xsd:enumeration value="IBP-DP-Segmentation"/>
          <xsd:enumeration value="IBP-DP-Setup"/>
          <xsd:enumeration value="IBP-Supply Constraint-Planning"/>
          <xsd:enumeration value="IBP-Supply Deployment-Planning"/>
          <xsd:enumeration value="IBP-Supply Planning-Setup"/>
          <xsd:enumeration value="IBP-Supply Publish-Output"/>
          <xsd:enumeration value="IBP-Supply Un Constraint-Planning"/>
          <xsd:enumeration value="IIBP-DP-Statistical-run"/>
          <xsd:enumeration value="Image to Text Conversion"/>
          <xsd:enumeration value="iMRO Maintenance Planning"/>
          <xsd:enumeration value="In House Repair Process"/>
          <xsd:enumeration value="In Process Quality Inspection"/>
          <xsd:enumeration value="In Store Sales Preparation"/>
          <xsd:enumeration value="Inbound"/>
          <xsd:enumeration value="Inbound Deliveries"/>
          <xsd:enumeration value="Inbound Flow Advanced without quality"/>
          <xsd:enumeration value="Inbound Flow for Putaway without Quality"/>
          <xsd:enumeration value="Inbound Flow of Goods receipt without quality"/>
          <xsd:enumeration value="Inbound Flow Pack without Quality"/>
          <xsd:enumeration value="Inbound Flow with quality"/>
          <xsd:enumeration value="Inbound Process - Advanced"/>
          <xsd:enumeration value="Inbound Process - Basic"/>
          <xsd:enumeration value="Inbound Processing  Advanced"/>
          <xsd:enumeration value="Inbound Processing - Advanced"/>
          <xsd:enumeration value="Inbound Processing  Basic"/>
          <xsd:enumeration value="Inbound Processing - Basic"/>
          <xsd:enumeration value="Incident - Accident Management"/>
          <xsd:enumeration value="Incident - Accident Management and Risk Assesment"/>
          <xsd:enumeration value="Incident and Hazard Reporting"/>
          <xsd:enumeration value="Incident Management"/>
          <xsd:enumeration value="Incident Management  and  Risk Assessment"/>
          <xsd:enumeration value="Incident Management &amp; Risk Assessment"/>
          <xsd:enumeration value="Incidents"/>
          <xsd:enumeration value="Incoming Quality Inspection"/>
          <xsd:enumeration value="Incoming Sales Process"/>
          <xsd:enumeration value="Incomplete Order"/>
          <xsd:enumeration value="Indirect Material Procurement"/>
          <xsd:enumeration value="Indirect Procurement"/>
          <xsd:enumeration value="Indirect Sourcing &amp; Procurement"/>
          <xsd:enumeration value="Industrial Hygiene and Safety"/>
          <xsd:enumeration value="Industry Model - Mining"/>
          <xsd:enumeration value="Industry Model - Oil &amp; Gas"/>
          <xsd:enumeration value="Industry Model - Paint"/>
          <xsd:enumeration value="Industry Model - Pharma"/>
          <xsd:enumeration value="Industry Model - Semicondutor"/>
          <xsd:enumeration value="Inhouse  Cash"/>
          <xsd:enumeration value="Innovation Management"/>
          <xsd:enumeration value="In-process inspection"/>
          <xsd:enumeration value="In-progress Quality Inspection"/>
          <xsd:enumeration value="Inquiry"/>
          <xsd:enumeration value="Inquiry  Quotation Cycle"/>
          <xsd:enumeration value="Inquiry - Quotation Cycle"/>
          <xsd:enumeration value="InsideView Integration with C4C"/>
          <xsd:enumeration value="Inspection and Caliberation"/>
          <xsd:enumeration value="Inspection and Calibration"/>
          <xsd:enumeration value="Inspection and Calibration Process"/>
          <xsd:enumeration value="Inspection of customer Return"/>
          <xsd:enumeration value="Inspection of Stock Transfer"/>
          <xsd:enumeration value="Inspection round"/>
          <xsd:enumeration value="In-tank Sales and Purchases"/>
          <xsd:enumeration value="Integrated Business Planning"/>
          <xsd:enumeration value="Integrated Demand Management"/>
          <xsd:enumeration value="Integrated inventory optimization"/>
          <xsd:enumeration value="Integrated Planning and Execution cycle  MTO"/>
          <xsd:enumeration value="Integrated Planning and Execution cycle - MTO"/>
          <xsd:enumeration value="Integrated Plant Maintenance"/>
          <xsd:enumeration value="Integrated Service"/>
          <xsd:enumeration value="Integration of EWM"/>
          <xsd:enumeration value="Integration Services App"/>
          <xsd:enumeration value="Integration Strategy"/>
          <xsd:enumeration value="Intelligent Services"/>
          <xsd:enumeration value="Inter Company Accounting"/>
          <xsd:enumeration value="Inter Company Reconciliation"/>
          <xsd:enumeration value="Inter Company Sales with Markup pricing"/>
          <xsd:enumeration value="Inter company stock transfer"/>
          <xsd:enumeration value="Intercompany"/>
          <xsd:enumeration value="Intercompany &amp; Intracompany Accounting"/>
          <xsd:enumeration value="Intercompany Accounting"/>
          <xsd:enumeration value="Intercompany consignment sales"/>
          <xsd:enumeration value="Intercompany Core"/>
          <xsd:enumeration value="Intercompany drop shipment"/>
          <xsd:enumeration value="Intercompany Netting"/>
          <xsd:enumeration value="Intercompany Operations"/>
          <xsd:enumeration value="Intercompany Process - EWM"/>
          <xsd:enumeration value="Intercompany Procurement"/>
          <xsd:enumeration value="Intercompany Reconciliation (ICR)"/>
          <xsd:enumeration value="Intercompany Reconciliation with Mark up"/>
          <xsd:enumeration value="Intercompany Sales"/>
          <xsd:enumeration value="Intercompany sales and Cust Billing"/>
          <xsd:enumeration value="Intercompany Sales and STO"/>
          <xsd:enumeration value="Inter-Company Sales with Markup pricing"/>
          <xsd:enumeration value="Intercompany STO"/>
          <xsd:enumeration value="Intercompany Stock Transfer"/>
          <xsd:enumeration value="Intercompany Stock Transport Order"/>
          <xsd:enumeration value="Intercompany Subcontracting with Components from own location"/>
          <xsd:enumeration value="Intercompany Subcontracting with components with Drop shipment"/>
          <xsd:enumeration value="Internal  Operations  Basic"/>
          <xsd:enumeration value="Internal  Operations - Basic"/>
          <xsd:enumeration value="Internal Controls"/>
          <xsd:enumeration value="Internal Controls  Managing Costs"/>
          <xsd:enumeration value="Internal Controls - Managing Costs"/>
          <xsd:enumeration value="Internal Operations  Advanced"/>
          <xsd:enumeration value="Internal Operations - Advanced"/>
          <xsd:enumeration value="Internal operations - Basic"/>
          <xsd:enumeration value="Internal Order Budgeting"/>
          <xsd:enumeration value="Internal Order Creation to Asset Settlement"/>
          <xsd:enumeration value="Internal Orders"/>
          <xsd:enumeration value="Internal Process - Bin to Bin Transfer and Re-Pack - EWM"/>
          <xsd:enumeration value="International Logistics Management"/>
          <xsd:enumeration value="Inter-Stock Transfer Order"/>
          <xsd:enumeration value="Interview Candidates"/>
          <xsd:enumeration value="Intra Co STO"/>
          <xsd:enumeration value="Intracompany STO Process - EWM"/>
          <xsd:enumeration value="Intracompany Stock Transfer"/>
          <xsd:enumeration value="Intra-company stock transfer"/>
          <xsd:enumeration value="Intregated Plant maintenance"/>
          <xsd:enumeration value="Inventory balancing approval"/>
          <xsd:enumeration value="Inventory balancing area"/>
          <xsd:enumeration value="Inventory Count in Warehouse Management"/>
          <xsd:enumeration value="Inventory Management"/>
          <xsd:enumeration value="Inventory Management and Refinery Stock Reconciliation"/>
          <xsd:enumeration value="Inventory Planning"/>
          <xsd:enumeration value="Inventory Planning"/>
          <xsd:enumeration value="Inventory Planning and Optimization"/>
          <xsd:enumeration value="Inventory Sampling"/>
          <xsd:enumeration value="Inventory Stock Management"/>
          <xsd:enumeration value="Inventory Valuation"/>
          <xsd:enumeration value="Investigation &amp; Maintenance"/>
          <xsd:enumeration value="Investigation and Maintenance"/>
          <xsd:enumeration value="Investment Management"/>
          <xsd:enumeration value="Invoice correction"/>
          <xsd:enumeration value="Invoice Correction with Credit Memo"/>
          <xsd:enumeration value="Invoice List"/>
          <xsd:enumeration value="Invoice Management"/>
          <xsd:enumeration value="Invoice Parking with Maker and Checker concept"/>
          <xsd:enumeration value="Invoice Printout"/>
          <xsd:enumeration value="Invoice Verification"/>
          <xsd:enumeration value="IOT Integration with C4C for Service Ticket"/>
          <xsd:enumeration value="IPPE"/>
          <xsd:enumeration value="iPPE"/>
          <xsd:enumeration value="Iron Ore - Pit to Customer"/>
          <xsd:enumeration value="Iron Ore - Pit to Port"/>
          <xsd:enumeration value="Iron Ore - Spot Auctions"/>
          <xsd:enumeration value="Iron Ore - Spot Sales"/>
          <xsd:enumeration value="IUS(Inter Unit) Sales"/>
          <xsd:enumeration value="JIS Call Process"/>
          <xsd:enumeration value="JIT Scheduling agreement"/>
          <xsd:enumeration value="JIT Scheduling Agreement – EDI JIT message"/>
          <xsd:enumeration value="JVA Capture Costs"/>
          <xsd:enumeration value="JVA Master Data"/>
          <xsd:enumeration value="JVA Period End Process"/>
          <xsd:enumeration value="Kan Ban Set -up"/>
          <xsd:enumeration value="Kanban Production"/>
          <xsd:enumeration value="Kanban Replenishment"/>
          <xsd:enumeration value="Kit planning"/>
          <xsd:enumeration value="Kit to Order"/>
          <xsd:enumeration value="Kitting"/>
          <xsd:enumeration value="Kitting &amp; Labeling"/>
          <xsd:enumeration value="Kitting execution in S4"/>
          <xsd:enumeration value="Knowledge Management"/>
          <xsd:enumeration value="Label Management"/>
          <xsd:enumeration value="Labor Management for Warehouse Operations"/>
          <xsd:enumeration value="Language Translation RPA"/>
          <xsd:enumeration value="Lean Service Procurement"/>
          <xsd:enumeration value="Learning"/>
          <xsd:enumeration value="Learning and Recruiting"/>
          <xsd:enumeration value="Learning Paths"/>
          <xsd:enumeration value="Learning Profiles"/>
          <xsd:enumeration value="Leasing"/>
          <xsd:enumeration value="Leave &amp; Absence Management"/>
          <xsd:enumeration value="Linear asset management"/>
          <xsd:enumeration value="Linear Asset Management"/>
          <xsd:enumeration value="Linear Asset Management- Condition based maintenance"/>
          <xsd:enumeration value="LMS_Define Target Audience Objectives and Outcomes"/>
          <xsd:enumeration value="LMS_Deploy Materials"/>
          <xsd:enumeration value="LMS_Learner Evaluation and Reporting"/>
          <xsd:enumeration value="LMS_Learner Profile Management"/>
          <xsd:enumeration value="LMS_Scheduling and Tracking_Cancellation"/>
          <xsd:enumeration value="LMS_Scheduling Enrollment and Tracking"/>
          <xsd:enumeration value="LMS_Scheduling enrollment and tracking_Scheduling"/>
          <xsd:enumeration value="LMS_Scheduling enrollment and tracking_traking"/>
          <xsd:enumeration value="LMS_Scheduling Enrollment Tracking _Enrollment"/>
          <xsd:enumeration value="LMS_Scheduling Enrollment Tracking_Enrollment_Cancellation"/>
          <xsd:enumeration value="LMS_Scheduling Enrollment Tracking_Scheduling"/>
          <xsd:enumeration value="LMS_Scheduling enrolment and tracking _enrollment"/>
          <xsd:enumeration value="LMS_Social Learning"/>
          <xsd:enumeration value="LMS_Technology and Infrastructure"/>
          <xsd:enumeration value="Loan Machine Contract"/>
          <xsd:enumeration value="Localization Brazil"/>
          <xsd:enumeration value="Localization India GST"/>
          <xsd:enumeration value="Lock Box"/>
          <xsd:enumeration value="Logbook"/>
          <xsd:enumeration value="Logistical Matrix"/>
          <xsd:enumeration value="Logistics Fulfilment"/>
          <xsd:enumeration value="Long Term iIncentive Planning"/>
          <xsd:enumeration value="Long Term incentive planning"/>
          <xsd:enumeration value="Long Term Planning"/>
          <xsd:enumeration value="Lot Containment"/>
          <xsd:enumeration value="LPG Sales"/>
          <xsd:enumeration value="LSMW"/>
          <xsd:enumeration value="Lubricant Supply Chain Operations"/>
          <xsd:enumeration value="Maintain Agreements"/>
          <xsd:enumeration value="Maintain Equipment Master"/>
          <xsd:enumeration value="Maintain Master data Vehicle model"/>
          <xsd:enumeration value="Maintain non-configurable Vehicle"/>
          <xsd:enumeration value="Maintain Vehicle Configurable"/>
          <xsd:enumeration value="Maintenance Order with Procurement of Non Stock Materials"/>
          <xsd:enumeration value="Maintenance Order with Procurement of Services"/>
          <xsd:enumeration value="Maintenance Repair and Operations"/>
          <xsd:enumeration value="maiTour Integration with C4C"/>
          <xsd:enumeration value="Make Anywhere Ship Anywhere"/>
          <xsd:enumeration value="Make to Order"/>
          <xsd:enumeration value="Make to Order (MTO)"/>
          <xsd:enumeration value="Make to Order implication with Product cost"/>
          <xsd:enumeration value="Make to Order Production"/>
          <xsd:enumeration value="Make to Order_Advance Variant Configuration"/>
          <xsd:enumeration value="Make to Stock"/>
          <xsd:enumeration value="Make to Stock (MTS)"/>
          <xsd:enumeration value="Make to Stock implication with Product cost"/>
          <xsd:enumeration value="Make to Stock Production"/>
          <xsd:enumeration value="Make to Stock Production (Strategy 10 &amp; 40)"/>
          <xsd:enumeration value="Make to stock products with co Products"/>
          <xsd:enumeration value="Make to stock with different manufacturing modes (process, repetitive, discrete)"/>
          <xsd:enumeration value="Make to Stock_Advance Variant Configuration"/>
          <xsd:enumeration value="MakeToOrder"/>
          <xsd:enumeration value="Make-To-Order"/>
          <xsd:enumeration value="Make-To-Stock(MTS)"/>
          <xsd:enumeration value="Manage"/>
          <xsd:enumeration value="Manage Assets"/>
          <xsd:enumeration value="Manage Assortment and Listing"/>
          <xsd:enumeration value="Manage Billing"/>
          <xsd:enumeration value="Manage Complaints"/>
          <xsd:enumeration value="Manage Costing"/>
          <xsd:enumeration value="Manage Credit and Collections"/>
          <xsd:enumeration value="Manage Credit memo for vehicle return"/>
          <xsd:enumeration value="Manage Customer Order and Contracts"/>
          <xsd:enumeration value="Manage Deliveries without Reference"/>
          <xsd:enumeration value="Manage Delivery for Vehicle"/>
          <xsd:enumeration value="Manage Down Payments"/>
          <xsd:enumeration value="Manage Feedback Providers"/>
          <xsd:enumeration value="Manage Feedbacks"/>
          <xsd:enumeration value="Manage FOC retuns"/>
          <xsd:enumeration value="Manage Free Goods processing"/>
          <xsd:enumeration value="Manage goods issue for Vehicle"/>
          <xsd:enumeration value="Manage Goods Receipt for Sub contracting"/>
          <xsd:enumeration value="Manage Goods Receipt for Vehicle"/>
          <xsd:enumeration value="Manage Goods Receipt for Vehicle return"/>
          <xsd:enumeration value="Manage incoming invoice for Vehicle"/>
          <xsd:enumeration value="Manage Individual Compensation"/>
          <xsd:enumeration value="Manage inquiries"/>
          <xsd:enumeration value="Manage intercompany returns"/>
          <xsd:enumeration value="Manage Inventory"/>
          <xsd:enumeration value="Manage Inventory Movements"/>
          <xsd:enumeration value="Manage Inventory Valuation"/>
          <xsd:enumeration value="Manage Labor for Inbound Deliveries - EWM"/>
          <xsd:enumeration value="Manage long-term agreements"/>
          <xsd:enumeration value="Manage Material Internal Movements"/>
          <xsd:enumeration value="Manage Offer"/>
          <xsd:enumeration value="Manage outgoing invoice for Vehicle"/>
          <xsd:enumeration value="Manage Output"/>
          <xsd:enumeration value="Manage Physical Inventory"/>
          <xsd:enumeration value="Manage Price Negotiations"/>
          <xsd:enumeration value="Manage prices uing CCM"/>
          <xsd:enumeration value="Manage Product Compliance"/>
          <xsd:enumeration value="Manage Product Quality"/>
          <xsd:enumeration value="Manage Production Flow"/>
          <xsd:enumeration value="Manage purchase order for subcontracting"/>
          <xsd:enumeration value="Manage purchase order for vehicle"/>
          <xsd:enumeration value="Manage Quota Arrangement"/>
          <xsd:enumeration value="Manage Quotes"/>
          <xsd:enumeration value="Manage Receipts"/>
          <xsd:enumeration value="Manage Returnables"/>
          <xsd:enumeration value="Manage Returns"/>
          <xsd:enumeration value="Manage Rework Production"/>
          <xsd:enumeration value="Manage Sales"/>
          <xsd:enumeration value="Manage sales commissions"/>
          <xsd:enumeration value="Manage Sales Contracts"/>
          <xsd:enumeration value="Manage sales order for vehicle"/>
          <xsd:enumeration value="Manage sales order for vehicle return"/>
          <xsd:enumeration value="Manage Sales Orders"/>
          <xsd:enumeration value="Manage Sales with Foreign Plant"/>
          <xsd:enumeration value="Manage Scheduling agreements"/>
          <xsd:enumeration value="Manage Seasons"/>
          <xsd:enumeration value="Manage SEPA Direct Debit"/>
          <xsd:enumeration value="Manage Shipment"/>
          <xsd:enumeration value="Manage stock in transit"/>
          <xsd:enumeration value="Manage Stock Transfer Orders"/>
          <xsd:enumeration value="Manage Succession plan"/>
          <xsd:enumeration value="Manage Talent Pools"/>
          <xsd:enumeration value="Manage Third Party Sales"/>
          <xsd:enumeration value="Manage third party sales"/>
          <xsd:enumeration value="Manage vehicle delivery for return"/>
          <xsd:enumeration value="Manage Vendor Agreement"/>
          <xsd:enumeration value="Manage Vendor Agreements"/>
          <xsd:enumeration value="Manage Vendor Rebates"/>
          <xsd:enumeration value="Manage Vendor Returns"/>
          <xsd:enumeration value="Manage Warehouse and Distribution Operations"/>
          <xsd:enumeration value="Manage Workforce Compensation"/>
          <xsd:enumeration value="Management Accounting"/>
          <xsd:enumeration value="Management of Change"/>
          <xsd:enumeration value="Management of Change(MoC)"/>
          <xsd:enumeration value="Management of ChangeMoC"/>
          <xsd:enumeration value="Management Reporting"/>
          <xsd:enumeration value="Manager Assessment"/>
          <xsd:enumeration value="Managerial Accounting"/>
          <xsd:enumeration value="Managing DPO and optimizing lead times for Payments"/>
          <xsd:enumeration value="Managing Overdues and Bad Debts"/>
          <xsd:enumeration value="Manufacturer Part Number"/>
          <xsd:enumeration value="Manufacturer Part Number MPN"/>
          <xsd:enumeration value="Manufacturing"/>
          <xsd:enumeration value="Manufacturing in Production Engineering and Operations"/>
          <xsd:enumeration value="Manufacturing MES"/>
          <xsd:enumeration value="Manufacturing Planning"/>
          <xsd:enumeration value="Manufacturing Planning and Execution"/>
          <xsd:enumeration value="Manufacturing Planning and Scheduling"/>
          <xsd:enumeration value="Manufacturing Scheduling"/>
          <xsd:enumeration value="Manufacturing with Quality Inspection"/>
          <xsd:enumeration value="Marine Sales Process"/>
          <xsd:enumeration value="Markdown Planning and Management"/>
          <xsd:enumeration value="Marketing &amp; Sales Operations"/>
          <xsd:enumeration value="Marketing Data Management"/>
          <xsd:enumeration value="Marketing PreConfigured Integration"/>
          <xsd:enumeration value="Marketing Pre-Configured Integration"/>
          <xsd:enumeration value="Mass Supersession Chains Updat"/>
          <xsd:enumeration value="Master Data"/>
          <xsd:enumeration value="Master Data Maintenance"/>
          <xsd:enumeration value="Master Data management"/>
          <xsd:enumeration value="Master Data Management"/>
          <xsd:enumeration value="Master Data Structure"/>
          <xsd:enumeration value="Master Production Schedule"/>
          <xsd:enumeration value="Master warranty creation"/>
          <xsd:enumeration value="Material Flow System"/>
          <xsd:enumeration value="Material Ledger"/>
          <xsd:enumeration value="Material Ledger and Transfer pricing"/>
          <xsd:enumeration value="Material Listing and Exclusion"/>
          <xsd:enumeration value="Material Management"/>
          <xsd:enumeration value="Material Master Data"/>
          <xsd:enumeration value="Material Quantity Calculation"/>
          <xsd:enumeration value="Material Requirement Planning"/>
          <xsd:enumeration value="Material Requirement Planning-Make to stock"/>
          <xsd:enumeration value="Material Requirements Planning"/>
          <xsd:enumeration value="Material Requirements Planning (MRP)"/>
          <xsd:enumeration value="Material Valuation using ML"/>
          <xsd:enumeration value="MDM Manufacturing"/>
          <xsd:enumeration value="Measuring point assignment"/>
          <xsd:enumeration value="Medical Devices"/>
          <xsd:enumeration value="Mentoring"/>
          <xsd:enumeration value="Migration"/>
          <xsd:enumeration value="Milestone Billing"/>
          <xsd:enumeration value="Milk Run Scenario"/>
          <xsd:enumeration value="MOC"/>
          <xsd:enumeration value="Month End Closing - Controlling"/>
          <xsd:enumeration value="Month End Closing Controlling"/>
          <xsd:enumeration value="MPN"/>
          <xsd:enumeration value="MRO Automation"/>
          <xsd:enumeration value="MRO Materials Management"/>
          <xsd:enumeration value="MRO w"/>
          <xsd:enumeration value="MRO with GPD"/>
          <xsd:enumeration value="MRO without GPD"/>
          <xsd:enumeration value="MRP"/>
          <xsd:enumeration value="MRP Cockpit"/>
          <xsd:enumeration value="MRP Live"/>
          <xsd:enumeration value="MRS-Multi Resource Scheduling"/>
          <xsd:enumeration value="MTO based Sales Scenario with Variant Configuration"/>
          <xsd:enumeration value="MTO- Sales order based execution"/>
          <xsd:enumeration value="MTO Stock Transfer"/>
          <xsd:enumeration value="MTO with PPDS"/>
          <xsd:enumeration value="MTO with PS"/>
          <xsd:enumeration value="MTS Stock Transfer"/>
          <xsd:enumeration value="Multi Resource Scheduling"/>
          <xsd:enumeration value="Multichannel Self Service"/>
          <xsd:enumeration value="Multicounter plan"/>
          <xsd:enumeration value="Multilevel Variant Configuration- Single Plant"/>
          <xsd:enumeration value="Multiple Product Campaign Run with Cleanout Order"/>
          <xsd:enumeration value="NA"/>
          <xsd:enumeration value="Network"/>
          <xsd:enumeration value="New Product Introduction"/>
          <xsd:enumeration value="New Transformer Procurement &amp; Installation"/>
          <xsd:enumeration value="Nominate Employees"/>
          <xsd:enumeration value="Nomination"/>
          <xsd:enumeration value="Non Conformance"/>
          <xsd:enumeration value="Non Hydrocarbon Material Management"/>
          <xsd:enumeration value="Non Returnable"/>
          <xsd:enumeration value="Non Turnkey Process"/>
          <xsd:enumeration value="Non-Ferrous Charge"/>
          <xsd:enumeration value="Non-Stock Procurement"/>
          <xsd:enumeration value="Notification Processing"/>
          <xsd:enumeration value="NULL"/>
          <xsd:enumeration value="O2C ATP"/>
          <xsd:enumeration value="O2C Billing"/>
          <xsd:enumeration value="O2C Credit Memo"/>
          <xsd:enumeration value="O2C Debit Memo"/>
          <xsd:enumeration value="O2C Intercompany"/>
          <xsd:enumeration value="O2C Master Data"/>
          <xsd:enumeration value="O2C Order Management"/>
          <xsd:enumeration value="O2C Output"/>
          <xsd:enumeration value="O2C Performance Monitor"/>
          <xsd:enumeration value="O2C Pricing"/>
          <xsd:enumeration value="O2C Rebates"/>
          <xsd:enumeration value="O2C Returns order"/>
          <xsd:enumeration value="O2C Shipment Cost"/>
          <xsd:enumeration value="O2C Shipment Document"/>
          <xsd:enumeration value="O2C Shipping"/>
          <xsd:enumeration value="O2C Stock Transfer Order"/>
          <xsd:enumeration value="O2C-ATP"/>
          <xsd:enumeration value="O2C-Billing"/>
          <xsd:enumeration value="O2C-Intercompany"/>
          <xsd:enumeration value="O2C-Master Data"/>
          <xsd:enumeration value="O2C-Order Management"/>
          <xsd:enumeration value="O2C-Output"/>
          <xsd:enumeration value="O2C-Pricing"/>
          <xsd:enumeration value="O2C-Rebates"/>
          <xsd:enumeration value="O2C-Shipping"/>
          <xsd:enumeration value="OCI yMKT integration"/>
          <xsd:enumeration value="OCI- yMKT integration"/>
          <xsd:enumeration value="Offboarding"/>
          <xsd:enumeration value="Offer Management"/>
          <xsd:enumeration value="Onboarding"/>
          <xsd:enumeration value="Onboarding of Customers in CDC and integration with Hybris Marketing"/>
          <xsd:enumeration value="One settlement per invoice"/>
          <xsd:enumeration value="One Supply Chain"/>
          <xsd:enumeration value="Onsite Repair  Warranty Process"/>
          <xsd:enumeration value="Onsite Repair Contract Process"/>
          <xsd:enumeration value="Onsite Repair RRB Process"/>
          <xsd:enumeration value="Open or Close FI Posting Periods"/>
          <xsd:enumeration value="Operation &amp; Capacity Split in PM Order"/>
          <xsd:enumeration value="Operation master data"/>
          <xsd:enumeration value="Operation planning"/>
          <xsd:enumeration value="Operation Planning"/>
          <xsd:enumeration value="Operation Split"/>
          <xsd:enumeration value="Operational management (Breakdown maintenance)"/>
          <xsd:enumeration value="Operational Sourcing"/>
          <xsd:enumeration value="operations management using IT OT convergence"/>
          <xsd:enumeration value="OPEX - Corrective Maintenance of Transformer (Arresting Oil Leakage)"/>
          <xsd:enumeration value="OPEX - Transformer Routine Maintenance - Strategy Based"/>
          <xsd:enumeration value="Opportunistic Cross Docking"/>
          <xsd:enumeration value="Opportunistic Cross docking - EWM"/>
          <xsd:enumeration value="Optimizing daily cash position"/>
          <xsd:enumeration value="Order Acknowledgement"/>
          <xsd:enumeration value="Order Block"/>
          <xsd:enumeration value="Order Cancellation"/>
          <xsd:enumeration value="Order Consolidation"/>
          <xsd:enumeration value="Order cycle reversal"/>
          <xsd:enumeration value="Order Management (SAP Commerce - S/4HANA)"/>
          <xsd:enumeration value="Order to Cash"/>
          <xsd:enumeration value="Org Structure Replicating from S4 Hana to C4C"/>
          <xsd:enumeration value="Organisation"/>
          <xsd:enumeration value="Organizational Change Management"/>
          <xsd:enumeration value="Organizational measure"/>
          <xsd:enumeration value="Outage &amp; Emergency Response Management"/>
          <xsd:enumeration value="Outage And Emergency Response Management"/>
          <xsd:enumeration value="Outbound"/>
          <xsd:enumeration value="Outbound Flow Advanced"/>
          <xsd:enumeration value="Outbound Flow picking"/>
          <xsd:enumeration value="Outbound Pick Pack and Ship for a Parcel Shipment - EWM"/>
          <xsd:enumeration value="Outbound Pick Pack and Ship for Export customer - EWM"/>
          <xsd:enumeration value="Outbound Pick return and Loading Zone movement - EWM"/>
          <xsd:enumeration value="Outbound Process - Advanced"/>
          <xsd:enumeration value="Outbound Process - Basic"/>
          <xsd:enumeration value="Outbound Process with Wave Management - EWM"/>
          <xsd:enumeration value="Outbound Processing  Advanced"/>
          <xsd:enumeration value="Outbound Processing - Advanced"/>
          <xsd:enumeration value="Outbound Processing  Basic"/>
          <xsd:enumeration value="Outbound Processing - Basic"/>
          <xsd:enumeration value="Outbound Re-pack Inhouse Scenario - EWM"/>
          <xsd:enumeration value="Outbound Shipment"/>
          <xsd:enumeration value="Outlier Correction"/>
          <xsd:enumeration value="Outline agreements"/>
          <xsd:enumeration value="Output Management"/>
          <xsd:enumeration value="Output Management in Procurement"/>
          <xsd:enumeration value="Output Management Via BRF+"/>
          <xsd:enumeration value="Overhaul management"/>
          <xsd:enumeration value="Overhaul Management"/>
          <xsd:enumeration value="Overhead cost"/>
          <xsd:enumeration value="Ownership"/>
          <xsd:enumeration value="Ownership Management"/>
          <xsd:enumeration value="Packaging"/>
          <xsd:enumeration value="Packed Lubricant Operations with Extended Warehouse Management"/>
          <xsd:enumeration value="Packed Lubricant Operations without Warehouse Management"/>
          <xsd:enumeration value="Packing"/>
          <xsd:enumeration value="Part Data Master"/>
          <xsd:enumeration value="Part returned"/>
          <xsd:enumeration value="Parts Classification"/>
          <xsd:enumeration value="Parts master data"/>
          <xsd:enumeration value="Payment"/>
          <xsd:enumeration value="Payment Processing"/>
          <xsd:enumeration value="Payments"/>
          <xsd:enumeration value="Payroll"/>
          <xsd:enumeration value="Payroll Costing"/>
          <xsd:enumeration value="Payroll Processing"/>
          <xsd:enumeration value="Payroll Processing and Posting to General Ledger"/>
          <xsd:enumeration value="PCW - Master Orders (Master Production Orders and Master Planned Orders)"/>
          <xsd:enumeration value="Perform Dunning &amp; follow up on Disputes for Collections"/>
          <xsd:enumeration value="Perform Financial Reporting"/>
          <xsd:enumeration value="Perform Intercompany Accounting"/>
          <xsd:enumeration value="Perform Management Reporting"/>
          <xsd:enumeration value="Perform Physical inventory"/>
          <xsd:enumeration value="Perform transactional procurement"/>
          <xsd:enumeration value="Perform Warehouse Picking - EWM"/>
          <xsd:enumeration value="Perform Warehouse Putaway - EWM"/>
          <xsd:enumeration value="Performance Based Corrective Maintenance"/>
          <xsd:enumeration value="Performance Based Maintenance"/>
          <xsd:enumeration value="Performance Calibration Sessions"/>
          <xsd:enumeration value="Performance Management"/>
          <xsd:enumeration value="Period Close"/>
          <xsd:enumeration value="Period End Close"/>
          <xsd:enumeration value="Period End Consolidation"/>
          <xsd:enumeration value="Period Opening"/>
          <xsd:enumeration value="Periodic Billing"/>
          <xsd:enumeration value="Phase In"/>
          <xsd:enumeration value="Phase In and Phase Out Equipment"/>
          <xsd:enumeration value="Phase in forecast"/>
          <xsd:enumeration value="Phase In Phase - Out"/>
          <xsd:enumeration value="Phase Out"/>
          <xsd:enumeration value="Phase out forecasting"/>
          <xsd:enumeration value="Phrase Management"/>
          <xsd:enumeration value="Physical Inventory"/>
          <xsd:enumeration value="Physical Inventory and Cycle Counting - EWM"/>
          <xsd:enumeration value="Physical Inventory- Inventory count &amp; adjustment"/>
          <xsd:enumeration value="Physical inventory spare parts"/>
          <xsd:enumeration value="Physical Inventory with EWM"/>
          <xsd:enumeration value="PI Sheets"/>
          <xsd:enumeration value="Picking and Goods Issue for Production Order"/>
          <xsd:enumeration value="Picking and Goods Issue for Sales Order with quality inspection"/>
          <xsd:enumeration value="Pipeline Management"/>
          <xsd:enumeration value="Pipeline procurement"/>
          <xsd:enumeration value="Plan and Approve Projects"/>
          <xsd:enumeration value="Plan and Execute Transportation"/>
          <xsd:enumeration value="Plan Discrete Production"/>
          <xsd:enumeration value="Plan MRO Inventory"/>
          <xsd:enumeration value="Plan to Produce"/>
          <xsd:enumeration value="Planned Replenishment - EWM"/>
          <xsd:enumeration value="Planning"/>
          <xsd:enumeration value="Planning &amp; Consolidation"/>
          <xsd:enumeration value="Planning _Production Integration"/>
          <xsd:enumeration value="Planning and Scheduling"/>
          <xsd:enumeration value="Planning and Spend Management"/>
          <xsd:enumeration value="Planning Strategies"/>
          <xsd:enumeration value="Planning to Produce"/>
          <xsd:enumeration value="Planning with Final Assembly-MTS"/>
          <xsd:enumeration value="Plant &amp; DC Maintenance"/>
          <xsd:enumeration value="Plant Maintenance Execution (Preventive Maintenance)"/>
          <xsd:enumeration value="Plant Maintenance Master Data"/>
          <xsd:enumeration value="Plant Maintenance Org hierarchy and master Data"/>
          <xsd:enumeration value="Plant Maintenance Reporting"/>
          <xsd:enumeration value="PM Fiori Analytics  - Plant Maintenance Analytics"/>
          <xsd:enumeration value="PM Reports"/>
          <xsd:enumeration value="PM Warranty Alert"/>
          <xsd:enumeration value="PM-Capacity Planning"/>
          <xsd:enumeration value="PMGM_Calibration"/>
          <xsd:enumeration value="PMGM_Continuous Performance Management"/>
          <xsd:enumeration value="PMGM_Goal Management"/>
          <xsd:enumeration value="PMGM_Goal Mangement"/>
          <xsd:enumeration value="PMGM_Performance Management"/>
          <xsd:enumeration value="PO and Invoice Automation"/>
          <xsd:enumeration value="Point of Sales"/>
          <xsd:enumeration value="POS Inbound integration"/>
          <xsd:enumeration value="POS outbound integration"/>
          <xsd:enumeration value="Position Management"/>
          <xsd:enumeration value="Position ManagementRecruiting Integration"/>
          <xsd:enumeration value="Positions for Succession Planning"/>
          <xsd:enumeration value="Post COGS  based Component Split to view in COPA"/>
          <xsd:enumeration value="Post to GL"/>
          <xsd:enumeration value="Posting Change from Blocked Vehicle stock to unrestricted stock"/>
          <xsd:enumeration value="Posting to Parallel Ledgers with document splitting"/>
          <xsd:enumeration value="Potency Based Purchasing"/>
          <xsd:enumeration value="PP- Mater Data"/>
          <xsd:enumeration value="PP- Mater Data orBOMs"/>
          <xsd:enumeration value="PP-Capacity Planning"/>
          <xsd:enumeration value="PP-Master Data"/>
          <xsd:enumeration value="PR generation"/>
          <xsd:enumeration value="Pre and In Season Forecasting (Demand)_F&amp;R"/>
          <xsd:enumeration value="Pre and In Season Forecasting (Demand)_FandR"/>
          <xsd:enumeration value="Pre and In Season Forecasting (Demand)_UDF"/>
          <xsd:enumeration value="Pre employment check"/>
          <xsd:enumeration value="Predictive Analysis"/>
          <xsd:enumeration value="Predictive Analytics"/>
          <xsd:enumeration value="Predictive Asset Maintenance"/>
          <xsd:enumeration value="Predictive Asset Management"/>
          <xsd:enumeration value="Predictive Commodity Pricing in C4C"/>
          <xsd:enumeration value="Predictive demand sensing"/>
          <xsd:enumeration value="Predictive Maintenance"/>
          <xsd:enumeration value="Prepare Budget for Salary Review"/>
          <xsd:enumeration value="Prepare LIT Review"/>
          <xsd:enumeration value="Prepare LTI Budget"/>
          <xsd:enumeration value="Prepare Saralry Review"/>
          <xsd:enumeration value="Preventive maintenance"/>
          <xsd:enumeration value="Preventive Maintenance"/>
          <xsd:enumeration value="Preventive Maintenance Single Cycle"/>
          <xsd:enumeration value="Preventive Maintenance Strategy"/>
          <xsd:enumeration value="Price and Charge"/>
          <xsd:enumeration value="Pricing"/>
          <xsd:enumeration value="Pricing Contract"/>
          <xsd:enumeration value="Pricing Waterfall"/>
          <xsd:enumeration value="Probation process to Employee Central"/>
          <xsd:enumeration value="Process Instructions"/>
          <xsd:enumeration value="Process Manufacturing"/>
          <xsd:enumeration value="Process Manufacturing and Execution"/>
          <xsd:enumeration value="Process Manufacturing execution"/>
          <xsd:enumeration value="Process Manufacturing with PPDS - MTS"/>
          <xsd:enumeration value="Process mine to sales"/>
          <xsd:enumeration value="Process Order Report"/>
          <xsd:enumeration value="Process Report"/>
          <xsd:enumeration value="Process Resource Tools"/>
          <xsd:enumeration value="Process the return to work"/>
          <xsd:enumeration value="Process Third-Party Order"/>
          <xsd:enumeration value="Processing of Subcontracting PO"/>
          <xsd:enumeration value="Procure to Pay"/>
          <xsd:enumeration value="Procure to Payment"/>
          <xsd:enumeration value="Procured Material Activities"/>
          <xsd:enumeration value="Procurement Analytics"/>
          <xsd:enumeration value="Procurement Analytics(S"/>
          <xsd:enumeration value="Procurement AnalyticsS4HANA"/>
          <xsd:enumeration value="Procurement from foreign supplier"/>
          <xsd:enumeration value="Procurement from Local Supplier"/>
          <xsd:enumeration value="Procurement Master Data"/>
          <xsd:enumeration value="Procurement of copper concentrate"/>
          <xsd:enumeration value="Procurement of Direct materials"/>
          <xsd:enumeration value="Procurement of Direct Materials(RPA Enabled Scenario)"/>
          <xsd:enumeration value="Procurement of indirect (MRO) materials"/>
          <xsd:enumeration value="Procurement of Material -- FOC"/>
          <xsd:enumeration value="Procurement of Non Stock Items"/>
          <xsd:enumeration value="Procurement of Pipeline Material"/>
          <xsd:enumeration value="Procurement of services"/>
          <xsd:enumeration value="Procurement of Stock and Non Stock Items"/>
          <xsd:enumeration value="Procurement Org Hierarchy and Master Data"/>
          <xsd:enumeration value="Procurement Overview and Analytics"/>
          <xsd:enumeration value="Procurement to Order"/>
          <xsd:enumeration value="Produced Material Activities"/>
          <xsd:enumeration value="Product Allocation"/>
          <xsd:enumeration value="Product allocation for stock transport orders"/>
          <xsd:enumeration value="Product Compliance"/>
          <xsd:enumeration value="Product Control"/>
          <xsd:enumeration value="Product cost controlling"/>
          <xsd:enumeration value="Product Costing"/>
          <xsd:enumeration value="Product Costing &amp; Inventory Valuation"/>
          <xsd:enumeration value="Product Costing and Inventory Accounting - Cost Estimate"/>
          <xsd:enumeration value="Product Development"/>
          <xsd:enumeration value="Product Hierarchy"/>
          <xsd:enumeration value="Product Life Extension and Recycling"/>
          <xsd:enumeration value="Product Lifecycle costing"/>
          <xsd:enumeration value="Product Lifecycle Management"/>
          <xsd:enumeration value="Product Quality Review Report"/>
          <xsd:enumeration value="Product Recall Process"/>
          <xsd:enumeration value="Product Safety"/>
          <xsd:enumeration value="ProductasaService"/>
          <xsd:enumeration value="Product-as-a-Service"/>
          <xsd:enumeration value="Production Accounting"/>
          <xsd:enumeration value="Production Allocation"/>
          <xsd:enumeration value="Production Declaration for REM"/>
          <xsd:enumeration value="Production Engineering and Operations"/>
          <xsd:enumeration value="Production Execution"/>
          <xsd:enumeration value="Production Master Data"/>
          <xsd:enumeration value="Production Order Report"/>
          <xsd:enumeration value="Production Order Report for BOM Consumption"/>
          <xsd:enumeration value="Production Order Split"/>
          <xsd:enumeration value="Production Planning"/>
          <xsd:enumeration value="Production Planning and Detailed Scheduling"/>
          <xsd:enumeration value="Production Planning and Distributed Supply PPDS"/>
          <xsd:enumeration value="Production process with EWM staging - EWM"/>
          <xsd:enumeration value="Production Process(discrete)"/>
          <xsd:enumeration value="Production Staging and picking  - EWM"/>
          <xsd:enumeration value="Production with Phantom Assembly"/>
          <xsd:enumeration value="Profit and loss planning on periods"/>
          <xsd:enumeration value="Profitability Analysis"/>
          <xsd:enumeration value="Profitability Analysis and Management Reporting"/>
          <xsd:enumeration value="Profitability Analysis(Reporting)"/>
          <xsd:enumeration value="Progress Payment"/>
          <xsd:enumeration value="Project &amp; Portfolio Management"/>
          <xsd:enumeration value="Project Accounting"/>
          <xsd:enumeration value="Project and Portfolio Management"/>
          <xsd:enumeration value="Project Assessment"/>
          <xsd:enumeration value="Project Based Order"/>
          <xsd:enumeration value="Project closure and Reporting"/>
          <xsd:enumeration value="Project Cost Collection"/>
          <xsd:enumeration value="Project Execution"/>
          <xsd:enumeration value="Project Foundation"/>
          <xsd:enumeration value="Project Planning"/>
          <xsd:enumeration value="Project Portfolio Management"/>
          <xsd:enumeration value="Project Progress and Result Analysis"/>
          <xsd:enumeration value="Project System"/>
          <xsd:enumeration value="Projects costing  Single Company Code"/>
          <xsd:enumeration value="Projects costing - Single Company Code"/>
          <xsd:enumeration value="Promotion realignment"/>
          <xsd:enumeration value="Provide Administration Capabilities"/>
          <xsd:enumeration value="Provide customer care"/>
          <xsd:enumeration value="Provisions Supply"/>
          <xsd:enumeration value="PRT(process resource tools) as equipment in production order"/>
          <xsd:enumeration value="PSA Assignments"/>
          <xsd:enumeration value="PSA Basic Settings"/>
          <xsd:enumeration value="PSA Master Data"/>
          <xsd:enumeration value="PSA Processing"/>
          <xsd:enumeration value="PSA Reporting"/>
          <xsd:enumeration value="Purchase category management and supplier evaluation"/>
          <xsd:enumeration value="Purchase Contract processing"/>
          <xsd:enumeration value="Purchase Optimizatation"/>
          <xsd:enumeration value="Purchase Order"/>
          <xsd:enumeration value="Purchase Order Management"/>
          <xsd:enumeration value="Purchase Order Monitoring"/>
          <xsd:enumeration value="Purchase order processing"/>
          <xsd:enumeration value="Purchase Rebate Process"/>
          <xsd:enumeration value="Purchase Requisition"/>
          <xsd:enumeration value="Purchasing Execution"/>
          <xsd:enumeration value="Purchasing for consignment"/>
          <xsd:enumeration value="Purchasing of Semi-Finished  configurable Material."/>
          <xsd:enumeration value="Purchasing of stock material intercompany"/>
          <xsd:enumeration value="Purchasing using source list"/>
          <xsd:enumeration value="Purchasing via Procurement to order"/>
          <xsd:enumeration value="Purchasing with One Time Vendor"/>
          <xsd:enumeration value="QM – Dynamic Modification Rule (DMR)"/>
          <xsd:enumeration value="QM Dynamic Modification"/>
          <xsd:enumeration value="QM Fiori Analytics – Quality Management Analytics"/>
          <xsd:enumeration value="QM for Customer Complaint"/>
          <xsd:enumeration value="QM in Procurement using DMR and SS"/>
          <xsd:enumeration value="QM Quality Certificate"/>
          <xsd:enumeration value="QM Workflow"/>
          <xsd:enumeration value="Qualifications"/>
          <xsd:enumeration value="Quality Certificates for Incoming Quality Inspection"/>
          <xsd:enumeration value="Quality Check of Goods"/>
          <xsd:enumeration value="Quality Control"/>
          <xsd:enumeration value="Quality Control in Logistics"/>
          <xsd:enumeration value="Quality Control in Manufacturing"/>
          <xsd:enumeration value="Quality Control in Procurement"/>
          <xsd:enumeration value="Quality Control Using Control Charts."/>
          <xsd:enumeration value="Quality Cost"/>
          <xsd:enumeration value="Quality Engineering"/>
          <xsd:enumeration value="Quality in Customer Returns"/>
          <xsd:enumeration value="Quality in Production"/>
          <xsd:enumeration value="Quality in Sales Delivery"/>
          <xsd:enumeration value="Quality Management"/>
          <xsd:enumeration value="Quality Notification"/>
          <xsd:enumeration value="Quality Notifications"/>
          <xsd:enumeration value="Quality Reports"/>
          <xsd:enumeration value="Qualtrics Integration Capability with Sales Cloud"/>
          <xsd:enumeration value="Qualtrics Sales Customer Experience"/>
          <xsd:enumeration value="Qualtrics Sales Customer Experience - Location Purchase Feedback"/>
          <xsd:enumeration value="Qualtrics Sales Customer Experience - Online Purchase Feedback"/>
          <xsd:enumeration value="Qualtrics Sales Template for Competitive Wallet Allocation Relationship"/>
          <xsd:enumeration value="Qualtrics Sales Template for Kiosk Retail Location Feedback"/>
          <xsd:enumeration value="Qualtrics Sales Template for Location Purchase Feedback"/>
          <xsd:enumeration value="Qualtrics Sales Template for Lost Customer B2C"/>
          <xsd:enumeration value="Qualtrics Sales Template for Online Purchase Feedback"/>
          <xsd:enumeration value="Qualtrics Service Template for Contact Center Satisfaction"/>
          <xsd:enumeration value="Qualtrics Service Template for Kiosk Leisure Travel Location"/>
          <xsd:enumeration value="Qualtrics Service Template for Suggestion Box"/>
          <xsd:enumeration value="Quantity Contract"/>
          <xsd:enumeration value="Quota arrangement"/>
          <xsd:enumeration value="Quota Arrangement"/>
          <xsd:enumeration value="Quotation"/>
          <xsd:enumeration value="Quotation for Procurement"/>
          <xsd:enumeration value="Quotation to Purchase Order processing"/>
          <xsd:enumeration value="Quotations"/>
          <xsd:enumeration value="Quote Process"/>
          <xsd:enumeration value="Quote to Cash"/>
          <xsd:enumeration value="R&amp;D Production"/>
          <xsd:enumeration value="RandD Production"/>
          <xsd:enumeration value="RAR , Revenue accounting and Recognition"/>
          <xsd:enumeration value="RBP Process Automation"/>
          <xsd:enumeration value="RCM_Create Requisition"/>
          <xsd:enumeration value="RCM_Employee Referral"/>
          <xsd:enumeration value="RCM_Interview Candidates"/>
          <xsd:enumeration value="RCM_Job Analyzer"/>
          <xsd:enumeration value="RCM_Job Profile Builder"/>
          <xsd:enumeration value="RCM_Manage Offer"/>
          <xsd:enumeration value="RCM_Mobile Functionality"/>
          <xsd:enumeration value="RCM_Position Integration"/>
          <xsd:enumeration value="RCM_Screen Candidates"/>
          <xsd:enumeration value="RCM_Source Candidates"/>
          <xsd:enumeration value="Reach Compliance"/>
          <xsd:enumeration value="Real Estate and Facilities"/>
          <xsd:enumeration value="Real Time Product Availability"/>
          <xsd:enumeration value="Real Time Supply Chain Agility"/>
          <xsd:enumeration value="Recall configuration"/>
          <xsd:enumeration value="Receivables to Cash"/>
          <xsd:enumeration value="Recipe development"/>
          <xsd:enumeration value="Recipe Finder"/>
          <xsd:enumeration value="Recognition Planning"/>
          <xsd:enumeration value="Record Payroll"/>
          <xsd:enumeration value="Record to Report"/>
          <xsd:enumeration value="Record to Report"/>
          <xsd:enumeration value="Record Transactions"/>
          <xsd:enumeration value="Records management"/>
          <xsd:enumeration value="Recruiting"/>
          <xsd:enumeration value="RecruitingOutlook Integration"/>
          <xsd:enumeration value="Recruitment"/>
          <xsd:enumeration value="Recruitment – Candidate Experience"/>
          <xsd:enumeration value="Recurring Document - For Rent"/>
          <xsd:enumeration value="Recycle administration"/>
          <xsd:enumeration value="Referral Process"/>
          <xsd:enumeration value="Referral Process - location substitution"/>
          <xsd:enumeration value="Refurbishment"/>
          <xsd:enumeration value="Refurbishment Maintenance- Internal &amp; External"/>
          <xsd:enumeration value="Refurbishment Maintenance- Internal and External"/>
          <xsd:enumeration value="Refurbishment Order process - internal"/>
          <xsd:enumeration value="Refurbishment order process - subcontracting"/>
          <xsd:enumeration value="Refurbishment Process"/>
          <xsd:enumeration value="Refurbishment Process - Internal Resource"/>
          <xsd:enumeration value="Refurbishment Process - Subcontracting"/>
          <xsd:enumeration value="Refurbishment Process with subcontracting"/>
          <xsd:enumeration value="Refurbishment Processing"/>
          <xsd:enumeration value="Refurbishment Processing of Transformer"/>
          <xsd:enumeration value="Refurbishment Processing of Transformer"/>
          <xsd:enumeration value="RE-FX"/>
          <xsd:enumeration value="Regular sales order with Price check and PPAP block"/>
          <xsd:enumeration value="Regular Sales Orders with price check and PPAP block"/>
          <xsd:enumeration value="Release Procedure for Purchase Order"/>
          <xsd:enumeration value="Release Procedure for Purchase Requisition"/>
          <xsd:enumeration value="Relocation"/>
          <xsd:enumeration value="Repack Order (Non-standard Packaging) - Spl Packing"/>
          <xsd:enumeration value="Repacking Process"/>
          <xsd:enumeration value="Repair Non Coded Items"/>
          <xsd:enumeration value="Repetitive Manufacturing"/>
          <xsd:enumeration value="Repetitive Production execution"/>
          <xsd:enumeration value="Replenishment of components from two warehouses - WM"/>
          <xsd:enumeration value="Replenishment Planning"/>
          <xsd:enumeration value="Replenishment Scenarios (F&amp;R)"/>
          <xsd:enumeration value="Report"/>
          <xsd:enumeration value="Reporting &amp; Analytics"/>
          <xsd:enumeration value="Reporting and  Analysis"/>
          <xsd:enumeration value="Reporting and Dashboards"/>
          <xsd:enumeration value="Reprocess and Rework Production"/>
          <xsd:enumeration value="Request for Price"/>
          <xsd:enumeration value="Request for Quotation"/>
          <xsd:enumeration value="Request Vendor Quotation"/>
          <xsd:enumeration value="Requisition"/>
          <xsd:enumeration value="Requisition to Pay"/>
          <xsd:enumeration value="Reservation"/>
          <xsd:enumeration value="Reserve Vehicle"/>
          <xsd:enumeration value="Resiliant Manufacturing"/>
          <xsd:enumeration value="Resilient Manufacturing"/>
          <xsd:enumeration value="Resource Related Billing"/>
          <xsd:enumeration value="Retail Allocation"/>
          <xsd:enumeration value="Retro Billing"/>
          <xsd:enumeration value="Return delivery"/>
          <xsd:enumeration value="Return from Production Line to Warehouse - WM"/>
          <xsd:enumeration value="Return Order"/>
          <xsd:enumeration value="Return PO Process"/>
          <xsd:enumeration value="Return Sales Order"/>
          <xsd:enumeration value="Return to Vendor with Replacement"/>
          <xsd:enumeration value="Returnable processing"/>
          <xsd:enumeration value="Returns and complaints"/>
          <xsd:enumeration value="Returns Order"/>
          <xsd:enumeration value="Returns Process"/>
          <xsd:enumeration value="Returns to vendor"/>
          <xsd:enumeration value="Returns, Adjustments and Complaints"/>
          <xsd:enumeration value="Revenue Accounting"/>
          <xsd:enumeration value="Revenue Accounting and Reporting"/>
          <xsd:enumeration value="Revenue Accounting and Reporting (RAR)"/>
          <xsd:enumeration value="Revenue Accounting and Reporting RAR"/>
          <xsd:enumeration value="Revenue Processing"/>
          <xsd:enumeration value="Reverse Logistics"/>
          <xsd:enumeration value="Reverse Logistics and Backhauling"/>
          <xsd:enumeration value="Review Payments and Overdues"/>
          <xsd:enumeration value="Reviewing Credit status and Collections"/>
          <xsd:enumeration value="Reviewing DSO and collection performance"/>
          <xsd:enumeration value="Rework Order"/>
          <xsd:enumeration value="Rework Process"/>
          <xsd:enumeration value="Rework Processing"/>
          <xsd:enumeration value="ReWork(WIP)"/>
          <xsd:enumeration value="RF enablement Process - EWM"/>
          <xsd:enumeration value="RLM Non-stock to Non-Stock Materials Supply Process"/>
          <xsd:enumeration value="RLM Non-stock to stock Materials Supply Process"/>
          <xsd:enumeration value="RLM Rental"/>
          <xsd:enumeration value="RLM Rentals Processing"/>
          <xsd:enumeration value="RLM Returns Processing"/>
          <xsd:enumeration value="RLM Stock to Non-Stock Materials Supply Process"/>
          <xsd:enumeration value="RLM Stock to Stock Materials Supply Process"/>
          <xsd:enumeration value="RM Procurement from External Vendor"/>
          <xsd:enumeration value="Road Distribution"/>
          <xsd:enumeration value="ROP and Period based DRP"/>
          <xsd:enumeration value="Route Planning and Resource Tracking in FSM"/>
          <xsd:enumeration value="Routine Maintenance"/>
          <xsd:enumeration value="RPA Use case  Labelling Language"/>
          <xsd:enumeration value="Run Depreciation for Assets"/>
          <xsd:enumeration value="Rush Order"/>
          <xsd:enumeration value="S"/>
          <xsd:enumeration value="S or 4 Hana Development List"/>
          <xsd:enumeration value="S4CRM - Lead to Cash"/>
          <xsd:enumeration value="S4CRM - Service Order management"/>
          <xsd:enumeration value="S4HANA  OTC Integration"/>
          <xsd:enumeration value="S4HANA Integration"/>
          <xsd:enumeration value="Sale of Keys and Lock or Special parts"/>
          <xsd:enumeration value="Sale of Services"/>
          <xsd:enumeration value="Sales  deal"/>
          <xsd:enumeration value="Sales &amp; Operations Plan"/>
          <xsd:enumeration value="Sales Analytics"/>
          <xsd:enumeration value="Sales and Operation Planning"/>
          <xsd:enumeration value="Sales Call Planning &amp; Execution"/>
          <xsd:enumeration value="Sales Call Planning and  Execution"/>
          <xsd:enumeration value="Sales Capture &amp; Processing"/>
          <xsd:enumeration value="Sales Contract"/>
          <xsd:enumeration value="Sales Contract Management"/>
          <xsd:enumeration value="Sales Cycle (With PAL and ABC)"/>
          <xsd:enumeration value="Sales Cycle with PAL and ABC"/>
          <xsd:enumeration value="Sales deal"/>
          <xsd:enumeration value="Sales from stock"/>
          <xsd:enumeration value="Sales Invoicing"/>
          <xsd:enumeration value="Sales Invoicing - Repricing"/>
          <xsd:enumeration value="Sales Invoicing - Retroactive Billing"/>
          <xsd:enumeration value="Sales Invoicing – Self-Billing"/>
          <xsd:enumeration value="Sales Lifecycle (Lead to Order)"/>
          <xsd:enumeration value="Sales Lifecycle Lead to Order"/>
          <xsd:enumeration value="Sales of nonstock item with order specific procurement"/>
          <xsd:enumeration value="Sales of Services"/>
          <xsd:enumeration value="Sales Operating Framework"/>
          <xsd:enumeration value="Sales Order"/>
          <xsd:enumeration value="Sales Order Creation from Visit in SAP C4C"/>
          <xsd:enumeration value="Sales Order for Non-Stock Material"/>
          <xsd:enumeration value="Sales Order Processing for Non-Stock Material"/>
          <xsd:enumeration value="Sales order processing(incl. POD and COA)"/>
          <xsd:enumeration value="Sales Organizational structure"/>
          <xsd:enumeration value="Sales Price Calculation"/>
          <xsd:enumeration value="Sales Pricing"/>
          <xsd:enumeration value="Sales Pricing Strategies"/>
          <xsd:enumeration value="Sales process for  dealers"/>
          <xsd:enumeration value="Sales process for dealers-Supersession"/>
          <xsd:enumeration value="Sales process for National Account"/>
          <xsd:enumeration value="Sales Processing using Third Party (w. Shipping Notification)"/>
          <xsd:enumeration value="Sales Processing using Third Party (without Shipping Notification)"/>
          <xsd:enumeration value="Sales Promotions"/>
          <xsd:enumeration value="Sales Rebate Management"/>
          <xsd:enumeration value="Sales Rebate Process"/>
          <xsd:enumeration value="Sales rebate processing"/>
          <xsd:enumeration value="Sample Management"/>
          <xsd:enumeration value="Sample Order  Zero Dollar Invoice"/>
          <xsd:enumeration value="Sample Order - Zero Dollar Invoice"/>
          <xsd:enumeration value="Sample Order Process"/>
          <xsd:enumeration value="Samples processing"/>
          <xsd:enumeration value="SandOP – Demand Supply with Heuristic (Without Constraints)"/>
          <xsd:enumeration value="SAP Ariba Buying"/>
          <xsd:enumeration value="SAP Ariba Buying and  Invoicing"/>
          <xsd:enumeration value="SAP Ariba Buying with Budget Check"/>
          <xsd:enumeration value="SAP Ariba Catalog Buying"/>
          <xsd:enumeration value="SAP Ariba Commerce Automation"/>
          <xsd:enumeration value="SAP Ariba Commerce Automation with PO for Consignment"/>
          <xsd:enumeration value="SAP Ariba Commerce Automation with PO for Direct Material or Scheduling Agreement"/>
          <xsd:enumeration value="SAP Ariba Commerce Automation with PO for Subcontracting"/>
          <xsd:enumeration value="SAP Ariba Contract Compliance"/>
          <xsd:enumeration value="SAP Ariba Contract Management"/>
          <xsd:enumeration value="SAP Ariba General Documents"/>
          <xsd:enumeration value="SAP Ariba Guided Buying"/>
          <xsd:enumeration value="SAP Ariba Invoice Management"/>
          <xsd:enumeration value="SAP Ariba Operational Sourcing"/>
          <xsd:enumeration value="SAP Ariba Product Sourcing"/>
          <xsd:enumeration value="SAP Ariba Spot Buy"/>
          <xsd:enumeration value="SAP Ariba Strategic Sourcing"/>
          <xsd:enumeration value="SAP Ariba Supplier Lifecycle Management"/>
          <xsd:enumeration value="SAP Ariba Supplier Performance Management"/>
          <xsd:enumeration value="SAP Ariba Supplier Risk Management"/>
          <xsd:enumeration value="SAP Ariba Supplier Risk with Supplier Lifecycle Performance"/>
          <xsd:enumeration value="SAP Ariba Supply Chain Collaboration"/>
          <xsd:enumeration value="SAP C4C-Core systems Integration"/>
          <xsd:enumeration value="SAP Jam Collaboration for C4C"/>
          <xsd:enumeration value="SAP S"/>
          <xsd:enumeration value="SAP S/4 HANA Advance Returns Management"/>
          <xsd:enumeration value="SAP S/4 HANA Advance Shipping Notification(ASN)"/>
          <xsd:enumeration value="SAP S/4 HANA Central Procurement"/>
          <xsd:enumeration value="SAP S/4 HANA Contract Management"/>
          <xsd:enumeration value="SAP S/4 HANA Direct Material Procurement"/>
          <xsd:enumeration value="SAP S/4 HANA Evaluated Receipt Settlement"/>
          <xsd:enumeration value="SAP S/4 HANA General Documents"/>
          <xsd:enumeration value="SAP S/4 HANA Indirect Material Procurement"/>
          <xsd:enumeration value="SAP S/4 HANA Lean Service Procurement"/>
          <xsd:enumeration value="SAP S/4 HANA Master Data Management"/>
          <xsd:enumeration value="SAP S/4 HANA Master Data Management- BP"/>
          <xsd:enumeration value="SAP S/4 HANA Material Management"/>
          <xsd:enumeration value="SAP S/4 HANA Pipeline Procurement"/>
          <xsd:enumeration value="SAP S/4 HANA Procurement Organization Structure"/>
          <xsd:enumeration value="SAP S/4 HANA Procurement Tolerance Management"/>
          <xsd:enumeration value="SAP S/4 HANA Purchasing (Vendor) Rebate"/>
          <xsd:enumeration value="SAP S/4 HANA Schedule Line Agreement"/>
          <xsd:enumeration value="SAP S/4 HANA Self Service Procurement"/>
          <xsd:enumeration value="SAP S/4 HANA Service Procurement"/>
          <xsd:enumeration value="SAP S/4 HANA Sourcing - RFQ"/>
          <xsd:enumeration value="SAP S/4 HANA Sourcing - RFx"/>
          <xsd:enumeration value="SAP S/4 HANA Stock Transfer order"/>
          <xsd:enumeration value="SAP S/4 HANA Subcontracting Process"/>
          <xsd:enumeration value="SAP S/4 HANA Subcontracting Through SA With Release Document"/>
          <xsd:enumeration value="SAP S/4 HANA Subcontracting Through SA Without Release Document"/>
          <xsd:enumeration value="SAP S/4 HANA Supplier Management"/>
          <xsd:enumeration value="SAP S/4 HANA Third Party Tolling"/>
          <xsd:enumeration value="SAP S/4 HANA Vendor Consignment"/>
          <xsd:enumeration value="SAP S/4 HANA Vendor Consignment Through SA With Release Document"/>
          <xsd:enumeration value="SAP S/4 HANA Vendor Consignment Through SA Without Release Document"/>
          <xsd:enumeration value="SAP S/4 HANA Vendor Returns"/>
          <xsd:enumeration value="SAP S/4HANA Advance Returns Management"/>
          <xsd:enumeration value="SAP S/4HANA Procurement for Account Assignment"/>
          <xsd:enumeration value="SAP S4 HANA using SAP Ariba Catalog"/>
          <xsd:enumeration value="Schedule line agreement"/>
          <xsd:enumeration value="Scheduled Billing"/>
          <xsd:enumeration value="Scheduling"/>
          <xsd:enumeration value="Scheduling Agreement"/>
          <xsd:enumeration value="Scheduling Agreement (W"/>
          <xsd:enumeration value="Scheduling Agreement Management"/>
          <xsd:enumeration value="Scheduling Agreement with Consignment"/>
          <xsd:enumeration value="Scheduling agreement with Consignment-EDI"/>
          <xsd:enumeration value="Scheduling Agreement Wo Release orders"/>
          <xsd:enumeration value="SCM Scenarios"/>
          <xsd:enumeration value="SCM-Master Data"/>
          <xsd:enumeration value="Scrap sale"/>
          <xsd:enumeration value="Scrapping"/>
          <xsd:enumeration value="Screen Candidates"/>
          <xsd:enumeration value="SD Analytical Apps in 1709"/>
          <xsd:enumeration value="SD Master Data"/>
          <xsd:enumeration value="SD-Master Data"/>
          <xsd:enumeration value="Security"/>
          <xsd:enumeration value="Security Architecture"/>
          <xsd:enumeration value="Segmentation Strategy"/>
          <xsd:enumeration value="Self Billing Invoice"/>
          <xsd:enumeration value="Self Service &amp; Social Media Management"/>
          <xsd:enumeration value="Self Service and Social media Management"/>
          <xsd:enumeration value="Self Service procurement"/>
          <xsd:enumeration value="Self Service Procurement(S"/>
          <xsd:enumeration value="Self Service ProcurementS4 HANA"/>
          <xsd:enumeration value="Sell from Stock"/>
          <xsd:enumeration value="Sell from Stock(Using SD BOM)"/>
          <xsd:enumeration value="SEPA direct debit handling"/>
          <xsd:enumeration value="Serial Number"/>
          <xsd:enumeration value="Serial Number Management with STO"/>
          <xsd:enumeration value="Serial number Traceability"/>
          <xsd:enumeration value="Service &amp; Repair"/>
          <xsd:enumeration value="Service Exchange"/>
          <xsd:enumeration value="Service on Customer Site"/>
          <xsd:enumeration value="Service Orders"/>
          <xsd:enumeration value="Service Procurement"/>
          <xsd:enumeration value="Service scenario on IOTSmartfleetC4CAR"/>
          <xsd:enumeration value="Service scenario on IOT-Smartfleet-C4C-AR"/>
          <xsd:enumeration value="Service with Quotation"/>
          <xsd:enumeration value="Service XM Adapter for Qualtrics Integration"/>
          <xsd:enumeration value="Services for Forecast"/>
          <xsd:enumeration value="Settlement Management"/>
          <xsd:enumeration value="SFEHS Integration"/>
          <xsd:enumeration value="SF-EHS Integration"/>
          <xsd:enumeration value="Shelf Life Planning using IBP"/>
          <xsd:enumeration value="Shelf Life Planning using IBP  Supply"/>
          <xsd:enumeration value="Shelf Life Planning using IBP - Supply"/>
          <xsd:enumeration value="Shift Note &amp; Report"/>
          <xsd:enumeration value="Shift Note and Report"/>
          <xsd:enumeration value="Shipment Costing"/>
          <xsd:enumeration value="Shipment Execution- Visibility"/>
          <xsd:enumeration value="Shipment process and Cost calculation"/>
          <xsd:enumeration value="Shipping"/>
          <xsd:enumeration value="Shipping under Quarantine"/>
          <xsd:enumeration value="Shutdown"/>
          <xsd:enumeration value="Shutdown maintenance"/>
          <xsd:enumeration value="Shutdown Management"/>
          <xsd:enumeration value="Shutdown Process"/>
          <xsd:enumeration value="Simplified Lean Service Procurement"/>
          <xsd:enumeration value="Site Replenishment"/>
          <xsd:enumeration value="Sites"/>
          <xsd:enumeration value="Slotting &amp; Rearrangement"/>
          <xsd:enumeration value="Slotting and Rearrangement"/>
          <xsd:enumeration value="Smart Cash"/>
          <xsd:enumeration value="Smart Fleet Management"/>
          <xsd:enumeration value="Snap Engage – C4C"/>
          <xsd:enumeration value="Snap Engage chat"/>
          <xsd:enumeration value="Solution Options"/>
          <xsd:enumeration value="Source Candidates"/>
          <xsd:enumeration value="Source Determination"/>
          <xsd:enumeration value="Source Inspection"/>
          <xsd:enumeration value="Source to Contract"/>
          <xsd:enumeration value="Source to Settle"/>
          <xsd:enumeration value="Sourcing"/>
          <xsd:enumeration value="Sourcing - Master Data"/>
          <xsd:enumeration value="Sourcing- RFx"/>
          <xsd:enumeration value="SP_Career Development Coaching-Mentoring"/>
          <xsd:enumeration value="SP_Career Planning"/>
          <xsd:enumeration value="SP_Defined Key Positions"/>
          <xsd:enumeration value="SP_Develop Coaching"/>
          <xsd:enumeration value="SP_Develop Successors"/>
          <xsd:enumeration value="SP_Identify Potential Successors"/>
          <xsd:enumeration value="SP_Succession Planning"/>
          <xsd:enumeration value="Special Sales Scenarios"/>
          <xsd:enumeration value="Specification &amp; Recipe Management"/>
          <xsd:enumeration value="Specification and  Recipe Management"/>
          <xsd:enumeration value="Specification and Recipe Development"/>
          <xsd:enumeration value="Specification and Recipe Management"/>
          <xsd:enumeration value="Split Evaluation"/>
          <xsd:enumeration value="Split Valuation"/>
          <xsd:enumeration value="Spot Buy"/>
          <xsd:enumeration value="Squirrel Outage"/>
          <xsd:enumeration value="Stability Study"/>
          <xsd:enumeration value="Stability Study and Reports"/>
          <xsd:enumeration value="Standard costing"/>
          <xsd:enumeration value="Standard Order"/>
          <xsd:enumeration value="Standard Sales Cycle(Integration with TM)"/>
          <xsd:enumeration value="Standard Sales Order"/>
          <xsd:enumeration value="STO - with in same company codes"/>
          <xsd:enumeration value="STO generation for Pull and Push"/>
          <xsd:enumeration value="STO Intercompany"/>
          <xsd:enumeration value="Stock handling_Rework, scrap, blocked stock"/>
          <xsd:enumeration value="Stock in Transit"/>
          <xsd:enumeration value="Stock Replenishment"/>
          <xsd:enumeration value="Stock Replenishment Within Warehouse - WM"/>
          <xsd:enumeration value="Stock Transfer Inspection"/>
          <xsd:enumeration value="Stock Transfer Order"/>
          <xsd:enumeration value="Stock Transfer within Plant"/>
          <xsd:enumeration value="Stock Transfers"/>
          <xsd:enumeration value="Stock Transport Order"/>
          <xsd:enumeration value="Stocking"/>
          <xsd:enumeration value="Stocking or destocking approval check"/>
          <xsd:enumeration value="Stocking realignment"/>
          <xsd:enumeration value="Storage Location Transfer"/>
          <xsd:enumeration value="Storage location transfer from EWM to non EWM location"/>
          <xsd:enumeration value="Storage location transfer from non EWM to EWM location"/>
          <xsd:enumeration value="Store Cash Operations"/>
          <xsd:enumeration value="Store Fulfillment Operations"/>
          <xsd:enumeration value="Store Inventory Management"/>
          <xsd:enumeration value="Store Labeling, Ticketing and Signage"/>
          <xsd:enumeration value="Store Perform selling activities"/>
          <xsd:enumeration value="Store Selling Floor Replenishment"/>
          <xsd:enumeration value="Store Task Management"/>
          <xsd:enumeration value="Storm Handling and Electricity restoration scenario"/>
          <xsd:enumeration value="Storm Survey and Restoration"/>
          <xsd:enumeration value="Strategic Freight Procurement and Bid Optimization"/>
          <xsd:enumeration value="Strategic Planning"/>
          <xsd:enumeration value="Strategic Sourcing"/>
          <xsd:enumeration value="Strip and Quote"/>
          <xsd:enumeration value="Subcontracting"/>
          <xsd:enumeration value="Subcontracting BOM with Production versions"/>
          <xsd:enumeration value="Subcontracting cycle"/>
          <xsd:enumeration value="Subcontracting- External"/>
          <xsd:enumeration value="Subcontracting- Internal"/>
          <xsd:enumeration value="Subcontracting Process"/>
          <xsd:enumeration value="Sub-Contracting Process from External Vendor - EWM"/>
          <xsd:enumeration value="subcontracting processing"/>
          <xsd:enumeration value="Subcontracting Procurement"/>
          <xsd:enumeration value="Subcontracting through SA with release document"/>
          <xsd:enumeration value="Subcontracting through SA without release document"/>
          <xsd:enumeration value="Subcontracting with External Services"/>
          <xsd:enumeration value="Subscription Billing"/>
          <xsd:enumeration value="Subsequent Free of Charge Delivery"/>
          <xsd:enumeration value="Substance Volume Tracking"/>
          <xsd:enumeration value="Succession Planning"/>
          <xsd:enumeration value="Supersession"/>
          <xsd:enumeration value="Supersession DRP for sub. Demand and receipts"/>
          <xsd:enumeration value="Supersession Master data creation- Standard testing"/>
          <xsd:enumeration value="Supersession scenarios and realignment"/>
          <xsd:enumeration value="Supplier"/>
          <xsd:enumeration value="Supplier Agreement"/>
          <xsd:enumeration value="Supplier and Category Management"/>
          <xsd:enumeration value="Supplier Certificate"/>
          <xsd:enumeration value="Supplier Condition Contract Management"/>
          <xsd:enumeration value="Supplier Evaluation"/>
          <xsd:enumeration value="Supplier Evaluation and Category Management"/>
          <xsd:enumeration value="Supplier Information Management"/>
          <xsd:enumeration value="Supplier Information Performance Management"/>
          <xsd:enumeration value="Supplier invoice recording"/>
          <xsd:enumeration value="Supplier Lifecycle Management"/>
          <xsd:enumeration value="Supplier Management"/>
          <xsd:enumeration value="Supplier Master Data"/>
          <xsd:enumeration value="Supplier Master Setup"/>
          <xsd:enumeration value="Supplier Negotiation"/>
          <xsd:enumeration value="Supplier Performance Management"/>
          <xsd:enumeration value="Supplier PPAP"/>
          <xsd:enumeration value="Supplier Return Process"/>
          <xsd:enumeration value="Supplier Returns"/>
          <xsd:enumeration value="Supplier Returns Process"/>
          <xsd:enumeration value="Supplier Risk Management"/>
          <xsd:enumeration value="Supply and Response Planning"/>
          <xsd:enumeration value="Supply Assignment"/>
          <xsd:enumeration value="Supply Assignment Run(ARun)"/>
          <xsd:enumeration value="Supply Chain Agility"/>
          <xsd:enumeration value="Supply Chain and Operations"/>
          <xsd:enumeration value="Supply Chain Collaboration"/>
          <xsd:enumeration value="Supply Chain Planning"/>
          <xsd:enumeration value="Supply Chain Response"/>
          <xsd:enumeration value="Supply Chain Visibility &amp; Alerts"/>
          <xsd:enumeration value="Supply Chain Visibility and Alerts"/>
          <xsd:enumeration value="Supply Planning"/>
          <xsd:enumeration value="Support for Flight Operations"/>
          <xsd:enumeration value="Support for Operations"/>
          <xsd:enumeration value="Support the employee's leave request and processing"/>
          <xsd:enumeration value="Survey Integration with yMKT"/>
          <xsd:enumeration value="Sustainability Performance Management"/>
          <xsd:enumeration value="Systems Engineering"/>
          <xsd:enumeration value="Talent and HR"/>
          <xsd:enumeration value="Talent Development – Employee Experience"/>
          <xsd:enumeration value="Talent Management"/>
          <xsd:enumeration value="Talent Management"/>
          <xsd:enumeration value="Talent profile"/>
          <xsd:enumeration value="Talent Review"/>
          <xsd:enumeration value="Talent Review Meetings"/>
          <xsd:enumeration value="Tax Accounting"/>
          <xsd:enumeration value="Tax and Tax Efficient Operating Model"/>
          <xsd:enumeration value="Taxation"/>
          <xsd:enumeration value="Taxes"/>
          <xsd:enumeration value="Technology Architecture"/>
          <xsd:enumeration value="Territory Management"/>
          <xsd:enumeration value="Test Equipment Management"/>
          <xsd:enumeration value="Testing and Results Recording"/>
          <xsd:enumeration value="Third Party Order"/>
          <xsd:enumeration value="Third party Process"/>
          <xsd:enumeration value="Third Party Processing"/>
          <xsd:enumeration value="Third Party Procurement"/>
          <xsd:enumeration value="Third Party Purchasing"/>
          <xsd:enumeration value="Third Party Sales"/>
          <xsd:enumeration value="Third Party Sales with Shipping Notification"/>
          <xsd:enumeration value="Third Party Sales without Shipping Notification"/>
          <xsd:enumeration value="Third Party Scheduling Agreement"/>
          <xsd:enumeration value="Third Party With Subcontracting"/>
          <xsd:enumeration value="Third-party procurement"/>
          <xsd:enumeration value="Time Administration"/>
          <xsd:enumeration value="Time and Labor"/>
          <xsd:enumeration value="Time Management"/>
          <xsd:enumeration value="Timesheets Integration from C4C to SAP CS"/>
          <xsd:enumeration value="TM Inbound"/>
          <xsd:enumeration value="TM Integration with S4HANA"/>
          <xsd:enumeration value="TM Master Data"/>
          <xsd:enumeration value="TM Outbound"/>
          <xsd:enumeration value="Tooling Sales - Amortization"/>
          <xsd:enumeration value="Total Compensation Planning Template"/>
          <xsd:enumeration value="Totes Handling"/>
          <xsd:enumeration value="TPOP Realignment"/>
          <xsd:enumeration value="Trade and Customs Compliance"/>
          <xsd:enumeration value="Trade Management"/>
          <xsd:enumeration value="Transaction Reconciliation"/>
          <xsd:enumeration value="Transformer Condition based Maintenance"/>
          <xsd:enumeration value="Transformer Fire Emergency Situation Handling"/>
          <xsd:enumeration value="Transformer oil leakage"/>
          <xsd:enumeration value="Transformer Procurement &amp; Installation"/>
          <xsd:enumeration value="Transformer Routine Maintenance"/>
          <xsd:enumeration value="Transformer Voltage Regulator repair and Communication box Replacement using AI"/>
          <xsd:enumeration value="Transmission Line Spacer replacement"/>
          <xsd:enumeration value="Transport Management"/>
          <xsd:enumeration value="Transportation"/>
          <xsd:enumeration value="Transportation by Air"/>
          <xsd:enumeration value="Transportation by Ocean"/>
          <xsd:enumeration value="Transportation Design and Planning"/>
          <xsd:enumeration value="Transportation Execution and Visibility"/>
          <xsd:enumeration value="Transportation Planning and Design"/>
          <xsd:enumeration value="Transportation, Marketing &amp; Contractual Allocations"/>
          <xsd:enumeration value="Transportation-integration with S"/>
          <xsd:enumeration value="Transportationintegration with S4HANA"/>
          <xsd:enumeration value="Travel &amp; Expense Processing"/>
          <xsd:enumeration value="Travel and Expense Management"/>
          <xsd:enumeration value="Treasury"/>
          <xsd:enumeration value="Treasury and Risk Management"/>
          <xsd:enumeration value="Treasury Core"/>
          <xsd:enumeration value="Treasury Structure"/>
          <xsd:enumeration value="Treasury, Hedging &amp; Cash Management"/>
          <xsd:enumeration value="Tresury and Risk Management"/>
          <xsd:enumeration value="Trigger based DRP"/>
          <xsd:enumeration value="TSW New Features"/>
          <xsd:enumeration value="Turnkey Process"/>
          <xsd:enumeration value="Twitter Integration with Ymarketing"/>
          <xsd:enumeration value="UPC Management"/>
          <xsd:enumeration value="Update and maintain Contingent Workforce Information"/>
          <xsd:enumeration value="Update and maintain electronic records and reports"/>
          <xsd:enumeration value="Update and maintain Employment Information"/>
          <xsd:enumeration value="Update and maintain Personal Information"/>
          <xsd:enumeration value="Update employee repatriation data in systems - HRIS, Payroll, Benefits, etc."/>
          <xsd:enumeration value="Update end of assignment employee data in systems - HRIS, Payroll, Benefits, etc."/>
          <xsd:enumeration value="Update new assignment employee data in systems - HRIS, Payroll, Benefits, etc."/>
          <xsd:enumeration value="Update Recon Account during Billing"/>
          <xsd:enumeration value="Upstream Operation Management"/>
          <xsd:enumeration value="Usage"/>
          <xsd:enumeration value="Usage of Permit"/>
          <xsd:enumeration value="Used Vehicle Sales"/>
          <xsd:enumeration value="Utility Pole Inspection"/>
          <xsd:enumeration value="Value added service"/>
          <xsd:enumeration value="Value Added Services"/>
          <xsd:enumeration value="Value Contract"/>
          <xsd:enumeration value="Value contracts"/>
          <xsd:enumeration value="Variable Pay Planning"/>
          <xsd:enumeration value="Variable Price Based On Quality"/>
          <xsd:enumeration value="Variance and Settlement for Discrete Manufacturing"/>
          <xsd:enumeration value="Variance and Settlement for Repetitive Manufacturing"/>
          <xsd:enumeration value="Variance and Settlement with Make to Order production"/>
          <xsd:enumeration value="Variance and Settlement with Make to stock production"/>
          <xsd:enumeration value="Variant Configuration"/>
          <xsd:enumeration value="Variant Configuration with Intercompany procurement"/>
          <xsd:enumeration value="Variant Configuration with Sales Order Pricing"/>
          <xsd:enumeration value="Vegetation Management"/>
          <xsd:enumeration value="Vehicle in production"/>
          <xsd:enumeration value="Vehicle Returns"/>
          <xsd:enumeration value="Vehicle Shipment"/>
          <xsd:enumeration value="Vehicle Stock Transfer"/>
          <xsd:enumeration value="VEMP"/>
          <xsd:enumeration value="Vendor Consignement"/>
          <xsd:enumeration value="Vendor Consignment"/>
          <xsd:enumeration value="Vendor Consignment Process"/>
          <xsd:enumeration value="Vendor Consignment Processing"/>
          <xsd:enumeration value="Vendor Consignment through SA with release document"/>
          <xsd:enumeration value="Vendor Consignment through SA without release document"/>
          <xsd:enumeration value="Vendor Invoicing"/>
          <xsd:enumeration value="Vendor Master Data"/>
          <xsd:enumeration value="Vendor Qualification"/>
          <xsd:enumeration value="Vendor Rebate"/>
          <xsd:enumeration value="Vendor Rebates"/>
          <xsd:enumeration value="Vendor Relationship Management"/>
          <xsd:enumeration value="Vendor Repair"/>
          <xsd:enumeration value="Vendor Returns"/>
          <xsd:enumeration value="Vendor Returns Process"/>
          <xsd:enumeration value="Vendor Settlement Management"/>
          <xsd:enumeration value="Vendor Sub-range"/>
          <xsd:enumeration value="Voluntary"/>
          <xsd:enumeration value="Wallet share in C4C"/>
          <xsd:enumeration value="Warehouse Management"/>
          <xsd:enumeration value="Warehouse Management and WM Physical Inventory"/>
          <xsd:enumeration value="Warehouse Operations"/>
          <xsd:enumeration value="Warehouse Optimization"/>
          <xsd:enumeration value="Warranty Management"/>
          <xsd:enumeration value="Warranty Registration"/>
          <xsd:enumeration value="Warranty service creation"/>
          <xsd:enumeration value="Warranty start date entry"/>
          <xsd:enumeration value="Warranty-Reman and exchange parts"/>
          <xsd:enumeration value="WBS creation to Asset Settlement"/>
          <xsd:enumeration value="WCM  Enhanced"/>
          <xsd:enumeration value="WCM - Enhanced"/>
          <xsd:enumeration value="Weapon System Maintenance"/>
          <xsd:enumeration value="Weapon system Management"/>
          <xsd:enumeration value="Weapon System Management"/>
          <xsd:enumeration value="Wholesale_Allocation"/>
          <xsd:enumeration value="Wholesale_Assortment"/>
          <xsd:enumeration value="Wholesale_Credit Management"/>
          <xsd:enumeration value="Wholesale_Rebates and Agent Commissions"/>
          <xsd:enumeration value="Wholesale_Returns"/>
          <xsd:enumeration value="Wholesale_Sales Deals"/>
          <xsd:enumeration value="Wholesale_Sales Order"/>
          <xsd:enumeration value="Wholesaler Consignment"/>
          <xsd:enumeration value="Wholesaler_Contracts"/>
          <xsd:enumeration value="WIP Batch Management"/>
          <xsd:enumeration value="WM Inbound processing and Receipt Confirmation"/>
          <xsd:enumeration value="Work Clearance Management"/>
          <xsd:enumeration value="Work Clearance Management – Enhanced"/>
          <xsd:enumeration value="Work Clearance Management - Standard"/>
          <xsd:enumeration value="Work, Health and Safety Information"/>
          <xsd:enumeration value="Workbook to XML Conversion"/>
          <xsd:enumeration value="Workflow"/>
          <xsd:enumeration value="Workforce"/>
          <xsd:enumeration value="Workforce Process Management"/>
          <xsd:enumeration value="Workforce Scheduling"/>
          <xsd:enumeration value="Worksite Project Budget review &amp; Forecasting"/>
          <xsd:enumeration value="Worksite Project Commercial Mgmt."/>
          <xsd:enumeration value="Worksite Project Customer Management"/>
          <xsd:enumeration value="Worksite Project Detailed Budget Planning"/>
          <xsd:enumeration value="Worksite Project Finance Accounting"/>
          <xsd:enumeration value="Worksite Project Financial Closure"/>
          <xsd:enumeration value="Worksite Project Financial Reporting"/>
          <xsd:enumeration value="Worksite Project initial Budget Planning"/>
          <xsd:enumeration value="Worksite Project Operations Closure"/>
          <xsd:enumeration value="Worksite Project Operations Reporting and Analysis"/>
          <xsd:enumeration value="Worksite Project Organizational Setup"/>
          <xsd:enumeration value="Worksite Project Preparation &amp; Setup"/>
          <xsd:enumeration value="Worksite Project Procurement Operations"/>
          <xsd:enumeration value="Worksite Project Progress Control"/>
          <xsd:enumeration value="Worksite Project Supplier Management"/>
          <xsd:enumeration value="Worksite Project Tax Accounting &amp; Reporting Management"/>
          <xsd:enumeration value="Yard Management"/>
          <xsd:enumeration value="Ycomm yMKT integration"/>
          <xsd:enumeration value="Ycomm- yMKT integration"/>
          <xsd:enumeration value="Year End Reports"/>
          <xsd:enumeration value="yMKT sales segment from S4 HANA"/>
        </xsd:restriction>
      </xsd:simpleType>
    </xsd:element>
    <xsd:element name="SubScenario" ma:index="33" nillable="true" ma:displayName="Sub-Scenario" ma:format="Dropdown" ma:internalName="SubScenario">
      <xsd:simpleType>
        <xsd:restriction base="dms:Choice">
          <xsd:enumeration value="-"/>
          <xsd:enumeration value="3D Variant Matrix"/>
          <xsd:enumeration value="3rd party Delivery SO (External Vendor Direct Delivery)"/>
          <xsd:enumeration value="Accounts payable"/>
          <xsd:enumeration value="Accounts receivable"/>
          <xsd:enumeration value="Activate Pricing Documentation"/>
          <xsd:enumeration value="Adjust Stock"/>
          <xsd:enumeration value="Advance Returns Management"/>
          <xsd:enumeration value="Agency Business for Franchise Management"/>
          <xsd:enumeration value="Allocation for New Product Launch"/>
          <xsd:enumeration value="Allocation for Returns"/>
          <xsd:enumeration value="Allocation Insight to Action - Exception Management"/>
          <xsd:enumeration value="Allocation process cross channel(SO"/>
          <xsd:enumeration value="Allocation Table Object Page"/>
          <xsd:enumeration value="Allocation with future stock"/>
          <xsd:enumeration value="Analytics &amp; Reporting"/>
          <xsd:enumeration value="AP_Manage Suppler items_Fiori"/>
          <xsd:enumeration value="Application Variants"/>
          <xsd:enumeration value="AR_Display Customer Balances_Fiori"/>
          <xsd:enumeration value="AR_Manage Customer Line Items_Fiori"/>
          <xsd:enumeration value="Ariba: Procure to Order"/>
          <xsd:enumeration value="Ariba: Procure to Pay"/>
          <xsd:enumeration value="Article Data Migration Cockpit"/>
          <xsd:enumeration value="Article Hierarchy"/>
          <xsd:enumeration value="Article Master Data"/>
          <xsd:enumeration value="Assortment by grades"/>
          <xsd:enumeration value="Assortment by Layout Modules"/>
          <xsd:enumeration value="Back order Processing"/>
          <xsd:enumeration value="Backroom Management"/>
          <xsd:enumeration value="Basic Inbound Processing EWM"/>
          <xsd:enumeration value="Basic Inbound Processing eWMS"/>
          <xsd:enumeration value="Basic inventory management EWM"/>
          <xsd:enumeration value="Basic inventory management eWMS"/>
          <xsd:enumeration value="Basic Listing Process"/>
          <xsd:enumeration value="BBY_Coupon % Discount"/>
          <xsd:enumeration value="BBY_Coupon Absolute Discount"/>
          <xsd:enumeration value="BBY_Volume Base Discount Coupon"/>
          <xsd:enumeration value="Best Before Date for Fresh Articles"/>
          <xsd:enumeration value="Billing Output Messages"/>
          <xsd:enumeration value="BoM Creation"/>
          <xsd:enumeration value="Bonus Buy Promotion"/>
          <xsd:enumeration value="Budgeting &amp; Forecasting"/>
          <xsd:enumeration value="Cash Management"/>
          <xsd:enumeration value="Channel Protection (Seg"/>
          <xsd:enumeration value="Chat Bot_RPA Article Creation"/>
          <xsd:enumeration value="Closing  or  General Ledger"/>
          <xsd:enumeration value="Closing / General Ledger"/>
          <xsd:enumeration value="Collect from Store Order for One Time Customer"/>
          <xsd:enumeration value="Collective Purchase Order (Cross Docking)"/>
          <xsd:enumeration value="Collective Purchase Order (Flow Through- Drop ship Order Processing)"/>
          <xsd:enumeration value="Collective Purchase Orders"/>
          <xsd:enumeration value="Combined Order"/>
          <xsd:enumeration value="Comission based trading"/>
          <xsd:enumeration value="Common Pool"/>
          <xsd:enumeration value="Conduct physical inventory"/>
          <xsd:enumeration value="Consolidations"/>
          <xsd:enumeration value="Create DC Receipt from Vendor"/>
          <xsd:enumeration value="Create Physical Document Inventory"/>
          <xsd:enumeration value="Create PO or STO"/>
          <xsd:enumeration value="Create PO/STO"/>
          <xsd:enumeration value="Cross Company SO with Customer Direct Delivery"/>
          <xsd:enumeration value="Cross Company SO-Multicurrency"/>
          <xsd:enumeration value="Customer Condition Contracts Sales  Based"/>
          <xsd:enumeration value="Customer Contract Account (FICA-X)"/>
          <xsd:enumeration value="Customer Experience"/>
          <xsd:enumeration value="Customer Hierarchy"/>
          <xsd:enumeration value="Customer Orders with partial down payment at POS"/>
          <xsd:enumeration value="Customer Source of Supply"/>
          <xsd:enumeration value="Cycle Counting"/>
          <xsd:enumeration value="Data Governance"/>
          <xsd:enumeration value="Datelines and Transportation Chain"/>
          <xsd:enumeration value="Deconsolidation in Work Center EWM"/>
          <xsd:enumeration value="Define categories by customer"/>
          <xsd:enumeration value="Demand Data Foundation DDF"/>
          <xsd:enumeration value="Demand Driven MRP for Distribution"/>
          <xsd:enumeration value="Demand Driven MRP for Manufacturing"/>
          <xsd:enumeration value="Display Exception Workbench with F&amp;R"/>
          <xsd:enumeration value="Dispute Management"/>
          <xsd:enumeration value="Distribution Curves"/>
          <xsd:enumeration value="Domestic Logistics Management"/>
          <xsd:enumeration value="Drop open requirement report"/>
          <xsd:enumeration value="Dynamic Sourcing"/>
          <xsd:enumeration value="E2E Collective Order"/>
          <xsd:enumeration value="E2E Franchise Model"/>
          <xsd:enumeration value="E2E Fresh Articles"/>
          <xsd:enumeration value="E2E Full External  Production"/>
          <xsd:enumeration value="E2E Full internal Production"/>
          <xsd:enumeration value="E2E Logistical Variants"/>
          <xsd:enumeration value="E2E Procure to Pay"/>
          <xsd:enumeration value="E2E Structured Articles"/>
          <xsd:enumeration value="EAN recycling"/>
          <xsd:enumeration value="Ecommerce Sales Order Generation"/>
          <xsd:enumeration value="Ecommerce Sales Order Update"/>
          <xsd:enumeration value="Enhancement of Product Costing with Actual Costing"/>
          <xsd:enumeration value="Evaluate"/>
          <xsd:enumeration value="Execute Multi-Echelon Replenishment with F&amp;R"/>
          <xsd:enumeration value="Execute replenishment from DC to Site with F&amp;R"/>
          <xsd:enumeration value="Execute replenishment from Vendor to Site with F&amp;R"/>
          <xsd:enumeration value="Export Management"/>
          <xsd:enumeration value="Externally managed stock"/>
          <xsd:enumeration value="Fashion MRP With Safety Stock"/>
          <xsd:enumeration value="Fashion Pricing Management"/>
          <xsd:enumeration value="Fashion Replenishment MRP with Safety Stock"/>
          <xsd:enumeration value="Fiori: Article Object Page"/>
          <xsd:enumeration value="Fiori: Product Master Data"/>
          <xsd:enumeration value="Fiori: Site Object Page"/>
          <xsd:enumeration value="Fiori: Vendor Object Page"/>
          <xsd:enumeration value="Fixed Assets"/>
          <xsd:enumeration value="Forecast Basic Scenario with UDF"/>
          <xsd:enumeration value="Forecast for Fresh articles using F&amp;R addon"/>
          <xsd:enumeration value="Forecast for Stable Articles with F&amp;R"/>
          <xsd:enumeration value="Forecast for Stable Articles with FandR"/>
          <xsd:enumeration value="Forecast with boolean DIF with F&amp;R"/>
          <xsd:enumeration value="Forecast with reference consumption with F&amp;R"/>
          <xsd:enumeration value="Forecast with reference module with F&amp;R"/>
          <xsd:enumeration value="Franchise DC Fulfillment Integrated Model"/>
          <xsd:enumeration value="Franchise DC Fulfillment Parallel Model"/>
          <xsd:enumeration value="Free Goods"/>
          <xsd:enumeration value="Fresh Article Master Data"/>
          <xsd:enumeration value="Full &amp; Empties Products"/>
          <xsd:enumeration value="Full and Empties Products"/>
          <xsd:enumeration value="GL_Audit Journal_Fiori"/>
          <xsd:enumeration value="GL_Carry Forward Balances_Fiori"/>
          <xsd:enumeration value="GL_Display Financial Statement_Fiori"/>
          <xsd:enumeration value="GL_Display G or L Account Balances_Fiori"/>
          <xsd:enumeration value="GL_Display G/L Account Balances_Fiori"/>
          <xsd:enumeration value="Goods Movement Analytics"/>
          <xsd:enumeration value="GR or IR Conciliation"/>
          <xsd:enumeration value="GR/IR Conciliation"/>
          <xsd:enumeration value="GS1 Integration PRICAT"/>
          <xsd:enumeration value="Home Delivery Order for One Time Customer"/>
          <xsd:enumeration value="Horizontal Protection"/>
          <xsd:enumeration value="Import Management"/>
          <xsd:enumeration value="In Store Sales preparation (powered by eWM with Advance Flow)"/>
          <xsd:enumeration value="In Store Sales preparation (powered by eWM with Basic Flow)"/>
          <xsd:enumeration value="Inbound flow from xstore to CAR"/>
          <xsd:enumeration value="Inbound Processing"/>
          <xsd:enumeration value="Indirect Purchase Order Management"/>
          <xsd:enumeration value="Insurance and repairs"/>
          <xsd:enumeration value="Integrate and maintain Prices across Channels"/>
          <xsd:enumeration value="Intercompany Core"/>
          <xsd:enumeration value="Intercompany Price Optimization"/>
          <xsd:enumeration value="Intercompany SO with special stock"/>
          <xsd:enumeration value="Intercompany SO with unrestricted stock"/>
          <xsd:enumeration value="Intercompany STO"/>
          <xsd:enumeration value="Intercompany STO same country and currency"/>
          <xsd:enumeration value="Intercompany STO same country and currency automatic PO"/>
          <xsd:enumeration value="Intercompany STO with ATP determination"/>
          <xsd:enumeration value="Intercompany STO: Multicurrency"/>
          <xsd:enumeration value="Intercompany STO: Plant Abroad"/>
          <xsd:enumeration value="Internal Source Of Supply"/>
          <xsd:enumeration value="Internal Warehouse processes and order based replenishment EWM"/>
          <xsd:enumeration value="Internal Warehouse processes eWMS"/>
          <xsd:enumeration value="International Logistics Management"/>
          <xsd:enumeration value="Intracompany Stock In transit in an STO"/>
          <xsd:enumeration value="Intracompany Stock In transit in an STO with ATP determination"/>
          <xsd:enumeration value="Intrastat Reporting"/>
          <xsd:enumeration value="Invoice  Verification Online"/>
          <xsd:enumeration value="Item Master Data Trasmission"/>
          <xsd:enumeration value="Kit to Order EWM"/>
          <xsd:enumeration value="Kit to stock EWM"/>
          <xsd:enumeration value="Make-to-Measure"/>
          <xsd:enumeration value="Manage non bought inventory"/>
          <xsd:enumeration value="Manage Payment Blocks"/>
          <xsd:enumeration value="Manage Prices in Multiple Channels"/>
          <xsd:enumeration value="Manage Requisition Reporting"/>
          <xsd:enumeration value="Manage Store Sales"/>
          <xsd:enumeration value="Management and Financial Reporting"/>
          <xsd:enumeration value="Manufacturing Feasibility Analysis"/>
          <xsd:enumeration value="Manufacturing Material"/>
          <xsd:enumeration value="Markdown Planning and Management"/>
          <xsd:enumeration value="Marker and Bundle"/>
          <xsd:enumeration value="Market Segmentation (Seg"/>
          <xsd:enumeration value="Massive picking EWM (2 steps)"/>
          <xsd:enumeration value="Master Data Segmentation relevant (BOM"/>
          <xsd:enumeration value="Merchandise categories"/>
          <xsd:enumeration value="Merchandise Hierarchy"/>
          <xsd:enumeration value="Model Pricing Strategy"/>
          <xsd:enumeration value="Multi Ship to Order (MSO)"/>
          <xsd:enumeration value="Multiple Price level"/>
          <xsd:enumeration value="New Price with lower level price deletion"/>
          <xsd:enumeration value="Offers Management PMR"/>
          <xsd:enumeration value="Omni-Channel Article Availability"/>
          <xsd:enumeration value="Omni-channel Promotion Pricing OPP"/>
          <xsd:enumeration value="Omni-Channel Sales Orders Integration (Hybris-S4)"/>
          <xsd:enumeration value="On Shelf Availability OSA"/>
          <xsd:enumeration value="One Step versus Two Step Pricing"/>
          <xsd:enumeration value="One Time Customer"/>
          <xsd:enumeration value="Orchestration layer"/>
          <xsd:enumeration value="Order Scheduling for STO"/>
          <xsd:enumeration value="Order to Cash - Dispensing-Bunjyo_Sale for Japan"/>
          <xsd:enumeration value="Order to Cash - Inventory Reg shop-OTCDispensing-Phys Inv for Japan"/>
          <xsd:enumeration value="Order to Cash - Wholesale shop-OTC-returns for Japan"/>
          <xsd:enumeration value="Order to Cash- DC Stock for Japan"/>
          <xsd:enumeration value="OTC with Credit Card"/>
          <xsd:enumeration value="OTC with Invoice and Dunning"/>
          <xsd:enumeration value="OTC with Partial Delivery and Refund"/>
          <xsd:enumeration value="OTC with Payment on Account and Credit Clarification"/>
          <xsd:enumeration value="OTC with Paypal and Multiple Deliveries"/>
          <xsd:enumeration value="OTC with Prepayment- Manual Clearing"/>
          <xsd:enumeration value="Outbound Delivery Output Messages"/>
          <xsd:enumeration value="Outbound Process with Wave and Transport EWM"/>
          <xsd:enumeration value="Outbound Process with Wave and Transport eWMS"/>
          <xsd:enumeration value="Partial Quantity rejection in SO"/>
          <xsd:enumeration value="PCW - Massive operations (ATP"/>
          <xsd:enumeration value="PCW - Master Orders (Master Production Orders and Master Planned Orders)"/>
          <xsd:enumeration value="Perform Store Walkthrough"/>
          <xsd:enumeration value="Physical Document Inventory"/>
          <xsd:enumeration value="Physical Inventory during opening hours"/>
          <xsd:enumeration value="Picking for Cross-Docking EWM"/>
          <xsd:enumeration value="Planed Replenishment EWM"/>
          <xsd:enumeration value="POS inbound flow from Car to S/4"/>
          <xsd:enumeration value="POS Integration with CAR DTA"/>
          <xsd:enumeration value="POS Outbound"/>
          <xsd:enumeration value="Pre-Season Demand and Order Management (PIR and Sales Contract)"/>
          <xsd:enumeration value="Pre-Season Demand and Order Management (PIR and Sales Contract??)"/>
          <xsd:enumeration value="Price Family"/>
          <xsd:enumeration value="Pricing &amp; Promotions"/>
          <xsd:enumeration value="Print Labels"/>
          <xsd:enumeration value="Procure to Pay - Dispensing-Bunjyo_Recpt for Japan"/>
          <xsd:enumeration value="Procure to Pay - Dispensing-Store direct for Japan"/>
          <xsd:enumeration value="Procure to Pay - Inventory Reg Disp Ret store direct PEDIAS for Japan"/>
          <xsd:enumeration value="Procure to Pay - Inventory Reg shop-OTC-stock transfer for Japan"/>
          <xsd:enumeration value="Procure to Pay - Inventory-Reg shop-OTC Disp- Disposal for Japan"/>
          <xsd:enumeration value="Procure to Pay - Regular Shop Consumables for Japan"/>
          <xsd:enumeration value="Procure to Pay - Regular shop POSA for Japan"/>
          <xsd:enumeration value="Procure to Pay - Regular shop-Instore item(Mag) for Japan"/>
          <xsd:enumeration value="Procure to Pay - Regular shop-OTC-Recall for Japan"/>
          <xsd:enumeration value="Procure to Pay - Regular shop-OTC-Returns for Japan"/>
          <xsd:enumeration value="Procure to Pay - Regular Shop-OTC-sales gift for Japan"/>
          <xsd:enumeration value="Procure to Pay - Regular Shop-OTC-self usage for Japan"/>
          <xsd:enumeration value="Procure to Pay - Store Direct for Japan"/>
          <xsd:enumeration value="Procurement Overview Dashboard (Fiori)"/>
          <xsd:enumeration value="Product Costing"/>
          <xsd:enumeration value="Production Planning"/>
          <xsd:enumeration value="Production Scheduling &amp; Capacity Planning"/>
          <xsd:enumeration value="Production Shop Floor Control"/>
          <xsd:enumeration value="Purchase Order for Finished Goods Procurement"/>
          <xsd:enumeration value="Purchase Order Workbench"/>
          <xsd:enumeration value="Purchase Orders Output Messages"/>
          <xsd:enumeration value="Purchasing Analytics  (Fiori)"/>
          <xsd:enumeration value="Quantity Contract"/>
          <xsd:enumeration value="Real Time Stock reporting by Lumira"/>
          <xsd:enumeration value="Receivable management or  Collection Management"/>
          <xsd:enumeration value="Receivable management/ Collection Management"/>
          <xsd:enumeration value="Recommended Sales Price"/>
          <xsd:enumeration value="Release Purchase Order"/>
          <xsd:enumeration value="Reporting and Dashboards"/>
          <xsd:enumeration value="Return Order for One Time Customer"/>
          <xsd:enumeration value="Return Stock transport Order"/>
          <xsd:enumeration value="Return Vendor Purchase Order"/>
          <xsd:enumeration value="Reverse Logistics and Backhauling"/>
          <xsd:enumeration value="Review and Confirm Replenishment Quantities"/>
          <xsd:enumeration value="Rework Vendor Purchase Order"/>
          <xsd:enumeration value="Rough stock indicator"/>
          <xsd:enumeration value="RPA Close Purchase Orders"/>
          <xsd:enumeration value="RPA Exchange Type update"/>
          <xsd:enumeration value="RPA: Massive POS transactions upload"/>
          <xsd:enumeration value="RPA: Purchase Orders Net Cost Fixing"/>
          <xsd:enumeration value="RSI"/>
          <xsd:enumeration value="Sales Analytics"/>
          <xsd:enumeration value="Sales Analytics powered by CAR"/>
          <xsd:enumeration value="Sales and Operations Planning"/>
          <xsd:enumeration value="Sales Audit by CAR_DTA"/>
          <xsd:enumeration value="Sales Monitor Overview"/>
          <xsd:enumeration value="Sales order management and massive update"/>
          <xsd:enumeration value="Sales Order Pick and Pack"/>
          <xsd:enumeration value="Seasonality"/>
          <xsd:enumeration value="Selling Floor Replenishment"/>
          <xsd:enumeration value="Shortage Management: Split delivery according to PSST rules"/>
          <xsd:enumeration value="Shortage Scenario"/>
          <xsd:enumeration value="Size Conversion"/>
          <xsd:enumeration value="Small&amp;Large quantities picking process EWM"/>
          <xsd:enumeration value="Sourcing"/>
          <xsd:enumeration value="Sourcing strategies"/>
          <xsd:enumeration value="Sourcing Strategies_Fiori"/>
          <xsd:enumeration value="STO with Handling Units"/>
          <xsd:enumeration value="Stock Overview Analytics"/>
          <xsd:enumeration value="Stock Protection"/>
          <xsd:enumeration value="Store Ops: FIORI Perform Store Walkthrough"/>
          <xsd:enumeration value="Subcontracting Purchase Order"/>
          <xsd:enumeration value="Supplier AP and Invoice Matching Reporting"/>
          <xsd:enumeration value="Supplier Invoice Integration (Open Text)"/>
          <xsd:enumeration value="Supplier Invoice Object Page"/>
          <xsd:enumeration value="Taxation"/>
          <xsd:enumeration value="Temporary Reservation"/>
          <xsd:enumeration value="Temporary reservation"/>
          <xsd:enumeration value="Time-Phased Consumption based planning MRP"/>
          <xsd:enumeration value="Total Balances"/>
          <xsd:enumeration value="Trading Company"/>
          <xsd:enumeration value="Transfer Products"/>
          <xsd:enumeration value="Transportation planning EWM"/>
          <xsd:enumeration value="Treasury"/>
          <xsd:enumeration value="Two Level Network with Distr"/>
          <xsd:enumeration value="Two Step Retail Pricing"/>
          <xsd:enumeration value="Under Delivery Tolerance at Variant level"/>
          <xsd:enumeration value="Unloading"/>
          <xsd:enumeration value="UPC Management"/>
          <xsd:enumeration value="Value Added Services"/>
          <xsd:enumeration value="VAT Management from POS"/>
          <xsd:enumeration value="Vendor Condition Contracts (DC Shipment Based Rebates)"/>
          <xsd:enumeration value="Vendor Condition Contracts- BBY redemption e-Coupon"/>
          <xsd:enumeration value="Vendor Condition Contracts- Purchase Rebates based on Invoices"/>
          <xsd:enumeration value="Vendor Condition Contracts- Vendor Lump Sum Deals"/>
          <xsd:enumeration value="Vendor Consignment"/>
          <xsd:enumeration value="Vendor Contract Agreements"/>
          <xsd:enumeration value="Vendor Contract- POS Sales"/>
          <xsd:enumeration value="Vendor Contract- Purchase Rebates for ATF"/>
          <xsd:enumeration value="Vendor Contracts- Purchases GR- Accruals"/>
          <xsd:enumeration value="Vendor Contracts- Purchases GR- Final Settlement"/>
          <xsd:enumeration value="Vendor Contracts- Purchases GR- Partial Settlement"/>
          <xsd:enumeration value="Vendor Contracts- Purchases GR- Scalated"/>
          <xsd:enumeration value="Vendor Contracts- Purchases Invoices- Accruals"/>
          <xsd:enumeration value="Vendor Contracts- Purchases Invoices- Final Settlement"/>
          <xsd:enumeration value="Vendor Contracts- Purchases Invoices- Partial Settlemetn"/>
          <xsd:enumeration value="Vendor Contracts- Purchases Invoices- Scalated"/>
          <xsd:enumeration value="Vendor Contracts- Purchases POs- Accruals"/>
          <xsd:enumeration value="Vendor Contracts- Purchases POs- Final Settlement"/>
          <xsd:enumeration value="Vendor Contracts- Purchases POs- Partial Settlement"/>
          <xsd:enumeration value="Vendor Contracts- Purchases POs- Scalated"/>
          <xsd:enumeration value="Vendor Contract-Sales Rebates Accruals"/>
          <xsd:enumeration value="Vendor Contract-Sales Rebates Final Settlement"/>
          <xsd:enumeration value="Vendor Contract-Sales Rebates Partial Settlement"/>
          <xsd:enumeration value="Vendor Contract-Sales Rebates Scaled"/>
          <xsd:enumeration value="Vendor Hierarchy"/>
          <xsd:enumeration value="Vendor Scheduling Agreements"/>
          <xsd:enumeration value="Vendor Scheduling Agreements with Forecasting"/>
          <xsd:enumeration value="Vendor Source of Supply"/>
          <xsd:enumeration value="Vertical Protection"/>
          <xsd:enumeration value="Wholesale Credit Check and Supply Assignment"/>
          <xsd:enumeration value="Wholesale Customer"/>
          <xsd:enumeration value="Wholesale Fulfillment End to End Process"/>
          <xsd:enumeration value="Wholesaler Sales Order with ATP determination"/>
        </xsd:restriction>
      </xsd:simpleType>
    </xsd:element>
    <xsd:element name="SubSegment" ma:index="34" nillable="true" ma:displayName="Sub-Segment" ma:format="Dropdown" ma:internalName="SubSegment" ma:readOnly="false">
      <xsd:simpleType>
        <xsd:restriction base="dms:Choice">
          <xsd:enumeration value="CGS1.1"/>
          <xsd:enumeration value="Mining1.1"/>
        </xsd:restriction>
      </xsd:simpleType>
    </xsd:element>
    <xsd:element name="Technology" ma:index="35" ma:displayName="Technology" ma:format="Dropdown" ma:internalName="Technology">
      <xsd:simpleType>
        <xsd:restriction base="dms:Choice">
          <xsd:enumeration value="SAP"/>
          <xsd:enumeration value="Oracle"/>
          <xsd:enumeration value="Salesforce"/>
          <xsd:enumeration value="Microsoft"/>
          <xsd:enumeration value="WorkDay"/>
        </xsd:restriction>
      </xsd:simpleType>
    </xsd:element>
    <xsd:element name="ADMPhases" ma:index="36" nillable="true" ma:displayName="ADM Phases" ma:internalName="ADMPhases" ma:readOnly="false">
      <xsd:simpleType>
        <xsd:restriction base="dms:Text">
          <xsd:maxLength value="255"/>
        </xsd:restriction>
      </xsd:simpleType>
    </xsd:element>
    <xsd:element name="Methodology" ma:index="37" nillable="true" ma:displayName="Methodology" ma:internalName="Methodology" ma:readOnly="false">
      <xsd:simpleType>
        <xsd:restriction base="dms:Text">
          <xsd:maxLength value="255"/>
        </xsd:restriction>
      </xsd:simpleType>
    </xsd:element>
    <xsd:element name="ProcessArea" ma:index="38" nillable="true" ma:displayName="Process Area" ma:internalName="ProcessArea" ma:readOnly="false">
      <xsd:simpleType>
        <xsd:restriction base="dms:Text">
          <xsd:maxLength value="255"/>
        </xsd:restriction>
      </xsd:simpleType>
    </xsd:element>
    <xsd:element name="Tags" ma:index="39" nillable="true" ma:displayName="Tags" ma:internalName="Tags" ma:readOnly="false">
      <xsd:simpleType>
        <xsd:restriction base="dms:Text">
          <xsd:maxLength value="255"/>
        </xsd:restriction>
      </xsd:simpleType>
    </xsd:element>
    <xsd:element name="SubIndustry" ma:index="40" nillable="true" ma:displayName="Sub-Industry" ma:internalName="SubIndustry" ma:readOnly="false">
      <xsd:simpleType>
        <xsd:restriction base="dms:Text">
          <xsd:maxLength value="255"/>
        </xsd:restriction>
      </xsd:simpleType>
    </xsd:element>
    <xsd:element name="ClientName" ma:index="41" nillable="true" ma:displayName="Client Name" ma:internalName="ClientName" ma:readOnly="false">
      <xsd:simpleType>
        <xsd:restriction base="dms:Text">
          <xsd:maxLength value="255"/>
        </xsd:restriction>
      </xsd:simpleType>
    </xsd:element>
    <xsd:element name="ContentCurator" ma:index="42" nillable="true" ma:displayName="Content Curator" ma:internalName="ContentCurator" ma:readOnly="false">
      <xsd:simpleType>
        <xsd:restriction base="dms:Text">
          <xsd:maxLength value="255"/>
        </xsd:restriction>
      </xsd:simpleType>
    </xsd:element>
    <xsd:element name="PrimaryModifiedOwner" ma:index="43" nillable="true" ma:displayName="Primary Modified Owner" ma:internalName="PrimaryModifiedOwner" ma:readOnly="false">
      <xsd:simpleType>
        <xsd:restriction base="dms:Text">
          <xsd:maxLength value="255"/>
        </xsd:restriction>
      </xsd:simpleType>
    </xsd:element>
    <xsd:element name="Custom_Created_By" ma:index="44" nillable="true" ma:displayName="Custom_Created_By" ma:list="UserInfo" ma:SharePointGroup="0" ma:internalName="Custom_Created_By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ustom_Modified_By" ma:index="45" nillable="true" ma:displayName="Custom_Modified_By" ma:list="UserInfo" ma:SharePointGroup="0" ma:internalName="Custom_Modified_By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ustom_Created" ma:index="46" nillable="true" ma:displayName="Custom_Created" ma:format="DateOnly" ma:internalName="Custom_Created">
      <xsd:simpleType>
        <xsd:restriction base="dms:DateTime"/>
      </xsd:simpleType>
    </xsd:element>
    <xsd:element name="Custom_Modified" ma:index="47" nillable="true" ma:displayName="Custom_Modified" ma:format="DateOnly" ma:internalName="Custom_Modified">
      <xsd:simpleType>
        <xsd:restriction base="dms:DateTime"/>
      </xsd:simpleType>
    </xsd:element>
    <xsd:element name="ViewIdentifier" ma:index="48" nillable="true" ma:displayName="ViewIdentifier" ma:internalName="ViewIdentifier" ma:readOnly="false" ma:percentage="FALSE">
      <xsd:simpleType>
        <xsd:restriction base="dms:Number">
          <xsd:maxInclusive value="5"/>
          <xsd:minInclusive value="1"/>
        </xsd:restriction>
      </xsd:simpleType>
    </xsd:element>
    <xsd:element name="IsUpdated" ma:index="49" nillable="true" ma:displayName="IsUpdated" ma:default="0" ma:internalName="IsUpdated">
      <xsd:simpleType>
        <xsd:restriction base="dms:Boolean"/>
      </xsd:simpleType>
    </xsd:element>
    <xsd:element name="OldDocId" ma:index="50" nillable="true" ma:displayName="OldDocId" ma:internalName="OldDocId">
      <xsd:simpleType>
        <xsd:restriction base="dms:Text">
          <xsd:maxLength value="255"/>
        </xsd:restriction>
      </xsd:simpleType>
    </xsd:element>
    <xsd:element name="ProjectMD" ma:index="51" nillable="true" ma:displayName="ProjectMD" ma:list="UserInfo" ma:SharePointGroup="0" ma:internalName="ProjectMD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ssetId" ma:index="52" nillable="true" ma:displayName="AssetId" ma:internalName="AssetId">
      <xsd:simpleType>
        <xsd:restriction base="dms:Text">
          <xsd:maxLength value="255"/>
        </xsd:restriction>
      </xsd:simpleType>
    </xsd:element>
    <xsd:element name="IsContribute" ma:index="53" nillable="true" ma:displayName="IsContribute" ma:default="0" ma:internalName="IsContribute">
      <xsd:simpleType>
        <xsd:restriction base="dms:Boolean"/>
      </xsd:simpleType>
    </xsd:element>
    <xsd:element name="CoExReviewersApprovedDate" ma:index="54" nillable="true" ma:displayName="CoExReviewers ApprovedDate" ma:format="DateOnly" ma:internalName="CoExReviewersApprovedDate" ma:readOnly="false">
      <xsd:simpleType>
        <xsd:restriction base="dms:DateTime"/>
      </xsd:simpleType>
    </xsd:element>
    <xsd:element name="CoExReviewersApprovedBy" ma:index="55" nillable="true" ma:displayName="CoExReviewers ApprovedBy" ma:list="UserInfo" ma:SharePointGroup="0" ma:internalName="CoExReviewersApprovedBy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ntentCuratorsApprovedBy" ma:index="56" nillable="true" ma:displayName="ContentCurators ApprovedBy" ma:list="UserInfo" ma:SharePointGroup="0" ma:internalName="ContentCuratorsApprovedBy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ntentCuratorsApprovedDate" ma:index="57" nillable="true" ma:displayName="ContentCurators ApprovedDate" ma:format="DateOnly" ma:internalName="ContentCuratorsApprovedDate" ma:readOnly="false">
      <xsd:simpleType>
        <xsd:restriction base="dms:DateTime"/>
      </xsd:simpleType>
    </xsd:element>
    <xsd:element name="DomainReviewersApprovedBy" ma:index="58" nillable="true" ma:displayName="DomainReviewers ApprovedBy" ma:list="UserInfo" ma:SharePointGroup="0" ma:internalName="DomainReviewersApprovedBy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mainReviewersApprovedDate" ma:index="59" nillable="true" ma:displayName="DomainReviewers ApprovedDate" ma:format="DateOnly" ma:internalName="DomainReviewersApprovedDate">
      <xsd:simpleType>
        <xsd:restriction base="dms:DateTime"/>
      </xsd:simpleType>
    </xsd:element>
    <xsd:element name="IndustryLeadsApprovedDate" ma:index="60" nillable="true" ma:displayName="IndustryLeads ApprovedDate" ma:format="DateOnly" ma:internalName="IndustryLeadsApprovedDate" ma:readOnly="false">
      <xsd:simpleType>
        <xsd:restriction base="dms:DateTime"/>
      </xsd:simpleType>
    </xsd:element>
    <xsd:element name="IndustryLeadsApprovedBy" ma:index="61" nillable="true" ma:displayName="IndustryLeads ApprovedBy" ma:list="UserInfo" ma:SharePointGroup="0" ma:internalName="IndustryLeadsApprovedBy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andscape" ma:index="62" nillable="true" ma:displayName="Landscape" ma:format="Dropdown" ma:internalName="Landscape">
      <xsd:simpleType>
        <xsd:restriction base="dms:Choice">
          <xsd:enumeration value="Cross Industry K4X Based"/>
          <xsd:enumeration value="Products Landscape P4B Based"/>
        </xsd:restriction>
      </xsd:simpleType>
    </xsd:element>
    <xsd:element name="NodeNumber" ma:index="63" nillable="true" ma:displayName="NodeNumber" ma:internalName="NodeNumber">
      <xsd:simpleType>
        <xsd:restriction base="dms:Text">
          <xsd:maxLength value="255"/>
        </xsd:restriction>
      </xsd:simpleType>
    </xsd:element>
    <xsd:element name="AssetType" ma:index="64" nillable="true" ma:displayName="Asset Type" ma:format="Dropdown" ma:internalName="AssetType">
      <xsd:simpleType>
        <xsd:restriction base="dms:Choice">
          <xsd:enumeration value="-"/>
          <xsd:enumeration value="MC Enhanced (MC+)"/>
          <xsd:enumeration value="MC Joint Asset"/>
          <xsd:enumeration value="MC Only"/>
          <xsd:enumeration value="MC+ New"/>
        </xsd:restriction>
      </xsd:simpleType>
    </xsd:element>
    <xsd:element name="ArchivalState" ma:index="65" nillable="true" ma:displayName="ArchivalState" ma:format="Dropdown" ma:internalName="ArchivalState">
      <xsd:simpleType>
        <xsd:restriction base="dms:Choice">
          <xsd:enumeration value="-"/>
          <xsd:enumeration value="Old"/>
        </xsd:restriction>
      </xsd:simpleType>
    </xsd:element>
    <xsd:element name="Domain" ma:index="66" nillable="true" ma:displayName="Domain" ma:format="Dropdown" ma:internalName="Domain">
      <xsd:simpleType>
        <xsd:restriction base="dms:Choice">
          <xsd:enumeration value="ACCOUNTING"/>
          <xsd:enumeration value="Compensation and Variable Pay"/>
          <xsd:enumeration value="Employee Central"/>
          <xsd:enumeration value="FP&amp;A"/>
          <xsd:enumeration value="Learning Management"/>
          <xsd:enumeration value="Performance and Goal Planning"/>
          <xsd:enumeration value="Recruiting and Onboarding"/>
          <xsd:enumeration value="Succession and Career Development"/>
          <xsd:enumeration value="TAX"/>
          <xsd:enumeration value="TREASURY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 ma:index="15" ma:displayName="Comment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2d25605c-8ad9-44a2-96d8-d795221987d0" ContentTypeId="0x010100DA2FFF77BA65FA4C961C0CD0ECDE22E0" PreviousValue="false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34DDAC-CAA0-4E87-980F-6BF5010B4710}">
  <ds:schemaRefs>
    <ds:schemaRef ds:uri="http://schemas.microsoft.com/office/2006/documentManagement/types"/>
    <ds:schemaRef ds:uri="http://purl.org/dc/dcmitype/"/>
    <ds:schemaRef ds:uri="b5187c09-7b3f-4b9e-8469-d610d19f8073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06E941D-E9FB-41C0-AC3E-B5CD31924BD0}"/>
</file>

<file path=customXml/itemProps3.xml><?xml version="1.0" encoding="utf-8"?>
<ds:datastoreItem xmlns:ds="http://schemas.openxmlformats.org/officeDocument/2006/customXml" ds:itemID="{229EFC71-9908-4473-BB7B-51001CFA839C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61D95524-A27C-482A-8CFD-2BC6356689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Acc_Template_Graphik_03_19</Template>
  <TotalTime>423</TotalTime>
  <Words>150</Words>
  <Application>Microsoft Office PowerPoint</Application>
  <PresentationFormat>Widescreen</PresentationFormat>
  <Paragraphs>56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Graphik</vt:lpstr>
      <vt:lpstr>Graphik Black</vt:lpstr>
      <vt:lpstr>Titles</vt:lpstr>
      <vt:lpstr>Content Layouts</vt:lpstr>
      <vt:lpstr>BP310 BUSINESS PROCESS  DESIGN</vt:lpstr>
      <vt:lpstr>Third party order</vt:lpstr>
      <vt:lpstr>REVISION HISTORY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BP310 BUSINESS PROCESS  DESIGN</dc:title>
  <dc:creator>Nayar, Priya</dc:creator>
  <dc:description/>
  <cp:lastModifiedBy>Mandhana, Radhika</cp:lastModifiedBy>
  <cp:revision>22</cp:revision>
  <dcterms:created xsi:type="dcterms:W3CDTF">2019-12-20T09:21:41Z</dcterms:created>
  <dcterms:modified xsi:type="dcterms:W3CDTF">2020-03-12T07:54:15Z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0x010100DA2FFF77BA65FA4C961C0CD0ECDE22E000B8F18CA6A5094B4693A77EE2F90F2DE6</vt:lpwstr>
  </property>
</Properties>
</file>