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4" r:id="rId7"/>
    <p:sldId id="261" r:id="rId8"/>
    <p:sldId id="262" r:id="rId9"/>
    <p:sldId id="265" r:id="rId10"/>
    <p:sldId id="263" r:id="rId11"/>
    <p:sldId id="266" r:id="rId12"/>
    <p:sldId id="267" r:id="rId13"/>
    <p:sldId id="268" r:id="rId14"/>
    <p:sldId id="270"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132185"/>
    <a:srgbClr val="0A200F"/>
    <a:srgbClr val="CC0000"/>
    <a:srgbClr val="1B1682"/>
    <a:srgbClr val="FB93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822F-BBA7-0B20-B297-D7CD11AB0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6E02F95-183D-DC12-0B4A-9F97AF4081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B0E9F1A-9390-E746-D85B-F1D6F082A41C}"/>
              </a:ext>
            </a:extLst>
          </p:cNvPr>
          <p:cNvSpPr>
            <a:spLocks noGrp="1"/>
          </p:cNvSpPr>
          <p:nvPr>
            <p:ph type="dt" sz="half" idx="10"/>
          </p:nvPr>
        </p:nvSpPr>
        <p:spPr/>
        <p:txBody>
          <a:bodyPr/>
          <a:lstStyle/>
          <a:p>
            <a:fld id="{7A441E6C-E2CD-4D51-A0AB-FC8F9006FFEB}" type="datetimeFigureOut">
              <a:rPr lang="en-IN" smtClean="0"/>
              <a:t>11-09-2025</a:t>
            </a:fld>
            <a:endParaRPr lang="en-IN"/>
          </a:p>
        </p:txBody>
      </p:sp>
      <p:sp>
        <p:nvSpPr>
          <p:cNvPr id="5" name="Footer Placeholder 4">
            <a:extLst>
              <a:ext uri="{FF2B5EF4-FFF2-40B4-BE49-F238E27FC236}">
                <a16:creationId xmlns:a16="http://schemas.microsoft.com/office/drawing/2014/main" id="{8D1A4FA0-2947-50A7-9FBD-09313C622F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C9D178-40C1-5941-3BC9-17A315746E10}"/>
              </a:ext>
            </a:extLst>
          </p:cNvPr>
          <p:cNvSpPr>
            <a:spLocks noGrp="1"/>
          </p:cNvSpPr>
          <p:nvPr>
            <p:ph type="sldNum" sz="quarter" idx="12"/>
          </p:nvPr>
        </p:nvSpPr>
        <p:spPr/>
        <p:txBody>
          <a:bodyPr/>
          <a:lstStyle/>
          <a:p>
            <a:fld id="{AA8F10B1-90A4-429C-8988-8DA7D986AB00}" type="slidenum">
              <a:rPr lang="en-IN" smtClean="0"/>
              <a:t>‹#›</a:t>
            </a:fld>
            <a:endParaRPr lang="en-IN"/>
          </a:p>
        </p:txBody>
      </p:sp>
    </p:spTree>
    <p:extLst>
      <p:ext uri="{BB962C8B-B14F-4D97-AF65-F5344CB8AC3E}">
        <p14:creationId xmlns:p14="http://schemas.microsoft.com/office/powerpoint/2010/main" val="14964440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9EDC-C30C-B719-DD1F-2F51D79851E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AB90AD4-040D-215D-FC83-3A61522824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34535D-7D94-0954-F664-1FE3B9AD80B6}"/>
              </a:ext>
            </a:extLst>
          </p:cNvPr>
          <p:cNvSpPr>
            <a:spLocks noGrp="1"/>
          </p:cNvSpPr>
          <p:nvPr>
            <p:ph type="dt" sz="half" idx="10"/>
          </p:nvPr>
        </p:nvSpPr>
        <p:spPr/>
        <p:txBody>
          <a:bodyPr/>
          <a:lstStyle/>
          <a:p>
            <a:fld id="{7A441E6C-E2CD-4D51-A0AB-FC8F9006FFEB}" type="datetimeFigureOut">
              <a:rPr lang="en-IN" smtClean="0"/>
              <a:t>11-09-2025</a:t>
            </a:fld>
            <a:endParaRPr lang="en-IN"/>
          </a:p>
        </p:txBody>
      </p:sp>
      <p:sp>
        <p:nvSpPr>
          <p:cNvPr id="5" name="Footer Placeholder 4">
            <a:extLst>
              <a:ext uri="{FF2B5EF4-FFF2-40B4-BE49-F238E27FC236}">
                <a16:creationId xmlns:a16="http://schemas.microsoft.com/office/drawing/2014/main" id="{926B8918-0A42-5597-733F-21F468522C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D8A4BDE-AB55-2B08-1CB5-B4A72CBAFB70}"/>
              </a:ext>
            </a:extLst>
          </p:cNvPr>
          <p:cNvSpPr>
            <a:spLocks noGrp="1"/>
          </p:cNvSpPr>
          <p:nvPr>
            <p:ph type="sldNum" sz="quarter" idx="12"/>
          </p:nvPr>
        </p:nvSpPr>
        <p:spPr/>
        <p:txBody>
          <a:bodyPr/>
          <a:lstStyle/>
          <a:p>
            <a:fld id="{AA8F10B1-90A4-429C-8988-8DA7D986AB00}" type="slidenum">
              <a:rPr lang="en-IN" smtClean="0"/>
              <a:t>‹#›</a:t>
            </a:fld>
            <a:endParaRPr lang="en-IN"/>
          </a:p>
        </p:txBody>
      </p:sp>
    </p:spTree>
    <p:extLst>
      <p:ext uri="{BB962C8B-B14F-4D97-AF65-F5344CB8AC3E}">
        <p14:creationId xmlns:p14="http://schemas.microsoft.com/office/powerpoint/2010/main" val="148102402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D8878A-EAEB-48CD-DC89-3B9231F0C8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B340527-4036-1659-63B7-AF4C541D38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446FD2-5427-9AE9-5906-BE9DAB8035B3}"/>
              </a:ext>
            </a:extLst>
          </p:cNvPr>
          <p:cNvSpPr>
            <a:spLocks noGrp="1"/>
          </p:cNvSpPr>
          <p:nvPr>
            <p:ph type="dt" sz="half" idx="10"/>
          </p:nvPr>
        </p:nvSpPr>
        <p:spPr/>
        <p:txBody>
          <a:bodyPr/>
          <a:lstStyle/>
          <a:p>
            <a:fld id="{7A441E6C-E2CD-4D51-A0AB-FC8F9006FFEB}" type="datetimeFigureOut">
              <a:rPr lang="en-IN" smtClean="0"/>
              <a:t>11-09-2025</a:t>
            </a:fld>
            <a:endParaRPr lang="en-IN"/>
          </a:p>
        </p:txBody>
      </p:sp>
      <p:sp>
        <p:nvSpPr>
          <p:cNvPr id="5" name="Footer Placeholder 4">
            <a:extLst>
              <a:ext uri="{FF2B5EF4-FFF2-40B4-BE49-F238E27FC236}">
                <a16:creationId xmlns:a16="http://schemas.microsoft.com/office/drawing/2014/main" id="{751DF784-2CBE-E143-1447-0083DE49DD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170D10-2A07-0971-81A4-36C0AE6259F3}"/>
              </a:ext>
            </a:extLst>
          </p:cNvPr>
          <p:cNvSpPr>
            <a:spLocks noGrp="1"/>
          </p:cNvSpPr>
          <p:nvPr>
            <p:ph type="sldNum" sz="quarter" idx="12"/>
          </p:nvPr>
        </p:nvSpPr>
        <p:spPr/>
        <p:txBody>
          <a:bodyPr/>
          <a:lstStyle/>
          <a:p>
            <a:fld id="{AA8F10B1-90A4-429C-8988-8DA7D986AB00}" type="slidenum">
              <a:rPr lang="en-IN" smtClean="0"/>
              <a:t>‹#›</a:t>
            </a:fld>
            <a:endParaRPr lang="en-IN"/>
          </a:p>
        </p:txBody>
      </p:sp>
    </p:spTree>
    <p:extLst>
      <p:ext uri="{BB962C8B-B14F-4D97-AF65-F5344CB8AC3E}">
        <p14:creationId xmlns:p14="http://schemas.microsoft.com/office/powerpoint/2010/main" val="39205780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747A-D8E6-645B-C683-AC223D735A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4457C74-561C-ED66-95F3-4897FD5701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F7B6DA-4045-D711-9067-A03705BC4D19}"/>
              </a:ext>
            </a:extLst>
          </p:cNvPr>
          <p:cNvSpPr>
            <a:spLocks noGrp="1"/>
          </p:cNvSpPr>
          <p:nvPr>
            <p:ph type="dt" sz="half" idx="10"/>
          </p:nvPr>
        </p:nvSpPr>
        <p:spPr/>
        <p:txBody>
          <a:bodyPr/>
          <a:lstStyle/>
          <a:p>
            <a:fld id="{7A441E6C-E2CD-4D51-A0AB-FC8F9006FFEB}" type="datetimeFigureOut">
              <a:rPr lang="en-IN" smtClean="0"/>
              <a:t>11-09-2025</a:t>
            </a:fld>
            <a:endParaRPr lang="en-IN"/>
          </a:p>
        </p:txBody>
      </p:sp>
      <p:sp>
        <p:nvSpPr>
          <p:cNvPr id="5" name="Footer Placeholder 4">
            <a:extLst>
              <a:ext uri="{FF2B5EF4-FFF2-40B4-BE49-F238E27FC236}">
                <a16:creationId xmlns:a16="http://schemas.microsoft.com/office/drawing/2014/main" id="{4F96D60D-E52F-63B8-AD67-9152BE95B8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6B221A-B831-DF11-EFEA-2CBE7E572F4B}"/>
              </a:ext>
            </a:extLst>
          </p:cNvPr>
          <p:cNvSpPr>
            <a:spLocks noGrp="1"/>
          </p:cNvSpPr>
          <p:nvPr>
            <p:ph type="sldNum" sz="quarter" idx="12"/>
          </p:nvPr>
        </p:nvSpPr>
        <p:spPr/>
        <p:txBody>
          <a:bodyPr/>
          <a:lstStyle/>
          <a:p>
            <a:fld id="{AA8F10B1-90A4-429C-8988-8DA7D986AB00}" type="slidenum">
              <a:rPr lang="en-IN" smtClean="0"/>
              <a:t>‹#›</a:t>
            </a:fld>
            <a:endParaRPr lang="en-IN"/>
          </a:p>
        </p:txBody>
      </p:sp>
    </p:spTree>
    <p:extLst>
      <p:ext uri="{BB962C8B-B14F-4D97-AF65-F5344CB8AC3E}">
        <p14:creationId xmlns:p14="http://schemas.microsoft.com/office/powerpoint/2010/main" val="19000225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285F-D1C8-14AA-6A12-F4315B66E5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45821A4-5675-4F16-B23D-F683F16723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D888D02-9697-44CC-5E85-C84BFA2209DC}"/>
              </a:ext>
            </a:extLst>
          </p:cNvPr>
          <p:cNvSpPr>
            <a:spLocks noGrp="1"/>
          </p:cNvSpPr>
          <p:nvPr>
            <p:ph type="dt" sz="half" idx="10"/>
          </p:nvPr>
        </p:nvSpPr>
        <p:spPr/>
        <p:txBody>
          <a:bodyPr/>
          <a:lstStyle/>
          <a:p>
            <a:fld id="{7A441E6C-E2CD-4D51-A0AB-FC8F9006FFEB}" type="datetimeFigureOut">
              <a:rPr lang="en-IN" smtClean="0"/>
              <a:t>11-09-2025</a:t>
            </a:fld>
            <a:endParaRPr lang="en-IN"/>
          </a:p>
        </p:txBody>
      </p:sp>
      <p:sp>
        <p:nvSpPr>
          <p:cNvPr id="5" name="Footer Placeholder 4">
            <a:extLst>
              <a:ext uri="{FF2B5EF4-FFF2-40B4-BE49-F238E27FC236}">
                <a16:creationId xmlns:a16="http://schemas.microsoft.com/office/drawing/2014/main" id="{23ADB6C1-0E00-D77E-17DE-44E9AF5983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26264-40E9-3040-C9DA-9C7C66C75B98}"/>
              </a:ext>
            </a:extLst>
          </p:cNvPr>
          <p:cNvSpPr>
            <a:spLocks noGrp="1"/>
          </p:cNvSpPr>
          <p:nvPr>
            <p:ph type="sldNum" sz="quarter" idx="12"/>
          </p:nvPr>
        </p:nvSpPr>
        <p:spPr/>
        <p:txBody>
          <a:bodyPr/>
          <a:lstStyle/>
          <a:p>
            <a:fld id="{AA8F10B1-90A4-429C-8988-8DA7D986AB00}" type="slidenum">
              <a:rPr lang="en-IN" smtClean="0"/>
              <a:t>‹#›</a:t>
            </a:fld>
            <a:endParaRPr lang="en-IN"/>
          </a:p>
        </p:txBody>
      </p:sp>
    </p:spTree>
    <p:extLst>
      <p:ext uri="{BB962C8B-B14F-4D97-AF65-F5344CB8AC3E}">
        <p14:creationId xmlns:p14="http://schemas.microsoft.com/office/powerpoint/2010/main" val="19904469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F9A38-5DC3-643F-AAF9-71539C86FA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59E734-95AF-DA16-E97E-97618C161A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C373E0-9938-3F42-8E4A-2D3982658C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8E834B-DC78-4AD4-42FB-11662E50A4ED}"/>
              </a:ext>
            </a:extLst>
          </p:cNvPr>
          <p:cNvSpPr>
            <a:spLocks noGrp="1"/>
          </p:cNvSpPr>
          <p:nvPr>
            <p:ph type="dt" sz="half" idx="10"/>
          </p:nvPr>
        </p:nvSpPr>
        <p:spPr/>
        <p:txBody>
          <a:bodyPr/>
          <a:lstStyle/>
          <a:p>
            <a:fld id="{7A441E6C-E2CD-4D51-A0AB-FC8F9006FFEB}" type="datetimeFigureOut">
              <a:rPr lang="en-IN" smtClean="0"/>
              <a:t>11-09-2025</a:t>
            </a:fld>
            <a:endParaRPr lang="en-IN"/>
          </a:p>
        </p:txBody>
      </p:sp>
      <p:sp>
        <p:nvSpPr>
          <p:cNvPr id="6" name="Footer Placeholder 5">
            <a:extLst>
              <a:ext uri="{FF2B5EF4-FFF2-40B4-BE49-F238E27FC236}">
                <a16:creationId xmlns:a16="http://schemas.microsoft.com/office/drawing/2014/main" id="{5993DCC4-8CCA-1DFB-74D2-9E2F4622C9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197E1D4-7019-B5CD-F2D1-21019D554797}"/>
              </a:ext>
            </a:extLst>
          </p:cNvPr>
          <p:cNvSpPr>
            <a:spLocks noGrp="1"/>
          </p:cNvSpPr>
          <p:nvPr>
            <p:ph type="sldNum" sz="quarter" idx="12"/>
          </p:nvPr>
        </p:nvSpPr>
        <p:spPr/>
        <p:txBody>
          <a:bodyPr/>
          <a:lstStyle/>
          <a:p>
            <a:fld id="{AA8F10B1-90A4-429C-8988-8DA7D986AB00}" type="slidenum">
              <a:rPr lang="en-IN" smtClean="0"/>
              <a:t>‹#›</a:t>
            </a:fld>
            <a:endParaRPr lang="en-IN"/>
          </a:p>
        </p:txBody>
      </p:sp>
    </p:spTree>
    <p:extLst>
      <p:ext uri="{BB962C8B-B14F-4D97-AF65-F5344CB8AC3E}">
        <p14:creationId xmlns:p14="http://schemas.microsoft.com/office/powerpoint/2010/main" val="8014256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D6F8B-522D-5122-0AD9-224577ABA3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D5F4885-B606-3AA5-9E54-69B4519B5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6B5B40-ADD6-FA96-A1CB-60DB60B0C0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B9097B-CBEE-35FE-872A-D091A7DB1F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FC22EF-943F-9370-FD56-7F1944D42F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C21C6FB-4031-4940-B915-30F5A2C80044}"/>
              </a:ext>
            </a:extLst>
          </p:cNvPr>
          <p:cNvSpPr>
            <a:spLocks noGrp="1"/>
          </p:cNvSpPr>
          <p:nvPr>
            <p:ph type="dt" sz="half" idx="10"/>
          </p:nvPr>
        </p:nvSpPr>
        <p:spPr/>
        <p:txBody>
          <a:bodyPr/>
          <a:lstStyle/>
          <a:p>
            <a:fld id="{7A441E6C-E2CD-4D51-A0AB-FC8F9006FFEB}" type="datetimeFigureOut">
              <a:rPr lang="en-IN" smtClean="0"/>
              <a:t>11-09-2025</a:t>
            </a:fld>
            <a:endParaRPr lang="en-IN"/>
          </a:p>
        </p:txBody>
      </p:sp>
      <p:sp>
        <p:nvSpPr>
          <p:cNvPr id="8" name="Footer Placeholder 7">
            <a:extLst>
              <a:ext uri="{FF2B5EF4-FFF2-40B4-BE49-F238E27FC236}">
                <a16:creationId xmlns:a16="http://schemas.microsoft.com/office/drawing/2014/main" id="{09B3B130-BCFC-ABDB-3EA9-61DAA344590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EC834C-7E23-9A74-B97C-729C314B0E9A}"/>
              </a:ext>
            </a:extLst>
          </p:cNvPr>
          <p:cNvSpPr>
            <a:spLocks noGrp="1"/>
          </p:cNvSpPr>
          <p:nvPr>
            <p:ph type="sldNum" sz="quarter" idx="12"/>
          </p:nvPr>
        </p:nvSpPr>
        <p:spPr/>
        <p:txBody>
          <a:bodyPr/>
          <a:lstStyle/>
          <a:p>
            <a:fld id="{AA8F10B1-90A4-429C-8988-8DA7D986AB00}" type="slidenum">
              <a:rPr lang="en-IN" smtClean="0"/>
              <a:t>‹#›</a:t>
            </a:fld>
            <a:endParaRPr lang="en-IN"/>
          </a:p>
        </p:txBody>
      </p:sp>
    </p:spTree>
    <p:extLst>
      <p:ext uri="{BB962C8B-B14F-4D97-AF65-F5344CB8AC3E}">
        <p14:creationId xmlns:p14="http://schemas.microsoft.com/office/powerpoint/2010/main" val="136812131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352CD-4838-7622-CF0E-AE6D0ED467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F081FE-5C7B-FE3A-92ED-A22C0D446765}"/>
              </a:ext>
            </a:extLst>
          </p:cNvPr>
          <p:cNvSpPr>
            <a:spLocks noGrp="1"/>
          </p:cNvSpPr>
          <p:nvPr>
            <p:ph type="dt" sz="half" idx="10"/>
          </p:nvPr>
        </p:nvSpPr>
        <p:spPr/>
        <p:txBody>
          <a:bodyPr/>
          <a:lstStyle/>
          <a:p>
            <a:fld id="{7A441E6C-E2CD-4D51-A0AB-FC8F9006FFEB}" type="datetimeFigureOut">
              <a:rPr lang="en-IN" smtClean="0"/>
              <a:t>11-09-2025</a:t>
            </a:fld>
            <a:endParaRPr lang="en-IN"/>
          </a:p>
        </p:txBody>
      </p:sp>
      <p:sp>
        <p:nvSpPr>
          <p:cNvPr id="4" name="Footer Placeholder 3">
            <a:extLst>
              <a:ext uri="{FF2B5EF4-FFF2-40B4-BE49-F238E27FC236}">
                <a16:creationId xmlns:a16="http://schemas.microsoft.com/office/drawing/2014/main" id="{37C6DD15-07B6-5B7A-D0C4-DAB4F900726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7F4C02-7353-0ED6-1D3B-2C34C2D529AC}"/>
              </a:ext>
            </a:extLst>
          </p:cNvPr>
          <p:cNvSpPr>
            <a:spLocks noGrp="1"/>
          </p:cNvSpPr>
          <p:nvPr>
            <p:ph type="sldNum" sz="quarter" idx="12"/>
          </p:nvPr>
        </p:nvSpPr>
        <p:spPr/>
        <p:txBody>
          <a:bodyPr/>
          <a:lstStyle/>
          <a:p>
            <a:fld id="{AA8F10B1-90A4-429C-8988-8DA7D986AB00}" type="slidenum">
              <a:rPr lang="en-IN" smtClean="0"/>
              <a:t>‹#›</a:t>
            </a:fld>
            <a:endParaRPr lang="en-IN"/>
          </a:p>
        </p:txBody>
      </p:sp>
    </p:spTree>
    <p:extLst>
      <p:ext uri="{BB962C8B-B14F-4D97-AF65-F5344CB8AC3E}">
        <p14:creationId xmlns:p14="http://schemas.microsoft.com/office/powerpoint/2010/main" val="868580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DACB59-4A32-BD87-1255-072E6098E467}"/>
              </a:ext>
            </a:extLst>
          </p:cNvPr>
          <p:cNvSpPr>
            <a:spLocks noGrp="1"/>
          </p:cNvSpPr>
          <p:nvPr>
            <p:ph type="dt" sz="half" idx="10"/>
          </p:nvPr>
        </p:nvSpPr>
        <p:spPr/>
        <p:txBody>
          <a:bodyPr/>
          <a:lstStyle/>
          <a:p>
            <a:fld id="{7A441E6C-E2CD-4D51-A0AB-FC8F9006FFEB}" type="datetimeFigureOut">
              <a:rPr lang="en-IN" smtClean="0"/>
              <a:t>11-09-2025</a:t>
            </a:fld>
            <a:endParaRPr lang="en-IN"/>
          </a:p>
        </p:txBody>
      </p:sp>
      <p:sp>
        <p:nvSpPr>
          <p:cNvPr id="3" name="Footer Placeholder 2">
            <a:extLst>
              <a:ext uri="{FF2B5EF4-FFF2-40B4-BE49-F238E27FC236}">
                <a16:creationId xmlns:a16="http://schemas.microsoft.com/office/drawing/2014/main" id="{810F25D6-8019-EEF6-BFCA-25A438E6CC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27C18A2-D575-4DD3-DCEA-81BF1C61EF40}"/>
              </a:ext>
            </a:extLst>
          </p:cNvPr>
          <p:cNvSpPr>
            <a:spLocks noGrp="1"/>
          </p:cNvSpPr>
          <p:nvPr>
            <p:ph type="sldNum" sz="quarter" idx="12"/>
          </p:nvPr>
        </p:nvSpPr>
        <p:spPr/>
        <p:txBody>
          <a:bodyPr/>
          <a:lstStyle/>
          <a:p>
            <a:fld id="{AA8F10B1-90A4-429C-8988-8DA7D986AB00}" type="slidenum">
              <a:rPr lang="en-IN" smtClean="0"/>
              <a:t>‹#›</a:t>
            </a:fld>
            <a:endParaRPr lang="en-IN"/>
          </a:p>
        </p:txBody>
      </p:sp>
    </p:spTree>
    <p:extLst>
      <p:ext uri="{BB962C8B-B14F-4D97-AF65-F5344CB8AC3E}">
        <p14:creationId xmlns:p14="http://schemas.microsoft.com/office/powerpoint/2010/main" val="258347685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4151F-7141-EF7F-CC41-BCBD1D7CCB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657344C-2888-11E9-53BD-A08CAE8911D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2D8215D-3C5D-0FFB-D51D-E9FF6F0ABC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DFCD4-0290-850A-3FD8-CA09C98FDFE4}"/>
              </a:ext>
            </a:extLst>
          </p:cNvPr>
          <p:cNvSpPr>
            <a:spLocks noGrp="1"/>
          </p:cNvSpPr>
          <p:nvPr>
            <p:ph type="dt" sz="half" idx="10"/>
          </p:nvPr>
        </p:nvSpPr>
        <p:spPr/>
        <p:txBody>
          <a:bodyPr/>
          <a:lstStyle/>
          <a:p>
            <a:fld id="{7A441E6C-E2CD-4D51-A0AB-FC8F9006FFEB}" type="datetimeFigureOut">
              <a:rPr lang="en-IN" smtClean="0"/>
              <a:t>11-09-2025</a:t>
            </a:fld>
            <a:endParaRPr lang="en-IN"/>
          </a:p>
        </p:txBody>
      </p:sp>
      <p:sp>
        <p:nvSpPr>
          <p:cNvPr id="6" name="Footer Placeholder 5">
            <a:extLst>
              <a:ext uri="{FF2B5EF4-FFF2-40B4-BE49-F238E27FC236}">
                <a16:creationId xmlns:a16="http://schemas.microsoft.com/office/drawing/2014/main" id="{EE062EF0-936C-79C9-23D9-3CE9DE589B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8E3B5E8-FB82-28E5-02A0-E6E770A562EF}"/>
              </a:ext>
            </a:extLst>
          </p:cNvPr>
          <p:cNvSpPr>
            <a:spLocks noGrp="1"/>
          </p:cNvSpPr>
          <p:nvPr>
            <p:ph type="sldNum" sz="quarter" idx="12"/>
          </p:nvPr>
        </p:nvSpPr>
        <p:spPr/>
        <p:txBody>
          <a:bodyPr/>
          <a:lstStyle/>
          <a:p>
            <a:fld id="{AA8F10B1-90A4-429C-8988-8DA7D986AB00}" type="slidenum">
              <a:rPr lang="en-IN" smtClean="0"/>
              <a:t>‹#›</a:t>
            </a:fld>
            <a:endParaRPr lang="en-IN"/>
          </a:p>
        </p:txBody>
      </p:sp>
    </p:spTree>
    <p:extLst>
      <p:ext uri="{BB962C8B-B14F-4D97-AF65-F5344CB8AC3E}">
        <p14:creationId xmlns:p14="http://schemas.microsoft.com/office/powerpoint/2010/main" val="14747066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32BAE-42ED-F8D9-050C-545EB17BAB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2F9D63-57DD-045F-7FA8-2163EB05FD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85E207-7B93-298E-E8C3-B251857A7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BB279D-7163-E794-E8FB-450F5BB0FB1A}"/>
              </a:ext>
            </a:extLst>
          </p:cNvPr>
          <p:cNvSpPr>
            <a:spLocks noGrp="1"/>
          </p:cNvSpPr>
          <p:nvPr>
            <p:ph type="dt" sz="half" idx="10"/>
          </p:nvPr>
        </p:nvSpPr>
        <p:spPr/>
        <p:txBody>
          <a:bodyPr/>
          <a:lstStyle/>
          <a:p>
            <a:fld id="{7A441E6C-E2CD-4D51-A0AB-FC8F9006FFEB}" type="datetimeFigureOut">
              <a:rPr lang="en-IN" smtClean="0"/>
              <a:t>11-09-2025</a:t>
            </a:fld>
            <a:endParaRPr lang="en-IN"/>
          </a:p>
        </p:txBody>
      </p:sp>
      <p:sp>
        <p:nvSpPr>
          <p:cNvPr id="6" name="Footer Placeholder 5">
            <a:extLst>
              <a:ext uri="{FF2B5EF4-FFF2-40B4-BE49-F238E27FC236}">
                <a16:creationId xmlns:a16="http://schemas.microsoft.com/office/drawing/2014/main" id="{140A332B-CD66-1BDA-BA4B-EE23027460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491721-1F65-C8E0-4EBD-8B20AB206F7A}"/>
              </a:ext>
            </a:extLst>
          </p:cNvPr>
          <p:cNvSpPr>
            <a:spLocks noGrp="1"/>
          </p:cNvSpPr>
          <p:nvPr>
            <p:ph type="sldNum" sz="quarter" idx="12"/>
          </p:nvPr>
        </p:nvSpPr>
        <p:spPr/>
        <p:txBody>
          <a:bodyPr/>
          <a:lstStyle/>
          <a:p>
            <a:fld id="{AA8F10B1-90A4-429C-8988-8DA7D986AB00}" type="slidenum">
              <a:rPr lang="en-IN" smtClean="0"/>
              <a:t>‹#›</a:t>
            </a:fld>
            <a:endParaRPr lang="en-IN"/>
          </a:p>
        </p:txBody>
      </p:sp>
    </p:spTree>
    <p:extLst>
      <p:ext uri="{BB962C8B-B14F-4D97-AF65-F5344CB8AC3E}">
        <p14:creationId xmlns:p14="http://schemas.microsoft.com/office/powerpoint/2010/main" val="40138456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3D23B6-9A5A-58BF-D378-F3C1B93A0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96D2DA-6AAD-0108-179B-DAE3358A35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10D382-BB0B-C5FE-7C62-5B56642C56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441E6C-E2CD-4D51-A0AB-FC8F9006FFEB}" type="datetimeFigureOut">
              <a:rPr lang="en-IN" smtClean="0"/>
              <a:t>11-09-2025</a:t>
            </a:fld>
            <a:endParaRPr lang="en-IN"/>
          </a:p>
        </p:txBody>
      </p:sp>
      <p:sp>
        <p:nvSpPr>
          <p:cNvPr id="5" name="Footer Placeholder 4">
            <a:extLst>
              <a:ext uri="{FF2B5EF4-FFF2-40B4-BE49-F238E27FC236}">
                <a16:creationId xmlns:a16="http://schemas.microsoft.com/office/drawing/2014/main" id="{7437CB7E-75B8-0D5C-BFD0-CDE1DE795A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32E901D0-C0EE-F7F7-9D79-990B9D0D58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A8F10B1-90A4-429C-8988-8DA7D986AB00}" type="slidenum">
              <a:rPr lang="en-IN" smtClean="0"/>
              <a:t>‹#›</a:t>
            </a:fld>
            <a:endParaRPr lang="en-IN"/>
          </a:p>
        </p:txBody>
      </p:sp>
    </p:spTree>
    <p:extLst>
      <p:ext uri="{BB962C8B-B14F-4D97-AF65-F5344CB8AC3E}">
        <p14:creationId xmlns:p14="http://schemas.microsoft.com/office/powerpoint/2010/main" val="9533311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bs.wikipedia.org/wiki/Microsoft_Excel" TargetMode="External"/><Relationship Id="rId5" Type="http://schemas.openxmlformats.org/officeDocument/2006/relationships/image" Target="../media/image5.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hyperlink" Target="http://xaleph.deviantart.com/art/simple-mysql-icon-167971780"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bs.wikipedia.org/wiki/Microsoft_Excel" TargetMode="External"/><Relationship Id="rId5" Type="http://schemas.openxmlformats.org/officeDocument/2006/relationships/image" Target="../media/image5.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hyperlink" Target="http://xaleph.deviantart.com/art/simple-mysql-icon-167971780"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bs.wikipedia.org/wiki/Microsoft_Excel" TargetMode="External"/><Relationship Id="rId5" Type="http://schemas.openxmlformats.org/officeDocument/2006/relationships/image" Target="../media/image5.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hyperlink" Target="http://xaleph.deviantart.com/art/simple-mysql-icon-167971780"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bs.wikipedia.org/wiki/Microsoft_Excel" TargetMode="External"/><Relationship Id="rId5" Type="http://schemas.openxmlformats.org/officeDocument/2006/relationships/image" Target="../media/image5.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hyperlink" Target="http://xaleph.deviantart.com/art/simple-mysql-icon-167971780"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bs.wikipedia.org/wiki/Microsoft_Excel" TargetMode="External"/><Relationship Id="rId5" Type="http://schemas.openxmlformats.org/officeDocument/2006/relationships/image" Target="../media/image5.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hyperlink" Target="http://xaleph.deviantart.com/art/simple-mysql-icon-167971780"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bs.wikipedia.org/wiki/Microsoft_Excel" TargetMode="External"/><Relationship Id="rId5" Type="http://schemas.openxmlformats.org/officeDocument/2006/relationships/image" Target="../media/image5.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hyperlink" Target="http://xaleph.deviantart.com/art/simple-mysql-icon-167971780"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bs.wikipedia.org/wiki/Microsoft_Excel" TargetMode="External"/><Relationship Id="rId5" Type="http://schemas.openxmlformats.org/officeDocument/2006/relationships/image" Target="../media/image5.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hyperlink" Target="http://xaleph.deviantart.com/art/simple-mysql-icon-167971780"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bs.wikipedia.org/wiki/Microsoft_Excel" TargetMode="External"/><Relationship Id="rId5" Type="http://schemas.openxmlformats.org/officeDocument/2006/relationships/image" Target="../media/image5.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hyperlink" Target="http://xaleph.deviantart.com/art/simple-mysql-icon-167971780"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bs.wikipedia.org/wiki/Microsoft_Excel" TargetMode="External"/><Relationship Id="rId5" Type="http://schemas.openxmlformats.org/officeDocument/2006/relationships/image" Target="../media/image5.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hyperlink" Target="http://xaleph.deviantart.com/art/simple-mysql-icon-167971780" TargetMode="Externa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png"/><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hyperlink" Target="https://bs.wikipedia.org/wiki/Microsoft_Excel" TargetMode="External"/><Relationship Id="rId5" Type="http://schemas.openxmlformats.org/officeDocument/2006/relationships/image" Target="../media/image5.svg"/><Relationship Id="rId10" Type="http://schemas.openxmlformats.org/officeDocument/2006/relationships/image" Target="../media/image9.png"/><Relationship Id="rId4" Type="http://schemas.openxmlformats.org/officeDocument/2006/relationships/image" Target="../media/image4.png"/><Relationship Id="rId9" Type="http://schemas.openxmlformats.org/officeDocument/2006/relationships/hyperlink" Target="http://xaleph.deviantart.com/art/simple-mysql-icon-16797178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person in a suit and tie holding a transparent screen with a glowing light&#10;&#10;AI-generated content may be incorrect.">
            <a:extLst>
              <a:ext uri="{FF2B5EF4-FFF2-40B4-BE49-F238E27FC236}">
                <a16:creationId xmlns:a16="http://schemas.microsoft.com/office/drawing/2014/main" id="{D1015D8A-DF5E-EA34-381C-BA8F8C94CE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837" y="124691"/>
            <a:ext cx="11970326" cy="6733309"/>
          </a:xfrm>
          <a:prstGeom prst="rect">
            <a:avLst/>
          </a:prstGeom>
        </p:spPr>
      </p:pic>
      <p:sp>
        <p:nvSpPr>
          <p:cNvPr id="15" name="Freeform: Shape 14">
            <a:extLst>
              <a:ext uri="{FF2B5EF4-FFF2-40B4-BE49-F238E27FC236}">
                <a16:creationId xmlns:a16="http://schemas.microsoft.com/office/drawing/2014/main" id="{C465E021-1216-35C6-7101-499208838421}"/>
              </a:ext>
            </a:extLst>
          </p:cNvPr>
          <p:cNvSpPr/>
          <p:nvPr/>
        </p:nvSpPr>
        <p:spPr>
          <a:xfrm>
            <a:off x="2" y="2"/>
            <a:ext cx="12191999" cy="6857999"/>
          </a:xfrm>
          <a:custGeom>
            <a:avLst/>
            <a:gdLst>
              <a:gd name="connsiteX0" fmla="*/ 7592293 w 12191999"/>
              <a:gd name="connsiteY0" fmla="*/ 1077189 h 6857999"/>
              <a:gd name="connsiteX1" fmla="*/ 7471063 w 12191999"/>
              <a:gd name="connsiteY1" fmla="*/ 1198418 h 6857999"/>
              <a:gd name="connsiteX2" fmla="*/ 7471063 w 12191999"/>
              <a:gd name="connsiteY2" fmla="*/ 6369621 h 6857999"/>
              <a:gd name="connsiteX3" fmla="*/ 7592293 w 12191999"/>
              <a:gd name="connsiteY3" fmla="*/ 6490851 h 6857999"/>
              <a:gd name="connsiteX4" fmla="*/ 8077197 w 12191999"/>
              <a:gd name="connsiteY4" fmla="*/ 6490851 h 6857999"/>
              <a:gd name="connsiteX5" fmla="*/ 8198427 w 12191999"/>
              <a:gd name="connsiteY5" fmla="*/ 6369621 h 6857999"/>
              <a:gd name="connsiteX6" fmla="*/ 8198427 w 12191999"/>
              <a:gd name="connsiteY6" fmla="*/ 1198418 h 6857999"/>
              <a:gd name="connsiteX7" fmla="*/ 8077197 w 12191999"/>
              <a:gd name="connsiteY7" fmla="*/ 1077189 h 6857999"/>
              <a:gd name="connsiteX8" fmla="*/ 9337965 w 12191999"/>
              <a:gd name="connsiteY8" fmla="*/ 900543 h 6857999"/>
              <a:gd name="connsiteX9" fmla="*/ 9216735 w 12191999"/>
              <a:gd name="connsiteY9" fmla="*/ 1021773 h 6857999"/>
              <a:gd name="connsiteX10" fmla="*/ 9216735 w 12191999"/>
              <a:gd name="connsiteY10" fmla="*/ 6192976 h 6857999"/>
              <a:gd name="connsiteX11" fmla="*/ 9337965 w 12191999"/>
              <a:gd name="connsiteY11" fmla="*/ 6314206 h 6857999"/>
              <a:gd name="connsiteX12" fmla="*/ 9822869 w 12191999"/>
              <a:gd name="connsiteY12" fmla="*/ 6314206 h 6857999"/>
              <a:gd name="connsiteX13" fmla="*/ 9944099 w 12191999"/>
              <a:gd name="connsiteY13" fmla="*/ 6192976 h 6857999"/>
              <a:gd name="connsiteX14" fmla="*/ 9944099 w 12191999"/>
              <a:gd name="connsiteY14" fmla="*/ 1021773 h 6857999"/>
              <a:gd name="connsiteX15" fmla="*/ 9822869 w 12191999"/>
              <a:gd name="connsiteY15" fmla="*/ 900543 h 6857999"/>
              <a:gd name="connsiteX16" fmla="*/ 11042075 w 12191999"/>
              <a:gd name="connsiteY16" fmla="*/ 722167 h 6857999"/>
              <a:gd name="connsiteX17" fmla="*/ 10920845 w 12191999"/>
              <a:gd name="connsiteY17" fmla="*/ 843397 h 6857999"/>
              <a:gd name="connsiteX18" fmla="*/ 10920845 w 12191999"/>
              <a:gd name="connsiteY18" fmla="*/ 6014600 h 6857999"/>
              <a:gd name="connsiteX19" fmla="*/ 11042075 w 12191999"/>
              <a:gd name="connsiteY19" fmla="*/ 6135830 h 6857999"/>
              <a:gd name="connsiteX20" fmla="*/ 11526979 w 12191999"/>
              <a:gd name="connsiteY20" fmla="*/ 6135830 h 6857999"/>
              <a:gd name="connsiteX21" fmla="*/ 11648209 w 12191999"/>
              <a:gd name="connsiteY21" fmla="*/ 6014600 h 6857999"/>
              <a:gd name="connsiteX22" fmla="*/ 11648209 w 12191999"/>
              <a:gd name="connsiteY22" fmla="*/ 843397 h 6857999"/>
              <a:gd name="connsiteX23" fmla="*/ 11526979 w 12191999"/>
              <a:gd name="connsiteY23" fmla="*/ 722167 h 6857999"/>
              <a:gd name="connsiteX24" fmla="*/ 8499765 w 12191999"/>
              <a:gd name="connsiteY24" fmla="*/ 389658 h 6857999"/>
              <a:gd name="connsiteX25" fmla="*/ 8378535 w 12191999"/>
              <a:gd name="connsiteY25" fmla="*/ 510887 h 6857999"/>
              <a:gd name="connsiteX26" fmla="*/ 8378535 w 12191999"/>
              <a:gd name="connsiteY26" fmla="*/ 5682090 h 6857999"/>
              <a:gd name="connsiteX27" fmla="*/ 8499765 w 12191999"/>
              <a:gd name="connsiteY27" fmla="*/ 5803320 h 6857999"/>
              <a:gd name="connsiteX28" fmla="*/ 8984669 w 12191999"/>
              <a:gd name="connsiteY28" fmla="*/ 5803320 h 6857999"/>
              <a:gd name="connsiteX29" fmla="*/ 9105899 w 12191999"/>
              <a:gd name="connsiteY29" fmla="*/ 5682090 h 6857999"/>
              <a:gd name="connsiteX30" fmla="*/ 9105899 w 12191999"/>
              <a:gd name="connsiteY30" fmla="*/ 510887 h 6857999"/>
              <a:gd name="connsiteX31" fmla="*/ 8984669 w 12191999"/>
              <a:gd name="connsiteY31" fmla="*/ 389658 h 6857999"/>
              <a:gd name="connsiteX32" fmla="*/ 10162311 w 12191999"/>
              <a:gd name="connsiteY32" fmla="*/ 235527 h 6857999"/>
              <a:gd name="connsiteX33" fmla="*/ 10041081 w 12191999"/>
              <a:gd name="connsiteY33" fmla="*/ 356757 h 6857999"/>
              <a:gd name="connsiteX34" fmla="*/ 10041081 w 12191999"/>
              <a:gd name="connsiteY34" fmla="*/ 5527960 h 6857999"/>
              <a:gd name="connsiteX35" fmla="*/ 10162311 w 12191999"/>
              <a:gd name="connsiteY35" fmla="*/ 5649190 h 6857999"/>
              <a:gd name="connsiteX36" fmla="*/ 10647215 w 12191999"/>
              <a:gd name="connsiteY36" fmla="*/ 5649190 h 6857999"/>
              <a:gd name="connsiteX37" fmla="*/ 10768445 w 12191999"/>
              <a:gd name="connsiteY37" fmla="*/ 5527960 h 6857999"/>
              <a:gd name="connsiteX38" fmla="*/ 10768445 w 12191999"/>
              <a:gd name="connsiteY38" fmla="*/ 356757 h 6857999"/>
              <a:gd name="connsiteX39" fmla="*/ 10647215 w 12191999"/>
              <a:gd name="connsiteY39" fmla="*/ 235527 h 6857999"/>
              <a:gd name="connsiteX40" fmla="*/ 0 w 12191999"/>
              <a:gd name="connsiteY40" fmla="*/ 0 h 6857999"/>
              <a:gd name="connsiteX41" fmla="*/ 12191999 w 12191999"/>
              <a:gd name="connsiteY41" fmla="*/ 0 h 6857999"/>
              <a:gd name="connsiteX42" fmla="*/ 12191999 w 12191999"/>
              <a:gd name="connsiteY42" fmla="*/ 6857999 h 6857999"/>
              <a:gd name="connsiteX43" fmla="*/ 0 w 12191999"/>
              <a:gd name="connsiteY43"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2191999" h="6857999">
                <a:moveTo>
                  <a:pt x="7592293" y="1077189"/>
                </a:moveTo>
                <a:cubicBezTo>
                  <a:pt x="7525340" y="1077189"/>
                  <a:pt x="7471063" y="1131465"/>
                  <a:pt x="7471063" y="1198418"/>
                </a:cubicBezTo>
                <a:lnTo>
                  <a:pt x="7471063" y="6369621"/>
                </a:lnTo>
                <a:cubicBezTo>
                  <a:pt x="7471063" y="6436574"/>
                  <a:pt x="7525340" y="6490851"/>
                  <a:pt x="7592293" y="6490851"/>
                </a:cubicBezTo>
                <a:lnTo>
                  <a:pt x="8077197" y="6490851"/>
                </a:lnTo>
                <a:cubicBezTo>
                  <a:pt x="8144150" y="6490851"/>
                  <a:pt x="8198427" y="6436574"/>
                  <a:pt x="8198427" y="6369621"/>
                </a:cubicBezTo>
                <a:lnTo>
                  <a:pt x="8198427" y="1198418"/>
                </a:lnTo>
                <a:cubicBezTo>
                  <a:pt x="8198427" y="1131465"/>
                  <a:pt x="8144150" y="1077189"/>
                  <a:pt x="8077197" y="1077189"/>
                </a:cubicBezTo>
                <a:close/>
                <a:moveTo>
                  <a:pt x="9337965" y="900543"/>
                </a:moveTo>
                <a:cubicBezTo>
                  <a:pt x="9271012" y="900543"/>
                  <a:pt x="9216735" y="954820"/>
                  <a:pt x="9216735" y="1021773"/>
                </a:cubicBezTo>
                <a:lnTo>
                  <a:pt x="9216735" y="6192976"/>
                </a:lnTo>
                <a:cubicBezTo>
                  <a:pt x="9216735" y="6259929"/>
                  <a:pt x="9271012" y="6314206"/>
                  <a:pt x="9337965" y="6314206"/>
                </a:cubicBezTo>
                <a:lnTo>
                  <a:pt x="9822869" y="6314206"/>
                </a:lnTo>
                <a:cubicBezTo>
                  <a:pt x="9889822" y="6314206"/>
                  <a:pt x="9944099" y="6259929"/>
                  <a:pt x="9944099" y="6192976"/>
                </a:cubicBezTo>
                <a:lnTo>
                  <a:pt x="9944099" y="1021773"/>
                </a:lnTo>
                <a:cubicBezTo>
                  <a:pt x="9944099" y="954820"/>
                  <a:pt x="9889822" y="900543"/>
                  <a:pt x="9822869" y="900543"/>
                </a:cubicBezTo>
                <a:close/>
                <a:moveTo>
                  <a:pt x="11042075" y="722167"/>
                </a:moveTo>
                <a:cubicBezTo>
                  <a:pt x="10975122" y="722167"/>
                  <a:pt x="10920845" y="776444"/>
                  <a:pt x="10920845" y="843397"/>
                </a:cubicBezTo>
                <a:lnTo>
                  <a:pt x="10920845" y="6014600"/>
                </a:lnTo>
                <a:cubicBezTo>
                  <a:pt x="10920845" y="6081553"/>
                  <a:pt x="10975122" y="6135830"/>
                  <a:pt x="11042075" y="6135830"/>
                </a:cubicBezTo>
                <a:lnTo>
                  <a:pt x="11526979" y="6135830"/>
                </a:lnTo>
                <a:cubicBezTo>
                  <a:pt x="11593932" y="6135830"/>
                  <a:pt x="11648209" y="6081553"/>
                  <a:pt x="11648209" y="6014600"/>
                </a:cubicBezTo>
                <a:lnTo>
                  <a:pt x="11648209" y="843397"/>
                </a:lnTo>
                <a:cubicBezTo>
                  <a:pt x="11648209" y="776444"/>
                  <a:pt x="11593932" y="722167"/>
                  <a:pt x="11526979" y="722167"/>
                </a:cubicBezTo>
                <a:close/>
                <a:moveTo>
                  <a:pt x="8499765" y="389658"/>
                </a:moveTo>
                <a:cubicBezTo>
                  <a:pt x="8432812" y="389658"/>
                  <a:pt x="8378535" y="443935"/>
                  <a:pt x="8378535" y="510887"/>
                </a:cubicBezTo>
                <a:lnTo>
                  <a:pt x="8378535" y="5682090"/>
                </a:lnTo>
                <a:cubicBezTo>
                  <a:pt x="8378535" y="5749043"/>
                  <a:pt x="8432812" y="5803320"/>
                  <a:pt x="8499765" y="5803320"/>
                </a:cubicBezTo>
                <a:lnTo>
                  <a:pt x="8984669" y="5803320"/>
                </a:lnTo>
                <a:cubicBezTo>
                  <a:pt x="9051622" y="5803320"/>
                  <a:pt x="9105899" y="5749043"/>
                  <a:pt x="9105899" y="5682090"/>
                </a:cubicBezTo>
                <a:lnTo>
                  <a:pt x="9105899" y="510887"/>
                </a:lnTo>
                <a:cubicBezTo>
                  <a:pt x="9105899" y="443935"/>
                  <a:pt x="9051622" y="389658"/>
                  <a:pt x="8984669" y="389658"/>
                </a:cubicBezTo>
                <a:close/>
                <a:moveTo>
                  <a:pt x="10162311" y="235527"/>
                </a:moveTo>
                <a:cubicBezTo>
                  <a:pt x="10095358" y="235527"/>
                  <a:pt x="10041081" y="289804"/>
                  <a:pt x="10041081" y="356757"/>
                </a:cubicBezTo>
                <a:lnTo>
                  <a:pt x="10041081" y="5527960"/>
                </a:lnTo>
                <a:cubicBezTo>
                  <a:pt x="10041081" y="5594913"/>
                  <a:pt x="10095358" y="5649190"/>
                  <a:pt x="10162311" y="5649190"/>
                </a:cubicBezTo>
                <a:lnTo>
                  <a:pt x="10647215" y="5649190"/>
                </a:lnTo>
                <a:cubicBezTo>
                  <a:pt x="10714168" y="5649190"/>
                  <a:pt x="10768445" y="5594913"/>
                  <a:pt x="10768445" y="5527960"/>
                </a:cubicBezTo>
                <a:lnTo>
                  <a:pt x="10768445" y="356757"/>
                </a:lnTo>
                <a:cubicBezTo>
                  <a:pt x="10768445" y="289804"/>
                  <a:pt x="10714168" y="235527"/>
                  <a:pt x="10647215" y="235527"/>
                </a:cubicBezTo>
                <a:close/>
                <a:moveTo>
                  <a:pt x="0" y="0"/>
                </a:moveTo>
                <a:lnTo>
                  <a:pt x="12191999" y="0"/>
                </a:lnTo>
                <a:lnTo>
                  <a:pt x="12191999" y="6857999"/>
                </a:lnTo>
                <a:lnTo>
                  <a:pt x="0" y="6857999"/>
                </a:lnTo>
                <a:close/>
              </a:path>
            </a:pathLst>
          </a:cu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0" name="TextBox 19">
            <a:extLst>
              <a:ext uri="{FF2B5EF4-FFF2-40B4-BE49-F238E27FC236}">
                <a16:creationId xmlns:a16="http://schemas.microsoft.com/office/drawing/2014/main" id="{52132EFD-50CA-003F-4A7C-73D790B05A0D}"/>
              </a:ext>
            </a:extLst>
          </p:cNvPr>
          <p:cNvSpPr txBox="1"/>
          <p:nvPr/>
        </p:nvSpPr>
        <p:spPr>
          <a:xfrm>
            <a:off x="782778" y="342899"/>
            <a:ext cx="6868391" cy="1200329"/>
          </a:xfrm>
          <a:prstGeom prst="rect">
            <a:avLst/>
          </a:prstGeom>
          <a:noFill/>
        </p:spPr>
        <p:txBody>
          <a:bodyPr wrap="square" rtlCol="0">
            <a:spAutoFit/>
          </a:bodyPr>
          <a:lstStyle/>
          <a:p>
            <a:r>
              <a:rPr lang="en-US" sz="3600" dirty="0">
                <a:solidFill>
                  <a:schemeClr val="bg1">
                    <a:lumMod val="95000"/>
                  </a:schemeClr>
                </a:solidFill>
                <a:latin typeface="Arial Black" panose="020B0A04020102020204" pitchFamily="34" charset="0"/>
                <a:cs typeface="Times New Roman" panose="02020603050405020304" pitchFamily="18" charset="0"/>
              </a:rPr>
              <a:t>MANUFACTURING ANALYSIS PROJECT </a:t>
            </a:r>
            <a:endParaRPr lang="en-IN" sz="3600" dirty="0">
              <a:solidFill>
                <a:schemeClr val="bg1">
                  <a:lumMod val="95000"/>
                </a:schemeClr>
              </a:solidFill>
              <a:latin typeface="Arial Black" panose="020B0A04020102020204" pitchFamily="34" charset="0"/>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E4DE652-D6C7-2B23-539F-6A38CDBBAA43}"/>
              </a:ext>
            </a:extLst>
          </p:cNvPr>
          <p:cNvSpPr/>
          <p:nvPr/>
        </p:nvSpPr>
        <p:spPr>
          <a:xfrm>
            <a:off x="706582" y="2244436"/>
            <a:ext cx="5029200" cy="4030686"/>
          </a:xfrm>
          <a:prstGeom prst="roundRect">
            <a:avLst>
              <a:gd name="adj" fmla="val 681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TextBox 21">
            <a:extLst>
              <a:ext uri="{FF2B5EF4-FFF2-40B4-BE49-F238E27FC236}">
                <a16:creationId xmlns:a16="http://schemas.microsoft.com/office/drawing/2014/main" id="{59C74857-6A93-E8E6-D1C4-055821B0AA53}"/>
              </a:ext>
            </a:extLst>
          </p:cNvPr>
          <p:cNvSpPr txBox="1"/>
          <p:nvPr/>
        </p:nvSpPr>
        <p:spPr>
          <a:xfrm>
            <a:off x="959426" y="2150916"/>
            <a:ext cx="4457700" cy="4124206"/>
          </a:xfrm>
          <a:prstGeom prst="rect">
            <a:avLst/>
          </a:prstGeom>
          <a:noFill/>
        </p:spPr>
        <p:txBody>
          <a:bodyPr wrap="square" rtlCol="0">
            <a:spAutoFit/>
          </a:bodyPr>
          <a:lstStyle/>
          <a:p>
            <a:endParaRPr lang="en-US" sz="2400" dirty="0">
              <a:solidFill>
                <a:schemeClr val="bg1">
                  <a:lumMod val="95000"/>
                </a:schemeClr>
              </a:solidFill>
              <a:latin typeface="Times New Roman" panose="02020603050405020304" pitchFamily="18" charset="0"/>
              <a:cs typeface="Times New Roman" panose="02020603050405020304" pitchFamily="18" charset="0"/>
            </a:endParaRPr>
          </a:p>
          <a:p>
            <a:r>
              <a:rPr lang="en-US" sz="2800" b="1" dirty="0">
                <a:solidFill>
                  <a:schemeClr val="bg1">
                    <a:lumMod val="95000"/>
                  </a:schemeClr>
                </a:solidFill>
                <a:latin typeface="Times New Roman" panose="02020603050405020304" pitchFamily="18" charset="0"/>
                <a:cs typeface="Times New Roman" panose="02020603050405020304" pitchFamily="18" charset="0"/>
              </a:rPr>
              <a:t>Presented by – Group 4</a:t>
            </a:r>
          </a:p>
          <a:p>
            <a:endParaRPr lang="en-US" sz="2400" dirty="0">
              <a:solidFill>
                <a:schemeClr val="bg1">
                  <a:lumMod val="9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400" dirty="0" err="1">
                <a:solidFill>
                  <a:schemeClr val="bg1">
                    <a:lumMod val="95000"/>
                  </a:schemeClr>
                </a:solidFill>
                <a:latin typeface="Times New Roman" panose="02020603050405020304" pitchFamily="18" charset="0"/>
                <a:cs typeface="Times New Roman" panose="02020603050405020304" pitchFamily="18" charset="0"/>
              </a:rPr>
              <a:t>Muddapolu</a:t>
            </a:r>
            <a:r>
              <a:rPr lang="en-US" sz="2400" dirty="0">
                <a:solidFill>
                  <a:schemeClr val="bg1">
                    <a:lumMod val="95000"/>
                  </a:schemeClr>
                </a:solidFill>
                <a:latin typeface="Times New Roman" panose="02020603050405020304" pitchFamily="18" charset="0"/>
                <a:cs typeface="Times New Roman" panose="02020603050405020304" pitchFamily="18" charset="0"/>
              </a:rPr>
              <a:t> Santhosh Kumar</a:t>
            </a:r>
          </a:p>
          <a:p>
            <a:pPr marL="285750" indent="-285750">
              <a:buFont typeface="Arial" panose="020B0604020202020204" pitchFamily="34" charset="0"/>
              <a:buChar char="•"/>
            </a:pPr>
            <a:r>
              <a:rPr lang="en-US" sz="2400" dirty="0" err="1">
                <a:solidFill>
                  <a:schemeClr val="bg1">
                    <a:lumMod val="95000"/>
                  </a:schemeClr>
                </a:solidFill>
                <a:latin typeface="Times New Roman" panose="02020603050405020304" pitchFamily="18" charset="0"/>
                <a:cs typeface="Times New Roman" panose="02020603050405020304" pitchFamily="18" charset="0"/>
              </a:rPr>
              <a:t>Putturu</a:t>
            </a:r>
            <a:r>
              <a:rPr lang="en-US" sz="2400" dirty="0">
                <a:solidFill>
                  <a:schemeClr val="bg1">
                    <a:lumMod val="95000"/>
                  </a:schemeClr>
                </a:solidFill>
                <a:latin typeface="Times New Roman" panose="02020603050405020304" pitchFamily="18" charset="0"/>
                <a:cs typeface="Times New Roman" panose="02020603050405020304" pitchFamily="18" charset="0"/>
              </a:rPr>
              <a:t> Roopesh</a:t>
            </a:r>
          </a:p>
          <a:p>
            <a:pPr marL="285750" indent="-285750">
              <a:buFont typeface="Arial" panose="020B0604020202020204" pitchFamily="34" charset="0"/>
              <a:buChar char="•"/>
            </a:pPr>
            <a:r>
              <a:rPr lang="en-US" sz="2400" dirty="0">
                <a:solidFill>
                  <a:schemeClr val="bg1">
                    <a:lumMod val="95000"/>
                  </a:schemeClr>
                </a:solidFill>
                <a:latin typeface="Times New Roman" panose="02020603050405020304" pitchFamily="18" charset="0"/>
                <a:cs typeface="Times New Roman" panose="02020603050405020304" pitchFamily="18" charset="0"/>
              </a:rPr>
              <a:t>Fathima Ali</a:t>
            </a:r>
          </a:p>
          <a:p>
            <a:pPr marL="285750" indent="-285750">
              <a:buFont typeface="Arial" panose="020B0604020202020204" pitchFamily="34" charset="0"/>
              <a:buChar char="•"/>
            </a:pPr>
            <a:r>
              <a:rPr lang="en-US" sz="2400" dirty="0">
                <a:solidFill>
                  <a:schemeClr val="bg1">
                    <a:lumMod val="95000"/>
                  </a:schemeClr>
                </a:solidFill>
                <a:latin typeface="Times New Roman" panose="02020603050405020304" pitchFamily="18" charset="0"/>
                <a:cs typeface="Times New Roman" panose="02020603050405020304" pitchFamily="18" charset="0"/>
              </a:rPr>
              <a:t>Shreyas Reddy D </a:t>
            </a:r>
          </a:p>
          <a:p>
            <a:pPr marL="285750" indent="-285750">
              <a:buFont typeface="Arial" panose="020B0604020202020204" pitchFamily="34" charset="0"/>
              <a:buChar char="•"/>
            </a:pPr>
            <a:r>
              <a:rPr lang="en-US" sz="2400" dirty="0">
                <a:solidFill>
                  <a:schemeClr val="bg1">
                    <a:lumMod val="95000"/>
                  </a:schemeClr>
                </a:solidFill>
                <a:latin typeface="Times New Roman" panose="02020603050405020304" pitchFamily="18" charset="0"/>
                <a:cs typeface="Times New Roman" panose="02020603050405020304" pitchFamily="18" charset="0"/>
              </a:rPr>
              <a:t>Bharath S </a:t>
            </a:r>
            <a:r>
              <a:rPr lang="en-US" sz="2400" dirty="0" err="1">
                <a:solidFill>
                  <a:schemeClr val="bg1">
                    <a:lumMod val="95000"/>
                  </a:schemeClr>
                </a:solidFill>
                <a:latin typeface="Times New Roman" panose="02020603050405020304" pitchFamily="18" charset="0"/>
                <a:cs typeface="Times New Roman" panose="02020603050405020304" pitchFamily="18" charset="0"/>
              </a:rPr>
              <a:t>S</a:t>
            </a:r>
            <a:r>
              <a:rPr lang="en-US" sz="2400" dirty="0">
                <a:solidFill>
                  <a:schemeClr val="bg1">
                    <a:lumMod val="95000"/>
                  </a:schemeClr>
                </a:solidFill>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US" sz="2400" dirty="0">
                <a:solidFill>
                  <a:schemeClr val="bg1">
                    <a:lumMod val="95000"/>
                  </a:schemeClr>
                </a:solidFill>
                <a:latin typeface="Times New Roman" panose="02020603050405020304" pitchFamily="18" charset="0"/>
                <a:cs typeface="Times New Roman" panose="02020603050405020304" pitchFamily="18" charset="0"/>
              </a:rPr>
              <a:t>Sanjana V </a:t>
            </a:r>
          </a:p>
          <a:p>
            <a:pPr marL="285750" indent="-285750">
              <a:buFont typeface="Arial" panose="020B0604020202020204" pitchFamily="34" charset="0"/>
              <a:buChar char="•"/>
            </a:pPr>
            <a:r>
              <a:rPr lang="en-US" sz="2400" dirty="0">
                <a:solidFill>
                  <a:schemeClr val="bg1">
                    <a:lumMod val="95000"/>
                  </a:schemeClr>
                </a:solidFill>
                <a:latin typeface="Times New Roman" panose="02020603050405020304" pitchFamily="18" charset="0"/>
                <a:cs typeface="Times New Roman" panose="02020603050405020304" pitchFamily="18" charset="0"/>
              </a:rPr>
              <a:t>Rajashree </a:t>
            </a:r>
            <a:r>
              <a:rPr lang="en-US" sz="2400" dirty="0" err="1">
                <a:solidFill>
                  <a:schemeClr val="bg1">
                    <a:lumMod val="95000"/>
                  </a:schemeClr>
                </a:solidFill>
                <a:latin typeface="Times New Roman" panose="02020603050405020304" pitchFamily="18" charset="0"/>
                <a:cs typeface="Times New Roman" panose="02020603050405020304" pitchFamily="18" charset="0"/>
              </a:rPr>
              <a:t>Gujjula</a:t>
            </a:r>
            <a:endParaRPr lang="en-US" sz="2400" dirty="0">
              <a:solidFill>
                <a:schemeClr val="bg1">
                  <a:lumMod val="9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bg1">
                  <a:lumMod val="95000"/>
                </a:schemeClr>
              </a:solidFill>
            </a:endParaRPr>
          </a:p>
        </p:txBody>
      </p:sp>
    </p:spTree>
    <p:extLst>
      <p:ext uri="{BB962C8B-B14F-4D97-AF65-F5344CB8AC3E}">
        <p14:creationId xmlns:p14="http://schemas.microsoft.com/office/powerpoint/2010/main" val="17800836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 2.22222E-6 L 0.25 2.22222E-6 " pathEditMode="relative" rAng="0" ptsTypes="AA">
                                      <p:cBhvr>
                                        <p:cTn id="6" dur="6000" fill="hold"/>
                                        <p:tgtEl>
                                          <p:spTgt spid="19"/>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F45CD-763F-82EF-AADE-3991CEED4781}"/>
            </a:ext>
          </a:extLst>
        </p:cNvPr>
        <p:cNvGrpSpPr/>
        <p:nvPr/>
      </p:nvGrpSpPr>
      <p:grpSpPr>
        <a:xfrm>
          <a:off x="0" y="0"/>
          <a:ext cx="0" cy="0"/>
          <a:chOff x="0" y="0"/>
          <a:chExt cx="0" cy="0"/>
        </a:xfrm>
      </p:grpSpPr>
      <p:grpSp>
        <p:nvGrpSpPr>
          <p:cNvPr id="37" name="Group 36">
            <a:extLst>
              <a:ext uri="{FF2B5EF4-FFF2-40B4-BE49-F238E27FC236}">
                <a16:creationId xmlns:a16="http://schemas.microsoft.com/office/drawing/2014/main" id="{7FCD4DDB-14CC-95E0-96B7-EF43DC29E60A}"/>
              </a:ext>
            </a:extLst>
          </p:cNvPr>
          <p:cNvGrpSpPr/>
          <p:nvPr/>
        </p:nvGrpSpPr>
        <p:grpSpPr>
          <a:xfrm>
            <a:off x="-2544483" y="502645"/>
            <a:ext cx="3522518" cy="966354"/>
            <a:chOff x="22072" y="473576"/>
            <a:chExt cx="3522518" cy="966354"/>
          </a:xfrm>
        </p:grpSpPr>
        <p:sp>
          <p:nvSpPr>
            <p:cNvPr id="9" name="Rectangle 8">
              <a:extLst>
                <a:ext uri="{FF2B5EF4-FFF2-40B4-BE49-F238E27FC236}">
                  <a16:creationId xmlns:a16="http://schemas.microsoft.com/office/drawing/2014/main" id="{6922DF96-58B7-2983-B468-F476CE6CDB41}"/>
                </a:ext>
              </a:extLst>
            </p:cNvPr>
            <p:cNvSpPr/>
            <p:nvPr/>
          </p:nvSpPr>
          <p:spPr>
            <a:xfrm>
              <a:off x="22072" y="473576"/>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latin typeface="Amasis MT Pro" panose="02040504050005020304" pitchFamily="18" charset="0"/>
                </a:rPr>
                <a:t>Agenda</a:t>
              </a:r>
              <a:endParaRPr lang="en-IN" sz="2400" dirty="0">
                <a:latin typeface="Amasis MT Pro" panose="02040504050005020304" pitchFamily="18" charset="0"/>
              </a:endParaRPr>
            </a:p>
          </p:txBody>
        </p:sp>
        <p:pic>
          <p:nvPicPr>
            <p:cNvPr id="14" name="Graphic 13" descr="Clipboard with solid fill">
              <a:extLst>
                <a:ext uri="{FF2B5EF4-FFF2-40B4-BE49-F238E27FC236}">
                  <a16:creationId xmlns:a16="http://schemas.microsoft.com/office/drawing/2014/main" id="{D387C6AA-AD2C-C17F-545D-A4A6DADC3F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44504" y="596161"/>
              <a:ext cx="742931" cy="742931"/>
            </a:xfrm>
            <a:prstGeom prst="rect">
              <a:avLst/>
            </a:prstGeom>
          </p:spPr>
        </p:pic>
      </p:grpSp>
      <p:grpSp>
        <p:nvGrpSpPr>
          <p:cNvPr id="38" name="Group 37">
            <a:extLst>
              <a:ext uri="{FF2B5EF4-FFF2-40B4-BE49-F238E27FC236}">
                <a16:creationId xmlns:a16="http://schemas.microsoft.com/office/drawing/2014/main" id="{78DDE463-D515-2CE9-7EDB-1F375F1FD39B}"/>
              </a:ext>
            </a:extLst>
          </p:cNvPr>
          <p:cNvGrpSpPr/>
          <p:nvPr/>
        </p:nvGrpSpPr>
        <p:grpSpPr>
          <a:xfrm>
            <a:off x="-2544483" y="1491742"/>
            <a:ext cx="3522518" cy="966354"/>
            <a:chOff x="0" y="1459901"/>
            <a:chExt cx="3522518" cy="966354"/>
          </a:xfrm>
        </p:grpSpPr>
        <p:sp>
          <p:nvSpPr>
            <p:cNvPr id="4" name="Rectangle 3">
              <a:extLst>
                <a:ext uri="{FF2B5EF4-FFF2-40B4-BE49-F238E27FC236}">
                  <a16:creationId xmlns:a16="http://schemas.microsoft.com/office/drawing/2014/main" id="{2A8B7DAB-C848-52C4-2B34-7929C6784F70}"/>
                </a:ext>
              </a:extLst>
            </p:cNvPr>
            <p:cNvSpPr/>
            <p:nvPr/>
          </p:nvSpPr>
          <p:spPr>
            <a:xfrm>
              <a:off x="0" y="1459901"/>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latin typeface="Amasis MT Pro" panose="02040504050005020304" pitchFamily="18" charset="0"/>
                </a:rPr>
                <a:t>Goal &amp; objective</a:t>
              </a:r>
              <a:endParaRPr lang="en-IN" sz="2400" b="1" dirty="0">
                <a:latin typeface="Amasis MT Pro" panose="02040504050005020304" pitchFamily="18" charset="0"/>
              </a:endParaRPr>
            </a:p>
          </p:txBody>
        </p:sp>
        <p:pic>
          <p:nvPicPr>
            <p:cNvPr id="16" name="Graphic 15" descr="Bullseye with solid fill">
              <a:extLst>
                <a:ext uri="{FF2B5EF4-FFF2-40B4-BE49-F238E27FC236}">
                  <a16:creationId xmlns:a16="http://schemas.microsoft.com/office/drawing/2014/main" id="{9324C056-4B47-77E0-1D26-C6662F85A2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8769" y="1468999"/>
              <a:ext cx="914400" cy="914400"/>
            </a:xfrm>
            <a:prstGeom prst="rect">
              <a:avLst/>
            </a:prstGeom>
          </p:spPr>
        </p:pic>
      </p:grpSp>
      <p:grpSp>
        <p:nvGrpSpPr>
          <p:cNvPr id="42" name="Group 41">
            <a:extLst>
              <a:ext uri="{FF2B5EF4-FFF2-40B4-BE49-F238E27FC236}">
                <a16:creationId xmlns:a16="http://schemas.microsoft.com/office/drawing/2014/main" id="{B9F25A1E-400A-23CB-5163-C3E97EED9449}"/>
              </a:ext>
            </a:extLst>
          </p:cNvPr>
          <p:cNvGrpSpPr/>
          <p:nvPr/>
        </p:nvGrpSpPr>
        <p:grpSpPr>
          <a:xfrm>
            <a:off x="-2566067" y="4431743"/>
            <a:ext cx="3522518" cy="966354"/>
            <a:chOff x="0" y="4413548"/>
            <a:chExt cx="3522518" cy="966354"/>
          </a:xfrm>
        </p:grpSpPr>
        <p:sp>
          <p:nvSpPr>
            <p:cNvPr id="7" name="Rectangle 6">
              <a:extLst>
                <a:ext uri="{FF2B5EF4-FFF2-40B4-BE49-F238E27FC236}">
                  <a16:creationId xmlns:a16="http://schemas.microsoft.com/office/drawing/2014/main" id="{D8785248-952D-D790-8B9C-51DE14B94F56}"/>
                </a:ext>
              </a:extLst>
            </p:cNvPr>
            <p:cNvSpPr/>
            <p:nvPr/>
          </p:nvSpPr>
          <p:spPr>
            <a:xfrm>
              <a:off x="0" y="4413548"/>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Tableau</a:t>
              </a:r>
              <a:endParaRPr lang="en-IN" sz="2400" b="1" dirty="0">
                <a:latin typeface="Amasis MT Pro" panose="02040504050005020304" pitchFamily="18" charset="0"/>
              </a:endParaRPr>
            </a:p>
          </p:txBody>
        </p:sp>
        <p:pic>
          <p:nvPicPr>
            <p:cNvPr id="18" name="Picture 17" descr="A group of black crosses&#10;&#10;AI-generated content may be incorrect.">
              <a:extLst>
                <a:ext uri="{FF2B5EF4-FFF2-40B4-BE49-F238E27FC236}">
                  <a16:creationId xmlns:a16="http://schemas.microsoft.com/office/drawing/2014/main" id="{D513BDA9-E40D-E65F-D94C-8467029F091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4504" y="4471686"/>
              <a:ext cx="872768" cy="872768"/>
            </a:xfrm>
            <a:prstGeom prst="rect">
              <a:avLst/>
            </a:prstGeom>
          </p:spPr>
        </p:pic>
      </p:grpSp>
      <p:grpSp>
        <p:nvGrpSpPr>
          <p:cNvPr id="43" name="Group 42">
            <a:extLst>
              <a:ext uri="{FF2B5EF4-FFF2-40B4-BE49-F238E27FC236}">
                <a16:creationId xmlns:a16="http://schemas.microsoft.com/office/drawing/2014/main" id="{0BF421A2-794C-CAEB-E106-78F926EC4272}"/>
              </a:ext>
            </a:extLst>
          </p:cNvPr>
          <p:cNvGrpSpPr/>
          <p:nvPr/>
        </p:nvGrpSpPr>
        <p:grpSpPr>
          <a:xfrm>
            <a:off x="-940379" y="5407194"/>
            <a:ext cx="3522518" cy="966354"/>
            <a:chOff x="0" y="5398097"/>
            <a:chExt cx="3522518" cy="966354"/>
          </a:xfrm>
        </p:grpSpPr>
        <p:sp>
          <p:nvSpPr>
            <p:cNvPr id="8" name="Rectangle 7">
              <a:extLst>
                <a:ext uri="{FF2B5EF4-FFF2-40B4-BE49-F238E27FC236}">
                  <a16:creationId xmlns:a16="http://schemas.microsoft.com/office/drawing/2014/main" id="{E509CE71-C331-1BDE-C765-B9997CFD48F0}"/>
                </a:ext>
              </a:extLst>
            </p:cNvPr>
            <p:cNvSpPr/>
            <p:nvPr/>
          </p:nvSpPr>
          <p:spPr>
            <a:xfrm>
              <a:off x="0" y="5398097"/>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Amasis MT Pro" panose="02040504050005020304" pitchFamily="18" charset="0"/>
                </a:rPr>
                <a:t>PowerBI</a:t>
              </a:r>
              <a:endParaRPr lang="en-IN" sz="2400" b="1" dirty="0">
                <a:latin typeface="Amasis MT Pro" panose="02040504050005020304" pitchFamily="18" charset="0"/>
              </a:endParaRPr>
            </a:p>
          </p:txBody>
        </p:sp>
        <p:pic>
          <p:nvPicPr>
            <p:cNvPr id="20" name="Picture 19" descr="A black and white logo&#10;&#10;AI-generated content may be incorrect.">
              <a:extLst>
                <a:ext uri="{FF2B5EF4-FFF2-40B4-BE49-F238E27FC236}">
                  <a16:creationId xmlns:a16="http://schemas.microsoft.com/office/drawing/2014/main" id="{64B08C82-5F55-3BDA-385D-6D21E83C0E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2597" y="5492625"/>
              <a:ext cx="704838" cy="777298"/>
            </a:xfrm>
            <a:prstGeom prst="rect">
              <a:avLst/>
            </a:prstGeom>
          </p:spPr>
        </p:pic>
      </p:grpSp>
      <p:grpSp>
        <p:nvGrpSpPr>
          <p:cNvPr id="41" name="Group 40">
            <a:extLst>
              <a:ext uri="{FF2B5EF4-FFF2-40B4-BE49-F238E27FC236}">
                <a16:creationId xmlns:a16="http://schemas.microsoft.com/office/drawing/2014/main" id="{146724A7-13CE-FEF0-09C1-395C7E3E3522}"/>
              </a:ext>
            </a:extLst>
          </p:cNvPr>
          <p:cNvGrpSpPr/>
          <p:nvPr/>
        </p:nvGrpSpPr>
        <p:grpSpPr>
          <a:xfrm>
            <a:off x="-2541878" y="3449468"/>
            <a:ext cx="3544590" cy="966354"/>
            <a:chOff x="0" y="3428999"/>
            <a:chExt cx="3544590" cy="966354"/>
          </a:xfrm>
        </p:grpSpPr>
        <p:sp>
          <p:nvSpPr>
            <p:cNvPr id="6" name="Rectangle 5">
              <a:extLst>
                <a:ext uri="{FF2B5EF4-FFF2-40B4-BE49-F238E27FC236}">
                  <a16:creationId xmlns:a16="http://schemas.microsoft.com/office/drawing/2014/main" id="{0356D84C-A3C3-D935-C385-53CDC5DF79C2}"/>
                </a:ext>
              </a:extLst>
            </p:cNvPr>
            <p:cNvSpPr/>
            <p:nvPr/>
          </p:nvSpPr>
          <p:spPr>
            <a:xfrm>
              <a:off x="0" y="3428999"/>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MySQL</a:t>
              </a:r>
              <a:endParaRPr lang="en-IN" sz="2400" b="1" dirty="0">
                <a:latin typeface="Amasis MT Pro" panose="02040504050005020304" pitchFamily="18" charset="0"/>
              </a:endParaRPr>
            </a:p>
          </p:txBody>
        </p:sp>
        <p:pic>
          <p:nvPicPr>
            <p:cNvPr id="29" name="Picture 28" descr="A logo of a dolphin&#10;&#10;AI-generated content may be incorrect.">
              <a:extLst>
                <a:ext uri="{FF2B5EF4-FFF2-40B4-BE49-F238E27FC236}">
                  <a16:creationId xmlns:a16="http://schemas.microsoft.com/office/drawing/2014/main" id="{59FAEACD-049D-135E-EEA5-2084FBBBBC9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2654569" y="3505332"/>
              <a:ext cx="890021" cy="890021"/>
            </a:xfrm>
            <a:prstGeom prst="rect">
              <a:avLst/>
            </a:prstGeom>
          </p:spPr>
        </p:pic>
      </p:grpSp>
      <p:grpSp>
        <p:nvGrpSpPr>
          <p:cNvPr id="40" name="Group 39">
            <a:extLst>
              <a:ext uri="{FF2B5EF4-FFF2-40B4-BE49-F238E27FC236}">
                <a16:creationId xmlns:a16="http://schemas.microsoft.com/office/drawing/2014/main" id="{114F4ABF-FE58-092D-BEDD-B7AC0C31E6FA}"/>
              </a:ext>
            </a:extLst>
          </p:cNvPr>
          <p:cNvGrpSpPr/>
          <p:nvPr/>
        </p:nvGrpSpPr>
        <p:grpSpPr>
          <a:xfrm>
            <a:off x="-2544483" y="2467194"/>
            <a:ext cx="3522518" cy="966354"/>
            <a:chOff x="22072" y="2455822"/>
            <a:chExt cx="3522518" cy="966354"/>
          </a:xfrm>
        </p:grpSpPr>
        <p:sp>
          <p:nvSpPr>
            <p:cNvPr id="5" name="Rectangle 4">
              <a:extLst>
                <a:ext uri="{FF2B5EF4-FFF2-40B4-BE49-F238E27FC236}">
                  <a16:creationId xmlns:a16="http://schemas.microsoft.com/office/drawing/2014/main" id="{5DAC2DAD-74EA-439C-2D90-D0FF21AE6022}"/>
                </a:ext>
              </a:extLst>
            </p:cNvPr>
            <p:cNvSpPr/>
            <p:nvPr/>
          </p:nvSpPr>
          <p:spPr>
            <a:xfrm>
              <a:off x="22072" y="2455822"/>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Excel</a:t>
              </a:r>
              <a:endParaRPr lang="en-IN" sz="2400" b="1" dirty="0">
                <a:latin typeface="Amasis MT Pro" panose="02040504050005020304" pitchFamily="18" charset="0"/>
              </a:endParaRPr>
            </a:p>
          </p:txBody>
        </p:sp>
        <p:pic>
          <p:nvPicPr>
            <p:cNvPr id="35" name="Picture 34" descr="A green square with a white x on it&#10;&#10;AI-generated content may be incorrect.">
              <a:extLst>
                <a:ext uri="{FF2B5EF4-FFF2-40B4-BE49-F238E27FC236}">
                  <a16:creationId xmlns:a16="http://schemas.microsoft.com/office/drawing/2014/main" id="{D9C840FB-6214-FFC5-7085-8AE7349C4133}"/>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2602455" y="2523981"/>
              <a:ext cx="870714" cy="810490"/>
            </a:xfrm>
            <a:prstGeom prst="rect">
              <a:avLst/>
            </a:prstGeom>
          </p:spPr>
        </p:pic>
      </p:grpSp>
      <p:sp>
        <p:nvSpPr>
          <p:cNvPr id="10" name="TextBox 9">
            <a:extLst>
              <a:ext uri="{FF2B5EF4-FFF2-40B4-BE49-F238E27FC236}">
                <a16:creationId xmlns:a16="http://schemas.microsoft.com/office/drawing/2014/main" id="{C3D799CD-39DE-A439-2613-F93A51F163C2}"/>
              </a:ext>
            </a:extLst>
          </p:cNvPr>
          <p:cNvSpPr txBox="1"/>
          <p:nvPr/>
        </p:nvSpPr>
        <p:spPr>
          <a:xfrm>
            <a:off x="2447057" y="555047"/>
            <a:ext cx="9666506" cy="5298886"/>
          </a:xfrm>
          <a:prstGeom prst="rect">
            <a:avLst/>
          </a:prstGeom>
          <a:noFill/>
        </p:spPr>
        <p:txBody>
          <a:bodyPr wrap="square">
            <a:spAutoFit/>
          </a:bodyPr>
          <a:lstStyle/>
          <a:p>
            <a:pPr>
              <a:lnSpc>
                <a:spcPct val="115000"/>
              </a:lnSpc>
              <a:spcAft>
                <a:spcPts val="800"/>
              </a:spcAft>
              <a:buNone/>
            </a:pPr>
            <a:r>
              <a:rPr lang="en-IN" sz="3200" b="1" kern="100" dirty="0">
                <a:solidFill>
                  <a:schemeClr val="accent5">
                    <a:lumMod val="50000"/>
                  </a:schemeClr>
                </a:solidFill>
                <a:effectLst/>
                <a:latin typeface="Arial Black" panose="020B0A04020102020204" pitchFamily="34" charset="0"/>
                <a:ea typeface="Aptos" panose="020B0004020202020204" pitchFamily="34" charset="0"/>
                <a:cs typeface="Times New Roman" panose="02020603050405020304" pitchFamily="18" charset="0"/>
              </a:rPr>
              <a:t>Advanced Analytics with SQL &amp; Power BI</a:t>
            </a:r>
            <a:endParaRPr lang="en-IN" sz="3200" kern="100" dirty="0">
              <a:solidFill>
                <a:schemeClr val="accent5">
                  <a:lumMod val="50000"/>
                </a:schemeClr>
              </a:solidFill>
              <a:effectLst/>
              <a:latin typeface="Arial Black" panose="020B0A040201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en-IN" sz="2000" b="1" kern="100" dirty="0">
                <a:effectLst/>
                <a:ea typeface="Aptos" panose="020B0004020202020204" pitchFamily="34" charset="0"/>
                <a:cs typeface="Times New Roman" panose="02020603050405020304" pitchFamily="18" charset="0"/>
              </a:rPr>
              <a:t>SQL Refinement:</a:t>
            </a:r>
            <a:r>
              <a:rPr lang="en-IN" sz="2000" kern="100" dirty="0">
                <a:effectLst/>
                <a:ea typeface="Aptos" panose="020B0004020202020204" pitchFamily="34" charset="0"/>
                <a:cs typeface="Times New Roman" panose="02020603050405020304" pitchFamily="18" charset="0"/>
              </a:rPr>
              <a:t> Enhance queries and views: add joins (e.g. production ↔ downtime tables) and aggregations. Use window functions or GROUP BY for complex metrics.</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sz="2000" b="1" kern="100" dirty="0">
                <a:effectLst/>
                <a:ea typeface="Aptos" panose="020B0004020202020204" pitchFamily="34" charset="0"/>
                <a:cs typeface="Times New Roman" panose="02020603050405020304" pitchFamily="18" charset="0"/>
              </a:rPr>
              <a:t>Power BI Reports:</a:t>
            </a:r>
            <a:r>
              <a:rPr lang="en-IN" sz="2000" kern="100" dirty="0">
                <a:effectLst/>
                <a:ea typeface="Aptos" panose="020B0004020202020204" pitchFamily="34" charset="0"/>
                <a:cs typeface="Times New Roman" panose="02020603050405020304" pitchFamily="18" charset="0"/>
              </a:rPr>
              <a:t> Load the same dataset into Power BI. Recreate and extend dashboards (multiple pages, interactive slicers, KPI cards). Define DAX measures if needed (e.g. year-to-date throughput).</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sz="2000" b="1" kern="100" dirty="0">
                <a:effectLst/>
                <a:ea typeface="Aptos" panose="020B0004020202020204" pitchFamily="34" charset="0"/>
                <a:cs typeface="Times New Roman" panose="02020603050405020304" pitchFamily="18" charset="0"/>
              </a:rPr>
              <a:t>Interactivity:</a:t>
            </a:r>
            <a:r>
              <a:rPr lang="en-IN" sz="2000" kern="100" dirty="0">
                <a:effectLst/>
                <a:ea typeface="Aptos" panose="020B0004020202020204" pitchFamily="34" charset="0"/>
                <a:cs typeface="Times New Roman" panose="02020603050405020304" pitchFamily="18" charset="0"/>
              </a:rPr>
              <a:t> Focus on filters (e.g. time period, product line) and drill-down (details on individual batches). Each interaction generates new SQL queries for up-to-date results.</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sz="2000" b="1" kern="100" dirty="0">
                <a:effectLst/>
                <a:ea typeface="Aptos" panose="020B0004020202020204" pitchFamily="34" charset="0"/>
                <a:cs typeface="Times New Roman" panose="02020603050405020304" pitchFamily="18" charset="0"/>
              </a:rPr>
              <a:t>Narration:</a:t>
            </a:r>
            <a:r>
              <a:rPr lang="en-IN" sz="2000" kern="100" dirty="0">
                <a:effectLst/>
                <a:ea typeface="Aptos" panose="020B0004020202020204" pitchFamily="34" charset="0"/>
                <a:cs typeface="Times New Roman" panose="02020603050405020304" pitchFamily="18" charset="0"/>
              </a:rPr>
              <a:t> “In Week 3 we refined our analytics. Power BI allowed us to add visual polish (custom visuals, KPI indicators). Behind the scenes, each filter click triggers SQL to fetch fresh data, keeping the dashboards live.”</a:t>
            </a:r>
          </a:p>
        </p:txBody>
      </p:sp>
    </p:spTree>
    <p:extLst>
      <p:ext uri="{BB962C8B-B14F-4D97-AF65-F5344CB8AC3E}">
        <p14:creationId xmlns:p14="http://schemas.microsoft.com/office/powerpoint/2010/main" val="406707777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D5514-09D5-289A-BEE0-0FA15F0DE9F2}"/>
            </a:ext>
          </a:extLst>
        </p:cNvPr>
        <p:cNvGrpSpPr/>
        <p:nvPr/>
      </p:nvGrpSpPr>
      <p:grpSpPr>
        <a:xfrm>
          <a:off x="0" y="0"/>
          <a:ext cx="0" cy="0"/>
          <a:chOff x="0" y="0"/>
          <a:chExt cx="0" cy="0"/>
        </a:xfrm>
      </p:grpSpPr>
      <p:grpSp>
        <p:nvGrpSpPr>
          <p:cNvPr id="37" name="Group 36">
            <a:extLst>
              <a:ext uri="{FF2B5EF4-FFF2-40B4-BE49-F238E27FC236}">
                <a16:creationId xmlns:a16="http://schemas.microsoft.com/office/drawing/2014/main" id="{6BE7E595-50BF-6DA1-4048-A206C64BED2D}"/>
              </a:ext>
            </a:extLst>
          </p:cNvPr>
          <p:cNvGrpSpPr/>
          <p:nvPr/>
        </p:nvGrpSpPr>
        <p:grpSpPr>
          <a:xfrm>
            <a:off x="-2544483" y="502645"/>
            <a:ext cx="3522518" cy="966354"/>
            <a:chOff x="22072" y="473576"/>
            <a:chExt cx="3522518" cy="966354"/>
          </a:xfrm>
        </p:grpSpPr>
        <p:sp>
          <p:nvSpPr>
            <p:cNvPr id="9" name="Rectangle 8">
              <a:extLst>
                <a:ext uri="{FF2B5EF4-FFF2-40B4-BE49-F238E27FC236}">
                  <a16:creationId xmlns:a16="http://schemas.microsoft.com/office/drawing/2014/main" id="{55927FDB-9144-46F2-6E05-B4E29CC7F0AC}"/>
                </a:ext>
              </a:extLst>
            </p:cNvPr>
            <p:cNvSpPr/>
            <p:nvPr/>
          </p:nvSpPr>
          <p:spPr>
            <a:xfrm>
              <a:off x="22072" y="473576"/>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latin typeface="Amasis MT Pro" panose="02040504050005020304" pitchFamily="18" charset="0"/>
                </a:rPr>
                <a:t>Agenda</a:t>
              </a:r>
              <a:endParaRPr lang="en-IN" sz="2400" dirty="0">
                <a:latin typeface="Amasis MT Pro" panose="02040504050005020304" pitchFamily="18" charset="0"/>
              </a:endParaRPr>
            </a:p>
          </p:txBody>
        </p:sp>
        <p:pic>
          <p:nvPicPr>
            <p:cNvPr id="14" name="Graphic 13" descr="Clipboard with solid fill">
              <a:extLst>
                <a:ext uri="{FF2B5EF4-FFF2-40B4-BE49-F238E27FC236}">
                  <a16:creationId xmlns:a16="http://schemas.microsoft.com/office/drawing/2014/main" id="{07B07A96-C4F9-8914-2C46-8BA4CE7209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44504" y="596161"/>
              <a:ext cx="742931" cy="742931"/>
            </a:xfrm>
            <a:prstGeom prst="rect">
              <a:avLst/>
            </a:prstGeom>
          </p:spPr>
        </p:pic>
      </p:grpSp>
      <p:grpSp>
        <p:nvGrpSpPr>
          <p:cNvPr id="38" name="Group 37">
            <a:extLst>
              <a:ext uri="{FF2B5EF4-FFF2-40B4-BE49-F238E27FC236}">
                <a16:creationId xmlns:a16="http://schemas.microsoft.com/office/drawing/2014/main" id="{E93D181A-B102-79CB-C86D-DE6C54C73900}"/>
              </a:ext>
            </a:extLst>
          </p:cNvPr>
          <p:cNvGrpSpPr/>
          <p:nvPr/>
        </p:nvGrpSpPr>
        <p:grpSpPr>
          <a:xfrm>
            <a:off x="-2544483" y="1491742"/>
            <a:ext cx="3522518" cy="966354"/>
            <a:chOff x="0" y="1459901"/>
            <a:chExt cx="3522518" cy="966354"/>
          </a:xfrm>
        </p:grpSpPr>
        <p:sp>
          <p:nvSpPr>
            <p:cNvPr id="4" name="Rectangle 3">
              <a:extLst>
                <a:ext uri="{FF2B5EF4-FFF2-40B4-BE49-F238E27FC236}">
                  <a16:creationId xmlns:a16="http://schemas.microsoft.com/office/drawing/2014/main" id="{26D5BD3D-9479-D1C7-5E3C-246923D26D5E}"/>
                </a:ext>
              </a:extLst>
            </p:cNvPr>
            <p:cNvSpPr/>
            <p:nvPr/>
          </p:nvSpPr>
          <p:spPr>
            <a:xfrm>
              <a:off x="0" y="1459901"/>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latin typeface="Amasis MT Pro" panose="02040504050005020304" pitchFamily="18" charset="0"/>
                </a:rPr>
                <a:t>Goal &amp; objective</a:t>
              </a:r>
              <a:endParaRPr lang="en-IN" sz="2400" b="1" dirty="0">
                <a:latin typeface="Amasis MT Pro" panose="02040504050005020304" pitchFamily="18" charset="0"/>
              </a:endParaRPr>
            </a:p>
          </p:txBody>
        </p:sp>
        <p:pic>
          <p:nvPicPr>
            <p:cNvPr id="16" name="Graphic 15" descr="Bullseye with solid fill">
              <a:extLst>
                <a:ext uri="{FF2B5EF4-FFF2-40B4-BE49-F238E27FC236}">
                  <a16:creationId xmlns:a16="http://schemas.microsoft.com/office/drawing/2014/main" id="{6C51010A-EC21-28E6-83F9-9207A2F950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8769" y="1468999"/>
              <a:ext cx="914400" cy="914400"/>
            </a:xfrm>
            <a:prstGeom prst="rect">
              <a:avLst/>
            </a:prstGeom>
          </p:spPr>
        </p:pic>
      </p:grpSp>
      <p:grpSp>
        <p:nvGrpSpPr>
          <p:cNvPr id="42" name="Group 41">
            <a:extLst>
              <a:ext uri="{FF2B5EF4-FFF2-40B4-BE49-F238E27FC236}">
                <a16:creationId xmlns:a16="http://schemas.microsoft.com/office/drawing/2014/main" id="{C4E16371-B637-4FEA-5B6F-2CEBBE0F2CCE}"/>
              </a:ext>
            </a:extLst>
          </p:cNvPr>
          <p:cNvGrpSpPr/>
          <p:nvPr/>
        </p:nvGrpSpPr>
        <p:grpSpPr>
          <a:xfrm>
            <a:off x="-2566067" y="4431743"/>
            <a:ext cx="3522518" cy="966354"/>
            <a:chOff x="0" y="4413548"/>
            <a:chExt cx="3522518" cy="966354"/>
          </a:xfrm>
        </p:grpSpPr>
        <p:sp>
          <p:nvSpPr>
            <p:cNvPr id="7" name="Rectangle 6">
              <a:extLst>
                <a:ext uri="{FF2B5EF4-FFF2-40B4-BE49-F238E27FC236}">
                  <a16:creationId xmlns:a16="http://schemas.microsoft.com/office/drawing/2014/main" id="{1E0144D2-8E43-3326-1D48-89008190A018}"/>
                </a:ext>
              </a:extLst>
            </p:cNvPr>
            <p:cNvSpPr/>
            <p:nvPr/>
          </p:nvSpPr>
          <p:spPr>
            <a:xfrm>
              <a:off x="0" y="4413548"/>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Tableau</a:t>
              </a:r>
              <a:endParaRPr lang="en-IN" sz="2400" b="1" dirty="0">
                <a:latin typeface="Amasis MT Pro" panose="02040504050005020304" pitchFamily="18" charset="0"/>
              </a:endParaRPr>
            </a:p>
          </p:txBody>
        </p:sp>
        <p:pic>
          <p:nvPicPr>
            <p:cNvPr id="18" name="Picture 17" descr="A group of black crosses&#10;&#10;AI-generated content may be incorrect.">
              <a:extLst>
                <a:ext uri="{FF2B5EF4-FFF2-40B4-BE49-F238E27FC236}">
                  <a16:creationId xmlns:a16="http://schemas.microsoft.com/office/drawing/2014/main" id="{6B61B59D-14AC-6835-F26F-C5BEE90E64B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4504" y="4471686"/>
              <a:ext cx="872768" cy="872768"/>
            </a:xfrm>
            <a:prstGeom prst="rect">
              <a:avLst/>
            </a:prstGeom>
          </p:spPr>
        </p:pic>
      </p:grpSp>
      <p:grpSp>
        <p:nvGrpSpPr>
          <p:cNvPr id="43" name="Group 42">
            <a:extLst>
              <a:ext uri="{FF2B5EF4-FFF2-40B4-BE49-F238E27FC236}">
                <a16:creationId xmlns:a16="http://schemas.microsoft.com/office/drawing/2014/main" id="{B01A436D-367B-8237-0DE6-0CC5EDE38C7D}"/>
              </a:ext>
            </a:extLst>
          </p:cNvPr>
          <p:cNvGrpSpPr/>
          <p:nvPr/>
        </p:nvGrpSpPr>
        <p:grpSpPr>
          <a:xfrm>
            <a:off x="-940379" y="5407194"/>
            <a:ext cx="3522518" cy="966354"/>
            <a:chOff x="0" y="5398097"/>
            <a:chExt cx="3522518" cy="966354"/>
          </a:xfrm>
        </p:grpSpPr>
        <p:sp>
          <p:nvSpPr>
            <p:cNvPr id="8" name="Rectangle 7">
              <a:extLst>
                <a:ext uri="{FF2B5EF4-FFF2-40B4-BE49-F238E27FC236}">
                  <a16:creationId xmlns:a16="http://schemas.microsoft.com/office/drawing/2014/main" id="{849C3DA8-E556-227F-24DD-B399EF61E3B8}"/>
                </a:ext>
              </a:extLst>
            </p:cNvPr>
            <p:cNvSpPr/>
            <p:nvPr/>
          </p:nvSpPr>
          <p:spPr>
            <a:xfrm>
              <a:off x="0" y="5398097"/>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Amasis MT Pro" panose="02040504050005020304" pitchFamily="18" charset="0"/>
                </a:rPr>
                <a:t>PowerBI</a:t>
              </a:r>
              <a:endParaRPr lang="en-IN" sz="2400" b="1" dirty="0">
                <a:latin typeface="Amasis MT Pro" panose="02040504050005020304" pitchFamily="18" charset="0"/>
              </a:endParaRPr>
            </a:p>
          </p:txBody>
        </p:sp>
        <p:pic>
          <p:nvPicPr>
            <p:cNvPr id="20" name="Picture 19" descr="A black and white logo&#10;&#10;AI-generated content may be incorrect.">
              <a:extLst>
                <a:ext uri="{FF2B5EF4-FFF2-40B4-BE49-F238E27FC236}">
                  <a16:creationId xmlns:a16="http://schemas.microsoft.com/office/drawing/2014/main" id="{D6608E70-E6B8-8628-5882-DEAD799600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2597" y="5492625"/>
              <a:ext cx="704838" cy="777298"/>
            </a:xfrm>
            <a:prstGeom prst="rect">
              <a:avLst/>
            </a:prstGeom>
          </p:spPr>
        </p:pic>
      </p:grpSp>
      <p:grpSp>
        <p:nvGrpSpPr>
          <p:cNvPr id="41" name="Group 40">
            <a:extLst>
              <a:ext uri="{FF2B5EF4-FFF2-40B4-BE49-F238E27FC236}">
                <a16:creationId xmlns:a16="http://schemas.microsoft.com/office/drawing/2014/main" id="{72506ACE-073C-F6F0-A971-688392BA3633}"/>
              </a:ext>
            </a:extLst>
          </p:cNvPr>
          <p:cNvGrpSpPr/>
          <p:nvPr/>
        </p:nvGrpSpPr>
        <p:grpSpPr>
          <a:xfrm>
            <a:off x="-2541878" y="3449468"/>
            <a:ext cx="3544590" cy="966354"/>
            <a:chOff x="0" y="3428999"/>
            <a:chExt cx="3544590" cy="966354"/>
          </a:xfrm>
        </p:grpSpPr>
        <p:sp>
          <p:nvSpPr>
            <p:cNvPr id="6" name="Rectangle 5">
              <a:extLst>
                <a:ext uri="{FF2B5EF4-FFF2-40B4-BE49-F238E27FC236}">
                  <a16:creationId xmlns:a16="http://schemas.microsoft.com/office/drawing/2014/main" id="{F3C2514E-0428-2A05-B526-3DDFF5661989}"/>
                </a:ext>
              </a:extLst>
            </p:cNvPr>
            <p:cNvSpPr/>
            <p:nvPr/>
          </p:nvSpPr>
          <p:spPr>
            <a:xfrm>
              <a:off x="0" y="3428999"/>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MySQL</a:t>
              </a:r>
              <a:endParaRPr lang="en-IN" sz="2400" b="1" dirty="0">
                <a:latin typeface="Amasis MT Pro" panose="02040504050005020304" pitchFamily="18" charset="0"/>
              </a:endParaRPr>
            </a:p>
          </p:txBody>
        </p:sp>
        <p:pic>
          <p:nvPicPr>
            <p:cNvPr id="29" name="Picture 28" descr="A logo of a dolphin&#10;&#10;AI-generated content may be incorrect.">
              <a:extLst>
                <a:ext uri="{FF2B5EF4-FFF2-40B4-BE49-F238E27FC236}">
                  <a16:creationId xmlns:a16="http://schemas.microsoft.com/office/drawing/2014/main" id="{770754F9-9D09-A574-FA5E-0FEDCAAD12EF}"/>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2654569" y="3505332"/>
              <a:ext cx="890021" cy="890021"/>
            </a:xfrm>
            <a:prstGeom prst="rect">
              <a:avLst/>
            </a:prstGeom>
          </p:spPr>
        </p:pic>
      </p:grpSp>
      <p:grpSp>
        <p:nvGrpSpPr>
          <p:cNvPr id="40" name="Group 39">
            <a:extLst>
              <a:ext uri="{FF2B5EF4-FFF2-40B4-BE49-F238E27FC236}">
                <a16:creationId xmlns:a16="http://schemas.microsoft.com/office/drawing/2014/main" id="{FD26F3B1-60AF-DB2E-D8BA-311ECB8DA5B2}"/>
              </a:ext>
            </a:extLst>
          </p:cNvPr>
          <p:cNvGrpSpPr/>
          <p:nvPr/>
        </p:nvGrpSpPr>
        <p:grpSpPr>
          <a:xfrm>
            <a:off x="-2544483" y="2467194"/>
            <a:ext cx="3522518" cy="966354"/>
            <a:chOff x="22072" y="2455822"/>
            <a:chExt cx="3522518" cy="966354"/>
          </a:xfrm>
        </p:grpSpPr>
        <p:sp>
          <p:nvSpPr>
            <p:cNvPr id="5" name="Rectangle 4">
              <a:extLst>
                <a:ext uri="{FF2B5EF4-FFF2-40B4-BE49-F238E27FC236}">
                  <a16:creationId xmlns:a16="http://schemas.microsoft.com/office/drawing/2014/main" id="{D85A2E02-6E89-9329-EA97-1B63701A50CC}"/>
                </a:ext>
              </a:extLst>
            </p:cNvPr>
            <p:cNvSpPr/>
            <p:nvPr/>
          </p:nvSpPr>
          <p:spPr>
            <a:xfrm>
              <a:off x="22072" y="2455822"/>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Excel</a:t>
              </a:r>
              <a:endParaRPr lang="en-IN" sz="2400" b="1" dirty="0">
                <a:latin typeface="Amasis MT Pro" panose="02040504050005020304" pitchFamily="18" charset="0"/>
              </a:endParaRPr>
            </a:p>
          </p:txBody>
        </p:sp>
        <p:pic>
          <p:nvPicPr>
            <p:cNvPr id="35" name="Picture 34" descr="A green square with a white x on it&#10;&#10;AI-generated content may be incorrect.">
              <a:extLst>
                <a:ext uri="{FF2B5EF4-FFF2-40B4-BE49-F238E27FC236}">
                  <a16:creationId xmlns:a16="http://schemas.microsoft.com/office/drawing/2014/main" id="{2E3C4A27-AEE0-237F-D53C-281814013EAA}"/>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2602455" y="2523981"/>
              <a:ext cx="870714" cy="810490"/>
            </a:xfrm>
            <a:prstGeom prst="rect">
              <a:avLst/>
            </a:prstGeom>
          </p:spPr>
        </p:pic>
      </p:grpSp>
      <p:sp>
        <p:nvSpPr>
          <p:cNvPr id="10" name="TextBox 9">
            <a:extLst>
              <a:ext uri="{FF2B5EF4-FFF2-40B4-BE49-F238E27FC236}">
                <a16:creationId xmlns:a16="http://schemas.microsoft.com/office/drawing/2014/main" id="{77D87163-7CB7-CBC5-50C9-07AD9524DD59}"/>
              </a:ext>
            </a:extLst>
          </p:cNvPr>
          <p:cNvSpPr txBox="1"/>
          <p:nvPr/>
        </p:nvSpPr>
        <p:spPr>
          <a:xfrm>
            <a:off x="3096491" y="555047"/>
            <a:ext cx="9017072" cy="625171"/>
          </a:xfrm>
          <a:prstGeom prst="rect">
            <a:avLst/>
          </a:prstGeom>
          <a:noFill/>
        </p:spPr>
        <p:txBody>
          <a:bodyPr wrap="square">
            <a:spAutoFit/>
          </a:bodyPr>
          <a:lstStyle/>
          <a:p>
            <a:pPr>
              <a:lnSpc>
                <a:spcPct val="115000"/>
              </a:lnSpc>
              <a:spcAft>
                <a:spcPts val="800"/>
              </a:spcAft>
              <a:buNone/>
            </a:pPr>
            <a:r>
              <a:rPr lang="en-IN" sz="3200" b="1" kern="100" dirty="0">
                <a:solidFill>
                  <a:schemeClr val="accent5">
                    <a:lumMod val="50000"/>
                  </a:schemeClr>
                </a:solidFill>
                <a:effectLst/>
                <a:latin typeface="Arial Black" panose="020B0A04020102020204" pitchFamily="34" charset="0"/>
                <a:ea typeface="Aptos" panose="020B0004020202020204" pitchFamily="34" charset="0"/>
                <a:cs typeface="Times New Roman" panose="02020603050405020304" pitchFamily="18" charset="0"/>
              </a:rPr>
              <a:t>Power BI Dashboard</a:t>
            </a:r>
            <a:endParaRPr lang="en-IN" sz="3200" kern="100" dirty="0">
              <a:solidFill>
                <a:schemeClr val="accent5">
                  <a:lumMod val="50000"/>
                </a:schemeClr>
              </a:solidFill>
              <a:effectLst/>
              <a:latin typeface="Arial Black" panose="020B0A04020102020204" pitchFamily="34" charset="0"/>
              <a:ea typeface="Aptos" panose="020B0004020202020204" pitchFamily="34" charset="0"/>
              <a:cs typeface="Times New Roman" panose="02020603050405020304" pitchFamily="18" charset="0"/>
            </a:endParaRPr>
          </a:p>
        </p:txBody>
      </p:sp>
      <p:pic>
        <p:nvPicPr>
          <p:cNvPr id="2" name="Content Placeholder 3">
            <a:extLst>
              <a:ext uri="{FF2B5EF4-FFF2-40B4-BE49-F238E27FC236}">
                <a16:creationId xmlns:a16="http://schemas.microsoft.com/office/drawing/2014/main" id="{BDABF85D-E255-A67B-D0A4-4E90E4B71BC5}"/>
              </a:ext>
            </a:extLst>
          </p:cNvPr>
          <p:cNvPicPr>
            <a:picLocks noGrp="1" noChangeAspect="1"/>
          </p:cNvPicPr>
          <p:nvPr>
            <p:ph idx="1"/>
          </p:nvPr>
        </p:nvPicPr>
        <p:blipFill>
          <a:blip r:embed="rId12"/>
          <a:stretch>
            <a:fillRect/>
          </a:stretch>
        </p:blipFill>
        <p:spPr>
          <a:xfrm>
            <a:off x="3096491" y="1368161"/>
            <a:ext cx="8795782" cy="4885645"/>
          </a:xfrm>
          <a:prstGeom prst="rect">
            <a:avLst/>
          </a:prstGeom>
        </p:spPr>
      </p:pic>
    </p:spTree>
    <p:extLst>
      <p:ext uri="{BB962C8B-B14F-4D97-AF65-F5344CB8AC3E}">
        <p14:creationId xmlns:p14="http://schemas.microsoft.com/office/powerpoint/2010/main" val="359972455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a:extLst>
              <a:ext uri="{FF2B5EF4-FFF2-40B4-BE49-F238E27FC236}">
                <a16:creationId xmlns:a16="http://schemas.microsoft.com/office/drawing/2014/main" id="{F404D11C-907D-F0F9-F46E-777A7035CAAB}"/>
              </a:ext>
            </a:extLst>
          </p:cNvPr>
          <p:cNvSpPr/>
          <p:nvPr/>
        </p:nvSpPr>
        <p:spPr>
          <a:xfrm>
            <a:off x="0" y="0"/>
            <a:ext cx="12201832" cy="688848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6" name="Freeform: Shape 55">
            <a:extLst>
              <a:ext uri="{FF2B5EF4-FFF2-40B4-BE49-F238E27FC236}">
                <a16:creationId xmlns:a16="http://schemas.microsoft.com/office/drawing/2014/main" id="{C75D0983-5228-18E6-432E-F003E9DCBB9F}"/>
              </a:ext>
            </a:extLst>
          </p:cNvPr>
          <p:cNvSpPr/>
          <p:nvPr/>
        </p:nvSpPr>
        <p:spPr>
          <a:xfrm>
            <a:off x="1146192" y="1486419"/>
            <a:ext cx="2383589" cy="4673627"/>
          </a:xfrm>
          <a:custGeom>
            <a:avLst/>
            <a:gdLst>
              <a:gd name="connsiteX0" fmla="*/ 2371465 w 2383589"/>
              <a:gd name="connsiteY0" fmla="*/ 0 h 4673627"/>
              <a:gd name="connsiteX1" fmla="*/ 2383589 w 2383589"/>
              <a:gd name="connsiteY1" fmla="*/ 612 h 4673627"/>
              <a:gd name="connsiteX2" fmla="*/ 2383589 w 2383589"/>
              <a:gd name="connsiteY2" fmla="*/ 837599 h 4673627"/>
              <a:gd name="connsiteX3" fmla="*/ 2371465 w 2383589"/>
              <a:gd name="connsiteY3" fmla="*/ 836987 h 4673627"/>
              <a:gd name="connsiteX4" fmla="*/ 418494 w 2383589"/>
              <a:gd name="connsiteY4" fmla="*/ 2789958 h 4673627"/>
              <a:gd name="connsiteX5" fmla="*/ 1790711 w 2383589"/>
              <a:gd name="connsiteY5" fmla="*/ 4655127 h 4673627"/>
              <a:gd name="connsiteX6" fmla="*/ 1862659 w 2383589"/>
              <a:gd name="connsiteY6" fmla="*/ 4673627 h 4673627"/>
              <a:gd name="connsiteX7" fmla="*/ 1809192 w 2383589"/>
              <a:gd name="connsiteY7" fmla="*/ 4665467 h 4673627"/>
              <a:gd name="connsiteX8" fmla="*/ 1596484 w 2383589"/>
              <a:gd name="connsiteY8" fmla="*/ 4610775 h 4673627"/>
              <a:gd name="connsiteX9" fmla="*/ 1448384 w 2383589"/>
              <a:gd name="connsiteY9" fmla="*/ 4556569 h 4673627"/>
              <a:gd name="connsiteX10" fmla="*/ 0 w 2383589"/>
              <a:gd name="connsiteY10" fmla="*/ 2371465 h 4673627"/>
              <a:gd name="connsiteX11" fmla="*/ 2371465 w 2383589"/>
              <a:gd name="connsiteY11" fmla="*/ 0 h 4673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83589" h="4673627">
                <a:moveTo>
                  <a:pt x="2371465" y="0"/>
                </a:moveTo>
                <a:lnTo>
                  <a:pt x="2383589" y="612"/>
                </a:lnTo>
                <a:lnTo>
                  <a:pt x="2383589" y="837599"/>
                </a:lnTo>
                <a:lnTo>
                  <a:pt x="2371465" y="836987"/>
                </a:lnTo>
                <a:cubicBezTo>
                  <a:pt x="1292869" y="836987"/>
                  <a:pt x="418494" y="1711362"/>
                  <a:pt x="418494" y="2789958"/>
                </a:cubicBezTo>
                <a:cubicBezTo>
                  <a:pt x="418494" y="3666317"/>
                  <a:pt x="995718" y="4407859"/>
                  <a:pt x="1790711" y="4655127"/>
                </a:cubicBezTo>
                <a:lnTo>
                  <a:pt x="1862659" y="4673627"/>
                </a:lnTo>
                <a:lnTo>
                  <a:pt x="1809192" y="4665467"/>
                </a:lnTo>
                <a:lnTo>
                  <a:pt x="1596484" y="4610775"/>
                </a:lnTo>
                <a:lnTo>
                  <a:pt x="1448384" y="4556569"/>
                </a:lnTo>
                <a:cubicBezTo>
                  <a:pt x="597229" y="4196561"/>
                  <a:pt x="0" y="3353758"/>
                  <a:pt x="0" y="2371465"/>
                </a:cubicBezTo>
                <a:cubicBezTo>
                  <a:pt x="0" y="1061741"/>
                  <a:pt x="1061741" y="0"/>
                  <a:pt x="2371465" y="0"/>
                </a:cubicBezTo>
                <a:close/>
              </a:path>
            </a:pathLst>
          </a:custGeom>
          <a:solidFill>
            <a:schemeClr val="accent1">
              <a:lumMod val="60000"/>
              <a:lumOff val="40000"/>
            </a:schemeClr>
          </a:solidFill>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4" name="Freeform: Shape 53">
            <a:extLst>
              <a:ext uri="{FF2B5EF4-FFF2-40B4-BE49-F238E27FC236}">
                <a16:creationId xmlns:a16="http://schemas.microsoft.com/office/drawing/2014/main" id="{4FA7C19A-B92C-6277-ACBC-677912CAA2A4}"/>
              </a:ext>
            </a:extLst>
          </p:cNvPr>
          <p:cNvSpPr/>
          <p:nvPr/>
        </p:nvSpPr>
        <p:spPr>
          <a:xfrm>
            <a:off x="1983180" y="3160394"/>
            <a:ext cx="1546601" cy="3034504"/>
          </a:xfrm>
          <a:custGeom>
            <a:avLst/>
            <a:gdLst>
              <a:gd name="connsiteX0" fmla="*/ 1534477 w 1546601"/>
              <a:gd name="connsiteY0" fmla="*/ 0 h 3034504"/>
              <a:gd name="connsiteX1" fmla="*/ 1546601 w 1546601"/>
              <a:gd name="connsiteY1" fmla="*/ 612 h 3034504"/>
              <a:gd name="connsiteX2" fmla="*/ 1546601 w 1546601"/>
              <a:gd name="connsiteY2" fmla="*/ 837600 h 3034504"/>
              <a:gd name="connsiteX3" fmla="*/ 1534478 w 1546601"/>
              <a:gd name="connsiteY3" fmla="*/ 836988 h 3034504"/>
              <a:gd name="connsiteX4" fmla="*/ 418494 w 1546601"/>
              <a:gd name="connsiteY4" fmla="*/ 1952972 h 3034504"/>
              <a:gd name="connsiteX5" fmla="*/ 1202618 w 1546601"/>
              <a:gd name="connsiteY5" fmla="*/ 3018784 h 3034504"/>
              <a:gd name="connsiteX6" fmla="*/ 1263756 w 1546601"/>
              <a:gd name="connsiteY6" fmla="*/ 3034504 h 3034504"/>
              <a:gd name="connsiteX7" fmla="*/ 1249221 w 1546601"/>
              <a:gd name="connsiteY7" fmla="*/ 3033770 h 3034504"/>
              <a:gd name="connsiteX8" fmla="*/ 1151825 w 1546601"/>
              <a:gd name="connsiteY8" fmla="*/ 3018906 h 3034504"/>
              <a:gd name="connsiteX9" fmla="*/ 1078171 w 1546601"/>
              <a:gd name="connsiteY9" fmla="*/ 2999967 h 3034504"/>
              <a:gd name="connsiteX10" fmla="*/ 0 w 1546601"/>
              <a:gd name="connsiteY10" fmla="*/ 1534477 h 3034504"/>
              <a:gd name="connsiteX11" fmla="*/ 1534477 w 1546601"/>
              <a:gd name="connsiteY11" fmla="*/ 0 h 3034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46601" h="3034504">
                <a:moveTo>
                  <a:pt x="1534477" y="0"/>
                </a:moveTo>
                <a:lnTo>
                  <a:pt x="1546601" y="612"/>
                </a:lnTo>
                <a:lnTo>
                  <a:pt x="1546601" y="837600"/>
                </a:lnTo>
                <a:lnTo>
                  <a:pt x="1534478" y="836988"/>
                </a:lnTo>
                <a:cubicBezTo>
                  <a:pt x="918137" y="836988"/>
                  <a:pt x="418494" y="1336631"/>
                  <a:pt x="418494" y="1952972"/>
                </a:cubicBezTo>
                <a:cubicBezTo>
                  <a:pt x="418494" y="2453749"/>
                  <a:pt x="748336" y="2877487"/>
                  <a:pt x="1202618" y="3018784"/>
                </a:cubicBezTo>
                <a:lnTo>
                  <a:pt x="1263756" y="3034504"/>
                </a:lnTo>
                <a:lnTo>
                  <a:pt x="1249221" y="3033770"/>
                </a:lnTo>
                <a:lnTo>
                  <a:pt x="1151825" y="3018906"/>
                </a:lnTo>
                <a:lnTo>
                  <a:pt x="1078171" y="2999967"/>
                </a:lnTo>
                <a:cubicBezTo>
                  <a:pt x="453533" y="2805685"/>
                  <a:pt x="0" y="2223045"/>
                  <a:pt x="0" y="1534477"/>
                </a:cubicBezTo>
                <a:cubicBezTo>
                  <a:pt x="0" y="687009"/>
                  <a:pt x="687009" y="0"/>
                  <a:pt x="1534477" y="0"/>
                </a:cubicBezTo>
                <a:close/>
              </a:path>
            </a:pathLst>
          </a:custGeom>
          <a:solidFill>
            <a:schemeClr val="accent2">
              <a:lumMod val="75000"/>
            </a:schemeClr>
          </a:solidFill>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52" name="Freeform: Shape 51">
            <a:extLst>
              <a:ext uri="{FF2B5EF4-FFF2-40B4-BE49-F238E27FC236}">
                <a16:creationId xmlns:a16="http://schemas.microsoft.com/office/drawing/2014/main" id="{AFEFA1B1-92A5-9B8D-D641-926607C20684}"/>
              </a:ext>
            </a:extLst>
          </p:cNvPr>
          <p:cNvSpPr/>
          <p:nvPr/>
        </p:nvSpPr>
        <p:spPr>
          <a:xfrm>
            <a:off x="2820168" y="4834370"/>
            <a:ext cx="709613" cy="1366727"/>
          </a:xfrm>
          <a:custGeom>
            <a:avLst/>
            <a:gdLst>
              <a:gd name="connsiteX0" fmla="*/ 697490 w 709613"/>
              <a:gd name="connsiteY0" fmla="*/ 0 h 1366727"/>
              <a:gd name="connsiteX1" fmla="*/ 709613 w 709613"/>
              <a:gd name="connsiteY1" fmla="*/ 1222 h 1366727"/>
              <a:gd name="connsiteX2" fmla="*/ 709613 w 709613"/>
              <a:gd name="connsiteY2" fmla="*/ 559213 h 1366727"/>
              <a:gd name="connsiteX3" fmla="*/ 697490 w 709613"/>
              <a:gd name="connsiteY3" fmla="*/ 557991 h 1366727"/>
              <a:gd name="connsiteX4" fmla="*/ 278996 w 709613"/>
              <a:gd name="connsiteY4" fmla="*/ 976485 h 1366727"/>
              <a:gd name="connsiteX5" fmla="*/ 534593 w 709613"/>
              <a:gd name="connsiteY5" fmla="*/ 1362092 h 1366727"/>
              <a:gd name="connsiteX6" fmla="*/ 549522 w 709613"/>
              <a:gd name="connsiteY6" fmla="*/ 1366727 h 1366727"/>
              <a:gd name="connsiteX7" fmla="*/ 504177 w 709613"/>
              <a:gd name="connsiteY7" fmla="*/ 1364437 h 1366727"/>
              <a:gd name="connsiteX8" fmla="*/ 425995 w 709613"/>
              <a:gd name="connsiteY8" fmla="*/ 1340168 h 1366727"/>
              <a:gd name="connsiteX9" fmla="*/ 0 w 709613"/>
              <a:gd name="connsiteY9" fmla="*/ 697490 h 1366727"/>
              <a:gd name="connsiteX10" fmla="*/ 697490 w 709613"/>
              <a:gd name="connsiteY10" fmla="*/ 0 h 1366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09613" h="1366727">
                <a:moveTo>
                  <a:pt x="697490" y="0"/>
                </a:moveTo>
                <a:lnTo>
                  <a:pt x="709613" y="1222"/>
                </a:lnTo>
                <a:lnTo>
                  <a:pt x="709613" y="559213"/>
                </a:lnTo>
                <a:lnTo>
                  <a:pt x="697490" y="557991"/>
                </a:lnTo>
                <a:cubicBezTo>
                  <a:pt x="466362" y="557991"/>
                  <a:pt x="278996" y="745357"/>
                  <a:pt x="278996" y="976485"/>
                </a:cubicBezTo>
                <a:cubicBezTo>
                  <a:pt x="278996" y="1149831"/>
                  <a:pt x="384389" y="1298561"/>
                  <a:pt x="534593" y="1362092"/>
                </a:cubicBezTo>
                <a:lnTo>
                  <a:pt x="549522" y="1366727"/>
                </a:lnTo>
                <a:lnTo>
                  <a:pt x="504177" y="1364437"/>
                </a:lnTo>
                <a:lnTo>
                  <a:pt x="425995" y="1340168"/>
                </a:lnTo>
                <a:cubicBezTo>
                  <a:pt x="175656" y="1234283"/>
                  <a:pt x="0" y="986400"/>
                  <a:pt x="0" y="697490"/>
                </a:cubicBezTo>
                <a:cubicBezTo>
                  <a:pt x="0" y="312277"/>
                  <a:pt x="312277" y="0"/>
                  <a:pt x="697490" y="0"/>
                </a:cubicBezTo>
                <a:close/>
              </a:path>
            </a:pathLst>
          </a:custGeom>
          <a:solidFill>
            <a:schemeClr val="accent3">
              <a:lumMod val="60000"/>
              <a:lumOff val="40000"/>
            </a:schemeClr>
          </a:solidFill>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9" name="Freeform: Shape 48">
            <a:extLst>
              <a:ext uri="{FF2B5EF4-FFF2-40B4-BE49-F238E27FC236}">
                <a16:creationId xmlns:a16="http://schemas.microsoft.com/office/drawing/2014/main" id="{616B4658-EF65-ED3F-E10A-81480796C70F}"/>
              </a:ext>
            </a:extLst>
          </p:cNvPr>
          <p:cNvSpPr/>
          <p:nvPr/>
        </p:nvSpPr>
        <p:spPr>
          <a:xfrm>
            <a:off x="3008851" y="6160046"/>
            <a:ext cx="351911" cy="61380"/>
          </a:xfrm>
          <a:custGeom>
            <a:avLst/>
            <a:gdLst>
              <a:gd name="connsiteX0" fmla="*/ 0 w 351911"/>
              <a:gd name="connsiteY0" fmla="*/ 0 h 61380"/>
              <a:gd name="connsiteX1" fmla="*/ 126154 w 351911"/>
              <a:gd name="connsiteY1" fmla="*/ 19254 h 61380"/>
              <a:gd name="connsiteX2" fmla="*/ 199555 w 351911"/>
              <a:gd name="connsiteY2" fmla="*/ 38127 h 61380"/>
              <a:gd name="connsiteX3" fmla="*/ 351911 w 351911"/>
              <a:gd name="connsiteY3" fmla="*/ 61380 h 61380"/>
              <a:gd name="connsiteX4" fmla="*/ 309126 w 351911"/>
              <a:gd name="connsiteY4" fmla="*/ 59219 h 61380"/>
              <a:gd name="connsiteX5" fmla="*/ 115214 w 351911"/>
              <a:gd name="connsiteY5" fmla="*/ 29625 h 61380"/>
              <a:gd name="connsiteX6" fmla="*/ 0 w 351911"/>
              <a:gd name="connsiteY6" fmla="*/ 0 h 613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911" h="61380">
                <a:moveTo>
                  <a:pt x="0" y="0"/>
                </a:moveTo>
                <a:lnTo>
                  <a:pt x="126154" y="19254"/>
                </a:lnTo>
                <a:lnTo>
                  <a:pt x="199555" y="38127"/>
                </a:lnTo>
                <a:lnTo>
                  <a:pt x="351911" y="61380"/>
                </a:lnTo>
                <a:lnTo>
                  <a:pt x="309126" y="59219"/>
                </a:lnTo>
                <a:cubicBezTo>
                  <a:pt x="243473" y="52552"/>
                  <a:pt x="178781" y="42632"/>
                  <a:pt x="115214" y="29625"/>
                </a:cubicBezTo>
                <a:lnTo>
                  <a:pt x="0" y="0"/>
                </a:lnTo>
                <a:close/>
              </a:path>
            </a:pathLst>
          </a:custGeom>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7" name="Freeform: Shape 46">
            <a:extLst>
              <a:ext uri="{FF2B5EF4-FFF2-40B4-BE49-F238E27FC236}">
                <a16:creationId xmlns:a16="http://schemas.microsoft.com/office/drawing/2014/main" id="{409A8C71-07D8-2BA3-BBFD-4BAB3AADBB94}"/>
              </a:ext>
            </a:extLst>
          </p:cNvPr>
          <p:cNvSpPr/>
          <p:nvPr/>
        </p:nvSpPr>
        <p:spPr>
          <a:xfrm>
            <a:off x="3246936" y="6194898"/>
            <a:ext cx="270683" cy="34448"/>
          </a:xfrm>
          <a:custGeom>
            <a:avLst/>
            <a:gdLst>
              <a:gd name="connsiteX0" fmla="*/ 0 w 270683"/>
              <a:gd name="connsiteY0" fmla="*/ 0 h 34448"/>
              <a:gd name="connsiteX1" fmla="*/ 77409 w 270683"/>
              <a:gd name="connsiteY1" fmla="*/ 3909 h 34448"/>
              <a:gd name="connsiteX2" fmla="*/ 130153 w 270683"/>
              <a:gd name="connsiteY2" fmla="*/ 20281 h 34448"/>
              <a:gd name="connsiteX3" fmla="*/ 270683 w 270683"/>
              <a:gd name="connsiteY3" fmla="*/ 34448 h 34448"/>
              <a:gd name="connsiteX4" fmla="*/ 156602 w 270683"/>
              <a:gd name="connsiteY4" fmla="*/ 28688 h 34448"/>
              <a:gd name="connsiteX5" fmla="*/ 45812 w 270683"/>
              <a:gd name="connsiteY5" fmla="*/ 11779 h 34448"/>
              <a:gd name="connsiteX6" fmla="*/ 0 w 270683"/>
              <a:gd name="connsiteY6" fmla="*/ 0 h 344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0683" h="34448">
                <a:moveTo>
                  <a:pt x="0" y="0"/>
                </a:moveTo>
                <a:lnTo>
                  <a:pt x="77409" y="3909"/>
                </a:lnTo>
                <a:lnTo>
                  <a:pt x="130153" y="20281"/>
                </a:lnTo>
                <a:lnTo>
                  <a:pt x="270683" y="34448"/>
                </a:lnTo>
                <a:lnTo>
                  <a:pt x="156602" y="28688"/>
                </a:lnTo>
                <a:lnTo>
                  <a:pt x="45812" y="11779"/>
                </a:lnTo>
                <a:lnTo>
                  <a:pt x="0" y="0"/>
                </a:lnTo>
                <a:close/>
              </a:path>
            </a:pathLst>
          </a:custGeom>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5" name="Freeform: Shape 44">
            <a:extLst>
              <a:ext uri="{FF2B5EF4-FFF2-40B4-BE49-F238E27FC236}">
                <a16:creationId xmlns:a16="http://schemas.microsoft.com/office/drawing/2014/main" id="{CA851742-324C-C862-4766-8D8E82DDB64A}"/>
              </a:ext>
            </a:extLst>
          </p:cNvPr>
          <p:cNvSpPr/>
          <p:nvPr/>
        </p:nvSpPr>
        <p:spPr>
          <a:xfrm>
            <a:off x="3369690" y="6201097"/>
            <a:ext cx="160091" cy="28251"/>
          </a:xfrm>
          <a:custGeom>
            <a:avLst/>
            <a:gdLst>
              <a:gd name="connsiteX0" fmla="*/ 0 w 160091"/>
              <a:gd name="connsiteY0" fmla="*/ 0 h 28251"/>
              <a:gd name="connsiteX1" fmla="*/ 147968 w 160091"/>
              <a:gd name="connsiteY1" fmla="*/ 7471 h 28251"/>
              <a:gd name="connsiteX2" fmla="*/ 160091 w 160091"/>
              <a:gd name="connsiteY2" fmla="*/ 6859 h 28251"/>
              <a:gd name="connsiteX3" fmla="*/ 160091 w 160091"/>
              <a:gd name="connsiteY3" fmla="*/ 27030 h 28251"/>
              <a:gd name="connsiteX4" fmla="*/ 147989 w 160091"/>
              <a:gd name="connsiteY4" fmla="*/ 28250 h 28251"/>
              <a:gd name="connsiteX5" fmla="*/ 147967 w 160091"/>
              <a:gd name="connsiteY5" fmla="*/ 28251 h 28251"/>
              <a:gd name="connsiteX6" fmla="*/ 147949 w 160091"/>
              <a:gd name="connsiteY6" fmla="*/ 28250 h 28251"/>
              <a:gd name="connsiteX7" fmla="*/ 63627 w 160091"/>
              <a:gd name="connsiteY7" fmla="*/ 19750 h 28251"/>
              <a:gd name="connsiteX8" fmla="*/ 0 w 160091"/>
              <a:gd name="connsiteY8" fmla="*/ 0 h 28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091" h="28251">
                <a:moveTo>
                  <a:pt x="0" y="0"/>
                </a:moveTo>
                <a:lnTo>
                  <a:pt x="147968" y="7471"/>
                </a:lnTo>
                <a:lnTo>
                  <a:pt x="160091" y="6859"/>
                </a:lnTo>
                <a:lnTo>
                  <a:pt x="160091" y="27030"/>
                </a:lnTo>
                <a:lnTo>
                  <a:pt x="147989" y="28250"/>
                </a:lnTo>
                <a:lnTo>
                  <a:pt x="147967" y="28251"/>
                </a:lnTo>
                <a:lnTo>
                  <a:pt x="147949" y="28250"/>
                </a:lnTo>
                <a:lnTo>
                  <a:pt x="63627" y="19750"/>
                </a:lnTo>
                <a:lnTo>
                  <a:pt x="0" y="0"/>
                </a:lnTo>
                <a:close/>
              </a:path>
            </a:pathLst>
          </a:custGeom>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4" name="Freeform: Shape 43">
            <a:extLst>
              <a:ext uri="{FF2B5EF4-FFF2-40B4-BE49-F238E27FC236}">
                <a16:creationId xmlns:a16="http://schemas.microsoft.com/office/drawing/2014/main" id="{7EF341D1-E2F4-728D-3FD4-FCEB89DBB090}"/>
              </a:ext>
            </a:extLst>
          </p:cNvPr>
          <p:cNvSpPr/>
          <p:nvPr/>
        </p:nvSpPr>
        <p:spPr>
          <a:xfrm>
            <a:off x="3360762" y="6221426"/>
            <a:ext cx="42779" cy="2160"/>
          </a:xfrm>
          <a:custGeom>
            <a:avLst/>
            <a:gdLst>
              <a:gd name="connsiteX0" fmla="*/ 0 w 42779"/>
              <a:gd name="connsiteY0" fmla="*/ 0 h 2160"/>
              <a:gd name="connsiteX1" fmla="*/ 42776 w 42779"/>
              <a:gd name="connsiteY1" fmla="*/ 2160 h 2160"/>
              <a:gd name="connsiteX2" fmla="*/ 42779 w 42779"/>
              <a:gd name="connsiteY2" fmla="*/ 2160 h 2160"/>
              <a:gd name="connsiteX3" fmla="*/ 4 w 42779"/>
              <a:gd name="connsiteY3" fmla="*/ 0 h 2160"/>
              <a:gd name="connsiteX4" fmla="*/ 0 w 42779"/>
              <a:gd name="connsiteY4" fmla="*/ 0 h 21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79" h="2160">
                <a:moveTo>
                  <a:pt x="0" y="0"/>
                </a:moveTo>
                <a:lnTo>
                  <a:pt x="42776" y="2160"/>
                </a:lnTo>
                <a:lnTo>
                  <a:pt x="42779" y="2160"/>
                </a:lnTo>
                <a:lnTo>
                  <a:pt x="4" y="0"/>
                </a:lnTo>
                <a:lnTo>
                  <a:pt x="0" y="0"/>
                </a:lnTo>
                <a:close/>
              </a:path>
            </a:pathLst>
          </a:custGeom>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3" name="Freeform: Shape 42">
            <a:extLst>
              <a:ext uri="{FF2B5EF4-FFF2-40B4-BE49-F238E27FC236}">
                <a16:creationId xmlns:a16="http://schemas.microsoft.com/office/drawing/2014/main" id="{21C4C356-07D1-507D-F91F-19C441AB4367}"/>
              </a:ext>
            </a:extLst>
          </p:cNvPr>
          <p:cNvSpPr/>
          <p:nvPr/>
        </p:nvSpPr>
        <p:spPr>
          <a:xfrm>
            <a:off x="3529781" y="6223586"/>
            <a:ext cx="101998" cy="5150"/>
          </a:xfrm>
          <a:custGeom>
            <a:avLst/>
            <a:gdLst>
              <a:gd name="connsiteX0" fmla="*/ 101998 w 101998"/>
              <a:gd name="connsiteY0" fmla="*/ 0 h 5150"/>
              <a:gd name="connsiteX1" fmla="*/ 101995 w 101998"/>
              <a:gd name="connsiteY1" fmla="*/ 0 h 5150"/>
              <a:gd name="connsiteX2" fmla="*/ 0 w 101998"/>
              <a:gd name="connsiteY2" fmla="*/ 5150 h 5150"/>
              <a:gd name="connsiteX3" fmla="*/ 0 w 101998"/>
              <a:gd name="connsiteY3" fmla="*/ 5150 h 5150"/>
              <a:gd name="connsiteX4" fmla="*/ 101998 w 101998"/>
              <a:gd name="connsiteY4" fmla="*/ 0 h 5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98" h="5150">
                <a:moveTo>
                  <a:pt x="101998" y="0"/>
                </a:moveTo>
                <a:lnTo>
                  <a:pt x="101995" y="0"/>
                </a:lnTo>
                <a:lnTo>
                  <a:pt x="0" y="5150"/>
                </a:lnTo>
                <a:lnTo>
                  <a:pt x="0" y="5150"/>
                </a:lnTo>
                <a:lnTo>
                  <a:pt x="101998" y="0"/>
                </a:lnTo>
                <a:close/>
              </a:path>
            </a:pathLst>
          </a:custGeom>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2" name="Freeform: Shape 41">
            <a:extLst>
              <a:ext uri="{FF2B5EF4-FFF2-40B4-BE49-F238E27FC236}">
                <a16:creationId xmlns:a16="http://schemas.microsoft.com/office/drawing/2014/main" id="{AB4EFDF8-D168-3BC1-95ED-B4F8246EE691}"/>
              </a:ext>
            </a:extLst>
          </p:cNvPr>
          <p:cNvSpPr/>
          <p:nvPr/>
        </p:nvSpPr>
        <p:spPr>
          <a:xfrm>
            <a:off x="3403541" y="6223586"/>
            <a:ext cx="114098" cy="5762"/>
          </a:xfrm>
          <a:custGeom>
            <a:avLst/>
            <a:gdLst>
              <a:gd name="connsiteX0" fmla="*/ 0 w 114098"/>
              <a:gd name="connsiteY0" fmla="*/ 0 h 5762"/>
              <a:gd name="connsiteX1" fmla="*/ 114078 w 114098"/>
              <a:gd name="connsiteY1" fmla="*/ 5760 h 5762"/>
              <a:gd name="connsiteX2" fmla="*/ 114098 w 114098"/>
              <a:gd name="connsiteY2" fmla="*/ 5762 h 5762"/>
              <a:gd name="connsiteX3" fmla="*/ 6 w 114098"/>
              <a:gd name="connsiteY3" fmla="*/ 1 h 5762"/>
              <a:gd name="connsiteX4" fmla="*/ 0 w 114098"/>
              <a:gd name="connsiteY4" fmla="*/ 0 h 5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98" h="5762">
                <a:moveTo>
                  <a:pt x="0" y="0"/>
                </a:moveTo>
                <a:lnTo>
                  <a:pt x="114078" y="5760"/>
                </a:lnTo>
                <a:lnTo>
                  <a:pt x="114098" y="5762"/>
                </a:lnTo>
                <a:lnTo>
                  <a:pt x="6" y="1"/>
                </a:lnTo>
                <a:lnTo>
                  <a:pt x="0" y="0"/>
                </a:lnTo>
                <a:close/>
              </a:path>
            </a:pathLst>
          </a:custGeom>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1" name="Freeform: Shape 40">
            <a:extLst>
              <a:ext uri="{FF2B5EF4-FFF2-40B4-BE49-F238E27FC236}">
                <a16:creationId xmlns:a16="http://schemas.microsoft.com/office/drawing/2014/main" id="{5AB678F6-7263-196C-E8EA-ACFC3630CBA9}"/>
              </a:ext>
            </a:extLst>
          </p:cNvPr>
          <p:cNvSpPr/>
          <p:nvPr/>
        </p:nvSpPr>
        <p:spPr>
          <a:xfrm>
            <a:off x="3529781" y="6223587"/>
            <a:ext cx="101989" cy="5151"/>
          </a:xfrm>
          <a:custGeom>
            <a:avLst/>
            <a:gdLst>
              <a:gd name="connsiteX0" fmla="*/ 101989 w 101989"/>
              <a:gd name="connsiteY0" fmla="*/ 0 h 5151"/>
              <a:gd name="connsiteX1" fmla="*/ 101980 w 101989"/>
              <a:gd name="connsiteY1" fmla="*/ 1 h 5151"/>
              <a:gd name="connsiteX2" fmla="*/ 0 w 101989"/>
              <a:gd name="connsiteY2" fmla="*/ 5151 h 5151"/>
              <a:gd name="connsiteX3" fmla="*/ 0 w 101989"/>
              <a:gd name="connsiteY3" fmla="*/ 5150 h 5151"/>
              <a:gd name="connsiteX4" fmla="*/ 101989 w 101989"/>
              <a:gd name="connsiteY4" fmla="*/ 0 h 5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89" h="5151">
                <a:moveTo>
                  <a:pt x="101989" y="0"/>
                </a:moveTo>
                <a:lnTo>
                  <a:pt x="101980" y="1"/>
                </a:lnTo>
                <a:lnTo>
                  <a:pt x="0" y="5151"/>
                </a:lnTo>
                <a:lnTo>
                  <a:pt x="0" y="5150"/>
                </a:lnTo>
                <a:lnTo>
                  <a:pt x="101989" y="0"/>
                </a:lnTo>
                <a:close/>
              </a:path>
            </a:pathLst>
          </a:custGeom>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0" name="Freeform: Shape 39">
            <a:extLst>
              <a:ext uri="{FF2B5EF4-FFF2-40B4-BE49-F238E27FC236}">
                <a16:creationId xmlns:a16="http://schemas.microsoft.com/office/drawing/2014/main" id="{36D5D1A7-DB3B-F41A-D7DE-9A00BBF6ABAB}"/>
              </a:ext>
            </a:extLst>
          </p:cNvPr>
          <p:cNvSpPr/>
          <p:nvPr/>
        </p:nvSpPr>
        <p:spPr>
          <a:xfrm>
            <a:off x="3517699" y="6228128"/>
            <a:ext cx="12082" cy="1218"/>
          </a:xfrm>
          <a:custGeom>
            <a:avLst/>
            <a:gdLst>
              <a:gd name="connsiteX0" fmla="*/ 12082 w 12082"/>
              <a:gd name="connsiteY0" fmla="*/ 0 h 1218"/>
              <a:gd name="connsiteX1" fmla="*/ 12082 w 12082"/>
              <a:gd name="connsiteY1" fmla="*/ 608 h 1218"/>
              <a:gd name="connsiteX2" fmla="*/ 0 w 12082"/>
              <a:gd name="connsiteY2" fmla="*/ 1218 h 1218"/>
              <a:gd name="connsiteX3" fmla="*/ 12082 w 12082"/>
              <a:gd name="connsiteY3" fmla="*/ 0 h 1218"/>
            </a:gdLst>
            <a:ahLst/>
            <a:cxnLst>
              <a:cxn ang="0">
                <a:pos x="connsiteX0" y="connsiteY0"/>
              </a:cxn>
              <a:cxn ang="0">
                <a:pos x="connsiteX1" y="connsiteY1"/>
              </a:cxn>
              <a:cxn ang="0">
                <a:pos x="connsiteX2" y="connsiteY2"/>
              </a:cxn>
              <a:cxn ang="0">
                <a:pos x="connsiteX3" y="connsiteY3"/>
              </a:cxn>
            </a:cxnLst>
            <a:rect l="l" t="t" r="r" b="b"/>
            <a:pathLst>
              <a:path w="12082" h="1218">
                <a:moveTo>
                  <a:pt x="12082" y="0"/>
                </a:moveTo>
                <a:lnTo>
                  <a:pt x="12082" y="608"/>
                </a:lnTo>
                <a:lnTo>
                  <a:pt x="0" y="1218"/>
                </a:lnTo>
                <a:lnTo>
                  <a:pt x="12082" y="0"/>
                </a:lnTo>
                <a:close/>
              </a:path>
            </a:pathLst>
          </a:custGeom>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9" name="Freeform: Shape 38">
            <a:extLst>
              <a:ext uri="{FF2B5EF4-FFF2-40B4-BE49-F238E27FC236}">
                <a16:creationId xmlns:a16="http://schemas.microsoft.com/office/drawing/2014/main" id="{FA9F2B57-C51E-9841-B5DD-A646B6052791}"/>
              </a:ext>
            </a:extLst>
          </p:cNvPr>
          <p:cNvSpPr/>
          <p:nvPr/>
        </p:nvSpPr>
        <p:spPr>
          <a:xfrm>
            <a:off x="3517679" y="6228736"/>
            <a:ext cx="12102" cy="612"/>
          </a:xfrm>
          <a:custGeom>
            <a:avLst/>
            <a:gdLst>
              <a:gd name="connsiteX0" fmla="*/ 12102 w 12102"/>
              <a:gd name="connsiteY0" fmla="*/ 0 h 612"/>
              <a:gd name="connsiteX1" fmla="*/ 12102 w 12102"/>
              <a:gd name="connsiteY1" fmla="*/ 1 h 612"/>
              <a:gd name="connsiteX2" fmla="*/ 0 w 12102"/>
              <a:gd name="connsiteY2" fmla="*/ 612 h 612"/>
              <a:gd name="connsiteX3" fmla="*/ 20 w 12102"/>
              <a:gd name="connsiteY3" fmla="*/ 610 h 612"/>
              <a:gd name="connsiteX4" fmla="*/ 12102 w 12102"/>
              <a:gd name="connsiteY4" fmla="*/ 0 h 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02" h="612">
                <a:moveTo>
                  <a:pt x="12102" y="0"/>
                </a:moveTo>
                <a:lnTo>
                  <a:pt x="12102" y="1"/>
                </a:lnTo>
                <a:lnTo>
                  <a:pt x="0" y="612"/>
                </a:lnTo>
                <a:lnTo>
                  <a:pt x="20" y="610"/>
                </a:lnTo>
                <a:lnTo>
                  <a:pt x="12102" y="0"/>
                </a:lnTo>
                <a:close/>
              </a:path>
            </a:pathLst>
          </a:custGeom>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7" name="Freeform: Shape 36">
            <a:extLst>
              <a:ext uri="{FF2B5EF4-FFF2-40B4-BE49-F238E27FC236}">
                <a16:creationId xmlns:a16="http://schemas.microsoft.com/office/drawing/2014/main" id="{804051BA-500F-A23B-8665-CF397A8DD740}"/>
              </a:ext>
            </a:extLst>
          </p:cNvPr>
          <p:cNvSpPr/>
          <p:nvPr/>
        </p:nvSpPr>
        <p:spPr>
          <a:xfrm>
            <a:off x="727699" y="628650"/>
            <a:ext cx="2802082" cy="5468544"/>
          </a:xfrm>
          <a:custGeom>
            <a:avLst/>
            <a:gdLst>
              <a:gd name="connsiteX0" fmla="*/ 2789959 w 2802082"/>
              <a:gd name="connsiteY0" fmla="*/ 0 h 5468544"/>
              <a:gd name="connsiteX1" fmla="*/ 2802082 w 2802082"/>
              <a:gd name="connsiteY1" fmla="*/ 612 h 5468544"/>
              <a:gd name="connsiteX2" fmla="*/ 2802082 w 2802082"/>
              <a:gd name="connsiteY2" fmla="*/ 858381 h 5468544"/>
              <a:gd name="connsiteX3" fmla="*/ 2789958 w 2802082"/>
              <a:gd name="connsiteY3" fmla="*/ 857769 h 5468544"/>
              <a:gd name="connsiteX4" fmla="*/ 418493 w 2802082"/>
              <a:gd name="connsiteY4" fmla="*/ 3229234 h 5468544"/>
              <a:gd name="connsiteX5" fmla="*/ 1866877 w 2802082"/>
              <a:gd name="connsiteY5" fmla="*/ 5414338 h 5468544"/>
              <a:gd name="connsiteX6" fmla="*/ 2014977 w 2802082"/>
              <a:gd name="connsiteY6" fmla="*/ 5468544 h 5468544"/>
              <a:gd name="connsiteX7" fmla="*/ 1960310 w 2802082"/>
              <a:gd name="connsiteY7" fmla="*/ 5454487 h 5468544"/>
              <a:gd name="connsiteX8" fmla="*/ 0 w 2802082"/>
              <a:gd name="connsiteY8" fmla="*/ 2789959 h 5468544"/>
              <a:gd name="connsiteX9" fmla="*/ 2789959 w 2802082"/>
              <a:gd name="connsiteY9" fmla="*/ 0 h 5468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02082" h="5468544">
                <a:moveTo>
                  <a:pt x="2789959" y="0"/>
                </a:moveTo>
                <a:lnTo>
                  <a:pt x="2802082" y="612"/>
                </a:lnTo>
                <a:lnTo>
                  <a:pt x="2802082" y="858381"/>
                </a:lnTo>
                <a:lnTo>
                  <a:pt x="2789958" y="857769"/>
                </a:lnTo>
                <a:cubicBezTo>
                  <a:pt x="1480234" y="857769"/>
                  <a:pt x="418493" y="1919510"/>
                  <a:pt x="418493" y="3229234"/>
                </a:cubicBezTo>
                <a:cubicBezTo>
                  <a:pt x="418493" y="4211527"/>
                  <a:pt x="1015722" y="5054330"/>
                  <a:pt x="1866877" y="5414338"/>
                </a:cubicBezTo>
                <a:lnTo>
                  <a:pt x="2014977" y="5468544"/>
                </a:lnTo>
                <a:lnTo>
                  <a:pt x="1960310" y="5454487"/>
                </a:lnTo>
                <a:cubicBezTo>
                  <a:pt x="824606" y="5101246"/>
                  <a:pt x="0" y="4041901"/>
                  <a:pt x="0" y="2789959"/>
                </a:cubicBezTo>
                <a:cubicBezTo>
                  <a:pt x="0" y="1249107"/>
                  <a:pt x="1249107" y="0"/>
                  <a:pt x="2789959" y="0"/>
                </a:cubicBezTo>
                <a:close/>
              </a:path>
            </a:pathLst>
          </a:custGeom>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5" name="Freeform: Shape 34">
            <a:extLst>
              <a:ext uri="{FF2B5EF4-FFF2-40B4-BE49-F238E27FC236}">
                <a16:creationId xmlns:a16="http://schemas.microsoft.com/office/drawing/2014/main" id="{6FB20983-2EA1-EA85-483A-31EC6DB665D3}"/>
              </a:ext>
            </a:extLst>
          </p:cNvPr>
          <p:cNvSpPr/>
          <p:nvPr/>
        </p:nvSpPr>
        <p:spPr>
          <a:xfrm>
            <a:off x="1564686" y="2323406"/>
            <a:ext cx="1965095" cy="3855894"/>
          </a:xfrm>
          <a:custGeom>
            <a:avLst/>
            <a:gdLst>
              <a:gd name="connsiteX0" fmla="*/ 1952971 w 1965095"/>
              <a:gd name="connsiteY0" fmla="*/ 0 h 3855894"/>
              <a:gd name="connsiteX1" fmla="*/ 1965095 w 1965095"/>
              <a:gd name="connsiteY1" fmla="*/ 612 h 3855894"/>
              <a:gd name="connsiteX2" fmla="*/ 1965095 w 1965095"/>
              <a:gd name="connsiteY2" fmla="*/ 837600 h 3855894"/>
              <a:gd name="connsiteX3" fmla="*/ 1952971 w 1965095"/>
              <a:gd name="connsiteY3" fmla="*/ 836988 h 3855894"/>
              <a:gd name="connsiteX4" fmla="*/ 418494 w 1965095"/>
              <a:gd name="connsiteY4" fmla="*/ 2371465 h 3855894"/>
              <a:gd name="connsiteX5" fmla="*/ 1496665 w 1965095"/>
              <a:gd name="connsiteY5" fmla="*/ 3836955 h 3855894"/>
              <a:gd name="connsiteX6" fmla="*/ 1570319 w 1965095"/>
              <a:gd name="connsiteY6" fmla="*/ 3855894 h 3855894"/>
              <a:gd name="connsiteX7" fmla="*/ 1444165 w 1965095"/>
              <a:gd name="connsiteY7" fmla="*/ 3836640 h 3855894"/>
              <a:gd name="connsiteX8" fmla="*/ 1372217 w 1965095"/>
              <a:gd name="connsiteY8" fmla="*/ 3818140 h 3855894"/>
              <a:gd name="connsiteX9" fmla="*/ 0 w 1965095"/>
              <a:gd name="connsiteY9" fmla="*/ 1952971 h 3855894"/>
              <a:gd name="connsiteX10" fmla="*/ 1952971 w 1965095"/>
              <a:gd name="connsiteY10" fmla="*/ 0 h 3855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5095" h="3855894">
                <a:moveTo>
                  <a:pt x="1952971" y="0"/>
                </a:moveTo>
                <a:lnTo>
                  <a:pt x="1965095" y="612"/>
                </a:lnTo>
                <a:lnTo>
                  <a:pt x="1965095" y="837600"/>
                </a:lnTo>
                <a:lnTo>
                  <a:pt x="1952971" y="836988"/>
                </a:lnTo>
                <a:cubicBezTo>
                  <a:pt x="1105503" y="836988"/>
                  <a:pt x="418494" y="1523997"/>
                  <a:pt x="418494" y="2371465"/>
                </a:cubicBezTo>
                <a:cubicBezTo>
                  <a:pt x="418494" y="3060033"/>
                  <a:pt x="872027" y="3642673"/>
                  <a:pt x="1496665" y="3836955"/>
                </a:cubicBezTo>
                <a:lnTo>
                  <a:pt x="1570319" y="3855894"/>
                </a:lnTo>
                <a:lnTo>
                  <a:pt x="1444165" y="3836640"/>
                </a:lnTo>
                <a:lnTo>
                  <a:pt x="1372217" y="3818140"/>
                </a:lnTo>
                <a:cubicBezTo>
                  <a:pt x="577224" y="3570872"/>
                  <a:pt x="0" y="2829330"/>
                  <a:pt x="0" y="1952971"/>
                </a:cubicBezTo>
                <a:cubicBezTo>
                  <a:pt x="0" y="874375"/>
                  <a:pt x="874375" y="0"/>
                  <a:pt x="1952971" y="0"/>
                </a:cubicBezTo>
                <a:close/>
              </a:path>
            </a:pathLst>
          </a:custGeom>
          <a:solidFill>
            <a:schemeClr val="accent5">
              <a:lumMod val="60000"/>
              <a:lumOff val="40000"/>
            </a:schemeClr>
          </a:solidFill>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3" name="Freeform: Shape 32">
            <a:extLst>
              <a:ext uri="{FF2B5EF4-FFF2-40B4-BE49-F238E27FC236}">
                <a16:creationId xmlns:a16="http://schemas.microsoft.com/office/drawing/2014/main" id="{1A9B831C-111A-9093-B4D1-D42FEF5B5A75}"/>
              </a:ext>
            </a:extLst>
          </p:cNvPr>
          <p:cNvSpPr/>
          <p:nvPr/>
        </p:nvSpPr>
        <p:spPr>
          <a:xfrm>
            <a:off x="2401674" y="3997382"/>
            <a:ext cx="1128107" cy="2201425"/>
          </a:xfrm>
          <a:custGeom>
            <a:avLst/>
            <a:gdLst>
              <a:gd name="connsiteX0" fmla="*/ 1115984 w 1128107"/>
              <a:gd name="connsiteY0" fmla="*/ 0 h 2201425"/>
              <a:gd name="connsiteX1" fmla="*/ 1128107 w 1128107"/>
              <a:gd name="connsiteY1" fmla="*/ 612 h 2201425"/>
              <a:gd name="connsiteX2" fmla="*/ 1128107 w 1128107"/>
              <a:gd name="connsiteY2" fmla="*/ 838210 h 2201425"/>
              <a:gd name="connsiteX3" fmla="*/ 1115984 w 1128107"/>
              <a:gd name="connsiteY3" fmla="*/ 836988 h 2201425"/>
              <a:gd name="connsiteX4" fmla="*/ 418494 w 1128107"/>
              <a:gd name="connsiteY4" fmla="*/ 1534478 h 2201425"/>
              <a:gd name="connsiteX5" fmla="*/ 844489 w 1128107"/>
              <a:gd name="connsiteY5" fmla="*/ 2177156 h 2201425"/>
              <a:gd name="connsiteX6" fmla="*/ 922671 w 1128107"/>
              <a:gd name="connsiteY6" fmla="*/ 2201425 h 2201425"/>
              <a:gd name="connsiteX7" fmla="*/ 845262 w 1128107"/>
              <a:gd name="connsiteY7" fmla="*/ 2197516 h 2201425"/>
              <a:gd name="connsiteX8" fmla="*/ 784124 w 1128107"/>
              <a:gd name="connsiteY8" fmla="*/ 2181796 h 2201425"/>
              <a:gd name="connsiteX9" fmla="*/ 0 w 1128107"/>
              <a:gd name="connsiteY9" fmla="*/ 1115984 h 2201425"/>
              <a:gd name="connsiteX10" fmla="*/ 1115984 w 1128107"/>
              <a:gd name="connsiteY10" fmla="*/ 0 h 220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28107" h="2201425">
                <a:moveTo>
                  <a:pt x="1115984" y="0"/>
                </a:moveTo>
                <a:lnTo>
                  <a:pt x="1128107" y="612"/>
                </a:lnTo>
                <a:lnTo>
                  <a:pt x="1128107" y="838210"/>
                </a:lnTo>
                <a:lnTo>
                  <a:pt x="1115984" y="836988"/>
                </a:lnTo>
                <a:cubicBezTo>
                  <a:pt x="730771" y="836988"/>
                  <a:pt x="418494" y="1149265"/>
                  <a:pt x="418494" y="1534478"/>
                </a:cubicBezTo>
                <a:cubicBezTo>
                  <a:pt x="418494" y="1823388"/>
                  <a:pt x="594150" y="2071271"/>
                  <a:pt x="844489" y="2177156"/>
                </a:cubicBezTo>
                <a:lnTo>
                  <a:pt x="922671" y="2201425"/>
                </a:lnTo>
                <a:lnTo>
                  <a:pt x="845262" y="2197516"/>
                </a:lnTo>
                <a:lnTo>
                  <a:pt x="784124" y="2181796"/>
                </a:lnTo>
                <a:cubicBezTo>
                  <a:pt x="329842" y="2040499"/>
                  <a:pt x="0" y="1616761"/>
                  <a:pt x="0" y="1115984"/>
                </a:cubicBezTo>
                <a:cubicBezTo>
                  <a:pt x="0" y="499643"/>
                  <a:pt x="499643" y="0"/>
                  <a:pt x="1115984" y="0"/>
                </a:cubicBezTo>
                <a:close/>
              </a:path>
            </a:pathLst>
          </a:custGeom>
          <a:solidFill>
            <a:srgbClr val="FFC000"/>
          </a:solidFill>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
        <p:nvSpPr>
          <p:cNvPr id="31" name="Freeform: Shape 30">
            <a:extLst>
              <a:ext uri="{FF2B5EF4-FFF2-40B4-BE49-F238E27FC236}">
                <a16:creationId xmlns:a16="http://schemas.microsoft.com/office/drawing/2014/main" id="{C3581323-2314-6E5B-08E3-430FD6B8FFB5}"/>
              </a:ext>
            </a:extLst>
          </p:cNvPr>
          <p:cNvSpPr/>
          <p:nvPr/>
        </p:nvSpPr>
        <p:spPr>
          <a:xfrm>
            <a:off x="3099164" y="5392361"/>
            <a:ext cx="430617" cy="816207"/>
          </a:xfrm>
          <a:custGeom>
            <a:avLst/>
            <a:gdLst>
              <a:gd name="connsiteX0" fmla="*/ 418494 w 430617"/>
              <a:gd name="connsiteY0" fmla="*/ 0 h 816207"/>
              <a:gd name="connsiteX1" fmla="*/ 430617 w 430617"/>
              <a:gd name="connsiteY1" fmla="*/ 1222 h 816207"/>
              <a:gd name="connsiteX2" fmla="*/ 430617 w 430617"/>
              <a:gd name="connsiteY2" fmla="*/ 815595 h 816207"/>
              <a:gd name="connsiteX3" fmla="*/ 418494 w 430617"/>
              <a:gd name="connsiteY3" fmla="*/ 816207 h 816207"/>
              <a:gd name="connsiteX4" fmla="*/ 270526 w 430617"/>
              <a:gd name="connsiteY4" fmla="*/ 808736 h 816207"/>
              <a:gd name="connsiteX5" fmla="*/ 255597 w 430617"/>
              <a:gd name="connsiteY5" fmla="*/ 804101 h 816207"/>
              <a:gd name="connsiteX6" fmla="*/ 0 w 430617"/>
              <a:gd name="connsiteY6" fmla="*/ 418494 h 816207"/>
              <a:gd name="connsiteX7" fmla="*/ 418494 w 430617"/>
              <a:gd name="connsiteY7" fmla="*/ 0 h 816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0617" h="816207">
                <a:moveTo>
                  <a:pt x="418494" y="0"/>
                </a:moveTo>
                <a:lnTo>
                  <a:pt x="430617" y="1222"/>
                </a:lnTo>
                <a:lnTo>
                  <a:pt x="430617" y="815595"/>
                </a:lnTo>
                <a:lnTo>
                  <a:pt x="418494" y="816207"/>
                </a:lnTo>
                <a:lnTo>
                  <a:pt x="270526" y="808736"/>
                </a:lnTo>
                <a:lnTo>
                  <a:pt x="255597" y="804101"/>
                </a:lnTo>
                <a:cubicBezTo>
                  <a:pt x="105393" y="740570"/>
                  <a:pt x="0" y="591840"/>
                  <a:pt x="0" y="418494"/>
                </a:cubicBezTo>
                <a:cubicBezTo>
                  <a:pt x="0" y="187366"/>
                  <a:pt x="187366" y="0"/>
                  <a:pt x="418494" y="0"/>
                </a:cubicBezTo>
                <a:close/>
              </a:path>
            </a:pathLst>
          </a:custGeom>
          <a:solidFill>
            <a:srgbClr val="FF0000"/>
          </a:solidFill>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solidFill>
                <a:srgbClr val="FF0000"/>
              </a:solidFill>
            </a:endParaRPr>
          </a:p>
        </p:txBody>
      </p:sp>
      <p:sp>
        <p:nvSpPr>
          <p:cNvPr id="30" name="Freeform: Shape 29">
            <a:extLst>
              <a:ext uri="{FF2B5EF4-FFF2-40B4-BE49-F238E27FC236}">
                <a16:creationId xmlns:a16="http://schemas.microsoft.com/office/drawing/2014/main" id="{570E0689-A7CD-CD92-112E-74893C8E4EC2}"/>
              </a:ext>
            </a:extLst>
          </p:cNvPr>
          <p:cNvSpPr/>
          <p:nvPr/>
        </p:nvSpPr>
        <p:spPr>
          <a:xfrm>
            <a:off x="2742676" y="6097194"/>
            <a:ext cx="660871" cy="126393"/>
          </a:xfrm>
          <a:custGeom>
            <a:avLst/>
            <a:gdLst>
              <a:gd name="connsiteX0" fmla="*/ 0 w 660871"/>
              <a:gd name="connsiteY0" fmla="*/ 0 h 126393"/>
              <a:gd name="connsiteX1" fmla="*/ 212708 w 660871"/>
              <a:gd name="connsiteY1" fmla="*/ 54692 h 126393"/>
              <a:gd name="connsiteX2" fmla="*/ 266175 w 660871"/>
              <a:gd name="connsiteY2" fmla="*/ 62852 h 126393"/>
              <a:gd name="connsiteX3" fmla="*/ 381389 w 660871"/>
              <a:gd name="connsiteY3" fmla="*/ 92477 h 126393"/>
              <a:gd name="connsiteX4" fmla="*/ 575301 w 660871"/>
              <a:gd name="connsiteY4" fmla="*/ 122071 h 126393"/>
              <a:gd name="connsiteX5" fmla="*/ 618086 w 660871"/>
              <a:gd name="connsiteY5" fmla="*/ 124232 h 126393"/>
              <a:gd name="connsiteX6" fmla="*/ 618090 w 660871"/>
              <a:gd name="connsiteY6" fmla="*/ 124232 h 126393"/>
              <a:gd name="connsiteX7" fmla="*/ 660865 w 660871"/>
              <a:gd name="connsiteY7" fmla="*/ 126392 h 126393"/>
              <a:gd name="connsiteX8" fmla="*/ 660871 w 660871"/>
              <a:gd name="connsiteY8" fmla="*/ 126393 h 126393"/>
              <a:gd name="connsiteX9" fmla="*/ 532512 w 660871"/>
              <a:gd name="connsiteY9" fmla="*/ 119911 h 126393"/>
              <a:gd name="connsiteX10" fmla="*/ 69780 w 660871"/>
              <a:gd name="connsiteY10" fmla="*/ 25539 h 126393"/>
              <a:gd name="connsiteX11" fmla="*/ 0 w 660871"/>
              <a:gd name="connsiteY11" fmla="*/ 0 h 126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0871" h="126393">
                <a:moveTo>
                  <a:pt x="0" y="0"/>
                </a:moveTo>
                <a:lnTo>
                  <a:pt x="212708" y="54692"/>
                </a:lnTo>
                <a:lnTo>
                  <a:pt x="266175" y="62852"/>
                </a:lnTo>
                <a:lnTo>
                  <a:pt x="381389" y="92477"/>
                </a:lnTo>
                <a:cubicBezTo>
                  <a:pt x="444956" y="105484"/>
                  <a:pt x="509648" y="115404"/>
                  <a:pt x="575301" y="122071"/>
                </a:cubicBezTo>
                <a:lnTo>
                  <a:pt x="618086" y="124232"/>
                </a:lnTo>
                <a:lnTo>
                  <a:pt x="618090" y="124232"/>
                </a:lnTo>
                <a:lnTo>
                  <a:pt x="660865" y="126392"/>
                </a:lnTo>
                <a:lnTo>
                  <a:pt x="660871" y="126393"/>
                </a:lnTo>
                <a:lnTo>
                  <a:pt x="532512" y="119911"/>
                </a:lnTo>
                <a:cubicBezTo>
                  <a:pt x="373069" y="103719"/>
                  <a:pt x="218295" y="71732"/>
                  <a:pt x="69780" y="25539"/>
                </a:cubicBezTo>
                <a:lnTo>
                  <a:pt x="0" y="0"/>
                </a:lnTo>
                <a:close/>
              </a:path>
            </a:pathLst>
          </a:custGeom>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6" name="Freeform: Shape 25">
            <a:extLst>
              <a:ext uri="{FF2B5EF4-FFF2-40B4-BE49-F238E27FC236}">
                <a16:creationId xmlns:a16="http://schemas.microsoft.com/office/drawing/2014/main" id="{50234322-F390-F8B8-091E-83097145F7E9}"/>
              </a:ext>
            </a:extLst>
          </p:cNvPr>
          <p:cNvSpPr/>
          <p:nvPr/>
        </p:nvSpPr>
        <p:spPr>
          <a:xfrm>
            <a:off x="3324345" y="6198807"/>
            <a:ext cx="193294" cy="30540"/>
          </a:xfrm>
          <a:custGeom>
            <a:avLst/>
            <a:gdLst>
              <a:gd name="connsiteX0" fmla="*/ 0 w 193294"/>
              <a:gd name="connsiteY0" fmla="*/ 0 h 30540"/>
              <a:gd name="connsiteX1" fmla="*/ 45345 w 193294"/>
              <a:gd name="connsiteY1" fmla="*/ 2290 h 30540"/>
              <a:gd name="connsiteX2" fmla="*/ 108972 w 193294"/>
              <a:gd name="connsiteY2" fmla="*/ 22040 h 30540"/>
              <a:gd name="connsiteX3" fmla="*/ 193294 w 193294"/>
              <a:gd name="connsiteY3" fmla="*/ 30540 h 30540"/>
              <a:gd name="connsiteX4" fmla="*/ 193274 w 193294"/>
              <a:gd name="connsiteY4" fmla="*/ 30539 h 30540"/>
              <a:gd name="connsiteX5" fmla="*/ 52744 w 193294"/>
              <a:gd name="connsiteY5" fmla="*/ 16372 h 30540"/>
              <a:gd name="connsiteX6" fmla="*/ 0 w 193294"/>
              <a:gd name="connsiteY6" fmla="*/ 0 h 30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3294" h="30540">
                <a:moveTo>
                  <a:pt x="0" y="0"/>
                </a:moveTo>
                <a:lnTo>
                  <a:pt x="45345" y="2290"/>
                </a:lnTo>
                <a:lnTo>
                  <a:pt x="108972" y="22040"/>
                </a:lnTo>
                <a:lnTo>
                  <a:pt x="193294" y="30540"/>
                </a:lnTo>
                <a:lnTo>
                  <a:pt x="193274" y="30539"/>
                </a:lnTo>
                <a:lnTo>
                  <a:pt x="52744" y="16372"/>
                </a:lnTo>
                <a:lnTo>
                  <a:pt x="0" y="0"/>
                </a:lnTo>
                <a:close/>
              </a:path>
            </a:pathLst>
          </a:custGeom>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3" name="Freeform: Shape 22">
            <a:extLst>
              <a:ext uri="{FF2B5EF4-FFF2-40B4-BE49-F238E27FC236}">
                <a16:creationId xmlns:a16="http://schemas.microsoft.com/office/drawing/2014/main" id="{47B6E359-F193-95DC-EA14-837D308E8DFD}"/>
              </a:ext>
            </a:extLst>
          </p:cNvPr>
          <p:cNvSpPr/>
          <p:nvPr/>
        </p:nvSpPr>
        <p:spPr>
          <a:xfrm>
            <a:off x="3403538" y="6223586"/>
            <a:ext cx="114081" cy="5760"/>
          </a:xfrm>
          <a:custGeom>
            <a:avLst/>
            <a:gdLst>
              <a:gd name="connsiteX0" fmla="*/ 0 w 114081"/>
              <a:gd name="connsiteY0" fmla="*/ 0 h 5760"/>
              <a:gd name="connsiteX1" fmla="*/ 114081 w 114081"/>
              <a:gd name="connsiteY1" fmla="*/ 5760 h 5760"/>
              <a:gd name="connsiteX2" fmla="*/ 114081 w 114081"/>
              <a:gd name="connsiteY2" fmla="*/ 5760 h 5760"/>
              <a:gd name="connsiteX3" fmla="*/ 3 w 114081"/>
              <a:gd name="connsiteY3" fmla="*/ 0 h 5760"/>
              <a:gd name="connsiteX4" fmla="*/ 0 w 114081"/>
              <a:gd name="connsiteY4" fmla="*/ 0 h 57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081" h="5760">
                <a:moveTo>
                  <a:pt x="0" y="0"/>
                </a:moveTo>
                <a:lnTo>
                  <a:pt x="114081" y="5760"/>
                </a:lnTo>
                <a:lnTo>
                  <a:pt x="114081" y="5760"/>
                </a:lnTo>
                <a:lnTo>
                  <a:pt x="3" y="0"/>
                </a:lnTo>
                <a:lnTo>
                  <a:pt x="0" y="0"/>
                </a:lnTo>
                <a:close/>
              </a:path>
            </a:pathLst>
          </a:custGeom>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1" name="Freeform: Shape 20">
            <a:extLst>
              <a:ext uri="{FF2B5EF4-FFF2-40B4-BE49-F238E27FC236}">
                <a16:creationId xmlns:a16="http://schemas.microsoft.com/office/drawing/2014/main" id="{E7170D7E-D6DF-ABC3-B861-4A2A88A5EC87}"/>
              </a:ext>
            </a:extLst>
          </p:cNvPr>
          <p:cNvSpPr/>
          <p:nvPr/>
        </p:nvSpPr>
        <p:spPr>
          <a:xfrm>
            <a:off x="3403547" y="6223587"/>
            <a:ext cx="114111" cy="5763"/>
          </a:xfrm>
          <a:custGeom>
            <a:avLst/>
            <a:gdLst>
              <a:gd name="connsiteX0" fmla="*/ 0 w 114111"/>
              <a:gd name="connsiteY0" fmla="*/ 0 h 5763"/>
              <a:gd name="connsiteX1" fmla="*/ 114092 w 114111"/>
              <a:gd name="connsiteY1" fmla="*/ 5761 h 5763"/>
              <a:gd name="connsiteX2" fmla="*/ 114111 w 114111"/>
              <a:gd name="connsiteY2" fmla="*/ 5763 h 5763"/>
              <a:gd name="connsiteX3" fmla="*/ 8 w 114111"/>
              <a:gd name="connsiteY3" fmla="*/ 1 h 5763"/>
              <a:gd name="connsiteX4" fmla="*/ 0 w 114111"/>
              <a:gd name="connsiteY4" fmla="*/ 0 h 57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1" h="5763">
                <a:moveTo>
                  <a:pt x="0" y="0"/>
                </a:moveTo>
                <a:lnTo>
                  <a:pt x="114092" y="5761"/>
                </a:lnTo>
                <a:lnTo>
                  <a:pt x="114111" y="5763"/>
                </a:lnTo>
                <a:cubicBezTo>
                  <a:pt x="75589" y="5763"/>
                  <a:pt x="37524" y="3812"/>
                  <a:pt x="8" y="1"/>
                </a:cubicBezTo>
                <a:lnTo>
                  <a:pt x="0" y="0"/>
                </a:lnTo>
                <a:close/>
              </a:path>
            </a:pathLst>
          </a:custGeom>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20" name="Freeform: Shape 19">
            <a:extLst>
              <a:ext uri="{FF2B5EF4-FFF2-40B4-BE49-F238E27FC236}">
                <a16:creationId xmlns:a16="http://schemas.microsoft.com/office/drawing/2014/main" id="{C3F0E43A-33A3-0204-D217-1F006668278C}"/>
              </a:ext>
            </a:extLst>
          </p:cNvPr>
          <p:cNvSpPr/>
          <p:nvPr/>
        </p:nvSpPr>
        <p:spPr>
          <a:xfrm>
            <a:off x="3517679" y="6228127"/>
            <a:ext cx="12102" cy="1220"/>
          </a:xfrm>
          <a:custGeom>
            <a:avLst/>
            <a:gdLst>
              <a:gd name="connsiteX0" fmla="*/ 12102 w 12102"/>
              <a:gd name="connsiteY0" fmla="*/ 0 h 1220"/>
              <a:gd name="connsiteX1" fmla="*/ 12102 w 12102"/>
              <a:gd name="connsiteY1" fmla="*/ 1 h 1220"/>
              <a:gd name="connsiteX2" fmla="*/ 20 w 12102"/>
              <a:gd name="connsiteY2" fmla="*/ 1219 h 1220"/>
              <a:gd name="connsiteX3" fmla="*/ 0 w 12102"/>
              <a:gd name="connsiteY3" fmla="*/ 1220 h 1220"/>
              <a:gd name="connsiteX4" fmla="*/ 12102 w 12102"/>
              <a:gd name="connsiteY4" fmla="*/ 0 h 12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02" h="1220">
                <a:moveTo>
                  <a:pt x="12102" y="0"/>
                </a:moveTo>
                <a:lnTo>
                  <a:pt x="12102" y="1"/>
                </a:lnTo>
                <a:lnTo>
                  <a:pt x="20" y="1219"/>
                </a:lnTo>
                <a:lnTo>
                  <a:pt x="0" y="1220"/>
                </a:lnTo>
                <a:lnTo>
                  <a:pt x="12102" y="0"/>
                </a:lnTo>
                <a:close/>
              </a:path>
            </a:pathLst>
          </a:custGeom>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19" name="Freeform: Shape 18">
            <a:extLst>
              <a:ext uri="{FF2B5EF4-FFF2-40B4-BE49-F238E27FC236}">
                <a16:creationId xmlns:a16="http://schemas.microsoft.com/office/drawing/2014/main" id="{668040D9-5F44-9DF4-840D-C96E60472B66}"/>
              </a:ext>
            </a:extLst>
          </p:cNvPr>
          <p:cNvSpPr/>
          <p:nvPr/>
        </p:nvSpPr>
        <p:spPr>
          <a:xfrm>
            <a:off x="3517699" y="6228736"/>
            <a:ext cx="12082" cy="610"/>
          </a:xfrm>
          <a:custGeom>
            <a:avLst/>
            <a:gdLst>
              <a:gd name="connsiteX0" fmla="*/ 12082 w 12082"/>
              <a:gd name="connsiteY0" fmla="*/ 0 h 610"/>
              <a:gd name="connsiteX1" fmla="*/ 12082 w 12082"/>
              <a:gd name="connsiteY1" fmla="*/ 0 h 610"/>
              <a:gd name="connsiteX2" fmla="*/ 0 w 12082"/>
              <a:gd name="connsiteY2" fmla="*/ 610 h 610"/>
              <a:gd name="connsiteX3" fmla="*/ 0 w 12082"/>
              <a:gd name="connsiteY3" fmla="*/ 610 h 610"/>
              <a:gd name="connsiteX4" fmla="*/ 12082 w 12082"/>
              <a:gd name="connsiteY4" fmla="*/ 0 h 6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82" h="610">
                <a:moveTo>
                  <a:pt x="12082" y="0"/>
                </a:moveTo>
                <a:lnTo>
                  <a:pt x="12082" y="0"/>
                </a:lnTo>
                <a:lnTo>
                  <a:pt x="0" y="610"/>
                </a:lnTo>
                <a:lnTo>
                  <a:pt x="0" y="610"/>
                </a:lnTo>
                <a:lnTo>
                  <a:pt x="12082" y="0"/>
                </a:lnTo>
                <a:close/>
              </a:path>
            </a:pathLst>
          </a:custGeom>
          <a:effectLst>
            <a:glow rad="38100">
              <a:schemeClr val="tx1">
                <a:alpha val="7000"/>
              </a:schemeClr>
            </a:glow>
            <a:innerShdw blurRad="114300" dist="50800" dir="27000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62" name="TextBox 61">
            <a:extLst>
              <a:ext uri="{FF2B5EF4-FFF2-40B4-BE49-F238E27FC236}">
                <a16:creationId xmlns:a16="http://schemas.microsoft.com/office/drawing/2014/main" id="{BBD383FE-872E-4888-44FE-B9BCB3DB5127}"/>
              </a:ext>
            </a:extLst>
          </p:cNvPr>
          <p:cNvSpPr txBox="1"/>
          <p:nvPr/>
        </p:nvSpPr>
        <p:spPr>
          <a:xfrm>
            <a:off x="3580775" y="686819"/>
            <a:ext cx="6499122" cy="923330"/>
          </a:xfrm>
          <a:prstGeom prst="rect">
            <a:avLst/>
          </a:prstGeom>
          <a:noFill/>
        </p:spPr>
        <p:txBody>
          <a:bodyPr wrap="square" rtlCol="0">
            <a:spAutoFit/>
          </a:bodyPr>
          <a:lstStyle/>
          <a:p>
            <a:r>
              <a:rPr lang="en-US" b="1" dirty="0">
                <a:solidFill>
                  <a:schemeClr val="tx2">
                    <a:lumMod val="75000"/>
                    <a:lumOff val="25000"/>
                  </a:schemeClr>
                </a:solidFill>
              </a:rPr>
              <a:t>1.00B</a:t>
            </a:r>
            <a:r>
              <a:rPr lang="en-US" dirty="0">
                <a:solidFill>
                  <a:schemeClr val="tx2">
                    <a:lumMod val="75000"/>
                    <a:lumOff val="25000"/>
                  </a:schemeClr>
                </a:solidFill>
              </a:rPr>
              <a:t> </a:t>
            </a:r>
            <a:r>
              <a:rPr lang="en-US" b="1" dirty="0">
                <a:solidFill>
                  <a:schemeClr val="tx2">
                    <a:lumMod val="75000"/>
                    <a:lumOff val="25000"/>
                  </a:schemeClr>
                </a:solidFill>
              </a:rPr>
              <a:t>Total Value</a:t>
            </a:r>
            <a:endParaRPr lang="en-US" dirty="0">
              <a:solidFill>
                <a:schemeClr val="tx2">
                  <a:lumMod val="75000"/>
                  <a:lumOff val="25000"/>
                </a:schemeClr>
              </a:solidFill>
            </a:endParaRPr>
          </a:p>
          <a:p>
            <a:r>
              <a:rPr lang="en-US" dirty="0">
                <a:solidFill>
                  <a:schemeClr val="bg1"/>
                </a:solidFill>
              </a:rPr>
              <a:t>              Indicates the overall production value achieved.</a:t>
            </a:r>
          </a:p>
          <a:p>
            <a:endParaRPr lang="en-IN" dirty="0">
              <a:latin typeface="Arial Black" panose="020B0A04020102020204" pitchFamily="34" charset="0"/>
            </a:endParaRPr>
          </a:p>
        </p:txBody>
      </p:sp>
      <p:sp>
        <p:nvSpPr>
          <p:cNvPr id="63" name="TextBox 62">
            <a:extLst>
              <a:ext uri="{FF2B5EF4-FFF2-40B4-BE49-F238E27FC236}">
                <a16:creationId xmlns:a16="http://schemas.microsoft.com/office/drawing/2014/main" id="{D511E658-2E0B-B09A-F614-D8EFEE802B3F}"/>
              </a:ext>
            </a:extLst>
          </p:cNvPr>
          <p:cNvSpPr txBox="1"/>
          <p:nvPr/>
        </p:nvSpPr>
        <p:spPr>
          <a:xfrm>
            <a:off x="3607272" y="2373621"/>
            <a:ext cx="7670327" cy="646331"/>
          </a:xfrm>
          <a:prstGeom prst="rect">
            <a:avLst/>
          </a:prstGeom>
          <a:noFill/>
        </p:spPr>
        <p:txBody>
          <a:bodyPr wrap="square" rtlCol="0">
            <a:spAutoFit/>
          </a:bodyPr>
          <a:lstStyle/>
          <a:p>
            <a:r>
              <a:rPr lang="en-IN" b="1" dirty="0">
                <a:solidFill>
                  <a:schemeClr val="accent5">
                    <a:lumMod val="40000"/>
                    <a:lumOff val="60000"/>
                  </a:schemeClr>
                </a:solidFill>
              </a:rPr>
              <a:t>99.18%</a:t>
            </a:r>
            <a:r>
              <a:rPr lang="en-IN" dirty="0">
                <a:solidFill>
                  <a:schemeClr val="accent5">
                    <a:lumMod val="40000"/>
                    <a:lumOff val="60000"/>
                  </a:schemeClr>
                </a:solidFill>
              </a:rPr>
              <a:t> ✅ Acceptance %</a:t>
            </a:r>
            <a:endParaRPr lang="en-US" dirty="0">
              <a:solidFill>
                <a:schemeClr val="accent5">
                  <a:lumMod val="40000"/>
                  <a:lumOff val="60000"/>
                </a:schemeClr>
              </a:solidFill>
            </a:endParaRPr>
          </a:p>
          <a:p>
            <a:r>
              <a:rPr lang="en-US" dirty="0">
                <a:solidFill>
                  <a:schemeClr val="bg1"/>
                </a:solidFill>
              </a:rPr>
              <a:t>              Shows that the majority of products passed quality checks.</a:t>
            </a:r>
            <a:endParaRPr lang="en-IN" dirty="0">
              <a:solidFill>
                <a:schemeClr val="bg1"/>
              </a:solidFill>
              <a:latin typeface="Arial Black" panose="020B0A04020102020204" pitchFamily="34" charset="0"/>
            </a:endParaRPr>
          </a:p>
        </p:txBody>
      </p:sp>
      <p:sp>
        <p:nvSpPr>
          <p:cNvPr id="64" name="TextBox 63">
            <a:extLst>
              <a:ext uri="{FF2B5EF4-FFF2-40B4-BE49-F238E27FC236}">
                <a16:creationId xmlns:a16="http://schemas.microsoft.com/office/drawing/2014/main" id="{D794FF6B-2A55-91E0-3B5C-7A3BAC742102}"/>
              </a:ext>
            </a:extLst>
          </p:cNvPr>
          <p:cNvSpPr txBox="1"/>
          <p:nvPr/>
        </p:nvSpPr>
        <p:spPr>
          <a:xfrm>
            <a:off x="3514117" y="3223434"/>
            <a:ext cx="6499122" cy="923330"/>
          </a:xfrm>
          <a:prstGeom prst="rect">
            <a:avLst/>
          </a:prstGeom>
          <a:noFill/>
        </p:spPr>
        <p:txBody>
          <a:bodyPr wrap="square" rtlCol="0">
            <a:spAutoFit/>
          </a:bodyPr>
          <a:lstStyle/>
          <a:p>
            <a:r>
              <a:rPr lang="en-IN" dirty="0">
                <a:solidFill>
                  <a:schemeClr val="accent2">
                    <a:lumMod val="75000"/>
                  </a:schemeClr>
                </a:solidFill>
              </a:rPr>
              <a:t>10,000 Count of Orders</a:t>
            </a:r>
            <a:r>
              <a:rPr lang="en-IN" dirty="0"/>
              <a:t> </a:t>
            </a:r>
          </a:p>
          <a:p>
            <a:r>
              <a:rPr lang="en-US" dirty="0">
                <a:solidFill>
                  <a:schemeClr val="bg1"/>
                </a:solidFill>
              </a:rPr>
              <a:t>                Reflects the total customer demand fulfilled.</a:t>
            </a:r>
          </a:p>
          <a:p>
            <a:endParaRPr lang="en-IN" dirty="0">
              <a:latin typeface="Arial Black" panose="020B0A04020102020204" pitchFamily="34" charset="0"/>
            </a:endParaRPr>
          </a:p>
        </p:txBody>
      </p:sp>
      <p:sp>
        <p:nvSpPr>
          <p:cNvPr id="65" name="TextBox 64">
            <a:extLst>
              <a:ext uri="{FF2B5EF4-FFF2-40B4-BE49-F238E27FC236}">
                <a16:creationId xmlns:a16="http://schemas.microsoft.com/office/drawing/2014/main" id="{A82EEBB6-51CC-03A8-7571-B7ECB92FA9E2}"/>
              </a:ext>
            </a:extLst>
          </p:cNvPr>
          <p:cNvSpPr txBox="1"/>
          <p:nvPr/>
        </p:nvSpPr>
        <p:spPr>
          <a:xfrm>
            <a:off x="3580774" y="4028902"/>
            <a:ext cx="7175715" cy="923330"/>
          </a:xfrm>
          <a:prstGeom prst="rect">
            <a:avLst/>
          </a:prstGeom>
          <a:noFill/>
        </p:spPr>
        <p:txBody>
          <a:bodyPr wrap="square" rtlCol="0">
            <a:spAutoFit/>
          </a:bodyPr>
          <a:lstStyle/>
          <a:p>
            <a:r>
              <a:rPr lang="en-US" b="1" dirty="0">
                <a:solidFill>
                  <a:srgbClr val="FFC000"/>
                </a:solidFill>
              </a:rPr>
              <a:t>0.82%</a:t>
            </a:r>
            <a:r>
              <a:rPr lang="en-US" dirty="0">
                <a:solidFill>
                  <a:srgbClr val="FFC000"/>
                </a:solidFill>
              </a:rPr>
              <a:t> ❌ </a:t>
            </a:r>
            <a:r>
              <a:rPr lang="en-US" b="1" dirty="0">
                <a:solidFill>
                  <a:srgbClr val="FFC000"/>
                </a:solidFill>
              </a:rPr>
              <a:t>Rejection %</a:t>
            </a:r>
            <a:endParaRPr lang="en-US" dirty="0">
              <a:solidFill>
                <a:srgbClr val="FFC000"/>
              </a:solidFill>
            </a:endParaRPr>
          </a:p>
          <a:p>
            <a:r>
              <a:rPr lang="en-US" dirty="0">
                <a:solidFill>
                  <a:schemeClr val="bg1"/>
                </a:solidFill>
              </a:rPr>
              <a:t>                 Demonstrates strong process control with minimal defects.</a:t>
            </a:r>
          </a:p>
          <a:p>
            <a:endParaRPr lang="en-IN" dirty="0">
              <a:latin typeface="Arial Black" panose="020B0A04020102020204" pitchFamily="34" charset="0"/>
            </a:endParaRPr>
          </a:p>
        </p:txBody>
      </p:sp>
      <p:sp>
        <p:nvSpPr>
          <p:cNvPr id="66" name="TextBox 65">
            <a:extLst>
              <a:ext uri="{FF2B5EF4-FFF2-40B4-BE49-F238E27FC236}">
                <a16:creationId xmlns:a16="http://schemas.microsoft.com/office/drawing/2014/main" id="{06C6FD02-D8E2-2967-4503-CB74BFA71286}"/>
              </a:ext>
            </a:extLst>
          </p:cNvPr>
          <p:cNvSpPr txBox="1"/>
          <p:nvPr/>
        </p:nvSpPr>
        <p:spPr>
          <a:xfrm>
            <a:off x="3580775" y="4809994"/>
            <a:ext cx="6499122" cy="646331"/>
          </a:xfrm>
          <a:prstGeom prst="rect">
            <a:avLst/>
          </a:prstGeom>
          <a:noFill/>
        </p:spPr>
        <p:txBody>
          <a:bodyPr wrap="square" rtlCol="0">
            <a:spAutoFit/>
          </a:bodyPr>
          <a:lstStyle/>
          <a:p>
            <a:r>
              <a:rPr lang="en-US" b="1" dirty="0">
                <a:solidFill>
                  <a:schemeClr val="accent3">
                    <a:lumMod val="40000"/>
                    <a:lumOff val="60000"/>
                  </a:schemeClr>
                </a:solidFill>
              </a:rPr>
              <a:t>80.14%</a:t>
            </a:r>
            <a:r>
              <a:rPr lang="en-US" dirty="0">
                <a:solidFill>
                  <a:schemeClr val="accent3">
                    <a:lumMod val="40000"/>
                    <a:lumOff val="60000"/>
                  </a:schemeClr>
                </a:solidFill>
              </a:rPr>
              <a:t> 📉 </a:t>
            </a:r>
            <a:r>
              <a:rPr lang="en-US" b="1" dirty="0">
                <a:solidFill>
                  <a:schemeClr val="accent3">
                    <a:lumMod val="40000"/>
                    <a:lumOff val="60000"/>
                  </a:schemeClr>
                </a:solidFill>
              </a:rPr>
              <a:t>Work Order Completion %</a:t>
            </a:r>
            <a:endParaRPr lang="en-US" dirty="0">
              <a:solidFill>
                <a:schemeClr val="accent3">
                  <a:lumMod val="40000"/>
                  <a:lumOff val="60000"/>
                </a:schemeClr>
              </a:solidFill>
            </a:endParaRPr>
          </a:p>
          <a:p>
            <a:r>
              <a:rPr lang="en-US" dirty="0">
                <a:solidFill>
                  <a:schemeClr val="bg1"/>
                </a:solidFill>
              </a:rPr>
              <a:t>                 Indicates orders completed vs. orders planned.</a:t>
            </a:r>
          </a:p>
        </p:txBody>
      </p:sp>
      <p:sp>
        <p:nvSpPr>
          <p:cNvPr id="67" name="TextBox 66">
            <a:extLst>
              <a:ext uri="{FF2B5EF4-FFF2-40B4-BE49-F238E27FC236}">
                <a16:creationId xmlns:a16="http://schemas.microsoft.com/office/drawing/2014/main" id="{0289BC85-D2EA-851C-444F-862522B6FB1F}"/>
              </a:ext>
            </a:extLst>
          </p:cNvPr>
          <p:cNvSpPr txBox="1"/>
          <p:nvPr/>
        </p:nvSpPr>
        <p:spPr>
          <a:xfrm>
            <a:off x="3529701" y="5522017"/>
            <a:ext cx="6499122" cy="923330"/>
          </a:xfrm>
          <a:prstGeom prst="rect">
            <a:avLst/>
          </a:prstGeom>
          <a:noFill/>
        </p:spPr>
        <p:txBody>
          <a:bodyPr wrap="square" rtlCol="0">
            <a:spAutoFit/>
          </a:bodyPr>
          <a:lstStyle/>
          <a:p>
            <a:r>
              <a:rPr lang="en-US" b="1" dirty="0">
                <a:solidFill>
                  <a:srgbClr val="FF0000"/>
                </a:solidFill>
              </a:rPr>
              <a:t>0.49M </a:t>
            </a:r>
            <a:r>
              <a:rPr lang="en-US" b="1" dirty="0" err="1">
                <a:solidFill>
                  <a:srgbClr val="FF0000"/>
                </a:solidFill>
              </a:rPr>
              <a:t>UnitsRejected</a:t>
            </a:r>
            <a:r>
              <a:rPr lang="en-US" b="1" dirty="0">
                <a:solidFill>
                  <a:srgbClr val="FF0000"/>
                </a:solidFill>
              </a:rPr>
              <a:t> Quantity</a:t>
            </a:r>
            <a:endParaRPr lang="en-US" dirty="0">
              <a:solidFill>
                <a:srgbClr val="FF0000"/>
              </a:solidFill>
            </a:endParaRPr>
          </a:p>
          <a:p>
            <a:r>
              <a:rPr lang="en-US" dirty="0">
                <a:solidFill>
                  <a:schemeClr val="bg1"/>
                </a:solidFill>
              </a:rPr>
              <a:t>                Total volume of defective or rejected products.</a:t>
            </a:r>
          </a:p>
          <a:p>
            <a:endParaRPr lang="en-IN" dirty="0">
              <a:latin typeface="Arial Black" panose="020B0A04020102020204" pitchFamily="34" charset="0"/>
            </a:endParaRPr>
          </a:p>
        </p:txBody>
      </p:sp>
      <p:sp>
        <p:nvSpPr>
          <p:cNvPr id="68" name="TextBox 67">
            <a:extLst>
              <a:ext uri="{FF2B5EF4-FFF2-40B4-BE49-F238E27FC236}">
                <a16:creationId xmlns:a16="http://schemas.microsoft.com/office/drawing/2014/main" id="{23D90A1F-AF5B-BCBC-26D7-CD09B6FED660}"/>
              </a:ext>
            </a:extLst>
          </p:cNvPr>
          <p:cNvSpPr txBox="1"/>
          <p:nvPr/>
        </p:nvSpPr>
        <p:spPr>
          <a:xfrm>
            <a:off x="3478787" y="1548557"/>
            <a:ext cx="6499122" cy="923330"/>
          </a:xfrm>
          <a:prstGeom prst="rect">
            <a:avLst/>
          </a:prstGeom>
          <a:noFill/>
        </p:spPr>
        <p:txBody>
          <a:bodyPr wrap="square" rtlCol="0">
            <a:spAutoFit/>
          </a:bodyPr>
          <a:lstStyle/>
          <a:p>
            <a:r>
              <a:rPr lang="en-IN" dirty="0">
                <a:solidFill>
                  <a:schemeClr val="tx2">
                    <a:lumMod val="25000"/>
                    <a:lumOff val="75000"/>
                  </a:schemeClr>
                </a:solidFill>
              </a:rPr>
              <a:t>60.05M Units</a:t>
            </a:r>
            <a:r>
              <a:rPr lang="en-US" dirty="0">
                <a:solidFill>
                  <a:schemeClr val="tx2">
                    <a:lumMod val="25000"/>
                    <a:lumOff val="75000"/>
                  </a:schemeClr>
                </a:solidFill>
              </a:rPr>
              <a:t>  </a:t>
            </a:r>
            <a:r>
              <a:rPr lang="en-IN" dirty="0">
                <a:solidFill>
                  <a:schemeClr val="tx2">
                    <a:lumMod val="25000"/>
                    <a:lumOff val="75000"/>
                  </a:schemeClr>
                </a:solidFill>
              </a:rPr>
              <a:t>Produced Quantity</a:t>
            </a:r>
          </a:p>
          <a:p>
            <a:r>
              <a:rPr lang="en-IN" dirty="0">
                <a:solidFill>
                  <a:schemeClr val="tx2">
                    <a:lumMod val="10000"/>
                    <a:lumOff val="90000"/>
                  </a:schemeClr>
                </a:solidFill>
              </a:rPr>
              <a:t>                </a:t>
            </a:r>
            <a:r>
              <a:rPr lang="en-US" dirty="0">
                <a:solidFill>
                  <a:schemeClr val="tx2">
                    <a:lumMod val="10000"/>
                    <a:lumOff val="90000"/>
                  </a:schemeClr>
                </a:solidFill>
              </a:rPr>
              <a:t>Represents the total manufactured output.</a:t>
            </a:r>
          </a:p>
          <a:p>
            <a:endParaRPr lang="en-IN" dirty="0">
              <a:latin typeface="Arial Black" panose="020B0A04020102020204" pitchFamily="34" charset="0"/>
            </a:endParaRPr>
          </a:p>
        </p:txBody>
      </p:sp>
    </p:spTree>
    <p:extLst>
      <p:ext uri="{BB962C8B-B14F-4D97-AF65-F5344CB8AC3E}">
        <p14:creationId xmlns:p14="http://schemas.microsoft.com/office/powerpoint/2010/main" val="296519756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additive="base">
                                        <p:cTn id="11" dur="500" fill="hold"/>
                                        <p:tgtEl>
                                          <p:spTgt spid="56"/>
                                        </p:tgtEl>
                                        <p:attrNameLst>
                                          <p:attrName>ppt_x</p:attrName>
                                        </p:attrNameLst>
                                      </p:cBhvr>
                                      <p:tavLst>
                                        <p:tav tm="0">
                                          <p:val>
                                            <p:strVal val="#ppt_x"/>
                                          </p:val>
                                        </p:tav>
                                        <p:tav tm="100000">
                                          <p:val>
                                            <p:strVal val="#ppt_x"/>
                                          </p:val>
                                        </p:tav>
                                      </p:tavLst>
                                    </p:anim>
                                    <p:anim calcmode="lin" valueType="num">
                                      <p:cBhvr additive="base">
                                        <p:cTn id="12" dur="500" fill="hold"/>
                                        <p:tgtEl>
                                          <p:spTgt spid="5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anim calcmode="lin" valueType="num">
                                      <p:cBhvr additive="base">
                                        <p:cTn id="15" dur="500" fill="hold"/>
                                        <p:tgtEl>
                                          <p:spTgt spid="54"/>
                                        </p:tgtEl>
                                        <p:attrNameLst>
                                          <p:attrName>ppt_x</p:attrName>
                                        </p:attrNameLst>
                                      </p:cBhvr>
                                      <p:tavLst>
                                        <p:tav tm="0">
                                          <p:val>
                                            <p:strVal val="#ppt_x"/>
                                          </p:val>
                                        </p:tav>
                                        <p:tav tm="100000">
                                          <p:val>
                                            <p:strVal val="#ppt_x"/>
                                          </p:val>
                                        </p:tav>
                                      </p:tavLst>
                                    </p:anim>
                                    <p:anim calcmode="lin" valueType="num">
                                      <p:cBhvr additive="base">
                                        <p:cTn id="16" dur="500" fill="hold"/>
                                        <p:tgtEl>
                                          <p:spTgt spid="5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additive="base">
                                        <p:cTn id="19" dur="500" fill="hold"/>
                                        <p:tgtEl>
                                          <p:spTgt spid="52"/>
                                        </p:tgtEl>
                                        <p:attrNameLst>
                                          <p:attrName>ppt_x</p:attrName>
                                        </p:attrNameLst>
                                      </p:cBhvr>
                                      <p:tavLst>
                                        <p:tav tm="0">
                                          <p:val>
                                            <p:strVal val="#ppt_x"/>
                                          </p:val>
                                        </p:tav>
                                        <p:tav tm="100000">
                                          <p:val>
                                            <p:strVal val="#ppt_x"/>
                                          </p:val>
                                        </p:tav>
                                      </p:tavLst>
                                    </p:anim>
                                    <p:anim calcmode="lin" valueType="num">
                                      <p:cBhvr additive="base">
                                        <p:cTn id="20" dur="500" fill="hold"/>
                                        <p:tgtEl>
                                          <p:spTgt spid="5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anim calcmode="lin" valueType="num">
                                      <p:cBhvr additive="base">
                                        <p:cTn id="23" dur="500" fill="hold"/>
                                        <p:tgtEl>
                                          <p:spTgt spid="49"/>
                                        </p:tgtEl>
                                        <p:attrNameLst>
                                          <p:attrName>ppt_x</p:attrName>
                                        </p:attrNameLst>
                                      </p:cBhvr>
                                      <p:tavLst>
                                        <p:tav tm="0">
                                          <p:val>
                                            <p:strVal val="#ppt_x"/>
                                          </p:val>
                                        </p:tav>
                                        <p:tav tm="100000">
                                          <p:val>
                                            <p:strVal val="#ppt_x"/>
                                          </p:val>
                                        </p:tav>
                                      </p:tavLst>
                                    </p:anim>
                                    <p:anim calcmode="lin" valueType="num">
                                      <p:cBhvr additive="base">
                                        <p:cTn id="24" dur="500" fill="hold"/>
                                        <p:tgtEl>
                                          <p:spTgt spid="49"/>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anim calcmode="lin" valueType="num">
                                      <p:cBhvr additive="base">
                                        <p:cTn id="27" dur="500" fill="hold"/>
                                        <p:tgtEl>
                                          <p:spTgt spid="47"/>
                                        </p:tgtEl>
                                        <p:attrNameLst>
                                          <p:attrName>ppt_x</p:attrName>
                                        </p:attrNameLst>
                                      </p:cBhvr>
                                      <p:tavLst>
                                        <p:tav tm="0">
                                          <p:val>
                                            <p:strVal val="#ppt_x"/>
                                          </p:val>
                                        </p:tav>
                                        <p:tav tm="100000">
                                          <p:val>
                                            <p:strVal val="#ppt_x"/>
                                          </p:val>
                                        </p:tav>
                                      </p:tavLst>
                                    </p:anim>
                                    <p:anim calcmode="lin" valueType="num">
                                      <p:cBhvr additive="base">
                                        <p:cTn id="28" dur="500" fill="hold"/>
                                        <p:tgtEl>
                                          <p:spTgt spid="47"/>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 calcmode="lin" valueType="num">
                                      <p:cBhvr additive="base">
                                        <p:cTn id="31" dur="500" fill="hold"/>
                                        <p:tgtEl>
                                          <p:spTgt spid="45"/>
                                        </p:tgtEl>
                                        <p:attrNameLst>
                                          <p:attrName>ppt_x</p:attrName>
                                        </p:attrNameLst>
                                      </p:cBhvr>
                                      <p:tavLst>
                                        <p:tav tm="0">
                                          <p:val>
                                            <p:strVal val="#ppt_x"/>
                                          </p:val>
                                        </p:tav>
                                        <p:tav tm="100000">
                                          <p:val>
                                            <p:strVal val="#ppt_x"/>
                                          </p:val>
                                        </p:tav>
                                      </p:tavLst>
                                    </p:anim>
                                    <p:anim calcmode="lin" valueType="num">
                                      <p:cBhvr additive="base">
                                        <p:cTn id="32" dur="500" fill="hold"/>
                                        <p:tgtEl>
                                          <p:spTgt spid="4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anim calcmode="lin" valueType="num">
                                      <p:cBhvr additive="base">
                                        <p:cTn id="35" dur="500" fill="hold"/>
                                        <p:tgtEl>
                                          <p:spTgt spid="44"/>
                                        </p:tgtEl>
                                        <p:attrNameLst>
                                          <p:attrName>ppt_x</p:attrName>
                                        </p:attrNameLst>
                                      </p:cBhvr>
                                      <p:tavLst>
                                        <p:tav tm="0">
                                          <p:val>
                                            <p:strVal val="#ppt_x"/>
                                          </p:val>
                                        </p:tav>
                                        <p:tav tm="100000">
                                          <p:val>
                                            <p:strVal val="#ppt_x"/>
                                          </p:val>
                                        </p:tav>
                                      </p:tavLst>
                                    </p:anim>
                                    <p:anim calcmode="lin" valueType="num">
                                      <p:cBhvr additive="base">
                                        <p:cTn id="36" dur="500" fill="hold"/>
                                        <p:tgtEl>
                                          <p:spTgt spid="4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 calcmode="lin" valueType="num">
                                      <p:cBhvr additive="base">
                                        <p:cTn id="43" dur="500" fill="hold"/>
                                        <p:tgtEl>
                                          <p:spTgt spid="42"/>
                                        </p:tgtEl>
                                        <p:attrNameLst>
                                          <p:attrName>ppt_x</p:attrName>
                                        </p:attrNameLst>
                                      </p:cBhvr>
                                      <p:tavLst>
                                        <p:tav tm="0">
                                          <p:val>
                                            <p:strVal val="#ppt_x"/>
                                          </p:val>
                                        </p:tav>
                                        <p:tav tm="100000">
                                          <p:val>
                                            <p:strVal val="#ppt_x"/>
                                          </p:val>
                                        </p:tav>
                                      </p:tavLst>
                                    </p:anim>
                                    <p:anim calcmode="lin" valueType="num">
                                      <p:cBhvr additive="base">
                                        <p:cTn id="44" dur="500" fill="hold"/>
                                        <p:tgtEl>
                                          <p:spTgt spid="42"/>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anim calcmode="lin" valueType="num">
                                      <p:cBhvr additive="base">
                                        <p:cTn id="47" dur="500" fill="hold"/>
                                        <p:tgtEl>
                                          <p:spTgt spid="41"/>
                                        </p:tgtEl>
                                        <p:attrNameLst>
                                          <p:attrName>ppt_x</p:attrName>
                                        </p:attrNameLst>
                                      </p:cBhvr>
                                      <p:tavLst>
                                        <p:tav tm="0">
                                          <p:val>
                                            <p:strVal val="#ppt_x"/>
                                          </p:val>
                                        </p:tav>
                                        <p:tav tm="100000">
                                          <p:val>
                                            <p:strVal val="#ppt_x"/>
                                          </p:val>
                                        </p:tav>
                                      </p:tavLst>
                                    </p:anim>
                                    <p:anim calcmode="lin" valueType="num">
                                      <p:cBhvr additive="base">
                                        <p:cTn id="48" dur="500" fill="hold"/>
                                        <p:tgtEl>
                                          <p:spTgt spid="41"/>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fill="hold"/>
                                        <p:tgtEl>
                                          <p:spTgt spid="40"/>
                                        </p:tgtEl>
                                        <p:attrNameLst>
                                          <p:attrName>ppt_x</p:attrName>
                                        </p:attrNameLst>
                                      </p:cBhvr>
                                      <p:tavLst>
                                        <p:tav tm="0">
                                          <p:val>
                                            <p:strVal val="#ppt_x"/>
                                          </p:val>
                                        </p:tav>
                                        <p:tav tm="100000">
                                          <p:val>
                                            <p:strVal val="#ppt_x"/>
                                          </p:val>
                                        </p:tav>
                                      </p:tavLst>
                                    </p:anim>
                                    <p:anim calcmode="lin" valueType="num">
                                      <p:cBhvr additive="base">
                                        <p:cTn id="52" dur="500" fill="hold"/>
                                        <p:tgtEl>
                                          <p:spTgt spid="4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39"/>
                                        </p:tgtEl>
                                        <p:attrNameLst>
                                          <p:attrName>style.visibility</p:attrName>
                                        </p:attrNameLst>
                                      </p:cBhvr>
                                      <p:to>
                                        <p:strVal val="visible"/>
                                      </p:to>
                                    </p:set>
                                    <p:anim calcmode="lin" valueType="num">
                                      <p:cBhvr additive="base">
                                        <p:cTn id="55" dur="500" fill="hold"/>
                                        <p:tgtEl>
                                          <p:spTgt spid="39"/>
                                        </p:tgtEl>
                                        <p:attrNameLst>
                                          <p:attrName>ppt_x</p:attrName>
                                        </p:attrNameLst>
                                      </p:cBhvr>
                                      <p:tavLst>
                                        <p:tav tm="0">
                                          <p:val>
                                            <p:strVal val="#ppt_x"/>
                                          </p:val>
                                        </p:tav>
                                        <p:tav tm="100000">
                                          <p:val>
                                            <p:strVal val="#ppt_x"/>
                                          </p:val>
                                        </p:tav>
                                      </p:tavLst>
                                    </p:anim>
                                    <p:anim calcmode="lin" valueType="num">
                                      <p:cBhvr additive="base">
                                        <p:cTn id="56" dur="500" fill="hold"/>
                                        <p:tgtEl>
                                          <p:spTgt spid="39"/>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additive="base">
                                        <p:cTn id="59" dur="500" fill="hold"/>
                                        <p:tgtEl>
                                          <p:spTgt spid="37"/>
                                        </p:tgtEl>
                                        <p:attrNameLst>
                                          <p:attrName>ppt_x</p:attrName>
                                        </p:attrNameLst>
                                      </p:cBhvr>
                                      <p:tavLst>
                                        <p:tav tm="0">
                                          <p:val>
                                            <p:strVal val="#ppt_x"/>
                                          </p:val>
                                        </p:tav>
                                        <p:tav tm="100000">
                                          <p:val>
                                            <p:strVal val="#ppt_x"/>
                                          </p:val>
                                        </p:tav>
                                      </p:tavLst>
                                    </p:anim>
                                    <p:anim calcmode="lin" valueType="num">
                                      <p:cBhvr additive="base">
                                        <p:cTn id="60" dur="500" fill="hold"/>
                                        <p:tgtEl>
                                          <p:spTgt spid="37"/>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additive="base">
                                        <p:cTn id="63" dur="500" fill="hold"/>
                                        <p:tgtEl>
                                          <p:spTgt spid="35"/>
                                        </p:tgtEl>
                                        <p:attrNameLst>
                                          <p:attrName>ppt_x</p:attrName>
                                        </p:attrNameLst>
                                      </p:cBhvr>
                                      <p:tavLst>
                                        <p:tav tm="0">
                                          <p:val>
                                            <p:strVal val="#ppt_x"/>
                                          </p:val>
                                        </p:tav>
                                        <p:tav tm="100000">
                                          <p:val>
                                            <p:strVal val="#ppt_x"/>
                                          </p:val>
                                        </p:tav>
                                      </p:tavLst>
                                    </p:anim>
                                    <p:anim calcmode="lin" valueType="num">
                                      <p:cBhvr additive="base">
                                        <p:cTn id="64" dur="500" fill="hold"/>
                                        <p:tgtEl>
                                          <p:spTgt spid="35"/>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33"/>
                                        </p:tgtEl>
                                        <p:attrNameLst>
                                          <p:attrName>style.visibility</p:attrName>
                                        </p:attrNameLst>
                                      </p:cBhvr>
                                      <p:to>
                                        <p:strVal val="visible"/>
                                      </p:to>
                                    </p:set>
                                    <p:anim calcmode="lin" valueType="num">
                                      <p:cBhvr additive="base">
                                        <p:cTn id="67" dur="500" fill="hold"/>
                                        <p:tgtEl>
                                          <p:spTgt spid="33"/>
                                        </p:tgtEl>
                                        <p:attrNameLst>
                                          <p:attrName>ppt_x</p:attrName>
                                        </p:attrNameLst>
                                      </p:cBhvr>
                                      <p:tavLst>
                                        <p:tav tm="0">
                                          <p:val>
                                            <p:strVal val="#ppt_x"/>
                                          </p:val>
                                        </p:tav>
                                        <p:tav tm="100000">
                                          <p:val>
                                            <p:strVal val="#ppt_x"/>
                                          </p:val>
                                        </p:tav>
                                      </p:tavLst>
                                    </p:anim>
                                    <p:anim calcmode="lin" valueType="num">
                                      <p:cBhvr additive="base">
                                        <p:cTn id="68" dur="500" fill="hold"/>
                                        <p:tgtEl>
                                          <p:spTgt spid="33"/>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ppt_x"/>
                                          </p:val>
                                        </p:tav>
                                        <p:tav tm="100000">
                                          <p:val>
                                            <p:strVal val="#ppt_x"/>
                                          </p:val>
                                        </p:tav>
                                      </p:tavLst>
                                    </p:anim>
                                    <p:anim calcmode="lin" valueType="num">
                                      <p:cBhvr additive="base">
                                        <p:cTn id="72" dur="500" fill="hold"/>
                                        <p:tgtEl>
                                          <p:spTgt spid="31"/>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30"/>
                                        </p:tgtEl>
                                        <p:attrNameLst>
                                          <p:attrName>style.visibility</p:attrName>
                                        </p:attrNameLst>
                                      </p:cBhvr>
                                      <p:to>
                                        <p:strVal val="visible"/>
                                      </p:to>
                                    </p:set>
                                    <p:anim calcmode="lin" valueType="num">
                                      <p:cBhvr additive="base">
                                        <p:cTn id="75" dur="500" fill="hold"/>
                                        <p:tgtEl>
                                          <p:spTgt spid="30"/>
                                        </p:tgtEl>
                                        <p:attrNameLst>
                                          <p:attrName>ppt_x</p:attrName>
                                        </p:attrNameLst>
                                      </p:cBhvr>
                                      <p:tavLst>
                                        <p:tav tm="0">
                                          <p:val>
                                            <p:strVal val="#ppt_x"/>
                                          </p:val>
                                        </p:tav>
                                        <p:tav tm="100000">
                                          <p:val>
                                            <p:strVal val="#ppt_x"/>
                                          </p:val>
                                        </p:tav>
                                      </p:tavLst>
                                    </p:anim>
                                    <p:anim calcmode="lin" valueType="num">
                                      <p:cBhvr additive="base">
                                        <p:cTn id="76" dur="500" fill="hold"/>
                                        <p:tgtEl>
                                          <p:spTgt spid="30"/>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500" fill="hold"/>
                                        <p:tgtEl>
                                          <p:spTgt spid="26"/>
                                        </p:tgtEl>
                                        <p:attrNameLst>
                                          <p:attrName>ppt_x</p:attrName>
                                        </p:attrNameLst>
                                      </p:cBhvr>
                                      <p:tavLst>
                                        <p:tav tm="0">
                                          <p:val>
                                            <p:strVal val="#ppt_x"/>
                                          </p:val>
                                        </p:tav>
                                        <p:tav tm="100000">
                                          <p:val>
                                            <p:strVal val="#ppt_x"/>
                                          </p:val>
                                        </p:tav>
                                      </p:tavLst>
                                    </p:anim>
                                    <p:anim calcmode="lin" valueType="num">
                                      <p:cBhvr additive="base">
                                        <p:cTn id="80" dur="5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3"/>
                                        </p:tgtEl>
                                        <p:attrNameLst>
                                          <p:attrName>style.visibility</p:attrName>
                                        </p:attrNameLst>
                                      </p:cBhvr>
                                      <p:to>
                                        <p:strVal val="visible"/>
                                      </p:to>
                                    </p:set>
                                    <p:anim calcmode="lin" valueType="num">
                                      <p:cBhvr additive="base">
                                        <p:cTn id="83" dur="500" fill="hold"/>
                                        <p:tgtEl>
                                          <p:spTgt spid="23"/>
                                        </p:tgtEl>
                                        <p:attrNameLst>
                                          <p:attrName>ppt_x</p:attrName>
                                        </p:attrNameLst>
                                      </p:cBhvr>
                                      <p:tavLst>
                                        <p:tav tm="0">
                                          <p:val>
                                            <p:strVal val="#ppt_x"/>
                                          </p:val>
                                        </p:tav>
                                        <p:tav tm="100000">
                                          <p:val>
                                            <p:strVal val="#ppt_x"/>
                                          </p:val>
                                        </p:tav>
                                      </p:tavLst>
                                    </p:anim>
                                    <p:anim calcmode="lin" valueType="num">
                                      <p:cBhvr additive="base">
                                        <p:cTn id="84" dur="500" fill="hold"/>
                                        <p:tgtEl>
                                          <p:spTgt spid="23"/>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500" fill="hold"/>
                                        <p:tgtEl>
                                          <p:spTgt spid="21"/>
                                        </p:tgtEl>
                                        <p:attrNameLst>
                                          <p:attrName>ppt_x</p:attrName>
                                        </p:attrNameLst>
                                      </p:cBhvr>
                                      <p:tavLst>
                                        <p:tav tm="0">
                                          <p:val>
                                            <p:strVal val="#ppt_x"/>
                                          </p:val>
                                        </p:tav>
                                        <p:tav tm="100000">
                                          <p:val>
                                            <p:strVal val="#ppt_x"/>
                                          </p:val>
                                        </p:tav>
                                      </p:tavLst>
                                    </p:anim>
                                    <p:anim calcmode="lin" valueType="num">
                                      <p:cBhvr additive="base">
                                        <p:cTn id="88" dur="500" fill="hold"/>
                                        <p:tgtEl>
                                          <p:spTgt spid="21"/>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0"/>
                                  </p:stCondLst>
                                  <p:childTnLst>
                                    <p:set>
                                      <p:cBhvr>
                                        <p:cTn id="90" dur="1" fill="hold">
                                          <p:stCondLst>
                                            <p:cond delay="0"/>
                                          </p:stCondLst>
                                        </p:cTn>
                                        <p:tgtEl>
                                          <p:spTgt spid="20"/>
                                        </p:tgtEl>
                                        <p:attrNameLst>
                                          <p:attrName>style.visibility</p:attrName>
                                        </p:attrNameLst>
                                      </p:cBhvr>
                                      <p:to>
                                        <p:strVal val="visible"/>
                                      </p:to>
                                    </p:set>
                                    <p:anim calcmode="lin" valueType="num">
                                      <p:cBhvr additive="base">
                                        <p:cTn id="91" dur="500" fill="hold"/>
                                        <p:tgtEl>
                                          <p:spTgt spid="20"/>
                                        </p:tgtEl>
                                        <p:attrNameLst>
                                          <p:attrName>ppt_x</p:attrName>
                                        </p:attrNameLst>
                                      </p:cBhvr>
                                      <p:tavLst>
                                        <p:tav tm="0">
                                          <p:val>
                                            <p:strVal val="#ppt_x"/>
                                          </p:val>
                                        </p:tav>
                                        <p:tav tm="100000">
                                          <p:val>
                                            <p:strVal val="#ppt_x"/>
                                          </p:val>
                                        </p:tav>
                                      </p:tavLst>
                                    </p:anim>
                                    <p:anim calcmode="lin" valueType="num">
                                      <p:cBhvr additive="base">
                                        <p:cTn id="92" dur="500" fill="hold"/>
                                        <p:tgtEl>
                                          <p:spTgt spid="20"/>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0"/>
                                  </p:stCondLst>
                                  <p:childTnLst>
                                    <p:set>
                                      <p:cBhvr>
                                        <p:cTn id="94" dur="1" fill="hold">
                                          <p:stCondLst>
                                            <p:cond delay="0"/>
                                          </p:stCondLst>
                                        </p:cTn>
                                        <p:tgtEl>
                                          <p:spTgt spid="19"/>
                                        </p:tgtEl>
                                        <p:attrNameLst>
                                          <p:attrName>style.visibility</p:attrName>
                                        </p:attrNameLst>
                                      </p:cBhvr>
                                      <p:to>
                                        <p:strVal val="visible"/>
                                      </p:to>
                                    </p:set>
                                    <p:anim calcmode="lin" valueType="num">
                                      <p:cBhvr additive="base">
                                        <p:cTn id="95" dur="500" fill="hold"/>
                                        <p:tgtEl>
                                          <p:spTgt spid="19"/>
                                        </p:tgtEl>
                                        <p:attrNameLst>
                                          <p:attrName>ppt_x</p:attrName>
                                        </p:attrNameLst>
                                      </p:cBhvr>
                                      <p:tavLst>
                                        <p:tav tm="0">
                                          <p:val>
                                            <p:strVal val="#ppt_x"/>
                                          </p:val>
                                        </p:tav>
                                        <p:tav tm="100000">
                                          <p:val>
                                            <p:strVal val="#ppt_x"/>
                                          </p:val>
                                        </p:tav>
                                      </p:tavLst>
                                    </p:anim>
                                    <p:anim calcmode="lin" valueType="num">
                                      <p:cBhvr additive="base">
                                        <p:cTn id="96" dur="500" fill="hold"/>
                                        <p:tgtEl>
                                          <p:spTgt spid="19"/>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0"/>
                                  </p:stCondLst>
                                  <p:childTnLst>
                                    <p:set>
                                      <p:cBhvr>
                                        <p:cTn id="98" dur="1" fill="hold">
                                          <p:stCondLst>
                                            <p:cond delay="0"/>
                                          </p:stCondLst>
                                        </p:cTn>
                                        <p:tgtEl>
                                          <p:spTgt spid="62"/>
                                        </p:tgtEl>
                                        <p:attrNameLst>
                                          <p:attrName>style.visibility</p:attrName>
                                        </p:attrNameLst>
                                      </p:cBhvr>
                                      <p:to>
                                        <p:strVal val="visible"/>
                                      </p:to>
                                    </p:set>
                                    <p:anim calcmode="lin" valueType="num">
                                      <p:cBhvr additive="base">
                                        <p:cTn id="99" dur="500" fill="hold"/>
                                        <p:tgtEl>
                                          <p:spTgt spid="62"/>
                                        </p:tgtEl>
                                        <p:attrNameLst>
                                          <p:attrName>ppt_x</p:attrName>
                                        </p:attrNameLst>
                                      </p:cBhvr>
                                      <p:tavLst>
                                        <p:tav tm="0">
                                          <p:val>
                                            <p:strVal val="#ppt_x"/>
                                          </p:val>
                                        </p:tav>
                                        <p:tav tm="100000">
                                          <p:val>
                                            <p:strVal val="#ppt_x"/>
                                          </p:val>
                                        </p:tav>
                                      </p:tavLst>
                                    </p:anim>
                                    <p:anim calcmode="lin" valueType="num">
                                      <p:cBhvr additive="base">
                                        <p:cTn id="100" dur="500" fill="hold"/>
                                        <p:tgtEl>
                                          <p:spTgt spid="62"/>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0"/>
                                  </p:stCondLst>
                                  <p:childTnLst>
                                    <p:set>
                                      <p:cBhvr>
                                        <p:cTn id="102" dur="1" fill="hold">
                                          <p:stCondLst>
                                            <p:cond delay="0"/>
                                          </p:stCondLst>
                                        </p:cTn>
                                        <p:tgtEl>
                                          <p:spTgt spid="63"/>
                                        </p:tgtEl>
                                        <p:attrNameLst>
                                          <p:attrName>style.visibility</p:attrName>
                                        </p:attrNameLst>
                                      </p:cBhvr>
                                      <p:to>
                                        <p:strVal val="visible"/>
                                      </p:to>
                                    </p:set>
                                    <p:anim calcmode="lin" valueType="num">
                                      <p:cBhvr additive="base">
                                        <p:cTn id="103" dur="500" fill="hold"/>
                                        <p:tgtEl>
                                          <p:spTgt spid="63"/>
                                        </p:tgtEl>
                                        <p:attrNameLst>
                                          <p:attrName>ppt_x</p:attrName>
                                        </p:attrNameLst>
                                      </p:cBhvr>
                                      <p:tavLst>
                                        <p:tav tm="0">
                                          <p:val>
                                            <p:strVal val="#ppt_x"/>
                                          </p:val>
                                        </p:tav>
                                        <p:tav tm="100000">
                                          <p:val>
                                            <p:strVal val="#ppt_x"/>
                                          </p:val>
                                        </p:tav>
                                      </p:tavLst>
                                    </p:anim>
                                    <p:anim calcmode="lin" valueType="num">
                                      <p:cBhvr additive="base">
                                        <p:cTn id="104" dur="500" fill="hold"/>
                                        <p:tgtEl>
                                          <p:spTgt spid="63"/>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0"/>
                                  </p:stCondLst>
                                  <p:childTnLst>
                                    <p:set>
                                      <p:cBhvr>
                                        <p:cTn id="106" dur="1" fill="hold">
                                          <p:stCondLst>
                                            <p:cond delay="0"/>
                                          </p:stCondLst>
                                        </p:cTn>
                                        <p:tgtEl>
                                          <p:spTgt spid="64"/>
                                        </p:tgtEl>
                                        <p:attrNameLst>
                                          <p:attrName>style.visibility</p:attrName>
                                        </p:attrNameLst>
                                      </p:cBhvr>
                                      <p:to>
                                        <p:strVal val="visible"/>
                                      </p:to>
                                    </p:set>
                                    <p:anim calcmode="lin" valueType="num">
                                      <p:cBhvr additive="base">
                                        <p:cTn id="107" dur="500" fill="hold"/>
                                        <p:tgtEl>
                                          <p:spTgt spid="64"/>
                                        </p:tgtEl>
                                        <p:attrNameLst>
                                          <p:attrName>ppt_x</p:attrName>
                                        </p:attrNameLst>
                                      </p:cBhvr>
                                      <p:tavLst>
                                        <p:tav tm="0">
                                          <p:val>
                                            <p:strVal val="#ppt_x"/>
                                          </p:val>
                                        </p:tav>
                                        <p:tav tm="100000">
                                          <p:val>
                                            <p:strVal val="#ppt_x"/>
                                          </p:val>
                                        </p:tav>
                                      </p:tavLst>
                                    </p:anim>
                                    <p:anim calcmode="lin" valueType="num">
                                      <p:cBhvr additive="base">
                                        <p:cTn id="108" dur="500" fill="hold"/>
                                        <p:tgtEl>
                                          <p:spTgt spid="64"/>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anim calcmode="lin" valueType="num">
                                      <p:cBhvr additive="base">
                                        <p:cTn id="111" dur="500" fill="hold"/>
                                        <p:tgtEl>
                                          <p:spTgt spid="65"/>
                                        </p:tgtEl>
                                        <p:attrNameLst>
                                          <p:attrName>ppt_x</p:attrName>
                                        </p:attrNameLst>
                                      </p:cBhvr>
                                      <p:tavLst>
                                        <p:tav tm="0">
                                          <p:val>
                                            <p:strVal val="#ppt_x"/>
                                          </p:val>
                                        </p:tav>
                                        <p:tav tm="100000">
                                          <p:val>
                                            <p:strVal val="#ppt_x"/>
                                          </p:val>
                                        </p:tav>
                                      </p:tavLst>
                                    </p:anim>
                                    <p:anim calcmode="lin" valueType="num">
                                      <p:cBhvr additive="base">
                                        <p:cTn id="112" dur="500" fill="hold"/>
                                        <p:tgtEl>
                                          <p:spTgt spid="65"/>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0"/>
                                  </p:stCondLst>
                                  <p:childTnLst>
                                    <p:set>
                                      <p:cBhvr>
                                        <p:cTn id="114" dur="1" fill="hold">
                                          <p:stCondLst>
                                            <p:cond delay="0"/>
                                          </p:stCondLst>
                                        </p:cTn>
                                        <p:tgtEl>
                                          <p:spTgt spid="66"/>
                                        </p:tgtEl>
                                        <p:attrNameLst>
                                          <p:attrName>style.visibility</p:attrName>
                                        </p:attrNameLst>
                                      </p:cBhvr>
                                      <p:to>
                                        <p:strVal val="visible"/>
                                      </p:to>
                                    </p:set>
                                    <p:anim calcmode="lin" valueType="num">
                                      <p:cBhvr additive="base">
                                        <p:cTn id="115" dur="500" fill="hold"/>
                                        <p:tgtEl>
                                          <p:spTgt spid="66"/>
                                        </p:tgtEl>
                                        <p:attrNameLst>
                                          <p:attrName>ppt_x</p:attrName>
                                        </p:attrNameLst>
                                      </p:cBhvr>
                                      <p:tavLst>
                                        <p:tav tm="0">
                                          <p:val>
                                            <p:strVal val="#ppt_x"/>
                                          </p:val>
                                        </p:tav>
                                        <p:tav tm="100000">
                                          <p:val>
                                            <p:strVal val="#ppt_x"/>
                                          </p:val>
                                        </p:tav>
                                      </p:tavLst>
                                    </p:anim>
                                    <p:anim calcmode="lin" valueType="num">
                                      <p:cBhvr additive="base">
                                        <p:cTn id="116" dur="500" fill="hold"/>
                                        <p:tgtEl>
                                          <p:spTgt spid="66"/>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anim calcmode="lin" valueType="num">
                                      <p:cBhvr additive="base">
                                        <p:cTn id="119" dur="500" fill="hold"/>
                                        <p:tgtEl>
                                          <p:spTgt spid="67"/>
                                        </p:tgtEl>
                                        <p:attrNameLst>
                                          <p:attrName>ppt_x</p:attrName>
                                        </p:attrNameLst>
                                      </p:cBhvr>
                                      <p:tavLst>
                                        <p:tav tm="0">
                                          <p:val>
                                            <p:strVal val="#ppt_x"/>
                                          </p:val>
                                        </p:tav>
                                        <p:tav tm="100000">
                                          <p:val>
                                            <p:strVal val="#ppt_x"/>
                                          </p:val>
                                        </p:tav>
                                      </p:tavLst>
                                    </p:anim>
                                    <p:anim calcmode="lin" valueType="num">
                                      <p:cBhvr additive="base">
                                        <p:cTn id="120" dur="500" fill="hold"/>
                                        <p:tgtEl>
                                          <p:spTgt spid="67"/>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68"/>
                                        </p:tgtEl>
                                        <p:attrNameLst>
                                          <p:attrName>style.visibility</p:attrName>
                                        </p:attrNameLst>
                                      </p:cBhvr>
                                      <p:to>
                                        <p:strVal val="visible"/>
                                      </p:to>
                                    </p:set>
                                    <p:anim calcmode="lin" valueType="num">
                                      <p:cBhvr additive="base">
                                        <p:cTn id="123" dur="500" fill="hold"/>
                                        <p:tgtEl>
                                          <p:spTgt spid="68"/>
                                        </p:tgtEl>
                                        <p:attrNameLst>
                                          <p:attrName>ppt_x</p:attrName>
                                        </p:attrNameLst>
                                      </p:cBhvr>
                                      <p:tavLst>
                                        <p:tav tm="0">
                                          <p:val>
                                            <p:strVal val="#ppt_x"/>
                                          </p:val>
                                        </p:tav>
                                        <p:tav tm="100000">
                                          <p:val>
                                            <p:strVal val="#ppt_x"/>
                                          </p:val>
                                        </p:tav>
                                      </p:tavLst>
                                    </p:anim>
                                    <p:anim calcmode="lin" valueType="num">
                                      <p:cBhvr additive="base">
                                        <p:cTn id="124" dur="500" fill="hold"/>
                                        <p:tgtEl>
                                          <p:spTgt spid="6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P spid="56" grpId="0" animBg="1"/>
      <p:bldP spid="54" grpId="0" animBg="1"/>
      <p:bldP spid="52" grpId="0" animBg="1"/>
      <p:bldP spid="49" grpId="0" animBg="1"/>
      <p:bldP spid="47" grpId="0" animBg="1"/>
      <p:bldP spid="45" grpId="0" animBg="1"/>
      <p:bldP spid="44" grpId="0" animBg="1"/>
      <p:bldP spid="43" grpId="0" animBg="1"/>
      <p:bldP spid="42" grpId="0" animBg="1"/>
      <p:bldP spid="41" grpId="0" animBg="1"/>
      <p:bldP spid="40" grpId="0" animBg="1"/>
      <p:bldP spid="39" grpId="0" animBg="1"/>
      <p:bldP spid="37" grpId="0" animBg="1"/>
      <p:bldP spid="35" grpId="0" animBg="1"/>
      <p:bldP spid="33" grpId="0" animBg="1"/>
      <p:bldP spid="31" grpId="0" animBg="1"/>
      <p:bldP spid="30" grpId="0" animBg="1"/>
      <p:bldP spid="26" grpId="0" animBg="1"/>
      <p:bldP spid="23" grpId="0" animBg="1"/>
      <p:bldP spid="21" grpId="0" animBg="1"/>
      <p:bldP spid="20" grpId="0" animBg="1"/>
      <p:bldP spid="19" grpId="0" animBg="1"/>
      <p:bldP spid="62" grpId="0"/>
      <p:bldP spid="63" grpId="0"/>
      <p:bldP spid="64" grpId="0"/>
      <p:bldP spid="65" grpId="0"/>
      <p:bldP spid="66" grpId="0"/>
      <p:bldP spid="67" grpId="0"/>
      <p:bldP spid="6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339E3C68-6EB7-5AED-3149-1B6281D886FA}"/>
              </a:ext>
            </a:extLst>
          </p:cNvPr>
          <p:cNvSpPr/>
          <p:nvPr/>
        </p:nvSpPr>
        <p:spPr>
          <a:xfrm>
            <a:off x="658368" y="422787"/>
            <a:ext cx="11297658" cy="5191432"/>
          </a:xfrm>
          <a:prstGeom prst="roundRect">
            <a:avLst>
              <a:gd name="adj" fmla="val 6061"/>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 name="TextBox 4">
            <a:extLst>
              <a:ext uri="{FF2B5EF4-FFF2-40B4-BE49-F238E27FC236}">
                <a16:creationId xmlns:a16="http://schemas.microsoft.com/office/drawing/2014/main" id="{FF456705-977B-356A-57C4-0B664FAFFD34}"/>
              </a:ext>
            </a:extLst>
          </p:cNvPr>
          <p:cNvSpPr txBox="1"/>
          <p:nvPr/>
        </p:nvSpPr>
        <p:spPr>
          <a:xfrm>
            <a:off x="658368" y="662720"/>
            <a:ext cx="11119104" cy="3970318"/>
          </a:xfrm>
          <a:prstGeom prst="rect">
            <a:avLst/>
          </a:prstGeom>
          <a:noFill/>
        </p:spPr>
        <p:txBody>
          <a:bodyPr wrap="square">
            <a:spAutoFit/>
          </a:bodyPr>
          <a:lstStyle/>
          <a:p>
            <a:pPr>
              <a:buNone/>
            </a:pPr>
            <a:r>
              <a:rPr lang="en-US" sz="3600" b="1" dirty="0">
                <a:solidFill>
                  <a:schemeClr val="accent5">
                    <a:lumMod val="40000"/>
                    <a:lumOff val="60000"/>
                  </a:schemeClr>
                </a:solidFill>
                <a:latin typeface="Aptos Black" panose="020B0004020202020204" pitchFamily="34" charset="0"/>
              </a:rPr>
              <a:t>Business Impact:</a:t>
            </a:r>
          </a:p>
          <a:p>
            <a:pPr>
              <a:buNone/>
            </a:pPr>
            <a:endParaRPr lang="en-US" sz="3600" dirty="0">
              <a:solidFill>
                <a:schemeClr val="accent5">
                  <a:lumMod val="75000"/>
                </a:schemeClr>
              </a:solidFill>
              <a:latin typeface="Aptos Black" panose="020B0004020202020204" pitchFamily="34" charset="0"/>
            </a:endParaRPr>
          </a:p>
          <a:p>
            <a:pPr marL="342900" indent="-342900" algn="just">
              <a:buFont typeface="Wingdings" panose="05000000000000000000" pitchFamily="2" charset="2"/>
              <a:buChar char="Ø"/>
            </a:pPr>
            <a:r>
              <a:rPr lang="en-US" sz="2000" dirty="0">
                <a:solidFill>
                  <a:schemeClr val="bg1"/>
                </a:solidFill>
              </a:rPr>
              <a:t>Provided real-time visibility into key production metrics through interactive BI dashboards.</a:t>
            </a:r>
          </a:p>
          <a:p>
            <a:pPr marL="342900" indent="-342900" algn="just">
              <a:buFont typeface="Wingdings" panose="05000000000000000000" pitchFamily="2" charset="2"/>
              <a:buChar char="Ø"/>
            </a:pPr>
            <a:r>
              <a:rPr lang="en-US" sz="2000" dirty="0">
                <a:solidFill>
                  <a:schemeClr val="bg1"/>
                </a:solidFill>
              </a:rPr>
              <a:t>Improved accuracy of decision-making with KPIs such as production volume, rejection rate, machine utilization, and on-time delivery.</a:t>
            </a:r>
          </a:p>
          <a:p>
            <a:pPr marL="342900" indent="-342900" algn="just">
              <a:buFont typeface="Wingdings" panose="05000000000000000000" pitchFamily="2" charset="2"/>
              <a:buChar char="Ø"/>
            </a:pPr>
            <a:r>
              <a:rPr lang="en-US" sz="2000" dirty="0">
                <a:solidFill>
                  <a:schemeClr val="bg1"/>
                </a:solidFill>
              </a:rPr>
              <a:t>Identified operational bottlenecks and quality issues, enabling targeted actions to reduce downtime and defects.</a:t>
            </a:r>
          </a:p>
          <a:p>
            <a:pPr marL="342900" indent="-342900" algn="just">
              <a:buFont typeface="Wingdings" panose="05000000000000000000" pitchFamily="2" charset="2"/>
              <a:buChar char="Ø"/>
            </a:pPr>
            <a:r>
              <a:rPr lang="en-US" sz="2000" dirty="0">
                <a:solidFill>
                  <a:schemeClr val="bg1"/>
                </a:solidFill>
              </a:rPr>
              <a:t>Supported alignment of operations with business goals by tracking efficiency, quality, and cost metrics.</a:t>
            </a:r>
          </a:p>
          <a:p>
            <a:pPr marL="342900" indent="-342900" algn="just">
              <a:buFont typeface="Wingdings" panose="05000000000000000000" pitchFamily="2" charset="2"/>
              <a:buChar char="Ø"/>
            </a:pPr>
            <a:r>
              <a:rPr lang="en-US" sz="2000" dirty="0">
                <a:solidFill>
                  <a:schemeClr val="bg1"/>
                </a:solidFill>
              </a:rPr>
              <a:t>Showcased the value of integrated data systems in driving continuous improvement and competitive advantage in manufacturing.</a:t>
            </a:r>
          </a:p>
        </p:txBody>
      </p:sp>
    </p:spTree>
    <p:extLst>
      <p:ext uri="{BB962C8B-B14F-4D97-AF65-F5344CB8AC3E}">
        <p14:creationId xmlns:p14="http://schemas.microsoft.com/office/powerpoint/2010/main" val="335672264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C7CDD-10ED-96F4-AC23-9E869FC6348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A0094C4-FC39-B124-FCDB-CF3067223C10}"/>
              </a:ext>
            </a:extLst>
          </p:cNvPr>
          <p:cNvSpPr/>
          <p:nvPr/>
        </p:nvSpPr>
        <p:spPr>
          <a:xfrm>
            <a:off x="658368" y="422787"/>
            <a:ext cx="11297658" cy="5191432"/>
          </a:xfrm>
          <a:prstGeom prst="roundRect">
            <a:avLst>
              <a:gd name="adj" fmla="val 6061"/>
            </a:avLst>
          </a:prstGeom>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5" name="TextBox 4">
            <a:extLst>
              <a:ext uri="{FF2B5EF4-FFF2-40B4-BE49-F238E27FC236}">
                <a16:creationId xmlns:a16="http://schemas.microsoft.com/office/drawing/2014/main" id="{A3E0E1BD-13D3-9CAF-B908-B863F84EC981}"/>
              </a:ext>
            </a:extLst>
          </p:cNvPr>
          <p:cNvSpPr txBox="1"/>
          <p:nvPr/>
        </p:nvSpPr>
        <p:spPr>
          <a:xfrm>
            <a:off x="658368" y="662720"/>
            <a:ext cx="11119104" cy="3416320"/>
          </a:xfrm>
          <a:prstGeom prst="rect">
            <a:avLst/>
          </a:prstGeom>
          <a:noFill/>
        </p:spPr>
        <p:txBody>
          <a:bodyPr wrap="square">
            <a:spAutoFit/>
          </a:bodyPr>
          <a:lstStyle/>
          <a:p>
            <a:pPr>
              <a:buNone/>
            </a:pPr>
            <a:r>
              <a:rPr lang="en-US" sz="3600" b="1" dirty="0">
                <a:solidFill>
                  <a:schemeClr val="accent5">
                    <a:lumMod val="60000"/>
                    <a:lumOff val="40000"/>
                  </a:schemeClr>
                </a:solidFill>
                <a:latin typeface="Aptos Black" panose="020B0004020202020204" pitchFamily="34" charset="0"/>
              </a:rPr>
              <a:t>Conclusion:</a:t>
            </a:r>
            <a:endParaRPr lang="en-US" sz="3600" dirty="0">
              <a:solidFill>
                <a:schemeClr val="accent5">
                  <a:lumMod val="60000"/>
                  <a:lumOff val="40000"/>
                </a:schemeClr>
              </a:solidFill>
              <a:latin typeface="Aptos Black" panose="020B0004020202020204" pitchFamily="34" charset="0"/>
            </a:endParaRPr>
          </a:p>
          <a:p>
            <a:pPr marL="342900" indent="-342900">
              <a:buFont typeface="Wingdings" panose="05000000000000000000" pitchFamily="2" charset="2"/>
              <a:buChar char="Ø"/>
            </a:pPr>
            <a:r>
              <a:rPr lang="en-US" sz="2000" dirty="0">
                <a:solidFill>
                  <a:schemeClr val="bg1"/>
                </a:solidFill>
              </a:rPr>
              <a:t>Successfully transformed raw manufacturing data into actionable insights using an end-to-end analytics pipeline.</a:t>
            </a:r>
          </a:p>
          <a:p>
            <a:pPr marL="342900" indent="-342900">
              <a:buFont typeface="Wingdings" panose="05000000000000000000" pitchFamily="2" charset="2"/>
              <a:buChar char="Ø"/>
            </a:pPr>
            <a:r>
              <a:rPr lang="en-US" sz="2000" dirty="0">
                <a:solidFill>
                  <a:schemeClr val="bg1"/>
                </a:solidFill>
              </a:rPr>
              <a:t>Utilized Excel for data cleaning, SQL for database design and KPI calculation, and Tableau/Power BI for interactive dashboards.</a:t>
            </a:r>
          </a:p>
          <a:p>
            <a:pPr marL="342900" indent="-342900">
              <a:buFont typeface="Wingdings" panose="05000000000000000000" pitchFamily="2" charset="2"/>
              <a:buChar char="Ø"/>
            </a:pPr>
            <a:r>
              <a:rPr lang="en-US" sz="2000" dirty="0">
                <a:solidFill>
                  <a:schemeClr val="bg1"/>
                </a:solidFill>
              </a:rPr>
              <a:t>Demonstrated how technical skills in data modeling, querying, and visualization can address real-world manufacturing challenges.</a:t>
            </a:r>
          </a:p>
          <a:p>
            <a:pPr marL="342900" indent="-342900">
              <a:buFont typeface="Wingdings" panose="05000000000000000000" pitchFamily="2" charset="2"/>
              <a:buChar char="Ø"/>
            </a:pPr>
            <a:r>
              <a:rPr lang="en-US" sz="2000" dirty="0">
                <a:solidFill>
                  <a:schemeClr val="bg1"/>
                </a:solidFill>
              </a:rPr>
              <a:t>Enhanced understanding of integrating multiple tools to track efficiency, quality, and productivity.</a:t>
            </a:r>
          </a:p>
          <a:p>
            <a:pPr marL="342900" indent="-342900">
              <a:buFont typeface="Wingdings" panose="05000000000000000000" pitchFamily="2" charset="2"/>
              <a:buChar char="Ø"/>
            </a:pPr>
            <a:r>
              <a:rPr lang="en-US" sz="2000" dirty="0">
                <a:solidFill>
                  <a:schemeClr val="bg1"/>
                </a:solidFill>
              </a:rPr>
              <a:t>Delivered practical dashboards that support informed decision-making and performance monitoring.</a:t>
            </a:r>
          </a:p>
        </p:txBody>
      </p:sp>
    </p:spTree>
    <p:extLst>
      <p:ext uri="{BB962C8B-B14F-4D97-AF65-F5344CB8AC3E}">
        <p14:creationId xmlns:p14="http://schemas.microsoft.com/office/powerpoint/2010/main" val="419287841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2D3A8F1-F534-1457-90BA-8D15942BEF7E}"/>
              </a:ext>
            </a:extLst>
          </p:cNvPr>
          <p:cNvSpPr txBox="1"/>
          <p:nvPr/>
        </p:nvSpPr>
        <p:spPr>
          <a:xfrm>
            <a:off x="2890684" y="2497394"/>
            <a:ext cx="6410632" cy="1446550"/>
          </a:xfrm>
          <a:prstGeom prst="rect">
            <a:avLst/>
          </a:prstGeom>
          <a:noFill/>
        </p:spPr>
        <p:txBody>
          <a:bodyPr wrap="square" rtlCol="0">
            <a:spAutoFit/>
          </a:bodyPr>
          <a:lstStyle/>
          <a:p>
            <a:pPr algn="ctr"/>
            <a:r>
              <a:rPr lang="en-US" sz="8800" dirty="0">
                <a:gradFill>
                  <a:gsLst>
                    <a:gs pos="30000">
                      <a:schemeClr val="tx2">
                        <a:lumMod val="75000"/>
                        <a:lumOff val="25000"/>
                      </a:schemeClr>
                    </a:gs>
                    <a:gs pos="72000">
                      <a:schemeClr val="accent1">
                        <a:lumMod val="50000"/>
                      </a:schemeClr>
                    </a:gs>
                    <a:gs pos="100000">
                      <a:schemeClr val="accent1">
                        <a:lumMod val="75000"/>
                      </a:schemeClr>
                    </a:gs>
                  </a:gsLst>
                  <a:lin ang="5400000" scaled="1"/>
                </a:gradFill>
                <a:effectLst>
                  <a:outerShdw blurRad="50800" dist="38100" dir="2700000" algn="tl" rotWithShape="0">
                    <a:prstClr val="black">
                      <a:alpha val="40000"/>
                    </a:prstClr>
                  </a:outerShdw>
                </a:effectLst>
                <a:latin typeface="Aptos Black" panose="020F0502020204030204" pitchFamily="34" charset="0"/>
              </a:rPr>
              <a:t>THANK YOU</a:t>
            </a:r>
            <a:endParaRPr lang="en-IN" sz="8800" dirty="0">
              <a:gradFill>
                <a:gsLst>
                  <a:gs pos="30000">
                    <a:schemeClr val="tx2">
                      <a:lumMod val="75000"/>
                      <a:lumOff val="25000"/>
                    </a:schemeClr>
                  </a:gs>
                  <a:gs pos="72000">
                    <a:schemeClr val="accent1">
                      <a:lumMod val="50000"/>
                    </a:schemeClr>
                  </a:gs>
                  <a:gs pos="100000">
                    <a:schemeClr val="accent1">
                      <a:lumMod val="75000"/>
                    </a:schemeClr>
                  </a:gs>
                </a:gsLst>
                <a:lin ang="5400000" scaled="1"/>
              </a:gradFill>
              <a:effectLst>
                <a:outerShdw blurRad="50800" dist="38100" dir="2700000" algn="tl" rotWithShape="0">
                  <a:prstClr val="black">
                    <a:alpha val="40000"/>
                  </a:prstClr>
                </a:outerShdw>
              </a:effectLst>
              <a:latin typeface="Aptos Black" panose="020F0502020204030204" pitchFamily="34" charset="0"/>
            </a:endParaRPr>
          </a:p>
        </p:txBody>
      </p:sp>
      <p:sp>
        <p:nvSpPr>
          <p:cNvPr id="5" name="Right Triangle 3">
            <a:extLst>
              <a:ext uri="{FF2B5EF4-FFF2-40B4-BE49-F238E27FC236}">
                <a16:creationId xmlns:a16="http://schemas.microsoft.com/office/drawing/2014/main" id="{EE2D6EC4-8B9F-225B-39B0-1CFC593FFBBE}"/>
              </a:ext>
            </a:extLst>
          </p:cNvPr>
          <p:cNvSpPr/>
          <p:nvPr/>
        </p:nvSpPr>
        <p:spPr>
          <a:xfrm rot="10800000">
            <a:off x="0" y="-1"/>
            <a:ext cx="12192000" cy="5345606"/>
          </a:xfrm>
          <a:custGeom>
            <a:avLst/>
            <a:gdLst>
              <a:gd name="connsiteX0" fmla="*/ 0 w 12192000"/>
              <a:gd name="connsiteY0" fmla="*/ 5343832 h 5343832"/>
              <a:gd name="connsiteX1" fmla="*/ 0 w 12192000"/>
              <a:gd name="connsiteY1" fmla="*/ 0 h 5343832"/>
              <a:gd name="connsiteX2" fmla="*/ 12192000 w 12192000"/>
              <a:gd name="connsiteY2" fmla="*/ 5343832 h 5343832"/>
              <a:gd name="connsiteX3" fmla="*/ 0 w 12192000"/>
              <a:gd name="connsiteY3" fmla="*/ 5343832 h 5343832"/>
              <a:gd name="connsiteX0" fmla="*/ 0 w 12192000"/>
              <a:gd name="connsiteY0" fmla="*/ 5346101 h 5346101"/>
              <a:gd name="connsiteX1" fmla="*/ 0 w 12192000"/>
              <a:gd name="connsiteY1" fmla="*/ 2269 h 5346101"/>
              <a:gd name="connsiteX2" fmla="*/ 12192000 w 12192000"/>
              <a:gd name="connsiteY2" fmla="*/ 5346101 h 5346101"/>
              <a:gd name="connsiteX3" fmla="*/ 0 w 12192000"/>
              <a:gd name="connsiteY3" fmla="*/ 5346101 h 5346101"/>
              <a:gd name="connsiteX0" fmla="*/ 0 w 12192000"/>
              <a:gd name="connsiteY0" fmla="*/ 5345350 h 5346361"/>
              <a:gd name="connsiteX1" fmla="*/ 0 w 12192000"/>
              <a:gd name="connsiteY1" fmla="*/ 1518 h 5346361"/>
              <a:gd name="connsiteX2" fmla="*/ 12192000 w 12192000"/>
              <a:gd name="connsiteY2" fmla="*/ 5345350 h 5346361"/>
              <a:gd name="connsiteX3" fmla="*/ 0 w 12192000"/>
              <a:gd name="connsiteY3" fmla="*/ 5345350 h 5346361"/>
              <a:gd name="connsiteX0" fmla="*/ 0 w 12192000"/>
              <a:gd name="connsiteY0" fmla="*/ 5345606 h 5345606"/>
              <a:gd name="connsiteX1" fmla="*/ 0 w 12192000"/>
              <a:gd name="connsiteY1" fmla="*/ 1774 h 5345606"/>
              <a:gd name="connsiteX2" fmla="*/ 12192000 w 12192000"/>
              <a:gd name="connsiteY2" fmla="*/ 5345606 h 5345606"/>
              <a:gd name="connsiteX3" fmla="*/ 0 w 12192000"/>
              <a:gd name="connsiteY3" fmla="*/ 5345606 h 5345606"/>
            </a:gdLst>
            <a:ahLst/>
            <a:cxnLst>
              <a:cxn ang="0">
                <a:pos x="connsiteX0" y="connsiteY0"/>
              </a:cxn>
              <a:cxn ang="0">
                <a:pos x="connsiteX1" y="connsiteY1"/>
              </a:cxn>
              <a:cxn ang="0">
                <a:pos x="connsiteX2" y="connsiteY2"/>
              </a:cxn>
              <a:cxn ang="0">
                <a:pos x="connsiteX3" y="connsiteY3"/>
              </a:cxn>
            </a:cxnLst>
            <a:rect l="l" t="t" r="r" b="b"/>
            <a:pathLst>
              <a:path w="12192000" h="5345606">
                <a:moveTo>
                  <a:pt x="0" y="5345606"/>
                </a:moveTo>
                <a:lnTo>
                  <a:pt x="0" y="1774"/>
                </a:lnTo>
                <a:cubicBezTo>
                  <a:pt x="5784645" y="-104743"/>
                  <a:pt x="7233264" y="4616381"/>
                  <a:pt x="12192000" y="5345606"/>
                </a:cubicBezTo>
                <a:lnTo>
                  <a:pt x="0" y="5345606"/>
                </a:lnTo>
                <a:close/>
              </a:path>
            </a:pathLst>
          </a:custGeom>
          <a:solidFill>
            <a:schemeClr val="accent1">
              <a:lumMod val="40000"/>
              <a:lumOff val="60000"/>
            </a:schemeClr>
          </a:solidFill>
          <a:effectLst>
            <a:outerShdw blurRad="254000" dist="101600" dir="18900000" algn="bl" rotWithShape="0">
              <a:schemeClr val="tx1">
                <a:alpha val="31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4" name="Right Triangle 3">
            <a:extLst>
              <a:ext uri="{FF2B5EF4-FFF2-40B4-BE49-F238E27FC236}">
                <a16:creationId xmlns:a16="http://schemas.microsoft.com/office/drawing/2014/main" id="{B0A1C382-EBFE-FE68-3A55-EDEAE362A825}"/>
              </a:ext>
            </a:extLst>
          </p:cNvPr>
          <p:cNvSpPr/>
          <p:nvPr/>
        </p:nvSpPr>
        <p:spPr>
          <a:xfrm>
            <a:off x="0" y="1512394"/>
            <a:ext cx="12192000" cy="5345606"/>
          </a:xfrm>
          <a:custGeom>
            <a:avLst/>
            <a:gdLst>
              <a:gd name="connsiteX0" fmla="*/ 0 w 12192000"/>
              <a:gd name="connsiteY0" fmla="*/ 5343832 h 5343832"/>
              <a:gd name="connsiteX1" fmla="*/ 0 w 12192000"/>
              <a:gd name="connsiteY1" fmla="*/ 0 h 5343832"/>
              <a:gd name="connsiteX2" fmla="*/ 12192000 w 12192000"/>
              <a:gd name="connsiteY2" fmla="*/ 5343832 h 5343832"/>
              <a:gd name="connsiteX3" fmla="*/ 0 w 12192000"/>
              <a:gd name="connsiteY3" fmla="*/ 5343832 h 5343832"/>
              <a:gd name="connsiteX0" fmla="*/ 0 w 12192000"/>
              <a:gd name="connsiteY0" fmla="*/ 5346101 h 5346101"/>
              <a:gd name="connsiteX1" fmla="*/ 0 w 12192000"/>
              <a:gd name="connsiteY1" fmla="*/ 2269 h 5346101"/>
              <a:gd name="connsiteX2" fmla="*/ 12192000 w 12192000"/>
              <a:gd name="connsiteY2" fmla="*/ 5346101 h 5346101"/>
              <a:gd name="connsiteX3" fmla="*/ 0 w 12192000"/>
              <a:gd name="connsiteY3" fmla="*/ 5346101 h 5346101"/>
              <a:gd name="connsiteX0" fmla="*/ 0 w 12192000"/>
              <a:gd name="connsiteY0" fmla="*/ 5345350 h 5346361"/>
              <a:gd name="connsiteX1" fmla="*/ 0 w 12192000"/>
              <a:gd name="connsiteY1" fmla="*/ 1518 h 5346361"/>
              <a:gd name="connsiteX2" fmla="*/ 12192000 w 12192000"/>
              <a:gd name="connsiteY2" fmla="*/ 5345350 h 5346361"/>
              <a:gd name="connsiteX3" fmla="*/ 0 w 12192000"/>
              <a:gd name="connsiteY3" fmla="*/ 5345350 h 5346361"/>
              <a:gd name="connsiteX0" fmla="*/ 0 w 12192000"/>
              <a:gd name="connsiteY0" fmla="*/ 5345606 h 5345606"/>
              <a:gd name="connsiteX1" fmla="*/ 0 w 12192000"/>
              <a:gd name="connsiteY1" fmla="*/ 1774 h 5345606"/>
              <a:gd name="connsiteX2" fmla="*/ 12192000 w 12192000"/>
              <a:gd name="connsiteY2" fmla="*/ 5345606 h 5345606"/>
              <a:gd name="connsiteX3" fmla="*/ 0 w 12192000"/>
              <a:gd name="connsiteY3" fmla="*/ 5345606 h 5345606"/>
            </a:gdLst>
            <a:ahLst/>
            <a:cxnLst>
              <a:cxn ang="0">
                <a:pos x="connsiteX0" y="connsiteY0"/>
              </a:cxn>
              <a:cxn ang="0">
                <a:pos x="connsiteX1" y="connsiteY1"/>
              </a:cxn>
              <a:cxn ang="0">
                <a:pos x="connsiteX2" y="connsiteY2"/>
              </a:cxn>
              <a:cxn ang="0">
                <a:pos x="connsiteX3" y="connsiteY3"/>
              </a:cxn>
            </a:cxnLst>
            <a:rect l="l" t="t" r="r" b="b"/>
            <a:pathLst>
              <a:path w="12192000" h="5345606">
                <a:moveTo>
                  <a:pt x="0" y="5345606"/>
                </a:moveTo>
                <a:lnTo>
                  <a:pt x="0" y="1774"/>
                </a:lnTo>
                <a:cubicBezTo>
                  <a:pt x="5784645" y="-104743"/>
                  <a:pt x="7233264" y="4616381"/>
                  <a:pt x="12192000" y="5345606"/>
                </a:cubicBezTo>
                <a:lnTo>
                  <a:pt x="0" y="5345606"/>
                </a:lnTo>
                <a:close/>
              </a:path>
            </a:pathLst>
          </a:custGeom>
          <a:solidFill>
            <a:schemeClr val="accent1">
              <a:lumMod val="40000"/>
              <a:lumOff val="60000"/>
            </a:schemeClr>
          </a:solidFill>
          <a:effectLst>
            <a:outerShdw blurRad="254000" dist="101600" dir="18900000" algn="bl" rotWithShape="0">
              <a:schemeClr val="tx1">
                <a:alpha val="31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dirty="0"/>
          </a:p>
        </p:txBody>
      </p:sp>
    </p:spTree>
    <p:extLst>
      <p:ext uri="{BB962C8B-B14F-4D97-AF65-F5344CB8AC3E}">
        <p14:creationId xmlns:p14="http://schemas.microsoft.com/office/powerpoint/2010/main" val="11517391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0 0 L -0.25 0 E" pathEditMode="relative" ptsTypes="">
                                      <p:cBhvr>
                                        <p:cTn id="6" dur="2000" fill="hold"/>
                                        <p:tgtEl>
                                          <p:spTgt spid="4"/>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0 0 L 0.25 0 E" pathEditMode="relative" ptsTypes="">
                                      <p:cBhvr>
                                        <p:cTn id="8"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id="{417D700B-BF7D-322F-8BFF-66DADC60D90C}"/>
              </a:ext>
            </a:extLst>
          </p:cNvPr>
          <p:cNvGrpSpPr/>
          <p:nvPr/>
        </p:nvGrpSpPr>
        <p:grpSpPr>
          <a:xfrm>
            <a:off x="-2544483" y="502645"/>
            <a:ext cx="3522518" cy="966354"/>
            <a:chOff x="22072" y="473576"/>
            <a:chExt cx="3522518" cy="966354"/>
          </a:xfrm>
        </p:grpSpPr>
        <p:sp>
          <p:nvSpPr>
            <p:cNvPr id="9" name="Rectangle 8">
              <a:extLst>
                <a:ext uri="{FF2B5EF4-FFF2-40B4-BE49-F238E27FC236}">
                  <a16:creationId xmlns:a16="http://schemas.microsoft.com/office/drawing/2014/main" id="{B7C9FB24-74E0-D3E8-773B-EB111E45E0FD}"/>
                </a:ext>
              </a:extLst>
            </p:cNvPr>
            <p:cNvSpPr/>
            <p:nvPr/>
          </p:nvSpPr>
          <p:spPr>
            <a:xfrm>
              <a:off x="22072" y="473576"/>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latin typeface="Amasis MT Pro" panose="02040504050005020304" pitchFamily="18" charset="0"/>
                </a:rPr>
                <a:t>Agenda</a:t>
              </a:r>
              <a:endParaRPr lang="en-IN" sz="2400" dirty="0">
                <a:latin typeface="Amasis MT Pro" panose="02040504050005020304" pitchFamily="18" charset="0"/>
              </a:endParaRPr>
            </a:p>
          </p:txBody>
        </p:sp>
        <p:pic>
          <p:nvPicPr>
            <p:cNvPr id="14" name="Graphic 13" descr="Clipboard with solid fill">
              <a:extLst>
                <a:ext uri="{FF2B5EF4-FFF2-40B4-BE49-F238E27FC236}">
                  <a16:creationId xmlns:a16="http://schemas.microsoft.com/office/drawing/2014/main" id="{97379EB6-01E7-C45C-974C-F82F19103F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44504" y="596161"/>
              <a:ext cx="742931" cy="742931"/>
            </a:xfrm>
            <a:prstGeom prst="rect">
              <a:avLst/>
            </a:prstGeom>
          </p:spPr>
        </p:pic>
      </p:grpSp>
      <p:grpSp>
        <p:nvGrpSpPr>
          <p:cNvPr id="38" name="Group 37">
            <a:extLst>
              <a:ext uri="{FF2B5EF4-FFF2-40B4-BE49-F238E27FC236}">
                <a16:creationId xmlns:a16="http://schemas.microsoft.com/office/drawing/2014/main" id="{76161B85-C3A6-DC8B-312A-8FDE37170894}"/>
              </a:ext>
            </a:extLst>
          </p:cNvPr>
          <p:cNvGrpSpPr/>
          <p:nvPr/>
        </p:nvGrpSpPr>
        <p:grpSpPr>
          <a:xfrm>
            <a:off x="-2544483" y="1491742"/>
            <a:ext cx="3522518" cy="966354"/>
            <a:chOff x="0" y="1459901"/>
            <a:chExt cx="3522518" cy="966354"/>
          </a:xfrm>
        </p:grpSpPr>
        <p:sp>
          <p:nvSpPr>
            <p:cNvPr id="4" name="Rectangle 3">
              <a:extLst>
                <a:ext uri="{FF2B5EF4-FFF2-40B4-BE49-F238E27FC236}">
                  <a16:creationId xmlns:a16="http://schemas.microsoft.com/office/drawing/2014/main" id="{34C2EFED-787D-4550-FACF-A4F96A6E0329}"/>
                </a:ext>
              </a:extLst>
            </p:cNvPr>
            <p:cNvSpPr/>
            <p:nvPr/>
          </p:nvSpPr>
          <p:spPr>
            <a:xfrm>
              <a:off x="0" y="1459901"/>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latin typeface="Amasis MT Pro" panose="02040504050005020304" pitchFamily="18" charset="0"/>
                </a:rPr>
                <a:t>Goal &amp; objective</a:t>
              </a:r>
              <a:endParaRPr lang="en-IN" sz="2400" b="1" dirty="0">
                <a:latin typeface="Amasis MT Pro" panose="02040504050005020304" pitchFamily="18" charset="0"/>
              </a:endParaRPr>
            </a:p>
          </p:txBody>
        </p:sp>
        <p:pic>
          <p:nvPicPr>
            <p:cNvPr id="16" name="Graphic 15" descr="Bullseye with solid fill">
              <a:extLst>
                <a:ext uri="{FF2B5EF4-FFF2-40B4-BE49-F238E27FC236}">
                  <a16:creationId xmlns:a16="http://schemas.microsoft.com/office/drawing/2014/main" id="{462BABB4-0307-08EB-AFB0-F7C2C54794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8769" y="1468999"/>
              <a:ext cx="914400" cy="914400"/>
            </a:xfrm>
            <a:prstGeom prst="rect">
              <a:avLst/>
            </a:prstGeom>
          </p:spPr>
        </p:pic>
      </p:grpSp>
      <p:grpSp>
        <p:nvGrpSpPr>
          <p:cNvPr id="42" name="Group 41">
            <a:extLst>
              <a:ext uri="{FF2B5EF4-FFF2-40B4-BE49-F238E27FC236}">
                <a16:creationId xmlns:a16="http://schemas.microsoft.com/office/drawing/2014/main" id="{B382E221-E94D-1CAA-FA55-1C4838A1A1F5}"/>
              </a:ext>
            </a:extLst>
          </p:cNvPr>
          <p:cNvGrpSpPr/>
          <p:nvPr/>
        </p:nvGrpSpPr>
        <p:grpSpPr>
          <a:xfrm>
            <a:off x="-2566067" y="4431743"/>
            <a:ext cx="3522518" cy="966354"/>
            <a:chOff x="0" y="4413548"/>
            <a:chExt cx="3522518" cy="966354"/>
          </a:xfrm>
        </p:grpSpPr>
        <p:sp>
          <p:nvSpPr>
            <p:cNvPr id="7" name="Rectangle 6">
              <a:extLst>
                <a:ext uri="{FF2B5EF4-FFF2-40B4-BE49-F238E27FC236}">
                  <a16:creationId xmlns:a16="http://schemas.microsoft.com/office/drawing/2014/main" id="{D800018C-AAD4-2060-A31B-94ECD1BF8AA0}"/>
                </a:ext>
              </a:extLst>
            </p:cNvPr>
            <p:cNvSpPr/>
            <p:nvPr/>
          </p:nvSpPr>
          <p:spPr>
            <a:xfrm>
              <a:off x="0" y="4413548"/>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Tableau</a:t>
              </a:r>
              <a:endParaRPr lang="en-IN" sz="2400" b="1" dirty="0">
                <a:latin typeface="Amasis MT Pro" panose="02040504050005020304" pitchFamily="18" charset="0"/>
              </a:endParaRPr>
            </a:p>
          </p:txBody>
        </p:sp>
        <p:pic>
          <p:nvPicPr>
            <p:cNvPr id="18" name="Picture 17" descr="A group of black crosses&#10;&#10;AI-generated content may be incorrect.">
              <a:extLst>
                <a:ext uri="{FF2B5EF4-FFF2-40B4-BE49-F238E27FC236}">
                  <a16:creationId xmlns:a16="http://schemas.microsoft.com/office/drawing/2014/main" id="{9A61D36E-0CA2-8238-D58B-705413AFF90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4504" y="4471686"/>
              <a:ext cx="872768" cy="872768"/>
            </a:xfrm>
            <a:prstGeom prst="rect">
              <a:avLst/>
            </a:prstGeom>
          </p:spPr>
        </p:pic>
      </p:grpSp>
      <p:grpSp>
        <p:nvGrpSpPr>
          <p:cNvPr id="43" name="Group 42">
            <a:extLst>
              <a:ext uri="{FF2B5EF4-FFF2-40B4-BE49-F238E27FC236}">
                <a16:creationId xmlns:a16="http://schemas.microsoft.com/office/drawing/2014/main" id="{311459FC-78DD-E887-AB03-98442B7F8777}"/>
              </a:ext>
            </a:extLst>
          </p:cNvPr>
          <p:cNvGrpSpPr/>
          <p:nvPr/>
        </p:nvGrpSpPr>
        <p:grpSpPr>
          <a:xfrm>
            <a:off x="-2544483" y="5377984"/>
            <a:ext cx="3522518" cy="966354"/>
            <a:chOff x="0" y="5398097"/>
            <a:chExt cx="3522518" cy="966354"/>
          </a:xfrm>
        </p:grpSpPr>
        <p:sp>
          <p:nvSpPr>
            <p:cNvPr id="8" name="Rectangle 7">
              <a:extLst>
                <a:ext uri="{FF2B5EF4-FFF2-40B4-BE49-F238E27FC236}">
                  <a16:creationId xmlns:a16="http://schemas.microsoft.com/office/drawing/2014/main" id="{13D5AA1D-7335-CC3A-721F-D1E1C499DD2A}"/>
                </a:ext>
              </a:extLst>
            </p:cNvPr>
            <p:cNvSpPr/>
            <p:nvPr/>
          </p:nvSpPr>
          <p:spPr>
            <a:xfrm>
              <a:off x="0" y="5398097"/>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Amasis MT Pro" panose="02040504050005020304" pitchFamily="18" charset="0"/>
                </a:rPr>
                <a:t>PowerBI</a:t>
              </a:r>
              <a:endParaRPr lang="en-IN" sz="2400" b="1" dirty="0">
                <a:latin typeface="Amasis MT Pro" panose="02040504050005020304" pitchFamily="18" charset="0"/>
              </a:endParaRPr>
            </a:p>
          </p:txBody>
        </p:sp>
        <p:pic>
          <p:nvPicPr>
            <p:cNvPr id="20" name="Picture 19" descr="A black and white logo&#10;&#10;AI-generated content may be incorrect.">
              <a:extLst>
                <a:ext uri="{FF2B5EF4-FFF2-40B4-BE49-F238E27FC236}">
                  <a16:creationId xmlns:a16="http://schemas.microsoft.com/office/drawing/2014/main" id="{A980A682-C7E3-288A-EF75-7F3C3B1AEA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2597" y="5492625"/>
              <a:ext cx="704838" cy="777298"/>
            </a:xfrm>
            <a:prstGeom prst="rect">
              <a:avLst/>
            </a:prstGeom>
          </p:spPr>
        </p:pic>
      </p:grpSp>
      <p:grpSp>
        <p:nvGrpSpPr>
          <p:cNvPr id="41" name="Group 40">
            <a:extLst>
              <a:ext uri="{FF2B5EF4-FFF2-40B4-BE49-F238E27FC236}">
                <a16:creationId xmlns:a16="http://schemas.microsoft.com/office/drawing/2014/main" id="{75D49A2D-5519-E642-1586-49AAEB25B10A}"/>
              </a:ext>
            </a:extLst>
          </p:cNvPr>
          <p:cNvGrpSpPr/>
          <p:nvPr/>
        </p:nvGrpSpPr>
        <p:grpSpPr>
          <a:xfrm>
            <a:off x="-2541878" y="3449468"/>
            <a:ext cx="3544590" cy="966354"/>
            <a:chOff x="0" y="3428999"/>
            <a:chExt cx="3544590" cy="966354"/>
          </a:xfrm>
        </p:grpSpPr>
        <p:sp>
          <p:nvSpPr>
            <p:cNvPr id="6" name="Rectangle 5">
              <a:extLst>
                <a:ext uri="{FF2B5EF4-FFF2-40B4-BE49-F238E27FC236}">
                  <a16:creationId xmlns:a16="http://schemas.microsoft.com/office/drawing/2014/main" id="{D37C2A58-7170-77CA-C0C2-7AC090415897}"/>
                </a:ext>
              </a:extLst>
            </p:cNvPr>
            <p:cNvSpPr/>
            <p:nvPr/>
          </p:nvSpPr>
          <p:spPr>
            <a:xfrm>
              <a:off x="0" y="3428999"/>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MySQL</a:t>
              </a:r>
              <a:endParaRPr lang="en-IN" sz="2400" b="1" dirty="0">
                <a:latin typeface="Amasis MT Pro" panose="02040504050005020304" pitchFamily="18" charset="0"/>
              </a:endParaRPr>
            </a:p>
          </p:txBody>
        </p:sp>
        <p:pic>
          <p:nvPicPr>
            <p:cNvPr id="29" name="Picture 28" descr="A logo of a dolphin&#10;&#10;AI-generated content may be incorrect.">
              <a:extLst>
                <a:ext uri="{FF2B5EF4-FFF2-40B4-BE49-F238E27FC236}">
                  <a16:creationId xmlns:a16="http://schemas.microsoft.com/office/drawing/2014/main" id="{9EB60DFD-84AC-3F12-71AB-6517FE6868CD}"/>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2654569" y="3505332"/>
              <a:ext cx="890021" cy="890021"/>
            </a:xfrm>
            <a:prstGeom prst="rect">
              <a:avLst/>
            </a:prstGeom>
          </p:spPr>
        </p:pic>
      </p:grpSp>
      <p:grpSp>
        <p:nvGrpSpPr>
          <p:cNvPr id="40" name="Group 39">
            <a:extLst>
              <a:ext uri="{FF2B5EF4-FFF2-40B4-BE49-F238E27FC236}">
                <a16:creationId xmlns:a16="http://schemas.microsoft.com/office/drawing/2014/main" id="{1D2D166C-B858-0180-4121-8A6D7E514D42}"/>
              </a:ext>
            </a:extLst>
          </p:cNvPr>
          <p:cNvGrpSpPr/>
          <p:nvPr/>
        </p:nvGrpSpPr>
        <p:grpSpPr>
          <a:xfrm>
            <a:off x="-2544483" y="2467194"/>
            <a:ext cx="3522518" cy="966354"/>
            <a:chOff x="22072" y="2455822"/>
            <a:chExt cx="3522518" cy="966354"/>
          </a:xfrm>
        </p:grpSpPr>
        <p:sp>
          <p:nvSpPr>
            <p:cNvPr id="5" name="Rectangle 4">
              <a:extLst>
                <a:ext uri="{FF2B5EF4-FFF2-40B4-BE49-F238E27FC236}">
                  <a16:creationId xmlns:a16="http://schemas.microsoft.com/office/drawing/2014/main" id="{882DF7A5-6449-F86F-73DD-E2C3E2CB3607}"/>
                </a:ext>
              </a:extLst>
            </p:cNvPr>
            <p:cNvSpPr/>
            <p:nvPr/>
          </p:nvSpPr>
          <p:spPr>
            <a:xfrm>
              <a:off x="22072" y="2455822"/>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Excel</a:t>
              </a:r>
              <a:endParaRPr lang="en-IN" sz="2400" b="1" dirty="0">
                <a:latin typeface="Amasis MT Pro" panose="02040504050005020304" pitchFamily="18" charset="0"/>
              </a:endParaRPr>
            </a:p>
          </p:txBody>
        </p:sp>
        <p:pic>
          <p:nvPicPr>
            <p:cNvPr id="35" name="Picture 34" descr="A green square with a white x on it&#10;&#10;AI-generated content may be incorrect.">
              <a:extLst>
                <a:ext uri="{FF2B5EF4-FFF2-40B4-BE49-F238E27FC236}">
                  <a16:creationId xmlns:a16="http://schemas.microsoft.com/office/drawing/2014/main" id="{40BAE4AC-6565-CF97-C07A-1526E896BFED}"/>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2602455" y="2523981"/>
              <a:ext cx="870714" cy="810490"/>
            </a:xfrm>
            <a:prstGeom prst="rect">
              <a:avLst/>
            </a:prstGeom>
          </p:spPr>
        </p:pic>
      </p:grpSp>
    </p:spTree>
    <p:extLst>
      <p:ext uri="{BB962C8B-B14F-4D97-AF65-F5344CB8AC3E}">
        <p14:creationId xmlns:p14="http://schemas.microsoft.com/office/powerpoint/2010/main" val="9249681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D44EC-90E8-8487-06EA-3216A4463355}"/>
            </a:ext>
          </a:extLst>
        </p:cNvPr>
        <p:cNvGrpSpPr/>
        <p:nvPr/>
      </p:nvGrpSpPr>
      <p:grpSpPr>
        <a:xfrm>
          <a:off x="0" y="0"/>
          <a:ext cx="0" cy="0"/>
          <a:chOff x="0" y="0"/>
          <a:chExt cx="0" cy="0"/>
        </a:xfrm>
      </p:grpSpPr>
      <p:grpSp>
        <p:nvGrpSpPr>
          <p:cNvPr id="37" name="Group 36">
            <a:extLst>
              <a:ext uri="{FF2B5EF4-FFF2-40B4-BE49-F238E27FC236}">
                <a16:creationId xmlns:a16="http://schemas.microsoft.com/office/drawing/2014/main" id="{4D397182-AC5D-9DC6-02F4-93C6EACC3D0A}"/>
              </a:ext>
            </a:extLst>
          </p:cNvPr>
          <p:cNvGrpSpPr/>
          <p:nvPr/>
        </p:nvGrpSpPr>
        <p:grpSpPr>
          <a:xfrm>
            <a:off x="-918307" y="513801"/>
            <a:ext cx="3522518" cy="966354"/>
            <a:chOff x="22072" y="473576"/>
            <a:chExt cx="3522518" cy="966354"/>
          </a:xfrm>
        </p:grpSpPr>
        <p:sp>
          <p:nvSpPr>
            <p:cNvPr id="9" name="Rectangle 8">
              <a:extLst>
                <a:ext uri="{FF2B5EF4-FFF2-40B4-BE49-F238E27FC236}">
                  <a16:creationId xmlns:a16="http://schemas.microsoft.com/office/drawing/2014/main" id="{E3A45E20-527F-9819-063D-1F00096AB357}"/>
                </a:ext>
              </a:extLst>
            </p:cNvPr>
            <p:cNvSpPr/>
            <p:nvPr/>
          </p:nvSpPr>
          <p:spPr>
            <a:xfrm>
              <a:off x="22072" y="473576"/>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latin typeface="Amasis MT Pro" panose="02040504050005020304" pitchFamily="18" charset="0"/>
                </a:rPr>
                <a:t>Agenda</a:t>
              </a:r>
              <a:endParaRPr lang="en-IN" sz="2400" dirty="0">
                <a:latin typeface="Amasis MT Pro" panose="02040504050005020304" pitchFamily="18" charset="0"/>
              </a:endParaRPr>
            </a:p>
          </p:txBody>
        </p:sp>
        <p:pic>
          <p:nvPicPr>
            <p:cNvPr id="14" name="Graphic 13" descr="Clipboard with solid fill">
              <a:extLst>
                <a:ext uri="{FF2B5EF4-FFF2-40B4-BE49-F238E27FC236}">
                  <a16:creationId xmlns:a16="http://schemas.microsoft.com/office/drawing/2014/main" id="{4A2CC6FB-264F-174A-4F6D-AB7131C5785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44504" y="596161"/>
              <a:ext cx="742931" cy="742931"/>
            </a:xfrm>
            <a:prstGeom prst="rect">
              <a:avLst/>
            </a:prstGeom>
          </p:spPr>
        </p:pic>
      </p:grpSp>
      <p:grpSp>
        <p:nvGrpSpPr>
          <p:cNvPr id="38" name="Group 37">
            <a:extLst>
              <a:ext uri="{FF2B5EF4-FFF2-40B4-BE49-F238E27FC236}">
                <a16:creationId xmlns:a16="http://schemas.microsoft.com/office/drawing/2014/main" id="{E1761A42-2C41-451A-D19B-5B1FBB0FA1B6}"/>
              </a:ext>
            </a:extLst>
          </p:cNvPr>
          <p:cNvGrpSpPr/>
          <p:nvPr/>
        </p:nvGrpSpPr>
        <p:grpSpPr>
          <a:xfrm>
            <a:off x="-2544483" y="1491742"/>
            <a:ext cx="3522518" cy="966354"/>
            <a:chOff x="0" y="1459901"/>
            <a:chExt cx="3522518" cy="966354"/>
          </a:xfrm>
        </p:grpSpPr>
        <p:sp>
          <p:nvSpPr>
            <p:cNvPr id="4" name="Rectangle 3">
              <a:extLst>
                <a:ext uri="{FF2B5EF4-FFF2-40B4-BE49-F238E27FC236}">
                  <a16:creationId xmlns:a16="http://schemas.microsoft.com/office/drawing/2014/main" id="{7917E004-85C6-5346-15ED-AEA941F29786}"/>
                </a:ext>
              </a:extLst>
            </p:cNvPr>
            <p:cNvSpPr/>
            <p:nvPr/>
          </p:nvSpPr>
          <p:spPr>
            <a:xfrm>
              <a:off x="0" y="1459901"/>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latin typeface="Amasis MT Pro" panose="02040504050005020304" pitchFamily="18" charset="0"/>
                </a:rPr>
                <a:t>Goal &amp; objective</a:t>
              </a:r>
              <a:endParaRPr lang="en-IN" sz="2400" b="1" dirty="0">
                <a:latin typeface="Amasis MT Pro" panose="02040504050005020304" pitchFamily="18" charset="0"/>
              </a:endParaRPr>
            </a:p>
          </p:txBody>
        </p:sp>
        <p:pic>
          <p:nvPicPr>
            <p:cNvPr id="16" name="Graphic 15" descr="Bullseye with solid fill">
              <a:extLst>
                <a:ext uri="{FF2B5EF4-FFF2-40B4-BE49-F238E27FC236}">
                  <a16:creationId xmlns:a16="http://schemas.microsoft.com/office/drawing/2014/main" id="{68531ED3-61C7-4165-B9CC-0D907A17950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8769" y="1468999"/>
              <a:ext cx="914400" cy="914400"/>
            </a:xfrm>
            <a:prstGeom prst="rect">
              <a:avLst/>
            </a:prstGeom>
          </p:spPr>
        </p:pic>
      </p:grpSp>
      <p:grpSp>
        <p:nvGrpSpPr>
          <p:cNvPr id="42" name="Group 41">
            <a:extLst>
              <a:ext uri="{FF2B5EF4-FFF2-40B4-BE49-F238E27FC236}">
                <a16:creationId xmlns:a16="http://schemas.microsoft.com/office/drawing/2014/main" id="{72189B89-CD0A-67E9-C711-084F1BCD6DDA}"/>
              </a:ext>
            </a:extLst>
          </p:cNvPr>
          <p:cNvGrpSpPr/>
          <p:nvPr/>
        </p:nvGrpSpPr>
        <p:grpSpPr>
          <a:xfrm>
            <a:off x="-2566067" y="4431743"/>
            <a:ext cx="3522518" cy="966354"/>
            <a:chOff x="0" y="4413548"/>
            <a:chExt cx="3522518" cy="966354"/>
          </a:xfrm>
        </p:grpSpPr>
        <p:sp>
          <p:nvSpPr>
            <p:cNvPr id="7" name="Rectangle 6">
              <a:extLst>
                <a:ext uri="{FF2B5EF4-FFF2-40B4-BE49-F238E27FC236}">
                  <a16:creationId xmlns:a16="http://schemas.microsoft.com/office/drawing/2014/main" id="{FBAF6298-AFDD-DF8F-B6F5-6270D85C5892}"/>
                </a:ext>
              </a:extLst>
            </p:cNvPr>
            <p:cNvSpPr/>
            <p:nvPr/>
          </p:nvSpPr>
          <p:spPr>
            <a:xfrm>
              <a:off x="0" y="4413548"/>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Tableau</a:t>
              </a:r>
              <a:endParaRPr lang="en-IN" sz="2400" b="1" dirty="0">
                <a:latin typeface="Amasis MT Pro" panose="02040504050005020304" pitchFamily="18" charset="0"/>
              </a:endParaRPr>
            </a:p>
          </p:txBody>
        </p:sp>
        <p:pic>
          <p:nvPicPr>
            <p:cNvPr id="18" name="Picture 17" descr="A group of black crosses&#10;&#10;AI-generated content may be incorrect.">
              <a:extLst>
                <a:ext uri="{FF2B5EF4-FFF2-40B4-BE49-F238E27FC236}">
                  <a16:creationId xmlns:a16="http://schemas.microsoft.com/office/drawing/2014/main" id="{61BE84F7-D9E7-F3DE-54DF-2DD05486882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4504" y="4471686"/>
              <a:ext cx="872768" cy="872768"/>
            </a:xfrm>
            <a:prstGeom prst="rect">
              <a:avLst/>
            </a:prstGeom>
          </p:spPr>
        </p:pic>
      </p:grpSp>
      <p:grpSp>
        <p:nvGrpSpPr>
          <p:cNvPr id="43" name="Group 42">
            <a:extLst>
              <a:ext uri="{FF2B5EF4-FFF2-40B4-BE49-F238E27FC236}">
                <a16:creationId xmlns:a16="http://schemas.microsoft.com/office/drawing/2014/main" id="{5AE4CDD1-7526-C8C5-B459-4A78E0311286}"/>
              </a:ext>
            </a:extLst>
          </p:cNvPr>
          <p:cNvGrpSpPr/>
          <p:nvPr/>
        </p:nvGrpSpPr>
        <p:grpSpPr>
          <a:xfrm>
            <a:off x="-2544483" y="5377984"/>
            <a:ext cx="3522518" cy="966354"/>
            <a:chOff x="0" y="5398097"/>
            <a:chExt cx="3522518" cy="966354"/>
          </a:xfrm>
        </p:grpSpPr>
        <p:sp>
          <p:nvSpPr>
            <p:cNvPr id="8" name="Rectangle 7">
              <a:extLst>
                <a:ext uri="{FF2B5EF4-FFF2-40B4-BE49-F238E27FC236}">
                  <a16:creationId xmlns:a16="http://schemas.microsoft.com/office/drawing/2014/main" id="{972357EB-C4B3-3363-759B-0B84DE805922}"/>
                </a:ext>
              </a:extLst>
            </p:cNvPr>
            <p:cNvSpPr/>
            <p:nvPr/>
          </p:nvSpPr>
          <p:spPr>
            <a:xfrm>
              <a:off x="0" y="5398097"/>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Amasis MT Pro" panose="02040504050005020304" pitchFamily="18" charset="0"/>
                </a:rPr>
                <a:t>PowerBI</a:t>
              </a:r>
              <a:endParaRPr lang="en-IN" sz="2400" b="1" dirty="0">
                <a:latin typeface="Amasis MT Pro" panose="02040504050005020304" pitchFamily="18" charset="0"/>
              </a:endParaRPr>
            </a:p>
          </p:txBody>
        </p:sp>
        <p:pic>
          <p:nvPicPr>
            <p:cNvPr id="20" name="Picture 19" descr="A black and white logo&#10;&#10;AI-generated content may be incorrect.">
              <a:extLst>
                <a:ext uri="{FF2B5EF4-FFF2-40B4-BE49-F238E27FC236}">
                  <a16:creationId xmlns:a16="http://schemas.microsoft.com/office/drawing/2014/main" id="{F9DFDCDE-5C7E-67F2-82CE-2AA56F30818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2597" y="5492625"/>
              <a:ext cx="704838" cy="777298"/>
            </a:xfrm>
            <a:prstGeom prst="rect">
              <a:avLst/>
            </a:prstGeom>
          </p:spPr>
        </p:pic>
      </p:grpSp>
      <p:grpSp>
        <p:nvGrpSpPr>
          <p:cNvPr id="41" name="Group 40">
            <a:extLst>
              <a:ext uri="{FF2B5EF4-FFF2-40B4-BE49-F238E27FC236}">
                <a16:creationId xmlns:a16="http://schemas.microsoft.com/office/drawing/2014/main" id="{4676259E-C0D6-7A91-C8F0-860431FBA999}"/>
              </a:ext>
            </a:extLst>
          </p:cNvPr>
          <p:cNvGrpSpPr/>
          <p:nvPr/>
        </p:nvGrpSpPr>
        <p:grpSpPr>
          <a:xfrm>
            <a:off x="-2541878" y="3449468"/>
            <a:ext cx="3544590" cy="966354"/>
            <a:chOff x="0" y="3428999"/>
            <a:chExt cx="3544590" cy="966354"/>
          </a:xfrm>
        </p:grpSpPr>
        <p:sp>
          <p:nvSpPr>
            <p:cNvPr id="6" name="Rectangle 5">
              <a:extLst>
                <a:ext uri="{FF2B5EF4-FFF2-40B4-BE49-F238E27FC236}">
                  <a16:creationId xmlns:a16="http://schemas.microsoft.com/office/drawing/2014/main" id="{956F56BF-E9B8-E4D6-85A7-5302ADD0001A}"/>
                </a:ext>
              </a:extLst>
            </p:cNvPr>
            <p:cNvSpPr/>
            <p:nvPr/>
          </p:nvSpPr>
          <p:spPr>
            <a:xfrm>
              <a:off x="0" y="3428999"/>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MySQL</a:t>
              </a:r>
              <a:endParaRPr lang="en-IN" sz="2400" b="1" dirty="0">
                <a:latin typeface="Amasis MT Pro" panose="02040504050005020304" pitchFamily="18" charset="0"/>
              </a:endParaRPr>
            </a:p>
          </p:txBody>
        </p:sp>
        <p:pic>
          <p:nvPicPr>
            <p:cNvPr id="29" name="Picture 28" descr="A logo of a dolphin&#10;&#10;AI-generated content may be incorrect.">
              <a:extLst>
                <a:ext uri="{FF2B5EF4-FFF2-40B4-BE49-F238E27FC236}">
                  <a16:creationId xmlns:a16="http://schemas.microsoft.com/office/drawing/2014/main" id="{9DF0FA0B-0A42-B73F-C2A7-6BE7207B52C0}"/>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2654569" y="3505332"/>
              <a:ext cx="890021" cy="890021"/>
            </a:xfrm>
            <a:prstGeom prst="rect">
              <a:avLst/>
            </a:prstGeom>
          </p:spPr>
        </p:pic>
      </p:grpSp>
      <p:grpSp>
        <p:nvGrpSpPr>
          <p:cNvPr id="40" name="Group 39">
            <a:extLst>
              <a:ext uri="{FF2B5EF4-FFF2-40B4-BE49-F238E27FC236}">
                <a16:creationId xmlns:a16="http://schemas.microsoft.com/office/drawing/2014/main" id="{9C55BB5F-DC55-0074-0BFC-09975EBC07A3}"/>
              </a:ext>
            </a:extLst>
          </p:cNvPr>
          <p:cNvGrpSpPr/>
          <p:nvPr/>
        </p:nvGrpSpPr>
        <p:grpSpPr>
          <a:xfrm>
            <a:off x="-2544483" y="2467194"/>
            <a:ext cx="3522518" cy="966354"/>
            <a:chOff x="22072" y="2455822"/>
            <a:chExt cx="3522518" cy="966354"/>
          </a:xfrm>
        </p:grpSpPr>
        <p:sp>
          <p:nvSpPr>
            <p:cNvPr id="5" name="Rectangle 4">
              <a:extLst>
                <a:ext uri="{FF2B5EF4-FFF2-40B4-BE49-F238E27FC236}">
                  <a16:creationId xmlns:a16="http://schemas.microsoft.com/office/drawing/2014/main" id="{F92BD9A6-E4D2-6E7C-2E29-2D6CB4F73E59}"/>
                </a:ext>
              </a:extLst>
            </p:cNvPr>
            <p:cNvSpPr/>
            <p:nvPr/>
          </p:nvSpPr>
          <p:spPr>
            <a:xfrm>
              <a:off x="22072" y="2455822"/>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Excel</a:t>
              </a:r>
              <a:endParaRPr lang="en-IN" sz="2400" b="1" dirty="0">
                <a:latin typeface="Amasis MT Pro" panose="02040504050005020304" pitchFamily="18" charset="0"/>
              </a:endParaRPr>
            </a:p>
          </p:txBody>
        </p:sp>
        <p:pic>
          <p:nvPicPr>
            <p:cNvPr id="35" name="Picture 34" descr="A green square with a white x on it&#10;&#10;AI-generated content may be incorrect.">
              <a:extLst>
                <a:ext uri="{FF2B5EF4-FFF2-40B4-BE49-F238E27FC236}">
                  <a16:creationId xmlns:a16="http://schemas.microsoft.com/office/drawing/2014/main" id="{BCF6DC07-C16C-10C6-B09E-23632CFE1499}"/>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2602455" y="2523981"/>
              <a:ext cx="870714" cy="810490"/>
            </a:xfrm>
            <a:prstGeom prst="rect">
              <a:avLst/>
            </a:prstGeom>
          </p:spPr>
        </p:pic>
      </p:grpSp>
      <p:sp>
        <p:nvSpPr>
          <p:cNvPr id="3" name="TextBox 2">
            <a:extLst>
              <a:ext uri="{FF2B5EF4-FFF2-40B4-BE49-F238E27FC236}">
                <a16:creationId xmlns:a16="http://schemas.microsoft.com/office/drawing/2014/main" id="{DF98A7C3-71CB-C072-191B-7753AB2EC429}"/>
              </a:ext>
            </a:extLst>
          </p:cNvPr>
          <p:cNvSpPr txBox="1"/>
          <p:nvPr/>
        </p:nvSpPr>
        <p:spPr>
          <a:xfrm>
            <a:off x="3232869" y="2467194"/>
            <a:ext cx="7930861" cy="4293483"/>
          </a:xfrm>
          <a:prstGeom prst="rect">
            <a:avLst/>
          </a:prstGeom>
          <a:noFill/>
        </p:spPr>
        <p:txBody>
          <a:bodyPr wrap="square">
            <a:spAutoFit/>
          </a:bodyPr>
          <a:lstStyle/>
          <a:p>
            <a:pPr>
              <a:lnSpc>
                <a:spcPct val="115000"/>
              </a:lnSpc>
              <a:spcAft>
                <a:spcPts val="800"/>
              </a:spcAft>
              <a:buNone/>
            </a:pPr>
            <a:r>
              <a:rPr lang="en-IN" sz="3200" b="1" kern="100" dirty="0">
                <a:solidFill>
                  <a:schemeClr val="accent5">
                    <a:lumMod val="50000"/>
                  </a:schemeClr>
                </a:solidFill>
                <a:effectLst/>
                <a:latin typeface="Arial Black" panose="020B0A04020102020204" pitchFamily="34" charset="0"/>
                <a:ea typeface="Aptos" panose="020B0004020202020204" pitchFamily="34" charset="0"/>
                <a:cs typeface="Times New Roman" panose="02020603050405020304" pitchFamily="18" charset="0"/>
              </a:rPr>
              <a:t>Agenda</a:t>
            </a:r>
            <a:endParaRPr lang="en-IN" sz="3200" kern="100" dirty="0">
              <a:solidFill>
                <a:schemeClr val="accent5">
                  <a:lumMod val="50000"/>
                </a:schemeClr>
              </a:solidFill>
              <a:effectLst/>
              <a:latin typeface="Arial Black" panose="020B0A04020102020204" pitchFamily="34" charset="0"/>
              <a:ea typeface="Aptos" panose="020B0004020202020204" pitchFamily="34" charset="0"/>
              <a:cs typeface="Times New Roman" panose="02020603050405020304" pitchFamily="18" charset="0"/>
            </a:endParaRPr>
          </a:p>
          <a:p>
            <a:pPr lvl="0">
              <a:lnSpc>
                <a:spcPct val="115000"/>
              </a:lnSpc>
              <a:spcAft>
                <a:spcPts val="800"/>
              </a:spcAft>
              <a:buSzPts val="1000"/>
              <a:tabLst>
                <a:tab pos="457200" algn="l"/>
              </a:tabLst>
            </a:pPr>
            <a:r>
              <a:rPr lang="en-IN" sz="2000" kern="100" dirty="0">
                <a:effectLst/>
                <a:ea typeface="Aptos" panose="020B0004020202020204" pitchFamily="34" charset="0"/>
                <a:cs typeface="Times New Roman" panose="02020603050405020304" pitchFamily="18" charset="0"/>
              </a:rPr>
              <a:t>Outline the presentation flow:</a:t>
            </a:r>
          </a:p>
          <a:p>
            <a:pPr marL="800100" lvl="1" indent="-342900" algn="just">
              <a:lnSpc>
                <a:spcPct val="115000"/>
              </a:lnSpc>
              <a:spcAft>
                <a:spcPts val="800"/>
              </a:spcAft>
              <a:buSzPts val="1000"/>
              <a:buFont typeface="Wingdings" panose="05000000000000000000" pitchFamily="2" charset="2"/>
              <a:buChar char="q"/>
              <a:tabLst>
                <a:tab pos="914400" algn="l"/>
              </a:tabLst>
            </a:pPr>
            <a:r>
              <a:rPr lang="en-IN" sz="2000" kern="100" dirty="0">
                <a:effectLst/>
                <a:ea typeface="Aptos" panose="020B0004020202020204" pitchFamily="34" charset="0"/>
                <a:cs typeface="Times New Roman" panose="02020603050405020304" pitchFamily="18" charset="0"/>
              </a:rPr>
              <a:t>Project Objectives &amp; Data Overview</a:t>
            </a:r>
          </a:p>
          <a:p>
            <a:pPr marL="800100" lvl="1" indent="-342900" algn="just">
              <a:lnSpc>
                <a:spcPct val="115000"/>
              </a:lnSpc>
              <a:spcAft>
                <a:spcPts val="800"/>
              </a:spcAft>
              <a:buSzPts val="1000"/>
              <a:buFont typeface="Wingdings" panose="05000000000000000000" pitchFamily="2" charset="2"/>
              <a:buChar char="q"/>
              <a:tabLst>
                <a:tab pos="914400" algn="l"/>
              </a:tabLst>
            </a:pPr>
            <a:r>
              <a:rPr lang="en-IN" sz="2000" kern="100" dirty="0">
                <a:effectLst/>
                <a:ea typeface="Aptos" panose="020B0004020202020204" pitchFamily="34" charset="0"/>
                <a:cs typeface="Times New Roman" panose="02020603050405020304" pitchFamily="18" charset="0"/>
              </a:rPr>
              <a:t>Data Preparation (Excel)</a:t>
            </a:r>
          </a:p>
          <a:p>
            <a:pPr marL="800100" lvl="1" indent="-342900" algn="just">
              <a:lnSpc>
                <a:spcPct val="115000"/>
              </a:lnSpc>
              <a:spcAft>
                <a:spcPts val="800"/>
              </a:spcAft>
              <a:buSzPts val="1000"/>
              <a:buFont typeface="Wingdings" panose="05000000000000000000" pitchFamily="2" charset="2"/>
              <a:buChar char="q"/>
              <a:tabLst>
                <a:tab pos="914400" algn="l"/>
              </a:tabLst>
            </a:pPr>
            <a:r>
              <a:rPr lang="en-IN" sz="2000" kern="100" dirty="0">
                <a:effectLst/>
                <a:ea typeface="Aptos" panose="020B0004020202020204" pitchFamily="34" charset="0"/>
                <a:cs typeface="Times New Roman" panose="02020603050405020304" pitchFamily="18" charset="0"/>
              </a:rPr>
              <a:t>Week-by-week Implementation (Excel, Tableau/SQL, Power BI)</a:t>
            </a:r>
          </a:p>
          <a:p>
            <a:pPr marL="800100" lvl="1" indent="-342900" algn="just">
              <a:lnSpc>
                <a:spcPct val="115000"/>
              </a:lnSpc>
              <a:spcAft>
                <a:spcPts val="800"/>
              </a:spcAft>
              <a:buSzPts val="1000"/>
              <a:buFont typeface="Wingdings" panose="05000000000000000000" pitchFamily="2" charset="2"/>
              <a:buChar char="q"/>
              <a:tabLst>
                <a:tab pos="914400" algn="l"/>
              </a:tabLst>
            </a:pPr>
            <a:r>
              <a:rPr lang="en-IN" sz="2000" kern="100" dirty="0">
                <a:effectLst/>
                <a:ea typeface="Aptos" panose="020B0004020202020204" pitchFamily="34" charset="0"/>
                <a:cs typeface="Times New Roman" panose="02020603050405020304" pitchFamily="18" charset="0"/>
              </a:rPr>
              <a:t>Data </a:t>
            </a:r>
            <a:r>
              <a:rPr lang="en-IN" sz="2000" kern="100" dirty="0" err="1">
                <a:effectLst/>
                <a:ea typeface="Aptos" panose="020B0004020202020204" pitchFamily="34" charset="0"/>
                <a:cs typeface="Times New Roman" panose="02020603050405020304" pitchFamily="18" charset="0"/>
              </a:rPr>
              <a:t>Modeling</a:t>
            </a:r>
            <a:r>
              <a:rPr lang="en-IN" sz="2000" kern="100" dirty="0">
                <a:effectLst/>
                <a:ea typeface="Aptos" panose="020B0004020202020204" pitchFamily="34" charset="0"/>
                <a:cs typeface="Times New Roman" panose="02020603050405020304" pitchFamily="18" charset="0"/>
              </a:rPr>
              <a:t> &amp; SQL Details</a:t>
            </a:r>
          </a:p>
          <a:p>
            <a:pPr marL="800100" lvl="1" indent="-342900" algn="just">
              <a:lnSpc>
                <a:spcPct val="115000"/>
              </a:lnSpc>
              <a:spcAft>
                <a:spcPts val="800"/>
              </a:spcAft>
              <a:buSzPts val="1000"/>
              <a:buFont typeface="Wingdings" panose="05000000000000000000" pitchFamily="2" charset="2"/>
              <a:buChar char="q"/>
              <a:tabLst>
                <a:tab pos="914400" algn="l"/>
              </a:tabLst>
            </a:pPr>
            <a:r>
              <a:rPr lang="en-IN" sz="2000" kern="100" dirty="0">
                <a:effectLst/>
                <a:ea typeface="Aptos" panose="020B0004020202020204" pitchFamily="34" charset="0"/>
                <a:cs typeface="Times New Roman" panose="02020603050405020304" pitchFamily="18" charset="0"/>
              </a:rPr>
              <a:t>KPI Dashboards &amp; Visualizations</a:t>
            </a:r>
          </a:p>
          <a:p>
            <a:pPr marL="800100" lvl="1" indent="-342900" algn="just">
              <a:lnSpc>
                <a:spcPct val="115000"/>
              </a:lnSpc>
              <a:spcAft>
                <a:spcPts val="800"/>
              </a:spcAft>
              <a:buSzPts val="1000"/>
              <a:buFont typeface="Wingdings" panose="05000000000000000000" pitchFamily="2" charset="2"/>
              <a:buChar char="q"/>
              <a:tabLst>
                <a:tab pos="914400" algn="l"/>
              </a:tabLst>
            </a:pPr>
            <a:r>
              <a:rPr lang="en-IN" sz="2000" kern="100" dirty="0">
                <a:effectLst/>
                <a:ea typeface="Aptos" panose="020B0004020202020204" pitchFamily="34" charset="0"/>
                <a:cs typeface="Times New Roman" panose="02020603050405020304" pitchFamily="18" charset="0"/>
              </a:rPr>
              <a:t>Key Insights &amp; Business Impact</a:t>
            </a:r>
          </a:p>
          <a:p>
            <a:pPr marL="800100" lvl="1" indent="-342900" algn="just">
              <a:lnSpc>
                <a:spcPct val="115000"/>
              </a:lnSpc>
              <a:spcAft>
                <a:spcPts val="800"/>
              </a:spcAft>
              <a:buSzPts val="1000"/>
              <a:buFont typeface="Wingdings" panose="05000000000000000000" pitchFamily="2" charset="2"/>
              <a:buChar char="q"/>
              <a:tabLst>
                <a:tab pos="914400" algn="l"/>
              </a:tabLst>
            </a:pPr>
            <a:r>
              <a:rPr lang="en-IN" sz="2000" kern="100" dirty="0">
                <a:effectLst/>
                <a:ea typeface="Aptos" panose="020B0004020202020204" pitchFamily="34" charset="0"/>
                <a:cs typeface="Times New Roman" panose="02020603050405020304" pitchFamily="18" charset="0"/>
              </a:rPr>
              <a:t>Project Timeline (4-week plan)</a:t>
            </a:r>
          </a:p>
        </p:txBody>
      </p:sp>
      <p:sp>
        <p:nvSpPr>
          <p:cNvPr id="13" name="TextBox 12">
            <a:extLst>
              <a:ext uri="{FF2B5EF4-FFF2-40B4-BE49-F238E27FC236}">
                <a16:creationId xmlns:a16="http://schemas.microsoft.com/office/drawing/2014/main" id="{A6D268F3-3C9D-8D56-D562-6CD2EA32CF62}"/>
              </a:ext>
            </a:extLst>
          </p:cNvPr>
          <p:cNvSpPr txBox="1"/>
          <p:nvPr/>
        </p:nvSpPr>
        <p:spPr>
          <a:xfrm>
            <a:off x="3208192" y="237755"/>
            <a:ext cx="8876435" cy="2400657"/>
          </a:xfrm>
          <a:prstGeom prst="rect">
            <a:avLst/>
          </a:prstGeom>
          <a:noFill/>
        </p:spPr>
        <p:txBody>
          <a:bodyPr wrap="square">
            <a:spAutoFit/>
          </a:bodyPr>
          <a:lstStyle/>
          <a:p>
            <a:r>
              <a:rPr lang="en-US" sz="2400" b="1" dirty="0">
                <a:solidFill>
                  <a:schemeClr val="accent5">
                    <a:lumMod val="50000"/>
                  </a:schemeClr>
                </a:solidFill>
              </a:rPr>
              <a:t>Purpose</a:t>
            </a:r>
            <a:r>
              <a:rPr lang="en-US" b="1" dirty="0"/>
              <a:t>:</a:t>
            </a:r>
            <a:r>
              <a:rPr lang="en-US" dirty="0"/>
              <a:t> In this capstone project, we built an end-to-end manufacturing analytics solution: raw production data was cleaned in Excel and loaded into a SQL database schema with views to compute KPIs (production volume, defect rate, machine utilization, on-time delivery). Interactive dashboards were developed in Tableau and Power BI to turn these KPIs into actionable intelligence. The goal is to demonstrate how technical skills (SQL data modeling, BI tools) and data integration can drive business value by boosting operational efficiency, product quality, and real-time visibility on the shop floor</a:t>
            </a:r>
            <a:endParaRPr lang="en-IN" dirty="0"/>
          </a:p>
        </p:txBody>
      </p:sp>
    </p:spTree>
    <p:extLst>
      <p:ext uri="{BB962C8B-B14F-4D97-AF65-F5344CB8AC3E}">
        <p14:creationId xmlns:p14="http://schemas.microsoft.com/office/powerpoint/2010/main" val="547547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E3B60-A820-2845-1FE3-267794AD1331}"/>
            </a:ext>
          </a:extLst>
        </p:cNvPr>
        <p:cNvGrpSpPr/>
        <p:nvPr/>
      </p:nvGrpSpPr>
      <p:grpSpPr>
        <a:xfrm>
          <a:off x="0" y="0"/>
          <a:ext cx="0" cy="0"/>
          <a:chOff x="0" y="0"/>
          <a:chExt cx="0" cy="0"/>
        </a:xfrm>
      </p:grpSpPr>
      <p:grpSp>
        <p:nvGrpSpPr>
          <p:cNvPr id="37" name="Group 36">
            <a:extLst>
              <a:ext uri="{FF2B5EF4-FFF2-40B4-BE49-F238E27FC236}">
                <a16:creationId xmlns:a16="http://schemas.microsoft.com/office/drawing/2014/main" id="{4675846A-EC20-86BC-F4E6-373F5A2FAAA4}"/>
              </a:ext>
            </a:extLst>
          </p:cNvPr>
          <p:cNvGrpSpPr/>
          <p:nvPr/>
        </p:nvGrpSpPr>
        <p:grpSpPr>
          <a:xfrm>
            <a:off x="-2544483" y="502645"/>
            <a:ext cx="3522518" cy="966354"/>
            <a:chOff x="22072" y="473576"/>
            <a:chExt cx="3522518" cy="966354"/>
          </a:xfrm>
        </p:grpSpPr>
        <p:sp>
          <p:nvSpPr>
            <p:cNvPr id="9" name="Rectangle 8">
              <a:extLst>
                <a:ext uri="{FF2B5EF4-FFF2-40B4-BE49-F238E27FC236}">
                  <a16:creationId xmlns:a16="http://schemas.microsoft.com/office/drawing/2014/main" id="{C8355277-6A7D-718E-8FF4-376180AB8DC2}"/>
                </a:ext>
              </a:extLst>
            </p:cNvPr>
            <p:cNvSpPr/>
            <p:nvPr/>
          </p:nvSpPr>
          <p:spPr>
            <a:xfrm>
              <a:off x="22072" y="473576"/>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latin typeface="Amasis MT Pro" panose="02040504050005020304" pitchFamily="18" charset="0"/>
                </a:rPr>
                <a:t>Agenda</a:t>
              </a:r>
              <a:endParaRPr lang="en-IN" sz="2400" dirty="0">
                <a:latin typeface="Amasis MT Pro" panose="02040504050005020304" pitchFamily="18" charset="0"/>
              </a:endParaRPr>
            </a:p>
          </p:txBody>
        </p:sp>
        <p:pic>
          <p:nvPicPr>
            <p:cNvPr id="14" name="Graphic 13" descr="Clipboard with solid fill">
              <a:extLst>
                <a:ext uri="{FF2B5EF4-FFF2-40B4-BE49-F238E27FC236}">
                  <a16:creationId xmlns:a16="http://schemas.microsoft.com/office/drawing/2014/main" id="{09B5BFA1-596E-2EEA-98E9-E1F1F46B91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44504" y="596161"/>
              <a:ext cx="742931" cy="742931"/>
            </a:xfrm>
            <a:prstGeom prst="rect">
              <a:avLst/>
            </a:prstGeom>
          </p:spPr>
        </p:pic>
      </p:grpSp>
      <p:grpSp>
        <p:nvGrpSpPr>
          <p:cNvPr id="38" name="Group 37">
            <a:extLst>
              <a:ext uri="{FF2B5EF4-FFF2-40B4-BE49-F238E27FC236}">
                <a16:creationId xmlns:a16="http://schemas.microsoft.com/office/drawing/2014/main" id="{529B860C-3E26-115C-BDE6-AE5419322157}"/>
              </a:ext>
            </a:extLst>
          </p:cNvPr>
          <p:cNvGrpSpPr/>
          <p:nvPr/>
        </p:nvGrpSpPr>
        <p:grpSpPr>
          <a:xfrm>
            <a:off x="0" y="1458943"/>
            <a:ext cx="3522518" cy="966354"/>
            <a:chOff x="0" y="1459901"/>
            <a:chExt cx="3522518" cy="966354"/>
          </a:xfrm>
        </p:grpSpPr>
        <p:sp>
          <p:nvSpPr>
            <p:cNvPr id="4" name="Rectangle 3">
              <a:extLst>
                <a:ext uri="{FF2B5EF4-FFF2-40B4-BE49-F238E27FC236}">
                  <a16:creationId xmlns:a16="http://schemas.microsoft.com/office/drawing/2014/main" id="{C9333EDA-1AD3-A5BB-B1F2-1A74E9EC5500}"/>
                </a:ext>
              </a:extLst>
            </p:cNvPr>
            <p:cNvSpPr/>
            <p:nvPr/>
          </p:nvSpPr>
          <p:spPr>
            <a:xfrm>
              <a:off x="0" y="1459901"/>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latin typeface="Amasis MT Pro" panose="02040504050005020304" pitchFamily="18" charset="0"/>
                </a:rPr>
                <a:t>Goal &amp; objective</a:t>
              </a:r>
              <a:endParaRPr lang="en-IN" sz="2400" b="1" dirty="0">
                <a:latin typeface="Amasis MT Pro" panose="02040504050005020304" pitchFamily="18" charset="0"/>
              </a:endParaRPr>
            </a:p>
          </p:txBody>
        </p:sp>
        <p:pic>
          <p:nvPicPr>
            <p:cNvPr id="16" name="Graphic 15" descr="Bullseye with solid fill">
              <a:extLst>
                <a:ext uri="{FF2B5EF4-FFF2-40B4-BE49-F238E27FC236}">
                  <a16:creationId xmlns:a16="http://schemas.microsoft.com/office/drawing/2014/main" id="{1BC3AEFC-0709-E02F-DD6B-9E5D08940F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8769" y="1468999"/>
              <a:ext cx="914400" cy="914400"/>
            </a:xfrm>
            <a:prstGeom prst="rect">
              <a:avLst/>
            </a:prstGeom>
          </p:spPr>
        </p:pic>
      </p:grpSp>
      <p:grpSp>
        <p:nvGrpSpPr>
          <p:cNvPr id="42" name="Group 41">
            <a:extLst>
              <a:ext uri="{FF2B5EF4-FFF2-40B4-BE49-F238E27FC236}">
                <a16:creationId xmlns:a16="http://schemas.microsoft.com/office/drawing/2014/main" id="{54CE3AE9-480F-7365-BB39-892B3B671106}"/>
              </a:ext>
            </a:extLst>
          </p:cNvPr>
          <p:cNvGrpSpPr/>
          <p:nvPr/>
        </p:nvGrpSpPr>
        <p:grpSpPr>
          <a:xfrm>
            <a:off x="-2566067" y="4431743"/>
            <a:ext cx="3522518" cy="966354"/>
            <a:chOff x="0" y="4413548"/>
            <a:chExt cx="3522518" cy="966354"/>
          </a:xfrm>
        </p:grpSpPr>
        <p:sp>
          <p:nvSpPr>
            <p:cNvPr id="7" name="Rectangle 6">
              <a:extLst>
                <a:ext uri="{FF2B5EF4-FFF2-40B4-BE49-F238E27FC236}">
                  <a16:creationId xmlns:a16="http://schemas.microsoft.com/office/drawing/2014/main" id="{B12EB772-DFE6-6D9A-EE4A-E6E082AB9288}"/>
                </a:ext>
              </a:extLst>
            </p:cNvPr>
            <p:cNvSpPr/>
            <p:nvPr/>
          </p:nvSpPr>
          <p:spPr>
            <a:xfrm>
              <a:off x="0" y="4413548"/>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Tableau</a:t>
              </a:r>
              <a:endParaRPr lang="en-IN" sz="2400" b="1" dirty="0">
                <a:latin typeface="Amasis MT Pro" panose="02040504050005020304" pitchFamily="18" charset="0"/>
              </a:endParaRPr>
            </a:p>
          </p:txBody>
        </p:sp>
        <p:pic>
          <p:nvPicPr>
            <p:cNvPr id="18" name="Picture 17" descr="A group of black crosses&#10;&#10;AI-generated content may be incorrect.">
              <a:extLst>
                <a:ext uri="{FF2B5EF4-FFF2-40B4-BE49-F238E27FC236}">
                  <a16:creationId xmlns:a16="http://schemas.microsoft.com/office/drawing/2014/main" id="{21E27FCD-F1EE-34AD-64B7-4EB35BF84E7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4504" y="4471686"/>
              <a:ext cx="872768" cy="872768"/>
            </a:xfrm>
            <a:prstGeom prst="rect">
              <a:avLst/>
            </a:prstGeom>
          </p:spPr>
        </p:pic>
      </p:grpSp>
      <p:grpSp>
        <p:nvGrpSpPr>
          <p:cNvPr id="43" name="Group 42">
            <a:extLst>
              <a:ext uri="{FF2B5EF4-FFF2-40B4-BE49-F238E27FC236}">
                <a16:creationId xmlns:a16="http://schemas.microsoft.com/office/drawing/2014/main" id="{514E623D-C6D4-0184-471A-6C4E5FD29583}"/>
              </a:ext>
            </a:extLst>
          </p:cNvPr>
          <p:cNvGrpSpPr/>
          <p:nvPr/>
        </p:nvGrpSpPr>
        <p:grpSpPr>
          <a:xfrm>
            <a:off x="-2544483" y="5377984"/>
            <a:ext cx="3522518" cy="966354"/>
            <a:chOff x="0" y="5398097"/>
            <a:chExt cx="3522518" cy="966354"/>
          </a:xfrm>
        </p:grpSpPr>
        <p:sp>
          <p:nvSpPr>
            <p:cNvPr id="8" name="Rectangle 7">
              <a:extLst>
                <a:ext uri="{FF2B5EF4-FFF2-40B4-BE49-F238E27FC236}">
                  <a16:creationId xmlns:a16="http://schemas.microsoft.com/office/drawing/2014/main" id="{F064EF88-5118-2445-EFCB-82149B4825F2}"/>
                </a:ext>
              </a:extLst>
            </p:cNvPr>
            <p:cNvSpPr/>
            <p:nvPr/>
          </p:nvSpPr>
          <p:spPr>
            <a:xfrm>
              <a:off x="0" y="5398097"/>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Amasis MT Pro" panose="02040504050005020304" pitchFamily="18" charset="0"/>
                </a:rPr>
                <a:t>PowerBI</a:t>
              </a:r>
              <a:endParaRPr lang="en-IN" sz="2400" b="1" dirty="0">
                <a:latin typeface="Amasis MT Pro" panose="02040504050005020304" pitchFamily="18" charset="0"/>
              </a:endParaRPr>
            </a:p>
          </p:txBody>
        </p:sp>
        <p:pic>
          <p:nvPicPr>
            <p:cNvPr id="20" name="Picture 19" descr="A black and white logo&#10;&#10;AI-generated content may be incorrect.">
              <a:extLst>
                <a:ext uri="{FF2B5EF4-FFF2-40B4-BE49-F238E27FC236}">
                  <a16:creationId xmlns:a16="http://schemas.microsoft.com/office/drawing/2014/main" id="{DA27C9AE-8FE4-D093-0C31-AF9849FDA3F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2597" y="5492625"/>
              <a:ext cx="704838" cy="777298"/>
            </a:xfrm>
            <a:prstGeom prst="rect">
              <a:avLst/>
            </a:prstGeom>
          </p:spPr>
        </p:pic>
      </p:grpSp>
      <p:grpSp>
        <p:nvGrpSpPr>
          <p:cNvPr id="41" name="Group 40">
            <a:extLst>
              <a:ext uri="{FF2B5EF4-FFF2-40B4-BE49-F238E27FC236}">
                <a16:creationId xmlns:a16="http://schemas.microsoft.com/office/drawing/2014/main" id="{E298E05D-0067-5A61-A77D-212164C997C7}"/>
              </a:ext>
            </a:extLst>
          </p:cNvPr>
          <p:cNvGrpSpPr/>
          <p:nvPr/>
        </p:nvGrpSpPr>
        <p:grpSpPr>
          <a:xfrm>
            <a:off x="-2541878" y="3449468"/>
            <a:ext cx="3544590" cy="966354"/>
            <a:chOff x="0" y="3428999"/>
            <a:chExt cx="3544590" cy="966354"/>
          </a:xfrm>
        </p:grpSpPr>
        <p:sp>
          <p:nvSpPr>
            <p:cNvPr id="6" name="Rectangle 5">
              <a:extLst>
                <a:ext uri="{FF2B5EF4-FFF2-40B4-BE49-F238E27FC236}">
                  <a16:creationId xmlns:a16="http://schemas.microsoft.com/office/drawing/2014/main" id="{52A9B222-74A2-A806-B151-6E018D2C106E}"/>
                </a:ext>
              </a:extLst>
            </p:cNvPr>
            <p:cNvSpPr/>
            <p:nvPr/>
          </p:nvSpPr>
          <p:spPr>
            <a:xfrm>
              <a:off x="0" y="3428999"/>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MySQL</a:t>
              </a:r>
              <a:endParaRPr lang="en-IN" sz="2400" b="1" dirty="0">
                <a:latin typeface="Amasis MT Pro" panose="02040504050005020304" pitchFamily="18" charset="0"/>
              </a:endParaRPr>
            </a:p>
          </p:txBody>
        </p:sp>
        <p:pic>
          <p:nvPicPr>
            <p:cNvPr id="29" name="Picture 28" descr="A logo of a dolphin&#10;&#10;AI-generated content may be incorrect.">
              <a:extLst>
                <a:ext uri="{FF2B5EF4-FFF2-40B4-BE49-F238E27FC236}">
                  <a16:creationId xmlns:a16="http://schemas.microsoft.com/office/drawing/2014/main" id="{B7AE8011-D650-EBD5-D3DC-EDAF77C56F44}"/>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2654569" y="3505332"/>
              <a:ext cx="890021" cy="890021"/>
            </a:xfrm>
            <a:prstGeom prst="rect">
              <a:avLst/>
            </a:prstGeom>
          </p:spPr>
        </p:pic>
      </p:grpSp>
      <p:grpSp>
        <p:nvGrpSpPr>
          <p:cNvPr id="40" name="Group 39">
            <a:extLst>
              <a:ext uri="{FF2B5EF4-FFF2-40B4-BE49-F238E27FC236}">
                <a16:creationId xmlns:a16="http://schemas.microsoft.com/office/drawing/2014/main" id="{1E92C229-3DB9-D725-2AF8-1A39E07F6590}"/>
              </a:ext>
            </a:extLst>
          </p:cNvPr>
          <p:cNvGrpSpPr/>
          <p:nvPr/>
        </p:nvGrpSpPr>
        <p:grpSpPr>
          <a:xfrm>
            <a:off x="-2544483" y="2467194"/>
            <a:ext cx="3522518" cy="966354"/>
            <a:chOff x="22072" y="2455822"/>
            <a:chExt cx="3522518" cy="966354"/>
          </a:xfrm>
        </p:grpSpPr>
        <p:sp>
          <p:nvSpPr>
            <p:cNvPr id="5" name="Rectangle 4">
              <a:extLst>
                <a:ext uri="{FF2B5EF4-FFF2-40B4-BE49-F238E27FC236}">
                  <a16:creationId xmlns:a16="http://schemas.microsoft.com/office/drawing/2014/main" id="{0A84AC7B-21E0-6AD5-4C22-94438C1280A9}"/>
                </a:ext>
              </a:extLst>
            </p:cNvPr>
            <p:cNvSpPr/>
            <p:nvPr/>
          </p:nvSpPr>
          <p:spPr>
            <a:xfrm>
              <a:off x="22072" y="2455822"/>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Excel</a:t>
              </a:r>
              <a:endParaRPr lang="en-IN" sz="2400" b="1" dirty="0">
                <a:latin typeface="Amasis MT Pro" panose="02040504050005020304" pitchFamily="18" charset="0"/>
              </a:endParaRPr>
            </a:p>
          </p:txBody>
        </p:sp>
        <p:pic>
          <p:nvPicPr>
            <p:cNvPr id="35" name="Picture 34" descr="A green square with a white x on it&#10;&#10;AI-generated content may be incorrect.">
              <a:extLst>
                <a:ext uri="{FF2B5EF4-FFF2-40B4-BE49-F238E27FC236}">
                  <a16:creationId xmlns:a16="http://schemas.microsoft.com/office/drawing/2014/main" id="{9EA7DFC2-FA11-A28B-4C8C-9224248FACF6}"/>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2602455" y="2523981"/>
              <a:ext cx="870714" cy="810490"/>
            </a:xfrm>
            <a:prstGeom prst="rect">
              <a:avLst/>
            </a:prstGeom>
          </p:spPr>
        </p:pic>
      </p:grpSp>
      <p:sp>
        <p:nvSpPr>
          <p:cNvPr id="3" name="TextBox 2">
            <a:extLst>
              <a:ext uri="{FF2B5EF4-FFF2-40B4-BE49-F238E27FC236}">
                <a16:creationId xmlns:a16="http://schemas.microsoft.com/office/drawing/2014/main" id="{208A550E-CD25-7397-BD17-58DB00889081}"/>
              </a:ext>
            </a:extLst>
          </p:cNvPr>
          <p:cNvSpPr txBox="1"/>
          <p:nvPr/>
        </p:nvSpPr>
        <p:spPr>
          <a:xfrm>
            <a:off x="4169352" y="2136338"/>
            <a:ext cx="7382740" cy="3416320"/>
          </a:xfrm>
          <a:prstGeom prst="rect">
            <a:avLst/>
          </a:prstGeom>
          <a:noFill/>
        </p:spPr>
        <p:txBody>
          <a:bodyPr wrap="square">
            <a:spAutoFit/>
          </a:bodyPr>
          <a:lstStyle/>
          <a:p>
            <a:r>
              <a:rPr lang="en-US" sz="2800" i="0" dirty="0">
                <a:solidFill>
                  <a:schemeClr val="accent5">
                    <a:lumMod val="50000"/>
                  </a:schemeClr>
                </a:solidFill>
                <a:effectLst/>
                <a:latin typeface="Arial Black" panose="020B0A04020102020204" pitchFamily="34" charset="0"/>
                <a:ea typeface="Calibri"/>
                <a:cs typeface="Calibri"/>
              </a:rPr>
              <a:t>Goals and Objectives:</a:t>
            </a:r>
          </a:p>
          <a:p>
            <a:endParaRPr lang="en-US" sz="2800" i="0" dirty="0">
              <a:effectLst/>
              <a:latin typeface="Arial Black" panose="020B0A04020102020204" pitchFamily="34" charset="0"/>
              <a:ea typeface="Calibri"/>
              <a:cs typeface="Calibri"/>
            </a:endParaRPr>
          </a:p>
          <a:p>
            <a:pPr>
              <a:buFont typeface="+mj-lt"/>
              <a:buAutoNum type="arabicPeriod"/>
            </a:pPr>
            <a:r>
              <a:rPr lang="en-US" sz="2000" i="0" dirty="0">
                <a:effectLst/>
                <a:ea typeface="Calibri"/>
                <a:cs typeface="Biome Light" panose="020B0502040204020203" pitchFamily="34" charset="0"/>
              </a:rPr>
              <a:t>Enhance efficiency and reduce lead times.</a:t>
            </a:r>
          </a:p>
          <a:p>
            <a:pPr>
              <a:buFont typeface="+mj-lt"/>
              <a:buAutoNum type="arabicPeriod"/>
            </a:pPr>
            <a:r>
              <a:rPr lang="en-US" sz="2000" i="0" dirty="0">
                <a:effectLst/>
                <a:ea typeface="Calibri"/>
                <a:cs typeface="Biome Light" panose="020B0502040204020203" pitchFamily="34" charset="0"/>
              </a:rPr>
              <a:t>Integrate sustainable practices throughout the supply chain.</a:t>
            </a:r>
          </a:p>
          <a:p>
            <a:pPr>
              <a:buFont typeface="+mj-lt"/>
              <a:buAutoNum type="arabicPeriod"/>
            </a:pPr>
            <a:r>
              <a:rPr lang="en-US" sz="2000" i="0" dirty="0">
                <a:effectLst/>
                <a:ea typeface="Calibri"/>
                <a:cs typeface="Biome Light" panose="020B0502040204020203" pitchFamily="34" charset="0"/>
              </a:rPr>
              <a:t>Adopt innovative technologies to modernize operations.</a:t>
            </a:r>
          </a:p>
          <a:p>
            <a:pPr>
              <a:buFont typeface="+mj-lt"/>
              <a:buAutoNum type="arabicPeriod"/>
            </a:pPr>
            <a:r>
              <a:rPr lang="en-US" sz="2000" i="0" dirty="0">
                <a:effectLst/>
                <a:ea typeface="Calibri"/>
                <a:cs typeface="Biome Light" panose="020B0502040204020203" pitchFamily="34" charset="0"/>
              </a:rPr>
              <a:t>Improve product quality and consistency.</a:t>
            </a:r>
          </a:p>
          <a:p>
            <a:pPr>
              <a:buFont typeface="+mj-lt"/>
              <a:buAutoNum type="arabicPeriod"/>
            </a:pPr>
            <a:r>
              <a:rPr lang="en-US" sz="2000" i="0" dirty="0">
                <a:effectLst/>
                <a:ea typeface="Calibri"/>
                <a:cs typeface="Biome Light" panose="020B0502040204020203" pitchFamily="34" charset="0"/>
              </a:rPr>
              <a:t>Strengthen market competitiveness.</a:t>
            </a:r>
          </a:p>
          <a:p>
            <a:pPr>
              <a:buFont typeface="+mj-lt"/>
              <a:buAutoNum type="arabicPeriod"/>
            </a:pPr>
            <a:r>
              <a:rPr lang="en-US" sz="2000" i="0" dirty="0">
                <a:effectLst/>
                <a:ea typeface="Calibri"/>
                <a:cs typeface="Biome Light" panose="020B0502040204020203" pitchFamily="34" charset="0"/>
              </a:rPr>
              <a:t>Prioritize worker welfare and safety.</a:t>
            </a:r>
          </a:p>
          <a:p>
            <a:pPr>
              <a:buFont typeface="+mj-lt"/>
              <a:buAutoNum type="arabicPeriod"/>
            </a:pPr>
            <a:r>
              <a:rPr lang="en-US" sz="2000" i="0" dirty="0">
                <a:effectLst/>
                <a:ea typeface="Calibri"/>
                <a:cs typeface="Biome Light" panose="020B0502040204020203" pitchFamily="34" charset="0"/>
              </a:rPr>
              <a:t>Ensure customer satisfaction.</a:t>
            </a:r>
          </a:p>
          <a:p>
            <a:pPr>
              <a:buFont typeface="+mj-lt"/>
              <a:buAutoNum type="arabicPeriod"/>
            </a:pPr>
            <a:r>
              <a:rPr lang="en-US" sz="2000" i="0" dirty="0">
                <a:effectLst/>
                <a:ea typeface="Calibri"/>
                <a:cs typeface="Biome Light" panose="020B0502040204020203" pitchFamily="34" charset="0"/>
              </a:rPr>
              <a:t>Drive sustainable growth and profitability.</a:t>
            </a:r>
            <a:endParaRPr lang="en-IN" sz="2000" dirty="0">
              <a:cs typeface="Biome Light" panose="020B0502040204020203" pitchFamily="34" charset="0"/>
            </a:endParaRPr>
          </a:p>
        </p:txBody>
      </p:sp>
    </p:spTree>
    <p:extLst>
      <p:ext uri="{BB962C8B-B14F-4D97-AF65-F5344CB8AC3E}">
        <p14:creationId xmlns:p14="http://schemas.microsoft.com/office/powerpoint/2010/main" val="23006207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221328-5A45-679A-04C7-AD55F92D1764}"/>
            </a:ext>
          </a:extLst>
        </p:cNvPr>
        <p:cNvGrpSpPr/>
        <p:nvPr/>
      </p:nvGrpSpPr>
      <p:grpSpPr>
        <a:xfrm>
          <a:off x="0" y="0"/>
          <a:ext cx="0" cy="0"/>
          <a:chOff x="0" y="0"/>
          <a:chExt cx="0" cy="0"/>
        </a:xfrm>
      </p:grpSpPr>
      <p:grpSp>
        <p:nvGrpSpPr>
          <p:cNvPr id="37" name="Group 36">
            <a:extLst>
              <a:ext uri="{FF2B5EF4-FFF2-40B4-BE49-F238E27FC236}">
                <a16:creationId xmlns:a16="http://schemas.microsoft.com/office/drawing/2014/main" id="{3EE6D14A-2F2D-40C5-2675-89FAFA1C763F}"/>
              </a:ext>
            </a:extLst>
          </p:cNvPr>
          <p:cNvGrpSpPr/>
          <p:nvPr/>
        </p:nvGrpSpPr>
        <p:grpSpPr>
          <a:xfrm>
            <a:off x="-2544483" y="502645"/>
            <a:ext cx="3522518" cy="966354"/>
            <a:chOff x="22072" y="473576"/>
            <a:chExt cx="3522518" cy="966354"/>
          </a:xfrm>
        </p:grpSpPr>
        <p:sp>
          <p:nvSpPr>
            <p:cNvPr id="9" name="Rectangle 8">
              <a:extLst>
                <a:ext uri="{FF2B5EF4-FFF2-40B4-BE49-F238E27FC236}">
                  <a16:creationId xmlns:a16="http://schemas.microsoft.com/office/drawing/2014/main" id="{73B0D655-2EE4-AB78-9F98-D69E7DA6224E}"/>
                </a:ext>
              </a:extLst>
            </p:cNvPr>
            <p:cNvSpPr/>
            <p:nvPr/>
          </p:nvSpPr>
          <p:spPr>
            <a:xfrm>
              <a:off x="22072" y="473576"/>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latin typeface="Amasis MT Pro" panose="02040504050005020304" pitchFamily="18" charset="0"/>
                </a:rPr>
                <a:t>Agenda</a:t>
              </a:r>
              <a:endParaRPr lang="en-IN" sz="2400" dirty="0">
                <a:latin typeface="Amasis MT Pro" panose="02040504050005020304" pitchFamily="18" charset="0"/>
              </a:endParaRPr>
            </a:p>
          </p:txBody>
        </p:sp>
        <p:pic>
          <p:nvPicPr>
            <p:cNvPr id="14" name="Graphic 13" descr="Clipboard with solid fill">
              <a:extLst>
                <a:ext uri="{FF2B5EF4-FFF2-40B4-BE49-F238E27FC236}">
                  <a16:creationId xmlns:a16="http://schemas.microsoft.com/office/drawing/2014/main" id="{975B3D8E-4F0C-7D57-5FE6-4DAD2C726C7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44504" y="596161"/>
              <a:ext cx="742931" cy="742931"/>
            </a:xfrm>
            <a:prstGeom prst="rect">
              <a:avLst/>
            </a:prstGeom>
          </p:spPr>
        </p:pic>
      </p:grpSp>
      <p:grpSp>
        <p:nvGrpSpPr>
          <p:cNvPr id="38" name="Group 37">
            <a:extLst>
              <a:ext uri="{FF2B5EF4-FFF2-40B4-BE49-F238E27FC236}">
                <a16:creationId xmlns:a16="http://schemas.microsoft.com/office/drawing/2014/main" id="{9459AF3B-4309-A225-56CA-DAFE2C3B2255}"/>
              </a:ext>
            </a:extLst>
          </p:cNvPr>
          <p:cNvGrpSpPr/>
          <p:nvPr/>
        </p:nvGrpSpPr>
        <p:grpSpPr>
          <a:xfrm>
            <a:off x="-2544483" y="1491742"/>
            <a:ext cx="3522518" cy="966354"/>
            <a:chOff x="0" y="1459901"/>
            <a:chExt cx="3522518" cy="966354"/>
          </a:xfrm>
        </p:grpSpPr>
        <p:sp>
          <p:nvSpPr>
            <p:cNvPr id="4" name="Rectangle 3">
              <a:extLst>
                <a:ext uri="{FF2B5EF4-FFF2-40B4-BE49-F238E27FC236}">
                  <a16:creationId xmlns:a16="http://schemas.microsoft.com/office/drawing/2014/main" id="{0928D0DF-8582-E836-23FC-78FEC94DE0BD}"/>
                </a:ext>
              </a:extLst>
            </p:cNvPr>
            <p:cNvSpPr/>
            <p:nvPr/>
          </p:nvSpPr>
          <p:spPr>
            <a:xfrm>
              <a:off x="0" y="1459901"/>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latin typeface="Amasis MT Pro" panose="02040504050005020304" pitchFamily="18" charset="0"/>
                </a:rPr>
                <a:t>Goal &amp; objective</a:t>
              </a:r>
              <a:endParaRPr lang="en-IN" sz="2400" b="1" dirty="0">
                <a:latin typeface="Amasis MT Pro" panose="02040504050005020304" pitchFamily="18" charset="0"/>
              </a:endParaRPr>
            </a:p>
          </p:txBody>
        </p:sp>
        <p:pic>
          <p:nvPicPr>
            <p:cNvPr id="16" name="Graphic 15" descr="Bullseye with solid fill">
              <a:extLst>
                <a:ext uri="{FF2B5EF4-FFF2-40B4-BE49-F238E27FC236}">
                  <a16:creationId xmlns:a16="http://schemas.microsoft.com/office/drawing/2014/main" id="{15A89B0B-31AC-3AFF-EAF1-33F3B8E915F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8769" y="1468999"/>
              <a:ext cx="914400" cy="914400"/>
            </a:xfrm>
            <a:prstGeom prst="rect">
              <a:avLst/>
            </a:prstGeom>
          </p:spPr>
        </p:pic>
      </p:grpSp>
      <p:grpSp>
        <p:nvGrpSpPr>
          <p:cNvPr id="42" name="Group 41">
            <a:extLst>
              <a:ext uri="{FF2B5EF4-FFF2-40B4-BE49-F238E27FC236}">
                <a16:creationId xmlns:a16="http://schemas.microsoft.com/office/drawing/2014/main" id="{504D2206-5D7C-B795-785E-27F7C7A6ABBA}"/>
              </a:ext>
            </a:extLst>
          </p:cNvPr>
          <p:cNvGrpSpPr/>
          <p:nvPr/>
        </p:nvGrpSpPr>
        <p:grpSpPr>
          <a:xfrm>
            <a:off x="-2566067" y="4431743"/>
            <a:ext cx="3522518" cy="966354"/>
            <a:chOff x="0" y="4413548"/>
            <a:chExt cx="3522518" cy="966354"/>
          </a:xfrm>
        </p:grpSpPr>
        <p:sp>
          <p:nvSpPr>
            <p:cNvPr id="7" name="Rectangle 6">
              <a:extLst>
                <a:ext uri="{FF2B5EF4-FFF2-40B4-BE49-F238E27FC236}">
                  <a16:creationId xmlns:a16="http://schemas.microsoft.com/office/drawing/2014/main" id="{FC6EA045-0D9F-7DF1-4847-00946D4F105F}"/>
                </a:ext>
              </a:extLst>
            </p:cNvPr>
            <p:cNvSpPr/>
            <p:nvPr/>
          </p:nvSpPr>
          <p:spPr>
            <a:xfrm>
              <a:off x="0" y="4413548"/>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Tableau</a:t>
              </a:r>
              <a:endParaRPr lang="en-IN" sz="2400" b="1" dirty="0">
                <a:latin typeface="Amasis MT Pro" panose="02040504050005020304" pitchFamily="18" charset="0"/>
              </a:endParaRPr>
            </a:p>
          </p:txBody>
        </p:sp>
        <p:pic>
          <p:nvPicPr>
            <p:cNvPr id="18" name="Picture 17" descr="A group of black crosses&#10;&#10;AI-generated content may be incorrect.">
              <a:extLst>
                <a:ext uri="{FF2B5EF4-FFF2-40B4-BE49-F238E27FC236}">
                  <a16:creationId xmlns:a16="http://schemas.microsoft.com/office/drawing/2014/main" id="{3357CDAA-E1E2-6218-CAB9-8FFB40DA675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4504" y="4471686"/>
              <a:ext cx="872768" cy="872768"/>
            </a:xfrm>
            <a:prstGeom prst="rect">
              <a:avLst/>
            </a:prstGeom>
          </p:spPr>
        </p:pic>
      </p:grpSp>
      <p:grpSp>
        <p:nvGrpSpPr>
          <p:cNvPr id="43" name="Group 42">
            <a:extLst>
              <a:ext uri="{FF2B5EF4-FFF2-40B4-BE49-F238E27FC236}">
                <a16:creationId xmlns:a16="http://schemas.microsoft.com/office/drawing/2014/main" id="{CC82F53B-18E5-19EE-3E77-461ABD153976}"/>
              </a:ext>
            </a:extLst>
          </p:cNvPr>
          <p:cNvGrpSpPr/>
          <p:nvPr/>
        </p:nvGrpSpPr>
        <p:grpSpPr>
          <a:xfrm>
            <a:off x="-2544483" y="5377984"/>
            <a:ext cx="3522518" cy="966354"/>
            <a:chOff x="0" y="5398097"/>
            <a:chExt cx="3522518" cy="966354"/>
          </a:xfrm>
        </p:grpSpPr>
        <p:sp>
          <p:nvSpPr>
            <p:cNvPr id="8" name="Rectangle 7">
              <a:extLst>
                <a:ext uri="{FF2B5EF4-FFF2-40B4-BE49-F238E27FC236}">
                  <a16:creationId xmlns:a16="http://schemas.microsoft.com/office/drawing/2014/main" id="{D2714DE2-285C-EB24-E9DB-A9163E657277}"/>
                </a:ext>
              </a:extLst>
            </p:cNvPr>
            <p:cNvSpPr/>
            <p:nvPr/>
          </p:nvSpPr>
          <p:spPr>
            <a:xfrm>
              <a:off x="0" y="5398097"/>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Amasis MT Pro" panose="02040504050005020304" pitchFamily="18" charset="0"/>
                </a:rPr>
                <a:t>PowerBI</a:t>
              </a:r>
              <a:endParaRPr lang="en-IN" sz="2400" b="1" dirty="0">
                <a:latin typeface="Amasis MT Pro" panose="02040504050005020304" pitchFamily="18" charset="0"/>
              </a:endParaRPr>
            </a:p>
          </p:txBody>
        </p:sp>
        <p:pic>
          <p:nvPicPr>
            <p:cNvPr id="20" name="Picture 19" descr="A black and white logo&#10;&#10;AI-generated content may be incorrect.">
              <a:extLst>
                <a:ext uri="{FF2B5EF4-FFF2-40B4-BE49-F238E27FC236}">
                  <a16:creationId xmlns:a16="http://schemas.microsoft.com/office/drawing/2014/main" id="{8DC62FFB-EC82-7357-457D-379ED580FC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2597" y="5492625"/>
              <a:ext cx="704838" cy="777298"/>
            </a:xfrm>
            <a:prstGeom prst="rect">
              <a:avLst/>
            </a:prstGeom>
          </p:spPr>
        </p:pic>
      </p:grpSp>
      <p:grpSp>
        <p:nvGrpSpPr>
          <p:cNvPr id="41" name="Group 40">
            <a:extLst>
              <a:ext uri="{FF2B5EF4-FFF2-40B4-BE49-F238E27FC236}">
                <a16:creationId xmlns:a16="http://schemas.microsoft.com/office/drawing/2014/main" id="{D93F021B-BEEB-5844-EC4A-9F2BDA390B0B}"/>
              </a:ext>
            </a:extLst>
          </p:cNvPr>
          <p:cNvGrpSpPr/>
          <p:nvPr/>
        </p:nvGrpSpPr>
        <p:grpSpPr>
          <a:xfrm>
            <a:off x="-2541878" y="3449468"/>
            <a:ext cx="3544590" cy="966354"/>
            <a:chOff x="0" y="3428999"/>
            <a:chExt cx="3544590" cy="966354"/>
          </a:xfrm>
        </p:grpSpPr>
        <p:sp>
          <p:nvSpPr>
            <p:cNvPr id="6" name="Rectangle 5">
              <a:extLst>
                <a:ext uri="{FF2B5EF4-FFF2-40B4-BE49-F238E27FC236}">
                  <a16:creationId xmlns:a16="http://schemas.microsoft.com/office/drawing/2014/main" id="{EC9E0741-9B5E-D1E7-6300-346FCF5EB942}"/>
                </a:ext>
              </a:extLst>
            </p:cNvPr>
            <p:cNvSpPr/>
            <p:nvPr/>
          </p:nvSpPr>
          <p:spPr>
            <a:xfrm>
              <a:off x="0" y="3428999"/>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MySQL</a:t>
              </a:r>
              <a:endParaRPr lang="en-IN" sz="2400" b="1" dirty="0">
                <a:latin typeface="Amasis MT Pro" panose="02040504050005020304" pitchFamily="18" charset="0"/>
              </a:endParaRPr>
            </a:p>
          </p:txBody>
        </p:sp>
        <p:pic>
          <p:nvPicPr>
            <p:cNvPr id="29" name="Picture 28" descr="A logo of a dolphin&#10;&#10;AI-generated content may be incorrect.">
              <a:extLst>
                <a:ext uri="{FF2B5EF4-FFF2-40B4-BE49-F238E27FC236}">
                  <a16:creationId xmlns:a16="http://schemas.microsoft.com/office/drawing/2014/main" id="{3D5A9B3F-9B62-F67B-6131-124F5728423B}"/>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2654569" y="3505332"/>
              <a:ext cx="890021" cy="890021"/>
            </a:xfrm>
            <a:prstGeom prst="rect">
              <a:avLst/>
            </a:prstGeom>
          </p:spPr>
        </p:pic>
      </p:grpSp>
      <p:grpSp>
        <p:nvGrpSpPr>
          <p:cNvPr id="40" name="Group 39">
            <a:extLst>
              <a:ext uri="{FF2B5EF4-FFF2-40B4-BE49-F238E27FC236}">
                <a16:creationId xmlns:a16="http://schemas.microsoft.com/office/drawing/2014/main" id="{AA62672C-0FFE-0357-69C9-F6331C54C80A}"/>
              </a:ext>
            </a:extLst>
          </p:cNvPr>
          <p:cNvGrpSpPr/>
          <p:nvPr/>
        </p:nvGrpSpPr>
        <p:grpSpPr>
          <a:xfrm>
            <a:off x="-653338" y="2456000"/>
            <a:ext cx="3522518" cy="966354"/>
            <a:chOff x="22072" y="2455822"/>
            <a:chExt cx="3522518" cy="966354"/>
          </a:xfrm>
        </p:grpSpPr>
        <p:sp>
          <p:nvSpPr>
            <p:cNvPr id="5" name="Rectangle 4">
              <a:extLst>
                <a:ext uri="{FF2B5EF4-FFF2-40B4-BE49-F238E27FC236}">
                  <a16:creationId xmlns:a16="http://schemas.microsoft.com/office/drawing/2014/main" id="{8AB44E2C-1A10-F48A-401E-F5158D8DEEC5}"/>
                </a:ext>
              </a:extLst>
            </p:cNvPr>
            <p:cNvSpPr/>
            <p:nvPr/>
          </p:nvSpPr>
          <p:spPr>
            <a:xfrm>
              <a:off x="22072" y="2455822"/>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Excel</a:t>
              </a:r>
              <a:endParaRPr lang="en-IN" sz="2400" b="1" dirty="0">
                <a:latin typeface="Amasis MT Pro" panose="02040504050005020304" pitchFamily="18" charset="0"/>
              </a:endParaRPr>
            </a:p>
          </p:txBody>
        </p:sp>
        <p:pic>
          <p:nvPicPr>
            <p:cNvPr id="35" name="Picture 34" descr="A green square with a white x on it&#10;&#10;AI-generated content may be incorrect.">
              <a:extLst>
                <a:ext uri="{FF2B5EF4-FFF2-40B4-BE49-F238E27FC236}">
                  <a16:creationId xmlns:a16="http://schemas.microsoft.com/office/drawing/2014/main" id="{62C3D527-5138-4214-5AB6-4D854E9B9138}"/>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2602455" y="2523981"/>
              <a:ext cx="870714" cy="810490"/>
            </a:xfrm>
            <a:prstGeom prst="rect">
              <a:avLst/>
            </a:prstGeom>
          </p:spPr>
        </p:pic>
      </p:grpSp>
      <p:sp>
        <p:nvSpPr>
          <p:cNvPr id="3" name="TextBox 2">
            <a:extLst>
              <a:ext uri="{FF2B5EF4-FFF2-40B4-BE49-F238E27FC236}">
                <a16:creationId xmlns:a16="http://schemas.microsoft.com/office/drawing/2014/main" id="{157745E6-CA91-4D06-C43C-4DD4345F74F9}"/>
              </a:ext>
            </a:extLst>
          </p:cNvPr>
          <p:cNvSpPr txBox="1"/>
          <p:nvPr/>
        </p:nvSpPr>
        <p:spPr>
          <a:xfrm>
            <a:off x="3443312" y="390804"/>
            <a:ext cx="8516624" cy="5139869"/>
          </a:xfrm>
          <a:prstGeom prst="rect">
            <a:avLst/>
          </a:prstGeom>
          <a:noFill/>
        </p:spPr>
        <p:txBody>
          <a:bodyPr wrap="square">
            <a:spAutoFit/>
          </a:bodyPr>
          <a:lstStyle/>
          <a:p>
            <a:pPr>
              <a:buNone/>
            </a:pPr>
            <a:r>
              <a:rPr lang="en-US" sz="3200" b="1" dirty="0">
                <a:solidFill>
                  <a:schemeClr val="accent5">
                    <a:lumMod val="50000"/>
                  </a:schemeClr>
                </a:solidFill>
                <a:latin typeface="Arial Black" panose="020B0A04020102020204" pitchFamily="34" charset="0"/>
              </a:rPr>
              <a:t>KPI Implementation in Excel</a:t>
            </a:r>
          </a:p>
          <a:p>
            <a:pPr>
              <a:buNone/>
            </a:pPr>
            <a:endParaRPr lang="en-US" sz="3200" b="1" dirty="0">
              <a:solidFill>
                <a:schemeClr val="accent5">
                  <a:lumMod val="50000"/>
                </a:schemeClr>
              </a:solidFill>
              <a:latin typeface="Arial Black" panose="020B0A04020102020204" pitchFamily="34" charset="0"/>
            </a:endParaRPr>
          </a:p>
          <a:p>
            <a:pPr>
              <a:buFont typeface="Arial" panose="020B0604020202020204" pitchFamily="34" charset="0"/>
              <a:buChar char="•"/>
            </a:pPr>
            <a:r>
              <a:rPr lang="en-US" sz="2400" b="1" dirty="0"/>
              <a:t>Define KPIs:</a:t>
            </a:r>
            <a:r>
              <a:rPr lang="en-US" sz="2400" dirty="0"/>
              <a:t> Calculate preliminary metrics such as </a:t>
            </a:r>
            <a:r>
              <a:rPr lang="en-US" sz="2400" b="1" dirty="0"/>
              <a:t>Production Volume</a:t>
            </a:r>
            <a:r>
              <a:rPr lang="en-US" sz="2400" dirty="0"/>
              <a:t> (total units/time) and </a:t>
            </a:r>
            <a:r>
              <a:rPr lang="en-US" sz="2400" b="1" dirty="0"/>
              <a:t>Yield</a:t>
            </a:r>
            <a:r>
              <a:rPr lang="en-US" sz="2400" dirty="0"/>
              <a:t> (good units/total units). Production volume “measures how many units are manufactured during a time frame</a:t>
            </a:r>
          </a:p>
          <a:p>
            <a:pPr>
              <a:buFont typeface="Arial" panose="020B0604020202020204" pitchFamily="34" charset="0"/>
              <a:buChar char="•"/>
            </a:pPr>
            <a:r>
              <a:rPr lang="en-US" sz="2400" b="1" dirty="0"/>
              <a:t>Excel Analysis:</a:t>
            </a:r>
            <a:r>
              <a:rPr lang="en-US" sz="2400" dirty="0"/>
              <a:t> Use formulas (SUM, AVERAGE) and PivotTables to compute these KPIs by line, shift, or product.</a:t>
            </a:r>
          </a:p>
          <a:p>
            <a:pPr>
              <a:buFont typeface="Arial" panose="020B0604020202020204" pitchFamily="34" charset="0"/>
              <a:buChar char="•"/>
            </a:pPr>
            <a:r>
              <a:rPr lang="en-US" sz="2400" b="1" dirty="0"/>
              <a:t>Charts:</a:t>
            </a:r>
            <a:r>
              <a:rPr lang="en-US" sz="2400" dirty="0"/>
              <a:t> Create initial visualizations (e.g. line chart for output over time, bar chart comparing lines).</a:t>
            </a:r>
          </a:p>
          <a:p>
            <a:pPr>
              <a:buFont typeface="Arial" panose="020B0604020202020204" pitchFamily="34" charset="0"/>
              <a:buChar char="•"/>
            </a:pPr>
            <a:r>
              <a:rPr lang="en-US" sz="2400" b="1" dirty="0"/>
              <a:t>Narration:</a:t>
            </a:r>
            <a:r>
              <a:rPr lang="en-US" sz="2400" dirty="0"/>
              <a:t> “In Week 1 we set up core metrics in Excel. This let us quickly see trends – for example, daily output and defect rates – before moving to more robust tools.”</a:t>
            </a:r>
          </a:p>
        </p:txBody>
      </p:sp>
    </p:spTree>
    <p:extLst>
      <p:ext uri="{BB962C8B-B14F-4D97-AF65-F5344CB8AC3E}">
        <p14:creationId xmlns:p14="http://schemas.microsoft.com/office/powerpoint/2010/main" val="42710071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FBABD-D717-666E-2F12-AAD6C4943FE8}"/>
            </a:ext>
          </a:extLst>
        </p:cNvPr>
        <p:cNvGrpSpPr/>
        <p:nvPr/>
      </p:nvGrpSpPr>
      <p:grpSpPr>
        <a:xfrm>
          <a:off x="0" y="0"/>
          <a:ext cx="0" cy="0"/>
          <a:chOff x="0" y="0"/>
          <a:chExt cx="0" cy="0"/>
        </a:xfrm>
      </p:grpSpPr>
      <p:grpSp>
        <p:nvGrpSpPr>
          <p:cNvPr id="37" name="Group 36">
            <a:extLst>
              <a:ext uri="{FF2B5EF4-FFF2-40B4-BE49-F238E27FC236}">
                <a16:creationId xmlns:a16="http://schemas.microsoft.com/office/drawing/2014/main" id="{1A6A6DC5-AB33-D6EF-BE58-5A977789EFE0}"/>
              </a:ext>
            </a:extLst>
          </p:cNvPr>
          <p:cNvGrpSpPr/>
          <p:nvPr/>
        </p:nvGrpSpPr>
        <p:grpSpPr>
          <a:xfrm>
            <a:off x="-2544483" y="502645"/>
            <a:ext cx="3522518" cy="966354"/>
            <a:chOff x="22072" y="473576"/>
            <a:chExt cx="3522518" cy="966354"/>
          </a:xfrm>
        </p:grpSpPr>
        <p:sp>
          <p:nvSpPr>
            <p:cNvPr id="9" name="Rectangle 8">
              <a:extLst>
                <a:ext uri="{FF2B5EF4-FFF2-40B4-BE49-F238E27FC236}">
                  <a16:creationId xmlns:a16="http://schemas.microsoft.com/office/drawing/2014/main" id="{95E66595-192E-9C24-C64D-07E4EE54C2A1}"/>
                </a:ext>
              </a:extLst>
            </p:cNvPr>
            <p:cNvSpPr/>
            <p:nvPr/>
          </p:nvSpPr>
          <p:spPr>
            <a:xfrm>
              <a:off x="22072" y="473576"/>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latin typeface="Amasis MT Pro" panose="02040504050005020304" pitchFamily="18" charset="0"/>
                </a:rPr>
                <a:t>Agenda</a:t>
              </a:r>
              <a:endParaRPr lang="en-IN" sz="2400" dirty="0">
                <a:latin typeface="Amasis MT Pro" panose="02040504050005020304" pitchFamily="18" charset="0"/>
              </a:endParaRPr>
            </a:p>
          </p:txBody>
        </p:sp>
        <p:pic>
          <p:nvPicPr>
            <p:cNvPr id="14" name="Graphic 13" descr="Clipboard with solid fill">
              <a:extLst>
                <a:ext uri="{FF2B5EF4-FFF2-40B4-BE49-F238E27FC236}">
                  <a16:creationId xmlns:a16="http://schemas.microsoft.com/office/drawing/2014/main" id="{82BE8682-02A8-A02C-9606-5F94DE9BF8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44504" y="596161"/>
              <a:ext cx="742931" cy="742931"/>
            </a:xfrm>
            <a:prstGeom prst="rect">
              <a:avLst/>
            </a:prstGeom>
          </p:spPr>
        </p:pic>
      </p:grpSp>
      <p:grpSp>
        <p:nvGrpSpPr>
          <p:cNvPr id="38" name="Group 37">
            <a:extLst>
              <a:ext uri="{FF2B5EF4-FFF2-40B4-BE49-F238E27FC236}">
                <a16:creationId xmlns:a16="http://schemas.microsoft.com/office/drawing/2014/main" id="{D5460312-8EF6-42B6-72BD-6AFA1D1A34BB}"/>
              </a:ext>
            </a:extLst>
          </p:cNvPr>
          <p:cNvGrpSpPr/>
          <p:nvPr/>
        </p:nvGrpSpPr>
        <p:grpSpPr>
          <a:xfrm>
            <a:off x="-2544483" y="1491742"/>
            <a:ext cx="3522518" cy="966354"/>
            <a:chOff x="0" y="1459901"/>
            <a:chExt cx="3522518" cy="966354"/>
          </a:xfrm>
        </p:grpSpPr>
        <p:sp>
          <p:nvSpPr>
            <p:cNvPr id="4" name="Rectangle 3">
              <a:extLst>
                <a:ext uri="{FF2B5EF4-FFF2-40B4-BE49-F238E27FC236}">
                  <a16:creationId xmlns:a16="http://schemas.microsoft.com/office/drawing/2014/main" id="{C1D6A563-15C3-59E2-FD07-1A71CBDD634C}"/>
                </a:ext>
              </a:extLst>
            </p:cNvPr>
            <p:cNvSpPr/>
            <p:nvPr/>
          </p:nvSpPr>
          <p:spPr>
            <a:xfrm>
              <a:off x="0" y="1459901"/>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latin typeface="Amasis MT Pro" panose="02040504050005020304" pitchFamily="18" charset="0"/>
                </a:rPr>
                <a:t>Goal &amp; objective</a:t>
              </a:r>
              <a:endParaRPr lang="en-IN" sz="2400" b="1" dirty="0">
                <a:latin typeface="Amasis MT Pro" panose="02040504050005020304" pitchFamily="18" charset="0"/>
              </a:endParaRPr>
            </a:p>
          </p:txBody>
        </p:sp>
        <p:pic>
          <p:nvPicPr>
            <p:cNvPr id="16" name="Graphic 15" descr="Bullseye with solid fill">
              <a:extLst>
                <a:ext uri="{FF2B5EF4-FFF2-40B4-BE49-F238E27FC236}">
                  <a16:creationId xmlns:a16="http://schemas.microsoft.com/office/drawing/2014/main" id="{0DD4BC13-52E2-ED8A-CC21-060CBE783CA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8769" y="1468999"/>
              <a:ext cx="914400" cy="914400"/>
            </a:xfrm>
            <a:prstGeom prst="rect">
              <a:avLst/>
            </a:prstGeom>
          </p:spPr>
        </p:pic>
      </p:grpSp>
      <p:grpSp>
        <p:nvGrpSpPr>
          <p:cNvPr id="42" name="Group 41">
            <a:extLst>
              <a:ext uri="{FF2B5EF4-FFF2-40B4-BE49-F238E27FC236}">
                <a16:creationId xmlns:a16="http://schemas.microsoft.com/office/drawing/2014/main" id="{20364F74-8D4E-069E-1D40-5E8F0AE41A64}"/>
              </a:ext>
            </a:extLst>
          </p:cNvPr>
          <p:cNvGrpSpPr/>
          <p:nvPr/>
        </p:nvGrpSpPr>
        <p:grpSpPr>
          <a:xfrm>
            <a:off x="-2566067" y="4431743"/>
            <a:ext cx="3522518" cy="966354"/>
            <a:chOff x="0" y="4413548"/>
            <a:chExt cx="3522518" cy="966354"/>
          </a:xfrm>
        </p:grpSpPr>
        <p:sp>
          <p:nvSpPr>
            <p:cNvPr id="7" name="Rectangle 6">
              <a:extLst>
                <a:ext uri="{FF2B5EF4-FFF2-40B4-BE49-F238E27FC236}">
                  <a16:creationId xmlns:a16="http://schemas.microsoft.com/office/drawing/2014/main" id="{158F6D8D-3E85-4595-37BF-FD8E7B93628F}"/>
                </a:ext>
              </a:extLst>
            </p:cNvPr>
            <p:cNvSpPr/>
            <p:nvPr/>
          </p:nvSpPr>
          <p:spPr>
            <a:xfrm>
              <a:off x="0" y="4413548"/>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Tableau</a:t>
              </a:r>
              <a:endParaRPr lang="en-IN" sz="2400" b="1" dirty="0">
                <a:latin typeface="Amasis MT Pro" panose="02040504050005020304" pitchFamily="18" charset="0"/>
              </a:endParaRPr>
            </a:p>
          </p:txBody>
        </p:sp>
        <p:pic>
          <p:nvPicPr>
            <p:cNvPr id="18" name="Picture 17" descr="A group of black crosses&#10;&#10;AI-generated content may be incorrect.">
              <a:extLst>
                <a:ext uri="{FF2B5EF4-FFF2-40B4-BE49-F238E27FC236}">
                  <a16:creationId xmlns:a16="http://schemas.microsoft.com/office/drawing/2014/main" id="{159FB6CB-49F2-B68C-2FCA-823927F301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4504" y="4471686"/>
              <a:ext cx="872768" cy="872768"/>
            </a:xfrm>
            <a:prstGeom prst="rect">
              <a:avLst/>
            </a:prstGeom>
          </p:spPr>
        </p:pic>
      </p:grpSp>
      <p:grpSp>
        <p:nvGrpSpPr>
          <p:cNvPr id="43" name="Group 42">
            <a:extLst>
              <a:ext uri="{FF2B5EF4-FFF2-40B4-BE49-F238E27FC236}">
                <a16:creationId xmlns:a16="http://schemas.microsoft.com/office/drawing/2014/main" id="{567CAEA1-55CC-AB09-C37A-68656047B02E}"/>
              </a:ext>
            </a:extLst>
          </p:cNvPr>
          <p:cNvGrpSpPr/>
          <p:nvPr/>
        </p:nvGrpSpPr>
        <p:grpSpPr>
          <a:xfrm>
            <a:off x="-2544483" y="5377984"/>
            <a:ext cx="3522518" cy="966354"/>
            <a:chOff x="0" y="5398097"/>
            <a:chExt cx="3522518" cy="966354"/>
          </a:xfrm>
        </p:grpSpPr>
        <p:sp>
          <p:nvSpPr>
            <p:cNvPr id="8" name="Rectangle 7">
              <a:extLst>
                <a:ext uri="{FF2B5EF4-FFF2-40B4-BE49-F238E27FC236}">
                  <a16:creationId xmlns:a16="http://schemas.microsoft.com/office/drawing/2014/main" id="{5127A459-617A-EF52-1989-89CFBABA5911}"/>
                </a:ext>
              </a:extLst>
            </p:cNvPr>
            <p:cNvSpPr/>
            <p:nvPr/>
          </p:nvSpPr>
          <p:spPr>
            <a:xfrm>
              <a:off x="0" y="5398097"/>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Amasis MT Pro" panose="02040504050005020304" pitchFamily="18" charset="0"/>
                </a:rPr>
                <a:t>PowerBI</a:t>
              </a:r>
              <a:endParaRPr lang="en-IN" sz="2400" b="1" dirty="0">
                <a:latin typeface="Amasis MT Pro" panose="02040504050005020304" pitchFamily="18" charset="0"/>
              </a:endParaRPr>
            </a:p>
          </p:txBody>
        </p:sp>
        <p:pic>
          <p:nvPicPr>
            <p:cNvPr id="20" name="Picture 19" descr="A black and white logo&#10;&#10;AI-generated content may be incorrect.">
              <a:extLst>
                <a:ext uri="{FF2B5EF4-FFF2-40B4-BE49-F238E27FC236}">
                  <a16:creationId xmlns:a16="http://schemas.microsoft.com/office/drawing/2014/main" id="{57D01A5D-431C-0611-5E90-627C330AF7A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2597" y="5492625"/>
              <a:ext cx="704838" cy="777298"/>
            </a:xfrm>
            <a:prstGeom prst="rect">
              <a:avLst/>
            </a:prstGeom>
          </p:spPr>
        </p:pic>
      </p:grpSp>
      <p:grpSp>
        <p:nvGrpSpPr>
          <p:cNvPr id="41" name="Group 40">
            <a:extLst>
              <a:ext uri="{FF2B5EF4-FFF2-40B4-BE49-F238E27FC236}">
                <a16:creationId xmlns:a16="http://schemas.microsoft.com/office/drawing/2014/main" id="{64BDD346-62B9-28FC-3722-DA36CEA17FB1}"/>
              </a:ext>
            </a:extLst>
          </p:cNvPr>
          <p:cNvGrpSpPr/>
          <p:nvPr/>
        </p:nvGrpSpPr>
        <p:grpSpPr>
          <a:xfrm>
            <a:off x="-2541878" y="3449468"/>
            <a:ext cx="3544590" cy="966354"/>
            <a:chOff x="0" y="3428999"/>
            <a:chExt cx="3544590" cy="966354"/>
          </a:xfrm>
        </p:grpSpPr>
        <p:sp>
          <p:nvSpPr>
            <p:cNvPr id="6" name="Rectangle 5">
              <a:extLst>
                <a:ext uri="{FF2B5EF4-FFF2-40B4-BE49-F238E27FC236}">
                  <a16:creationId xmlns:a16="http://schemas.microsoft.com/office/drawing/2014/main" id="{A0C7E270-8AC4-C686-6929-3ECAD6CE8A18}"/>
                </a:ext>
              </a:extLst>
            </p:cNvPr>
            <p:cNvSpPr/>
            <p:nvPr/>
          </p:nvSpPr>
          <p:spPr>
            <a:xfrm>
              <a:off x="0" y="3428999"/>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MySQL</a:t>
              </a:r>
              <a:endParaRPr lang="en-IN" sz="2400" b="1" dirty="0">
                <a:latin typeface="Amasis MT Pro" panose="02040504050005020304" pitchFamily="18" charset="0"/>
              </a:endParaRPr>
            </a:p>
          </p:txBody>
        </p:sp>
        <p:pic>
          <p:nvPicPr>
            <p:cNvPr id="29" name="Picture 28" descr="A logo of a dolphin&#10;&#10;AI-generated content may be incorrect.">
              <a:extLst>
                <a:ext uri="{FF2B5EF4-FFF2-40B4-BE49-F238E27FC236}">
                  <a16:creationId xmlns:a16="http://schemas.microsoft.com/office/drawing/2014/main" id="{FAFEE14B-1CCE-DAD6-2FB9-92C87A3579E6}"/>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2654569" y="3505332"/>
              <a:ext cx="890021" cy="890021"/>
            </a:xfrm>
            <a:prstGeom prst="rect">
              <a:avLst/>
            </a:prstGeom>
          </p:spPr>
        </p:pic>
      </p:grpSp>
      <p:grpSp>
        <p:nvGrpSpPr>
          <p:cNvPr id="40" name="Group 39">
            <a:extLst>
              <a:ext uri="{FF2B5EF4-FFF2-40B4-BE49-F238E27FC236}">
                <a16:creationId xmlns:a16="http://schemas.microsoft.com/office/drawing/2014/main" id="{D4DCECFE-8170-BC75-073A-BB88BBFBC4DD}"/>
              </a:ext>
            </a:extLst>
          </p:cNvPr>
          <p:cNvGrpSpPr/>
          <p:nvPr/>
        </p:nvGrpSpPr>
        <p:grpSpPr>
          <a:xfrm>
            <a:off x="-653338" y="2456000"/>
            <a:ext cx="3522518" cy="966354"/>
            <a:chOff x="22072" y="2455822"/>
            <a:chExt cx="3522518" cy="966354"/>
          </a:xfrm>
        </p:grpSpPr>
        <p:sp>
          <p:nvSpPr>
            <p:cNvPr id="5" name="Rectangle 4">
              <a:extLst>
                <a:ext uri="{FF2B5EF4-FFF2-40B4-BE49-F238E27FC236}">
                  <a16:creationId xmlns:a16="http://schemas.microsoft.com/office/drawing/2014/main" id="{A45A961C-9E97-1714-4E9F-CFECCA41EA4E}"/>
                </a:ext>
              </a:extLst>
            </p:cNvPr>
            <p:cNvSpPr/>
            <p:nvPr/>
          </p:nvSpPr>
          <p:spPr>
            <a:xfrm>
              <a:off x="22072" y="2455822"/>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Excel</a:t>
              </a:r>
              <a:endParaRPr lang="en-IN" sz="2400" b="1" dirty="0">
                <a:latin typeface="Amasis MT Pro" panose="02040504050005020304" pitchFamily="18" charset="0"/>
              </a:endParaRPr>
            </a:p>
          </p:txBody>
        </p:sp>
        <p:pic>
          <p:nvPicPr>
            <p:cNvPr id="35" name="Picture 34" descr="A green square with a white x on it&#10;&#10;AI-generated content may be incorrect.">
              <a:extLst>
                <a:ext uri="{FF2B5EF4-FFF2-40B4-BE49-F238E27FC236}">
                  <a16:creationId xmlns:a16="http://schemas.microsoft.com/office/drawing/2014/main" id="{73D4DFED-7906-C3AD-F3D3-BD5583EEBF7B}"/>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2602455" y="2523981"/>
              <a:ext cx="870714" cy="810490"/>
            </a:xfrm>
            <a:prstGeom prst="rect">
              <a:avLst/>
            </a:prstGeom>
          </p:spPr>
        </p:pic>
      </p:grpSp>
      <p:sp>
        <p:nvSpPr>
          <p:cNvPr id="3" name="TextBox 2">
            <a:extLst>
              <a:ext uri="{FF2B5EF4-FFF2-40B4-BE49-F238E27FC236}">
                <a16:creationId xmlns:a16="http://schemas.microsoft.com/office/drawing/2014/main" id="{00506812-2B9A-E4BE-B639-117FD2E5A720}"/>
              </a:ext>
            </a:extLst>
          </p:cNvPr>
          <p:cNvSpPr txBox="1"/>
          <p:nvPr/>
        </p:nvSpPr>
        <p:spPr>
          <a:xfrm>
            <a:off x="3443312" y="390804"/>
            <a:ext cx="8516624" cy="1938992"/>
          </a:xfrm>
          <a:prstGeom prst="rect">
            <a:avLst/>
          </a:prstGeom>
          <a:noFill/>
        </p:spPr>
        <p:txBody>
          <a:bodyPr wrap="square">
            <a:spAutoFit/>
          </a:bodyPr>
          <a:lstStyle/>
          <a:p>
            <a:pPr>
              <a:buNone/>
            </a:pPr>
            <a:r>
              <a:rPr lang="en-US" sz="3200" b="1" dirty="0">
                <a:solidFill>
                  <a:schemeClr val="accent5">
                    <a:lumMod val="50000"/>
                  </a:schemeClr>
                </a:solidFill>
                <a:latin typeface="Arial Black" panose="020B0A04020102020204" pitchFamily="34" charset="0"/>
              </a:rPr>
              <a:t>KPI Implementation in Excel Dashboard</a:t>
            </a:r>
          </a:p>
          <a:p>
            <a:pPr>
              <a:buNone/>
            </a:pPr>
            <a:endParaRPr lang="en-US" sz="3200" b="1" dirty="0">
              <a:solidFill>
                <a:schemeClr val="accent5">
                  <a:lumMod val="50000"/>
                </a:schemeClr>
              </a:solidFill>
              <a:latin typeface="Arial Black" panose="020B0A04020102020204" pitchFamily="34" charset="0"/>
            </a:endParaRPr>
          </a:p>
          <a:p>
            <a:endParaRPr lang="en-US" sz="2400" dirty="0"/>
          </a:p>
        </p:txBody>
      </p:sp>
      <p:pic>
        <p:nvPicPr>
          <p:cNvPr id="2" name="Content Placeholder 3">
            <a:extLst>
              <a:ext uri="{FF2B5EF4-FFF2-40B4-BE49-F238E27FC236}">
                <a16:creationId xmlns:a16="http://schemas.microsoft.com/office/drawing/2014/main" id="{8E079B5B-4435-8473-1FF6-30DFC7DA9621}"/>
              </a:ext>
            </a:extLst>
          </p:cNvPr>
          <p:cNvPicPr>
            <a:picLocks noGrp="1" noChangeAspect="1"/>
          </p:cNvPicPr>
          <p:nvPr>
            <p:ph idx="1"/>
          </p:nvPr>
        </p:nvPicPr>
        <p:blipFill>
          <a:blip r:embed="rId12"/>
          <a:stretch>
            <a:fillRect/>
          </a:stretch>
        </p:blipFill>
        <p:spPr>
          <a:xfrm>
            <a:off x="3146698" y="1586370"/>
            <a:ext cx="8907188" cy="4394199"/>
          </a:xfrm>
          <a:prstGeom prst="rect">
            <a:avLst/>
          </a:prstGeom>
        </p:spPr>
      </p:pic>
    </p:spTree>
    <p:extLst>
      <p:ext uri="{BB962C8B-B14F-4D97-AF65-F5344CB8AC3E}">
        <p14:creationId xmlns:p14="http://schemas.microsoft.com/office/powerpoint/2010/main" val="421372022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69F66-CE6B-B368-5183-E6790ED96A6B}"/>
            </a:ext>
          </a:extLst>
        </p:cNvPr>
        <p:cNvGrpSpPr/>
        <p:nvPr/>
      </p:nvGrpSpPr>
      <p:grpSpPr>
        <a:xfrm>
          <a:off x="0" y="0"/>
          <a:ext cx="0" cy="0"/>
          <a:chOff x="0" y="0"/>
          <a:chExt cx="0" cy="0"/>
        </a:xfrm>
      </p:grpSpPr>
      <p:grpSp>
        <p:nvGrpSpPr>
          <p:cNvPr id="37" name="Group 36">
            <a:extLst>
              <a:ext uri="{FF2B5EF4-FFF2-40B4-BE49-F238E27FC236}">
                <a16:creationId xmlns:a16="http://schemas.microsoft.com/office/drawing/2014/main" id="{778F3B83-3A3F-B73D-535D-A0285F6A8F60}"/>
              </a:ext>
            </a:extLst>
          </p:cNvPr>
          <p:cNvGrpSpPr/>
          <p:nvPr/>
        </p:nvGrpSpPr>
        <p:grpSpPr>
          <a:xfrm>
            <a:off x="-2544483" y="502645"/>
            <a:ext cx="3522518" cy="966354"/>
            <a:chOff x="22072" y="473576"/>
            <a:chExt cx="3522518" cy="966354"/>
          </a:xfrm>
        </p:grpSpPr>
        <p:sp>
          <p:nvSpPr>
            <p:cNvPr id="9" name="Rectangle 8">
              <a:extLst>
                <a:ext uri="{FF2B5EF4-FFF2-40B4-BE49-F238E27FC236}">
                  <a16:creationId xmlns:a16="http://schemas.microsoft.com/office/drawing/2014/main" id="{E3EC52EF-2788-2B97-8ED1-2CF2FFE9F187}"/>
                </a:ext>
              </a:extLst>
            </p:cNvPr>
            <p:cNvSpPr/>
            <p:nvPr/>
          </p:nvSpPr>
          <p:spPr>
            <a:xfrm>
              <a:off x="22072" y="473576"/>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latin typeface="Amasis MT Pro" panose="02040504050005020304" pitchFamily="18" charset="0"/>
                </a:rPr>
                <a:t>Agenda</a:t>
              </a:r>
              <a:endParaRPr lang="en-IN" sz="2400" dirty="0">
                <a:latin typeface="Amasis MT Pro" panose="02040504050005020304" pitchFamily="18" charset="0"/>
              </a:endParaRPr>
            </a:p>
          </p:txBody>
        </p:sp>
        <p:pic>
          <p:nvPicPr>
            <p:cNvPr id="14" name="Graphic 13" descr="Clipboard with solid fill">
              <a:extLst>
                <a:ext uri="{FF2B5EF4-FFF2-40B4-BE49-F238E27FC236}">
                  <a16:creationId xmlns:a16="http://schemas.microsoft.com/office/drawing/2014/main" id="{B0841473-2D07-210C-D1AB-7A9ABC6884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44504" y="596161"/>
              <a:ext cx="742931" cy="742931"/>
            </a:xfrm>
            <a:prstGeom prst="rect">
              <a:avLst/>
            </a:prstGeom>
          </p:spPr>
        </p:pic>
      </p:grpSp>
      <p:grpSp>
        <p:nvGrpSpPr>
          <p:cNvPr id="38" name="Group 37">
            <a:extLst>
              <a:ext uri="{FF2B5EF4-FFF2-40B4-BE49-F238E27FC236}">
                <a16:creationId xmlns:a16="http://schemas.microsoft.com/office/drawing/2014/main" id="{CF1D52C6-C556-16EB-82B0-4B01562E9F93}"/>
              </a:ext>
            </a:extLst>
          </p:cNvPr>
          <p:cNvGrpSpPr/>
          <p:nvPr/>
        </p:nvGrpSpPr>
        <p:grpSpPr>
          <a:xfrm>
            <a:off x="-2544483" y="1491742"/>
            <a:ext cx="3522518" cy="966354"/>
            <a:chOff x="0" y="1459901"/>
            <a:chExt cx="3522518" cy="966354"/>
          </a:xfrm>
        </p:grpSpPr>
        <p:sp>
          <p:nvSpPr>
            <p:cNvPr id="4" name="Rectangle 3">
              <a:extLst>
                <a:ext uri="{FF2B5EF4-FFF2-40B4-BE49-F238E27FC236}">
                  <a16:creationId xmlns:a16="http://schemas.microsoft.com/office/drawing/2014/main" id="{166CC6CC-E1F5-FFC2-7CF4-83E8D1495642}"/>
                </a:ext>
              </a:extLst>
            </p:cNvPr>
            <p:cNvSpPr/>
            <p:nvPr/>
          </p:nvSpPr>
          <p:spPr>
            <a:xfrm>
              <a:off x="0" y="1459901"/>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latin typeface="Amasis MT Pro" panose="02040504050005020304" pitchFamily="18" charset="0"/>
                </a:rPr>
                <a:t>Goal &amp; objective</a:t>
              </a:r>
              <a:endParaRPr lang="en-IN" sz="2400" b="1" dirty="0">
                <a:latin typeface="Amasis MT Pro" panose="02040504050005020304" pitchFamily="18" charset="0"/>
              </a:endParaRPr>
            </a:p>
          </p:txBody>
        </p:sp>
        <p:pic>
          <p:nvPicPr>
            <p:cNvPr id="16" name="Graphic 15" descr="Bullseye with solid fill">
              <a:extLst>
                <a:ext uri="{FF2B5EF4-FFF2-40B4-BE49-F238E27FC236}">
                  <a16:creationId xmlns:a16="http://schemas.microsoft.com/office/drawing/2014/main" id="{BA888C79-7361-F0FF-EE37-09C6A14409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8769" y="1468999"/>
              <a:ext cx="914400" cy="914400"/>
            </a:xfrm>
            <a:prstGeom prst="rect">
              <a:avLst/>
            </a:prstGeom>
          </p:spPr>
        </p:pic>
      </p:grpSp>
      <p:grpSp>
        <p:nvGrpSpPr>
          <p:cNvPr id="42" name="Group 41">
            <a:extLst>
              <a:ext uri="{FF2B5EF4-FFF2-40B4-BE49-F238E27FC236}">
                <a16:creationId xmlns:a16="http://schemas.microsoft.com/office/drawing/2014/main" id="{B6323F11-A2B9-6BCA-E526-FD9C34AFA463}"/>
              </a:ext>
            </a:extLst>
          </p:cNvPr>
          <p:cNvGrpSpPr/>
          <p:nvPr/>
        </p:nvGrpSpPr>
        <p:grpSpPr>
          <a:xfrm>
            <a:off x="-2566067" y="4431743"/>
            <a:ext cx="3522518" cy="966354"/>
            <a:chOff x="0" y="4413548"/>
            <a:chExt cx="3522518" cy="966354"/>
          </a:xfrm>
        </p:grpSpPr>
        <p:sp>
          <p:nvSpPr>
            <p:cNvPr id="7" name="Rectangle 6">
              <a:extLst>
                <a:ext uri="{FF2B5EF4-FFF2-40B4-BE49-F238E27FC236}">
                  <a16:creationId xmlns:a16="http://schemas.microsoft.com/office/drawing/2014/main" id="{6B73B3CF-7692-BD65-F559-44228E57E420}"/>
                </a:ext>
              </a:extLst>
            </p:cNvPr>
            <p:cNvSpPr/>
            <p:nvPr/>
          </p:nvSpPr>
          <p:spPr>
            <a:xfrm>
              <a:off x="0" y="4413548"/>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Tableau</a:t>
              </a:r>
              <a:endParaRPr lang="en-IN" sz="2400" b="1" dirty="0">
                <a:latin typeface="Amasis MT Pro" panose="02040504050005020304" pitchFamily="18" charset="0"/>
              </a:endParaRPr>
            </a:p>
          </p:txBody>
        </p:sp>
        <p:pic>
          <p:nvPicPr>
            <p:cNvPr id="18" name="Picture 17" descr="A group of black crosses&#10;&#10;AI-generated content may be incorrect.">
              <a:extLst>
                <a:ext uri="{FF2B5EF4-FFF2-40B4-BE49-F238E27FC236}">
                  <a16:creationId xmlns:a16="http://schemas.microsoft.com/office/drawing/2014/main" id="{10ED51D5-CABD-5C63-1C73-FC6C4556BF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4504" y="4471686"/>
              <a:ext cx="872768" cy="872768"/>
            </a:xfrm>
            <a:prstGeom prst="rect">
              <a:avLst/>
            </a:prstGeom>
          </p:spPr>
        </p:pic>
      </p:grpSp>
      <p:grpSp>
        <p:nvGrpSpPr>
          <p:cNvPr id="43" name="Group 42">
            <a:extLst>
              <a:ext uri="{FF2B5EF4-FFF2-40B4-BE49-F238E27FC236}">
                <a16:creationId xmlns:a16="http://schemas.microsoft.com/office/drawing/2014/main" id="{6A102C3E-D5C7-A349-AEB5-439E645CDDA7}"/>
              </a:ext>
            </a:extLst>
          </p:cNvPr>
          <p:cNvGrpSpPr/>
          <p:nvPr/>
        </p:nvGrpSpPr>
        <p:grpSpPr>
          <a:xfrm>
            <a:off x="-2544483" y="5377984"/>
            <a:ext cx="3522518" cy="966354"/>
            <a:chOff x="0" y="5398097"/>
            <a:chExt cx="3522518" cy="966354"/>
          </a:xfrm>
        </p:grpSpPr>
        <p:sp>
          <p:nvSpPr>
            <p:cNvPr id="8" name="Rectangle 7">
              <a:extLst>
                <a:ext uri="{FF2B5EF4-FFF2-40B4-BE49-F238E27FC236}">
                  <a16:creationId xmlns:a16="http://schemas.microsoft.com/office/drawing/2014/main" id="{3803D384-B9DB-366D-3766-3AE8D1B9CEA4}"/>
                </a:ext>
              </a:extLst>
            </p:cNvPr>
            <p:cNvSpPr/>
            <p:nvPr/>
          </p:nvSpPr>
          <p:spPr>
            <a:xfrm>
              <a:off x="0" y="5398097"/>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Amasis MT Pro" panose="02040504050005020304" pitchFamily="18" charset="0"/>
                </a:rPr>
                <a:t>PowerBI</a:t>
              </a:r>
              <a:endParaRPr lang="en-IN" sz="2400" b="1" dirty="0">
                <a:latin typeface="Amasis MT Pro" panose="02040504050005020304" pitchFamily="18" charset="0"/>
              </a:endParaRPr>
            </a:p>
          </p:txBody>
        </p:sp>
        <p:pic>
          <p:nvPicPr>
            <p:cNvPr id="20" name="Picture 19" descr="A black and white logo&#10;&#10;AI-generated content may be incorrect.">
              <a:extLst>
                <a:ext uri="{FF2B5EF4-FFF2-40B4-BE49-F238E27FC236}">
                  <a16:creationId xmlns:a16="http://schemas.microsoft.com/office/drawing/2014/main" id="{C41E1FED-6DF2-E3AF-ECDA-9CC61FEE3B0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2597" y="5492625"/>
              <a:ext cx="704838" cy="777298"/>
            </a:xfrm>
            <a:prstGeom prst="rect">
              <a:avLst/>
            </a:prstGeom>
          </p:spPr>
        </p:pic>
      </p:grpSp>
      <p:grpSp>
        <p:nvGrpSpPr>
          <p:cNvPr id="41" name="Group 40">
            <a:extLst>
              <a:ext uri="{FF2B5EF4-FFF2-40B4-BE49-F238E27FC236}">
                <a16:creationId xmlns:a16="http://schemas.microsoft.com/office/drawing/2014/main" id="{D61DD55E-01F7-E229-3773-75C19358F39F}"/>
              </a:ext>
            </a:extLst>
          </p:cNvPr>
          <p:cNvGrpSpPr/>
          <p:nvPr/>
        </p:nvGrpSpPr>
        <p:grpSpPr>
          <a:xfrm>
            <a:off x="-951415" y="3465389"/>
            <a:ext cx="3544590" cy="966354"/>
            <a:chOff x="0" y="3428999"/>
            <a:chExt cx="3544590" cy="966354"/>
          </a:xfrm>
        </p:grpSpPr>
        <p:sp>
          <p:nvSpPr>
            <p:cNvPr id="6" name="Rectangle 5">
              <a:extLst>
                <a:ext uri="{FF2B5EF4-FFF2-40B4-BE49-F238E27FC236}">
                  <a16:creationId xmlns:a16="http://schemas.microsoft.com/office/drawing/2014/main" id="{0370447C-6CA5-46D5-02BF-3E5AB40AE2AF}"/>
                </a:ext>
              </a:extLst>
            </p:cNvPr>
            <p:cNvSpPr/>
            <p:nvPr/>
          </p:nvSpPr>
          <p:spPr>
            <a:xfrm>
              <a:off x="0" y="3428999"/>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MySQL</a:t>
              </a:r>
              <a:endParaRPr lang="en-IN" sz="2400" b="1" dirty="0">
                <a:latin typeface="Amasis MT Pro" panose="02040504050005020304" pitchFamily="18" charset="0"/>
              </a:endParaRPr>
            </a:p>
          </p:txBody>
        </p:sp>
        <p:pic>
          <p:nvPicPr>
            <p:cNvPr id="29" name="Picture 28" descr="A logo of a dolphin&#10;&#10;AI-generated content may be incorrect.">
              <a:extLst>
                <a:ext uri="{FF2B5EF4-FFF2-40B4-BE49-F238E27FC236}">
                  <a16:creationId xmlns:a16="http://schemas.microsoft.com/office/drawing/2014/main" id="{3971864C-C90F-EB4F-66C2-1B0775DD3F75}"/>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2654569" y="3505332"/>
              <a:ext cx="890021" cy="890021"/>
            </a:xfrm>
            <a:prstGeom prst="rect">
              <a:avLst/>
            </a:prstGeom>
          </p:spPr>
        </p:pic>
      </p:grpSp>
      <p:grpSp>
        <p:nvGrpSpPr>
          <p:cNvPr id="40" name="Group 39">
            <a:extLst>
              <a:ext uri="{FF2B5EF4-FFF2-40B4-BE49-F238E27FC236}">
                <a16:creationId xmlns:a16="http://schemas.microsoft.com/office/drawing/2014/main" id="{F518D3CB-B157-94ED-0A18-CC3607A2FDAF}"/>
              </a:ext>
            </a:extLst>
          </p:cNvPr>
          <p:cNvGrpSpPr/>
          <p:nvPr/>
        </p:nvGrpSpPr>
        <p:grpSpPr>
          <a:xfrm>
            <a:off x="-2544483" y="2467194"/>
            <a:ext cx="3522518" cy="966354"/>
            <a:chOff x="22072" y="2455822"/>
            <a:chExt cx="3522518" cy="966354"/>
          </a:xfrm>
        </p:grpSpPr>
        <p:sp>
          <p:nvSpPr>
            <p:cNvPr id="5" name="Rectangle 4">
              <a:extLst>
                <a:ext uri="{FF2B5EF4-FFF2-40B4-BE49-F238E27FC236}">
                  <a16:creationId xmlns:a16="http://schemas.microsoft.com/office/drawing/2014/main" id="{BCECE71B-18B8-1F1B-4C06-51743EA8EF35}"/>
                </a:ext>
              </a:extLst>
            </p:cNvPr>
            <p:cNvSpPr/>
            <p:nvPr/>
          </p:nvSpPr>
          <p:spPr>
            <a:xfrm>
              <a:off x="22072" y="2455822"/>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Excel</a:t>
              </a:r>
              <a:endParaRPr lang="en-IN" sz="2400" b="1" dirty="0">
                <a:latin typeface="Amasis MT Pro" panose="02040504050005020304" pitchFamily="18" charset="0"/>
              </a:endParaRPr>
            </a:p>
          </p:txBody>
        </p:sp>
        <p:pic>
          <p:nvPicPr>
            <p:cNvPr id="35" name="Picture 34" descr="A green square with a white x on it&#10;&#10;AI-generated content may be incorrect.">
              <a:extLst>
                <a:ext uri="{FF2B5EF4-FFF2-40B4-BE49-F238E27FC236}">
                  <a16:creationId xmlns:a16="http://schemas.microsoft.com/office/drawing/2014/main" id="{B58E14BA-BFE8-BFA1-FDD3-367806EDB16B}"/>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2602455" y="2523981"/>
              <a:ext cx="870714" cy="810490"/>
            </a:xfrm>
            <a:prstGeom prst="rect">
              <a:avLst/>
            </a:prstGeom>
          </p:spPr>
        </p:pic>
      </p:grpSp>
      <p:sp>
        <p:nvSpPr>
          <p:cNvPr id="3" name="TextBox 2">
            <a:extLst>
              <a:ext uri="{FF2B5EF4-FFF2-40B4-BE49-F238E27FC236}">
                <a16:creationId xmlns:a16="http://schemas.microsoft.com/office/drawing/2014/main" id="{5A0404E4-1273-E2CB-E176-AFBB55401F38}"/>
              </a:ext>
            </a:extLst>
          </p:cNvPr>
          <p:cNvSpPr txBox="1"/>
          <p:nvPr/>
        </p:nvSpPr>
        <p:spPr>
          <a:xfrm>
            <a:off x="3074934" y="614576"/>
            <a:ext cx="7413912" cy="4056495"/>
          </a:xfrm>
          <a:prstGeom prst="rect">
            <a:avLst/>
          </a:prstGeom>
          <a:noFill/>
        </p:spPr>
        <p:txBody>
          <a:bodyPr wrap="square">
            <a:spAutoFit/>
          </a:bodyPr>
          <a:lstStyle/>
          <a:p>
            <a:pPr>
              <a:lnSpc>
                <a:spcPct val="115000"/>
              </a:lnSpc>
              <a:spcAft>
                <a:spcPts val="800"/>
              </a:spcAft>
              <a:buNone/>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Data </a:t>
            </a:r>
            <a:r>
              <a:rPr lang="en-IN" sz="1800" b="1" kern="100" dirty="0" err="1">
                <a:effectLst/>
                <a:latin typeface="Aptos" panose="020B0004020202020204" pitchFamily="34" charset="0"/>
                <a:ea typeface="Aptos" panose="020B0004020202020204" pitchFamily="34" charset="0"/>
                <a:cs typeface="Times New Roman" panose="02020603050405020304" pitchFamily="18" charset="0"/>
              </a:rPr>
              <a:t>Modeling</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&amp; SQL Implementation</a:t>
            </a: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Star Schema Design:</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We adopted a dimensional model: one central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Production Facts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table (with metrics per batch or time interval) and several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Dimension</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tables (Date, Product, Machine, Shift). This was designed </a:t>
            </a:r>
            <a:r>
              <a:rPr lang="en-IN" sz="1800" i="1" kern="100" dirty="0">
                <a:effectLst/>
                <a:latin typeface="Aptos" panose="020B0004020202020204" pitchFamily="34" charset="0"/>
                <a:ea typeface="Aptos" panose="020B0004020202020204" pitchFamily="34" charset="0"/>
                <a:cs typeface="Times New Roman" panose="02020603050405020304" pitchFamily="18" charset="0"/>
              </a:rPr>
              <a:t>before building</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to ensure clean relationships.</a:t>
            </a:r>
          </a:p>
          <a:p>
            <a:pPr marL="342900" lvl="0" indent="-342900">
              <a:lnSpc>
                <a:spcPct val="115000"/>
              </a:lnSpc>
              <a:spcAft>
                <a:spcPts val="800"/>
              </a:spcAft>
              <a:buSzPts val="1000"/>
              <a:buFont typeface="Symbol" panose="05050102010706020507" pitchFamily="18" charset="2"/>
              <a:buChar char=""/>
              <a:tabLst>
                <a:tab pos="457200" algn="l"/>
              </a:tabLst>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Primary/Foreign Keys:</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Define keys (e.g.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production.fact_date_key</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date.key</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and indexes. This enforces referential integrity and speeds joins.</a:t>
            </a:r>
          </a:p>
          <a:p>
            <a:pPr>
              <a:buNone/>
            </a:pPr>
            <a:r>
              <a:rPr lang="en-IN" sz="1800" b="1" dirty="0">
                <a:effectLst/>
                <a:latin typeface="Aptos" panose="020B0004020202020204" pitchFamily="34" charset="0"/>
                <a:ea typeface="Aptos" panose="020B0004020202020204" pitchFamily="34" charset="0"/>
                <a:cs typeface="Times New Roman" panose="02020603050405020304" pitchFamily="18" charset="0"/>
              </a:rPr>
              <a:t>SQL Joins &amp; Views:</a:t>
            </a:r>
            <a:r>
              <a:rPr lang="en-IN" sz="1800" dirty="0">
                <a:effectLst/>
                <a:latin typeface="Aptos" panose="020B0004020202020204" pitchFamily="34" charset="0"/>
                <a:ea typeface="Aptos" panose="020B0004020202020204" pitchFamily="34" charset="0"/>
                <a:cs typeface="Times New Roman" panose="02020603050405020304" pitchFamily="18" charset="0"/>
              </a:rPr>
              <a:t> Write SQL queries to join fact and dimensions. For example, join production with downtime logs to calculate total downtime by machine. Create views for each KPI (e.g. </a:t>
            </a:r>
            <a:r>
              <a:rPr lang="en-IN" sz="1800" dirty="0" err="1">
                <a:effectLst/>
                <a:latin typeface="Aptos" panose="020B0004020202020204" pitchFamily="34" charset="0"/>
                <a:ea typeface="Aptos" panose="020B0004020202020204" pitchFamily="34" charset="0"/>
                <a:cs typeface="Times New Roman" panose="02020603050405020304" pitchFamily="18" charset="0"/>
              </a:rPr>
              <a:t>vw_KPI_ProductionRate</a:t>
            </a:r>
            <a:r>
              <a:rPr lang="en-IN" sz="1800" dirty="0">
                <a:effectLst/>
                <a:latin typeface="Aptos" panose="020B0004020202020204" pitchFamily="34" charset="0"/>
                <a:ea typeface="Aptos" panose="020B0004020202020204" pitchFamily="34" charset="0"/>
                <a:cs typeface="Times New Roman" panose="02020603050405020304" pitchFamily="18" charset="0"/>
              </a:rPr>
              <a:t>). SQL is used for “transforming, refining, and cleaning” data in this phase</a:t>
            </a:r>
            <a:r>
              <a:rPr lang="en-IN" sz="1800" u="sng" dirty="0">
                <a:solidFill>
                  <a:srgbClr val="467886"/>
                </a:solidFill>
                <a:effectLst/>
                <a:latin typeface="Aptos" panose="020B0004020202020204" pitchFamily="34" charset="0"/>
                <a:ea typeface="Aptos" panose="020B0004020202020204" pitchFamily="34" charset="0"/>
                <a:cs typeface="Times New Roman" panose="02020603050405020304" pitchFamily="18" charset="0"/>
              </a:rPr>
              <a:t>.</a:t>
            </a:r>
            <a:endParaRPr lang="en-IN" dirty="0"/>
          </a:p>
        </p:txBody>
      </p:sp>
    </p:spTree>
    <p:extLst>
      <p:ext uri="{BB962C8B-B14F-4D97-AF65-F5344CB8AC3E}">
        <p14:creationId xmlns:p14="http://schemas.microsoft.com/office/powerpoint/2010/main" val="118556913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967EB-078A-E052-C1E9-416E080E3B46}"/>
            </a:ext>
          </a:extLst>
        </p:cNvPr>
        <p:cNvGrpSpPr/>
        <p:nvPr/>
      </p:nvGrpSpPr>
      <p:grpSpPr>
        <a:xfrm>
          <a:off x="0" y="0"/>
          <a:ext cx="0" cy="0"/>
          <a:chOff x="0" y="0"/>
          <a:chExt cx="0" cy="0"/>
        </a:xfrm>
      </p:grpSpPr>
      <p:grpSp>
        <p:nvGrpSpPr>
          <p:cNvPr id="37" name="Group 36">
            <a:extLst>
              <a:ext uri="{FF2B5EF4-FFF2-40B4-BE49-F238E27FC236}">
                <a16:creationId xmlns:a16="http://schemas.microsoft.com/office/drawing/2014/main" id="{33D0A473-329C-84DA-1109-10D1E64A4413}"/>
              </a:ext>
            </a:extLst>
          </p:cNvPr>
          <p:cNvGrpSpPr/>
          <p:nvPr/>
        </p:nvGrpSpPr>
        <p:grpSpPr>
          <a:xfrm>
            <a:off x="-2544483" y="502645"/>
            <a:ext cx="3522518" cy="966354"/>
            <a:chOff x="22072" y="473576"/>
            <a:chExt cx="3522518" cy="966354"/>
          </a:xfrm>
        </p:grpSpPr>
        <p:sp>
          <p:nvSpPr>
            <p:cNvPr id="9" name="Rectangle 8">
              <a:extLst>
                <a:ext uri="{FF2B5EF4-FFF2-40B4-BE49-F238E27FC236}">
                  <a16:creationId xmlns:a16="http://schemas.microsoft.com/office/drawing/2014/main" id="{69E8C230-0264-2702-405B-731EAB15BFAA}"/>
                </a:ext>
              </a:extLst>
            </p:cNvPr>
            <p:cNvSpPr/>
            <p:nvPr/>
          </p:nvSpPr>
          <p:spPr>
            <a:xfrm>
              <a:off x="22072" y="473576"/>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latin typeface="Amasis MT Pro" panose="02040504050005020304" pitchFamily="18" charset="0"/>
                </a:rPr>
                <a:t>Agenda</a:t>
              </a:r>
              <a:endParaRPr lang="en-IN" sz="2400" dirty="0">
                <a:latin typeface="Amasis MT Pro" panose="02040504050005020304" pitchFamily="18" charset="0"/>
              </a:endParaRPr>
            </a:p>
          </p:txBody>
        </p:sp>
        <p:pic>
          <p:nvPicPr>
            <p:cNvPr id="14" name="Graphic 13" descr="Clipboard with solid fill">
              <a:extLst>
                <a:ext uri="{FF2B5EF4-FFF2-40B4-BE49-F238E27FC236}">
                  <a16:creationId xmlns:a16="http://schemas.microsoft.com/office/drawing/2014/main" id="{373837A4-9002-3241-6108-223A837EA3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44504" y="596161"/>
              <a:ext cx="742931" cy="742931"/>
            </a:xfrm>
            <a:prstGeom prst="rect">
              <a:avLst/>
            </a:prstGeom>
          </p:spPr>
        </p:pic>
      </p:grpSp>
      <p:grpSp>
        <p:nvGrpSpPr>
          <p:cNvPr id="38" name="Group 37">
            <a:extLst>
              <a:ext uri="{FF2B5EF4-FFF2-40B4-BE49-F238E27FC236}">
                <a16:creationId xmlns:a16="http://schemas.microsoft.com/office/drawing/2014/main" id="{03FF3414-6A56-8A97-ACA4-EA9A8C2C1586}"/>
              </a:ext>
            </a:extLst>
          </p:cNvPr>
          <p:cNvGrpSpPr/>
          <p:nvPr/>
        </p:nvGrpSpPr>
        <p:grpSpPr>
          <a:xfrm>
            <a:off x="-2544483" y="1491742"/>
            <a:ext cx="3522518" cy="966354"/>
            <a:chOff x="0" y="1459901"/>
            <a:chExt cx="3522518" cy="966354"/>
          </a:xfrm>
        </p:grpSpPr>
        <p:sp>
          <p:nvSpPr>
            <p:cNvPr id="4" name="Rectangle 3">
              <a:extLst>
                <a:ext uri="{FF2B5EF4-FFF2-40B4-BE49-F238E27FC236}">
                  <a16:creationId xmlns:a16="http://schemas.microsoft.com/office/drawing/2014/main" id="{97EF6C41-36E1-61E8-50B4-84BC207B3C99}"/>
                </a:ext>
              </a:extLst>
            </p:cNvPr>
            <p:cNvSpPr/>
            <p:nvPr/>
          </p:nvSpPr>
          <p:spPr>
            <a:xfrm>
              <a:off x="0" y="1459901"/>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latin typeface="Amasis MT Pro" panose="02040504050005020304" pitchFamily="18" charset="0"/>
                </a:rPr>
                <a:t>Goal &amp; objective</a:t>
              </a:r>
              <a:endParaRPr lang="en-IN" sz="2400" b="1" dirty="0">
                <a:latin typeface="Amasis MT Pro" panose="02040504050005020304" pitchFamily="18" charset="0"/>
              </a:endParaRPr>
            </a:p>
          </p:txBody>
        </p:sp>
        <p:pic>
          <p:nvPicPr>
            <p:cNvPr id="16" name="Graphic 15" descr="Bullseye with solid fill">
              <a:extLst>
                <a:ext uri="{FF2B5EF4-FFF2-40B4-BE49-F238E27FC236}">
                  <a16:creationId xmlns:a16="http://schemas.microsoft.com/office/drawing/2014/main" id="{705E754A-FCA2-5FFE-1432-5150209D01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8769" y="1468999"/>
              <a:ext cx="914400" cy="914400"/>
            </a:xfrm>
            <a:prstGeom prst="rect">
              <a:avLst/>
            </a:prstGeom>
          </p:spPr>
        </p:pic>
      </p:grpSp>
      <p:grpSp>
        <p:nvGrpSpPr>
          <p:cNvPr id="42" name="Group 41">
            <a:extLst>
              <a:ext uri="{FF2B5EF4-FFF2-40B4-BE49-F238E27FC236}">
                <a16:creationId xmlns:a16="http://schemas.microsoft.com/office/drawing/2014/main" id="{129B39ED-C8FB-2635-F8F8-E0D1D77056E7}"/>
              </a:ext>
            </a:extLst>
          </p:cNvPr>
          <p:cNvGrpSpPr/>
          <p:nvPr/>
        </p:nvGrpSpPr>
        <p:grpSpPr>
          <a:xfrm>
            <a:off x="-1048994" y="4447663"/>
            <a:ext cx="3522518" cy="966354"/>
            <a:chOff x="0" y="4413548"/>
            <a:chExt cx="3522518" cy="966354"/>
          </a:xfrm>
        </p:grpSpPr>
        <p:sp>
          <p:nvSpPr>
            <p:cNvPr id="7" name="Rectangle 6">
              <a:extLst>
                <a:ext uri="{FF2B5EF4-FFF2-40B4-BE49-F238E27FC236}">
                  <a16:creationId xmlns:a16="http://schemas.microsoft.com/office/drawing/2014/main" id="{E39D1AE8-F300-425D-2E5C-AB286F0B27F6}"/>
                </a:ext>
              </a:extLst>
            </p:cNvPr>
            <p:cNvSpPr/>
            <p:nvPr/>
          </p:nvSpPr>
          <p:spPr>
            <a:xfrm>
              <a:off x="0" y="4413548"/>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Tableau</a:t>
              </a:r>
              <a:endParaRPr lang="en-IN" sz="2400" b="1" dirty="0">
                <a:latin typeface="Amasis MT Pro" panose="02040504050005020304" pitchFamily="18" charset="0"/>
              </a:endParaRPr>
            </a:p>
          </p:txBody>
        </p:sp>
        <p:pic>
          <p:nvPicPr>
            <p:cNvPr id="18" name="Picture 17" descr="A group of black crosses&#10;&#10;AI-generated content may be incorrect.">
              <a:extLst>
                <a:ext uri="{FF2B5EF4-FFF2-40B4-BE49-F238E27FC236}">
                  <a16:creationId xmlns:a16="http://schemas.microsoft.com/office/drawing/2014/main" id="{A377C0DD-92F8-81C0-CBA7-81E9E21E25E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4504" y="4471686"/>
              <a:ext cx="872768" cy="872768"/>
            </a:xfrm>
            <a:prstGeom prst="rect">
              <a:avLst/>
            </a:prstGeom>
          </p:spPr>
        </p:pic>
      </p:grpSp>
      <p:grpSp>
        <p:nvGrpSpPr>
          <p:cNvPr id="43" name="Group 42">
            <a:extLst>
              <a:ext uri="{FF2B5EF4-FFF2-40B4-BE49-F238E27FC236}">
                <a16:creationId xmlns:a16="http://schemas.microsoft.com/office/drawing/2014/main" id="{F992CB7F-FE63-86F6-1A56-4ED7C524972D}"/>
              </a:ext>
            </a:extLst>
          </p:cNvPr>
          <p:cNvGrpSpPr/>
          <p:nvPr/>
        </p:nvGrpSpPr>
        <p:grpSpPr>
          <a:xfrm>
            <a:off x="-2544483" y="5377984"/>
            <a:ext cx="3522518" cy="966354"/>
            <a:chOff x="0" y="5398097"/>
            <a:chExt cx="3522518" cy="966354"/>
          </a:xfrm>
        </p:grpSpPr>
        <p:sp>
          <p:nvSpPr>
            <p:cNvPr id="8" name="Rectangle 7">
              <a:extLst>
                <a:ext uri="{FF2B5EF4-FFF2-40B4-BE49-F238E27FC236}">
                  <a16:creationId xmlns:a16="http://schemas.microsoft.com/office/drawing/2014/main" id="{5CF68423-C7D0-DA91-5E04-222C1CCEB475}"/>
                </a:ext>
              </a:extLst>
            </p:cNvPr>
            <p:cNvSpPr/>
            <p:nvPr/>
          </p:nvSpPr>
          <p:spPr>
            <a:xfrm>
              <a:off x="0" y="5398097"/>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Amasis MT Pro" panose="02040504050005020304" pitchFamily="18" charset="0"/>
                </a:rPr>
                <a:t>PowerBI</a:t>
              </a:r>
              <a:endParaRPr lang="en-IN" sz="2400" b="1" dirty="0">
                <a:latin typeface="Amasis MT Pro" panose="02040504050005020304" pitchFamily="18" charset="0"/>
              </a:endParaRPr>
            </a:p>
          </p:txBody>
        </p:sp>
        <p:pic>
          <p:nvPicPr>
            <p:cNvPr id="20" name="Picture 19" descr="A black and white logo&#10;&#10;AI-generated content may be incorrect.">
              <a:extLst>
                <a:ext uri="{FF2B5EF4-FFF2-40B4-BE49-F238E27FC236}">
                  <a16:creationId xmlns:a16="http://schemas.microsoft.com/office/drawing/2014/main" id="{4950C967-C7D9-C115-D858-05AE054107C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2597" y="5492625"/>
              <a:ext cx="704838" cy="777298"/>
            </a:xfrm>
            <a:prstGeom prst="rect">
              <a:avLst/>
            </a:prstGeom>
          </p:spPr>
        </p:pic>
      </p:grpSp>
      <p:grpSp>
        <p:nvGrpSpPr>
          <p:cNvPr id="41" name="Group 40">
            <a:extLst>
              <a:ext uri="{FF2B5EF4-FFF2-40B4-BE49-F238E27FC236}">
                <a16:creationId xmlns:a16="http://schemas.microsoft.com/office/drawing/2014/main" id="{78A1651D-3182-20D5-8116-E1160C2AFFBA}"/>
              </a:ext>
            </a:extLst>
          </p:cNvPr>
          <p:cNvGrpSpPr/>
          <p:nvPr/>
        </p:nvGrpSpPr>
        <p:grpSpPr>
          <a:xfrm>
            <a:off x="-2541878" y="3449468"/>
            <a:ext cx="3544590" cy="966354"/>
            <a:chOff x="0" y="3428999"/>
            <a:chExt cx="3544590" cy="966354"/>
          </a:xfrm>
        </p:grpSpPr>
        <p:sp>
          <p:nvSpPr>
            <p:cNvPr id="6" name="Rectangle 5">
              <a:extLst>
                <a:ext uri="{FF2B5EF4-FFF2-40B4-BE49-F238E27FC236}">
                  <a16:creationId xmlns:a16="http://schemas.microsoft.com/office/drawing/2014/main" id="{E2C51ECC-A7D1-6A2A-3700-8BAD30063853}"/>
                </a:ext>
              </a:extLst>
            </p:cNvPr>
            <p:cNvSpPr/>
            <p:nvPr/>
          </p:nvSpPr>
          <p:spPr>
            <a:xfrm>
              <a:off x="0" y="3428999"/>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MySQL</a:t>
              </a:r>
              <a:endParaRPr lang="en-IN" sz="2400" b="1" dirty="0">
                <a:latin typeface="Amasis MT Pro" panose="02040504050005020304" pitchFamily="18" charset="0"/>
              </a:endParaRPr>
            </a:p>
          </p:txBody>
        </p:sp>
        <p:pic>
          <p:nvPicPr>
            <p:cNvPr id="29" name="Picture 28" descr="A logo of a dolphin&#10;&#10;AI-generated content may be incorrect.">
              <a:extLst>
                <a:ext uri="{FF2B5EF4-FFF2-40B4-BE49-F238E27FC236}">
                  <a16:creationId xmlns:a16="http://schemas.microsoft.com/office/drawing/2014/main" id="{C691804A-CFD2-13EF-8576-0C95098FCB9A}"/>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2654569" y="3505332"/>
              <a:ext cx="890021" cy="890021"/>
            </a:xfrm>
            <a:prstGeom prst="rect">
              <a:avLst/>
            </a:prstGeom>
          </p:spPr>
        </p:pic>
      </p:grpSp>
      <p:grpSp>
        <p:nvGrpSpPr>
          <p:cNvPr id="40" name="Group 39">
            <a:extLst>
              <a:ext uri="{FF2B5EF4-FFF2-40B4-BE49-F238E27FC236}">
                <a16:creationId xmlns:a16="http://schemas.microsoft.com/office/drawing/2014/main" id="{BA6108C7-836C-7160-4E07-D405107D1902}"/>
              </a:ext>
            </a:extLst>
          </p:cNvPr>
          <p:cNvGrpSpPr/>
          <p:nvPr/>
        </p:nvGrpSpPr>
        <p:grpSpPr>
          <a:xfrm>
            <a:off x="-2544483" y="2467194"/>
            <a:ext cx="3522518" cy="966354"/>
            <a:chOff x="22072" y="2455822"/>
            <a:chExt cx="3522518" cy="966354"/>
          </a:xfrm>
        </p:grpSpPr>
        <p:sp>
          <p:nvSpPr>
            <p:cNvPr id="5" name="Rectangle 4">
              <a:extLst>
                <a:ext uri="{FF2B5EF4-FFF2-40B4-BE49-F238E27FC236}">
                  <a16:creationId xmlns:a16="http://schemas.microsoft.com/office/drawing/2014/main" id="{B023F995-7200-73F2-F557-987793F16355}"/>
                </a:ext>
              </a:extLst>
            </p:cNvPr>
            <p:cNvSpPr/>
            <p:nvPr/>
          </p:nvSpPr>
          <p:spPr>
            <a:xfrm>
              <a:off x="22072" y="2455822"/>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Excel</a:t>
              </a:r>
              <a:endParaRPr lang="en-IN" sz="2400" b="1" dirty="0">
                <a:latin typeface="Amasis MT Pro" panose="02040504050005020304" pitchFamily="18" charset="0"/>
              </a:endParaRPr>
            </a:p>
          </p:txBody>
        </p:sp>
        <p:pic>
          <p:nvPicPr>
            <p:cNvPr id="35" name="Picture 34" descr="A green square with a white x on it&#10;&#10;AI-generated content may be incorrect.">
              <a:extLst>
                <a:ext uri="{FF2B5EF4-FFF2-40B4-BE49-F238E27FC236}">
                  <a16:creationId xmlns:a16="http://schemas.microsoft.com/office/drawing/2014/main" id="{2B35FEB0-67E9-8820-95C9-F8CAB667AED4}"/>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2602455" y="2523981"/>
              <a:ext cx="870714" cy="810490"/>
            </a:xfrm>
            <a:prstGeom prst="rect">
              <a:avLst/>
            </a:prstGeom>
          </p:spPr>
        </p:pic>
      </p:grpSp>
      <p:sp>
        <p:nvSpPr>
          <p:cNvPr id="3" name="TextBox 2">
            <a:extLst>
              <a:ext uri="{FF2B5EF4-FFF2-40B4-BE49-F238E27FC236}">
                <a16:creationId xmlns:a16="http://schemas.microsoft.com/office/drawing/2014/main" id="{E420CE92-F911-D8B9-F89F-D1AB598DD1C4}"/>
              </a:ext>
            </a:extLst>
          </p:cNvPr>
          <p:cNvSpPr txBox="1"/>
          <p:nvPr/>
        </p:nvSpPr>
        <p:spPr>
          <a:xfrm>
            <a:off x="2927639" y="625230"/>
            <a:ext cx="8897216" cy="5298886"/>
          </a:xfrm>
          <a:prstGeom prst="rect">
            <a:avLst/>
          </a:prstGeom>
          <a:noFill/>
        </p:spPr>
        <p:txBody>
          <a:bodyPr wrap="square">
            <a:spAutoFit/>
          </a:bodyPr>
          <a:lstStyle/>
          <a:p>
            <a:pPr>
              <a:lnSpc>
                <a:spcPct val="115000"/>
              </a:lnSpc>
              <a:spcAft>
                <a:spcPts val="800"/>
              </a:spcAft>
              <a:buNone/>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IN" sz="3200" b="1" kern="100" dirty="0">
                <a:solidFill>
                  <a:schemeClr val="accent5">
                    <a:lumMod val="50000"/>
                  </a:schemeClr>
                </a:solidFill>
                <a:effectLst/>
                <a:latin typeface="Arial Black" panose="020B0A04020102020204" pitchFamily="34" charset="0"/>
                <a:ea typeface="Aptos" panose="020B0004020202020204" pitchFamily="34" charset="0"/>
                <a:cs typeface="Times New Roman" panose="02020603050405020304" pitchFamily="18" charset="0"/>
              </a:rPr>
              <a:t>SQL Database Setup &amp; Tableau</a:t>
            </a:r>
            <a:endParaRPr lang="en-IN" sz="3200" kern="100" dirty="0">
              <a:solidFill>
                <a:schemeClr val="accent5">
                  <a:lumMod val="50000"/>
                </a:schemeClr>
              </a:solidFill>
              <a:effectLst/>
              <a:latin typeface="Arial Black" panose="020B0A04020102020204" pitchFamily="34" charset="0"/>
              <a:ea typeface="Aptos" panose="020B0004020202020204" pitchFamily="34" charset="0"/>
              <a:cs typeface="Times New Roman" panose="02020603050405020304" pitchFamily="18" charset="0"/>
            </a:endParaRPr>
          </a:p>
          <a:p>
            <a:pPr marL="342900" lvl="0" indent="-342900" algn="just">
              <a:lnSpc>
                <a:spcPct val="115000"/>
              </a:lnSpc>
              <a:spcAft>
                <a:spcPts val="800"/>
              </a:spcAft>
              <a:buSzPts val="1000"/>
              <a:buFont typeface="Symbol" panose="05050102010706020507" pitchFamily="18" charset="2"/>
              <a:buChar char=""/>
              <a:tabLst>
                <a:tab pos="457200" algn="l"/>
              </a:tabLst>
            </a:pPr>
            <a:r>
              <a:rPr lang="en-IN" sz="2000" b="1" kern="100" dirty="0">
                <a:effectLst/>
                <a:ea typeface="Aptos" panose="020B0004020202020204" pitchFamily="34" charset="0"/>
                <a:cs typeface="Times New Roman" panose="02020603050405020304" pitchFamily="18" charset="0"/>
              </a:rPr>
              <a:t>SQL Schema:</a:t>
            </a:r>
            <a:r>
              <a:rPr lang="en-IN" sz="2000" kern="100" dirty="0">
                <a:effectLst/>
                <a:ea typeface="Aptos" panose="020B0004020202020204" pitchFamily="34" charset="0"/>
                <a:cs typeface="Times New Roman" panose="02020603050405020304" pitchFamily="18" charset="0"/>
              </a:rPr>
              <a:t> Design a relational schema (fact table for production events, dimension tables for date, product, machine, etc.) – schema should be planned before building for data integrity Create tables and import cleaned data.</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sz="2000" b="1" kern="100" dirty="0">
                <a:effectLst/>
                <a:ea typeface="Aptos" panose="020B0004020202020204" pitchFamily="34" charset="0"/>
                <a:cs typeface="Times New Roman" panose="02020603050405020304" pitchFamily="18" charset="0"/>
              </a:rPr>
              <a:t>Data Loading:</a:t>
            </a:r>
            <a:r>
              <a:rPr lang="en-IN" sz="2000" kern="100" dirty="0">
                <a:effectLst/>
                <a:ea typeface="Aptos" panose="020B0004020202020204" pitchFamily="34" charset="0"/>
                <a:cs typeface="Times New Roman" panose="02020603050405020304" pitchFamily="18" charset="0"/>
              </a:rPr>
              <a:t> Use SQL INSERT/ETL to populate tables. Index key fields (e.g. </a:t>
            </a:r>
            <a:r>
              <a:rPr lang="en-IN" sz="2000" kern="100" dirty="0" err="1">
                <a:effectLst/>
                <a:ea typeface="Aptos" panose="020B0004020202020204" pitchFamily="34" charset="0"/>
                <a:cs typeface="Times New Roman" panose="02020603050405020304" pitchFamily="18" charset="0"/>
              </a:rPr>
              <a:t>date_id</a:t>
            </a:r>
            <a:r>
              <a:rPr lang="en-IN" sz="2000" kern="100" dirty="0">
                <a:effectLst/>
                <a:ea typeface="Aptos" panose="020B0004020202020204" pitchFamily="34" charset="0"/>
                <a:cs typeface="Times New Roman" panose="02020603050405020304" pitchFamily="18" charset="0"/>
              </a:rPr>
              <a:t>, </a:t>
            </a:r>
            <a:r>
              <a:rPr lang="en-IN" sz="2000" kern="100" dirty="0" err="1">
                <a:effectLst/>
                <a:ea typeface="Aptos" panose="020B0004020202020204" pitchFamily="34" charset="0"/>
                <a:cs typeface="Times New Roman" panose="02020603050405020304" pitchFamily="18" charset="0"/>
              </a:rPr>
              <a:t>machine_id</a:t>
            </a:r>
            <a:r>
              <a:rPr lang="en-IN" sz="2000" kern="100" dirty="0">
                <a:effectLst/>
                <a:ea typeface="Aptos" panose="020B0004020202020204" pitchFamily="34" charset="0"/>
                <a:cs typeface="Times New Roman" panose="02020603050405020304" pitchFamily="18" charset="0"/>
              </a:rPr>
              <a:t>) for performance.</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sz="2000" b="1" kern="100" dirty="0">
                <a:effectLst/>
                <a:ea typeface="Aptos" panose="020B0004020202020204" pitchFamily="34" charset="0"/>
                <a:cs typeface="Times New Roman" panose="02020603050405020304" pitchFamily="18" charset="0"/>
              </a:rPr>
              <a:t>Tableau Connection:</a:t>
            </a:r>
            <a:r>
              <a:rPr lang="en-IN" sz="2000" kern="100" dirty="0">
                <a:effectLst/>
                <a:ea typeface="Aptos" panose="020B0004020202020204" pitchFamily="34" charset="0"/>
                <a:cs typeface="Times New Roman" panose="02020603050405020304" pitchFamily="18" charset="0"/>
              </a:rPr>
              <a:t> Connect Tableau to the SQL database. Build data source extracts if needed. Begin creating dashboards: drag-and-drop charts for our KPIs.</a:t>
            </a:r>
          </a:p>
          <a:p>
            <a:pPr marL="342900" lvl="0" indent="-342900" algn="just">
              <a:lnSpc>
                <a:spcPct val="115000"/>
              </a:lnSpc>
              <a:spcAft>
                <a:spcPts val="800"/>
              </a:spcAft>
              <a:buSzPts val="1000"/>
              <a:buFont typeface="Symbol" panose="05050102010706020507" pitchFamily="18" charset="2"/>
              <a:buChar char=""/>
              <a:tabLst>
                <a:tab pos="457200" algn="l"/>
              </a:tabLst>
            </a:pPr>
            <a:r>
              <a:rPr lang="en-IN" sz="2000" b="1" kern="100" dirty="0">
                <a:effectLst/>
                <a:ea typeface="Aptos" panose="020B0004020202020204" pitchFamily="34" charset="0"/>
                <a:cs typeface="Times New Roman" panose="02020603050405020304" pitchFamily="18" charset="0"/>
              </a:rPr>
              <a:t>SQL for BI:</a:t>
            </a:r>
            <a:r>
              <a:rPr lang="en-IN" sz="2000" kern="100" dirty="0">
                <a:effectLst/>
                <a:ea typeface="Aptos" panose="020B0004020202020204" pitchFamily="34" charset="0"/>
                <a:cs typeface="Times New Roman" panose="02020603050405020304" pitchFamily="18" charset="0"/>
              </a:rPr>
              <a:t> “SQL is the fundamental dialect through which BI platforms communicate with databases”. We write queries/views to feed Tableau (e.g. total output per month, average quality per machine).</a:t>
            </a:r>
          </a:p>
        </p:txBody>
      </p:sp>
    </p:spTree>
    <p:extLst>
      <p:ext uri="{BB962C8B-B14F-4D97-AF65-F5344CB8AC3E}">
        <p14:creationId xmlns:p14="http://schemas.microsoft.com/office/powerpoint/2010/main" val="2380285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B48EF-7F25-D420-B98E-617926EF35D9}"/>
            </a:ext>
          </a:extLst>
        </p:cNvPr>
        <p:cNvGrpSpPr/>
        <p:nvPr/>
      </p:nvGrpSpPr>
      <p:grpSpPr>
        <a:xfrm>
          <a:off x="0" y="0"/>
          <a:ext cx="0" cy="0"/>
          <a:chOff x="0" y="0"/>
          <a:chExt cx="0" cy="0"/>
        </a:xfrm>
      </p:grpSpPr>
      <p:grpSp>
        <p:nvGrpSpPr>
          <p:cNvPr id="37" name="Group 36">
            <a:extLst>
              <a:ext uri="{FF2B5EF4-FFF2-40B4-BE49-F238E27FC236}">
                <a16:creationId xmlns:a16="http://schemas.microsoft.com/office/drawing/2014/main" id="{6EFB6D67-B302-CD1D-F270-D5419F7F594B}"/>
              </a:ext>
            </a:extLst>
          </p:cNvPr>
          <p:cNvGrpSpPr/>
          <p:nvPr/>
        </p:nvGrpSpPr>
        <p:grpSpPr>
          <a:xfrm>
            <a:off x="-2544483" y="502645"/>
            <a:ext cx="3522518" cy="966354"/>
            <a:chOff x="22072" y="473576"/>
            <a:chExt cx="3522518" cy="966354"/>
          </a:xfrm>
        </p:grpSpPr>
        <p:sp>
          <p:nvSpPr>
            <p:cNvPr id="9" name="Rectangle 8">
              <a:extLst>
                <a:ext uri="{FF2B5EF4-FFF2-40B4-BE49-F238E27FC236}">
                  <a16:creationId xmlns:a16="http://schemas.microsoft.com/office/drawing/2014/main" id="{2E8538B0-AF52-D896-B16F-FB02E2AC7FDC}"/>
                </a:ext>
              </a:extLst>
            </p:cNvPr>
            <p:cNvSpPr/>
            <p:nvPr/>
          </p:nvSpPr>
          <p:spPr>
            <a:xfrm>
              <a:off x="22072" y="473576"/>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latin typeface="Amasis MT Pro" panose="02040504050005020304" pitchFamily="18" charset="0"/>
                </a:rPr>
                <a:t>Agenda</a:t>
              </a:r>
              <a:endParaRPr lang="en-IN" sz="2400" dirty="0">
                <a:latin typeface="Amasis MT Pro" panose="02040504050005020304" pitchFamily="18" charset="0"/>
              </a:endParaRPr>
            </a:p>
          </p:txBody>
        </p:sp>
        <p:pic>
          <p:nvPicPr>
            <p:cNvPr id="14" name="Graphic 13" descr="Clipboard with solid fill">
              <a:extLst>
                <a:ext uri="{FF2B5EF4-FFF2-40B4-BE49-F238E27FC236}">
                  <a16:creationId xmlns:a16="http://schemas.microsoft.com/office/drawing/2014/main" id="{E9B6FA48-FEEA-6CF0-56BF-6422894CE0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44504" y="596161"/>
              <a:ext cx="742931" cy="742931"/>
            </a:xfrm>
            <a:prstGeom prst="rect">
              <a:avLst/>
            </a:prstGeom>
          </p:spPr>
        </p:pic>
      </p:grpSp>
      <p:grpSp>
        <p:nvGrpSpPr>
          <p:cNvPr id="38" name="Group 37">
            <a:extLst>
              <a:ext uri="{FF2B5EF4-FFF2-40B4-BE49-F238E27FC236}">
                <a16:creationId xmlns:a16="http://schemas.microsoft.com/office/drawing/2014/main" id="{D1AE7567-7936-CBEA-8CC9-37C027F62708}"/>
              </a:ext>
            </a:extLst>
          </p:cNvPr>
          <p:cNvGrpSpPr/>
          <p:nvPr/>
        </p:nvGrpSpPr>
        <p:grpSpPr>
          <a:xfrm>
            <a:off x="-2544483" y="1491742"/>
            <a:ext cx="3522518" cy="966354"/>
            <a:chOff x="0" y="1459901"/>
            <a:chExt cx="3522518" cy="966354"/>
          </a:xfrm>
        </p:grpSpPr>
        <p:sp>
          <p:nvSpPr>
            <p:cNvPr id="4" name="Rectangle 3">
              <a:extLst>
                <a:ext uri="{FF2B5EF4-FFF2-40B4-BE49-F238E27FC236}">
                  <a16:creationId xmlns:a16="http://schemas.microsoft.com/office/drawing/2014/main" id="{84ED9746-4038-DE24-6C6F-ADF785876B48}"/>
                </a:ext>
              </a:extLst>
            </p:cNvPr>
            <p:cNvSpPr/>
            <p:nvPr/>
          </p:nvSpPr>
          <p:spPr>
            <a:xfrm>
              <a:off x="0" y="1459901"/>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latin typeface="Amasis MT Pro" panose="02040504050005020304" pitchFamily="18" charset="0"/>
                </a:rPr>
                <a:t>Goal &amp; objective</a:t>
              </a:r>
              <a:endParaRPr lang="en-IN" sz="2400" b="1" dirty="0">
                <a:latin typeface="Amasis MT Pro" panose="02040504050005020304" pitchFamily="18" charset="0"/>
              </a:endParaRPr>
            </a:p>
          </p:txBody>
        </p:sp>
        <p:pic>
          <p:nvPicPr>
            <p:cNvPr id="16" name="Graphic 15" descr="Bullseye with solid fill">
              <a:extLst>
                <a:ext uri="{FF2B5EF4-FFF2-40B4-BE49-F238E27FC236}">
                  <a16:creationId xmlns:a16="http://schemas.microsoft.com/office/drawing/2014/main" id="{1C879CDB-3BF8-6496-D9D6-F1EC596E64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58769" y="1468999"/>
              <a:ext cx="914400" cy="914400"/>
            </a:xfrm>
            <a:prstGeom prst="rect">
              <a:avLst/>
            </a:prstGeom>
          </p:spPr>
        </p:pic>
      </p:grpSp>
      <p:grpSp>
        <p:nvGrpSpPr>
          <p:cNvPr id="42" name="Group 41">
            <a:extLst>
              <a:ext uri="{FF2B5EF4-FFF2-40B4-BE49-F238E27FC236}">
                <a16:creationId xmlns:a16="http://schemas.microsoft.com/office/drawing/2014/main" id="{A421220A-D786-F500-B6C2-2F22B384DCF0}"/>
              </a:ext>
            </a:extLst>
          </p:cNvPr>
          <p:cNvGrpSpPr/>
          <p:nvPr/>
        </p:nvGrpSpPr>
        <p:grpSpPr>
          <a:xfrm>
            <a:off x="-1048994" y="4447663"/>
            <a:ext cx="3522518" cy="966354"/>
            <a:chOff x="0" y="4413548"/>
            <a:chExt cx="3522518" cy="966354"/>
          </a:xfrm>
        </p:grpSpPr>
        <p:sp>
          <p:nvSpPr>
            <p:cNvPr id="7" name="Rectangle 6">
              <a:extLst>
                <a:ext uri="{FF2B5EF4-FFF2-40B4-BE49-F238E27FC236}">
                  <a16:creationId xmlns:a16="http://schemas.microsoft.com/office/drawing/2014/main" id="{587D599D-765C-85C5-99D4-0E2BBC3A8C45}"/>
                </a:ext>
              </a:extLst>
            </p:cNvPr>
            <p:cNvSpPr/>
            <p:nvPr/>
          </p:nvSpPr>
          <p:spPr>
            <a:xfrm>
              <a:off x="0" y="4413548"/>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Tableau</a:t>
              </a:r>
              <a:endParaRPr lang="en-IN" sz="2400" b="1" dirty="0">
                <a:latin typeface="Amasis MT Pro" panose="02040504050005020304" pitchFamily="18" charset="0"/>
              </a:endParaRPr>
            </a:p>
          </p:txBody>
        </p:sp>
        <p:pic>
          <p:nvPicPr>
            <p:cNvPr id="18" name="Picture 17" descr="A group of black crosses&#10;&#10;AI-generated content may be incorrect.">
              <a:extLst>
                <a:ext uri="{FF2B5EF4-FFF2-40B4-BE49-F238E27FC236}">
                  <a16:creationId xmlns:a16="http://schemas.microsoft.com/office/drawing/2014/main" id="{A359587C-ECAD-A0A1-B797-D1EE0E93F37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44504" y="4471686"/>
              <a:ext cx="872768" cy="872768"/>
            </a:xfrm>
            <a:prstGeom prst="rect">
              <a:avLst/>
            </a:prstGeom>
          </p:spPr>
        </p:pic>
      </p:grpSp>
      <p:grpSp>
        <p:nvGrpSpPr>
          <p:cNvPr id="43" name="Group 42">
            <a:extLst>
              <a:ext uri="{FF2B5EF4-FFF2-40B4-BE49-F238E27FC236}">
                <a16:creationId xmlns:a16="http://schemas.microsoft.com/office/drawing/2014/main" id="{53DC9935-BDC3-C826-6F5F-06D9312E2C1A}"/>
              </a:ext>
            </a:extLst>
          </p:cNvPr>
          <p:cNvGrpSpPr/>
          <p:nvPr/>
        </p:nvGrpSpPr>
        <p:grpSpPr>
          <a:xfrm>
            <a:off x="-2544483" y="5377984"/>
            <a:ext cx="3522518" cy="966354"/>
            <a:chOff x="0" y="5398097"/>
            <a:chExt cx="3522518" cy="966354"/>
          </a:xfrm>
        </p:grpSpPr>
        <p:sp>
          <p:nvSpPr>
            <p:cNvPr id="8" name="Rectangle 7">
              <a:extLst>
                <a:ext uri="{FF2B5EF4-FFF2-40B4-BE49-F238E27FC236}">
                  <a16:creationId xmlns:a16="http://schemas.microsoft.com/office/drawing/2014/main" id="{34E4DA6E-AA3E-99D2-389B-EC5D1B32AA62}"/>
                </a:ext>
              </a:extLst>
            </p:cNvPr>
            <p:cNvSpPr/>
            <p:nvPr/>
          </p:nvSpPr>
          <p:spPr>
            <a:xfrm>
              <a:off x="0" y="5398097"/>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latin typeface="Amasis MT Pro" panose="02040504050005020304" pitchFamily="18" charset="0"/>
                </a:rPr>
                <a:t>PowerBI</a:t>
              </a:r>
              <a:endParaRPr lang="en-IN" sz="2400" b="1" dirty="0">
                <a:latin typeface="Amasis MT Pro" panose="02040504050005020304" pitchFamily="18" charset="0"/>
              </a:endParaRPr>
            </a:p>
          </p:txBody>
        </p:sp>
        <p:pic>
          <p:nvPicPr>
            <p:cNvPr id="20" name="Picture 19" descr="A black and white logo&#10;&#10;AI-generated content may be incorrect.">
              <a:extLst>
                <a:ext uri="{FF2B5EF4-FFF2-40B4-BE49-F238E27FC236}">
                  <a16:creationId xmlns:a16="http://schemas.microsoft.com/office/drawing/2014/main" id="{7E5B50F2-F8E1-00B2-7DBF-6CD13F5C92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82597" y="5492625"/>
              <a:ext cx="704838" cy="777298"/>
            </a:xfrm>
            <a:prstGeom prst="rect">
              <a:avLst/>
            </a:prstGeom>
          </p:spPr>
        </p:pic>
      </p:grpSp>
      <p:grpSp>
        <p:nvGrpSpPr>
          <p:cNvPr id="41" name="Group 40">
            <a:extLst>
              <a:ext uri="{FF2B5EF4-FFF2-40B4-BE49-F238E27FC236}">
                <a16:creationId xmlns:a16="http://schemas.microsoft.com/office/drawing/2014/main" id="{37ABA35B-2659-4D48-EAC6-4812E7636E4E}"/>
              </a:ext>
            </a:extLst>
          </p:cNvPr>
          <p:cNvGrpSpPr/>
          <p:nvPr/>
        </p:nvGrpSpPr>
        <p:grpSpPr>
          <a:xfrm>
            <a:off x="-2541878" y="3449468"/>
            <a:ext cx="3544590" cy="966354"/>
            <a:chOff x="0" y="3428999"/>
            <a:chExt cx="3544590" cy="966354"/>
          </a:xfrm>
        </p:grpSpPr>
        <p:sp>
          <p:nvSpPr>
            <p:cNvPr id="6" name="Rectangle 5">
              <a:extLst>
                <a:ext uri="{FF2B5EF4-FFF2-40B4-BE49-F238E27FC236}">
                  <a16:creationId xmlns:a16="http://schemas.microsoft.com/office/drawing/2014/main" id="{824BCCDA-D711-0D2A-5804-D82ABB02A144}"/>
                </a:ext>
              </a:extLst>
            </p:cNvPr>
            <p:cNvSpPr/>
            <p:nvPr/>
          </p:nvSpPr>
          <p:spPr>
            <a:xfrm>
              <a:off x="0" y="3428999"/>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MySQL</a:t>
              </a:r>
              <a:endParaRPr lang="en-IN" sz="2400" b="1" dirty="0">
                <a:latin typeface="Amasis MT Pro" panose="02040504050005020304" pitchFamily="18" charset="0"/>
              </a:endParaRPr>
            </a:p>
          </p:txBody>
        </p:sp>
        <p:pic>
          <p:nvPicPr>
            <p:cNvPr id="29" name="Picture 28" descr="A logo of a dolphin&#10;&#10;AI-generated content may be incorrect.">
              <a:extLst>
                <a:ext uri="{FF2B5EF4-FFF2-40B4-BE49-F238E27FC236}">
                  <a16:creationId xmlns:a16="http://schemas.microsoft.com/office/drawing/2014/main" id="{5CEBFB5C-EA4E-91C4-BB2D-7720AE062538}"/>
                </a:ext>
              </a:extLst>
            </p:cNvPr>
            <p:cNvPicPr>
              <a:picLocks noChangeAspect="1"/>
            </p:cNvPicPr>
            <p:nvPr/>
          </p:nvPicPr>
          <p:blipFill>
            <a:blip r:embed="rId8">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2654569" y="3505332"/>
              <a:ext cx="890021" cy="890021"/>
            </a:xfrm>
            <a:prstGeom prst="rect">
              <a:avLst/>
            </a:prstGeom>
          </p:spPr>
        </p:pic>
      </p:grpSp>
      <p:grpSp>
        <p:nvGrpSpPr>
          <p:cNvPr id="40" name="Group 39">
            <a:extLst>
              <a:ext uri="{FF2B5EF4-FFF2-40B4-BE49-F238E27FC236}">
                <a16:creationId xmlns:a16="http://schemas.microsoft.com/office/drawing/2014/main" id="{B3B00A54-A5E0-3A43-D2D1-701250ED7B59}"/>
              </a:ext>
            </a:extLst>
          </p:cNvPr>
          <p:cNvGrpSpPr/>
          <p:nvPr/>
        </p:nvGrpSpPr>
        <p:grpSpPr>
          <a:xfrm>
            <a:off x="-2544483" y="2467194"/>
            <a:ext cx="3522518" cy="966354"/>
            <a:chOff x="22072" y="2455822"/>
            <a:chExt cx="3522518" cy="966354"/>
          </a:xfrm>
        </p:grpSpPr>
        <p:sp>
          <p:nvSpPr>
            <p:cNvPr id="5" name="Rectangle 4">
              <a:extLst>
                <a:ext uri="{FF2B5EF4-FFF2-40B4-BE49-F238E27FC236}">
                  <a16:creationId xmlns:a16="http://schemas.microsoft.com/office/drawing/2014/main" id="{994357C2-D22E-A601-142E-47A894A2C6BC}"/>
                </a:ext>
              </a:extLst>
            </p:cNvPr>
            <p:cNvSpPr/>
            <p:nvPr/>
          </p:nvSpPr>
          <p:spPr>
            <a:xfrm>
              <a:off x="22072" y="2455822"/>
              <a:ext cx="3522518" cy="966354"/>
            </a:xfrm>
            <a:prstGeom prst="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latin typeface="Amasis MT Pro" panose="02040504050005020304" pitchFamily="18" charset="0"/>
                </a:rPr>
                <a:t>Excel</a:t>
              </a:r>
              <a:endParaRPr lang="en-IN" sz="2400" b="1" dirty="0">
                <a:latin typeface="Amasis MT Pro" panose="02040504050005020304" pitchFamily="18" charset="0"/>
              </a:endParaRPr>
            </a:p>
          </p:txBody>
        </p:sp>
        <p:pic>
          <p:nvPicPr>
            <p:cNvPr id="35" name="Picture 34" descr="A green square with a white x on it&#10;&#10;AI-generated content may be incorrect.">
              <a:extLst>
                <a:ext uri="{FF2B5EF4-FFF2-40B4-BE49-F238E27FC236}">
                  <a16:creationId xmlns:a16="http://schemas.microsoft.com/office/drawing/2014/main" id="{BADFFC22-F427-2081-48BE-C5A895618000}"/>
                </a:ext>
              </a:extLst>
            </p:cNvPr>
            <p:cNvPicPr>
              <a:picLocks noChangeAspect="1"/>
            </p:cNvPicPr>
            <p:nvPr/>
          </p:nvPicPr>
          <p:blipFill>
            <a:blip r:embed="rId10">
              <a:extLst>
                <a:ext uri="{28A0092B-C50C-407E-A947-70E740481C1C}">
                  <a14:useLocalDpi xmlns:a14="http://schemas.microsoft.com/office/drawing/2010/main" val="0"/>
                </a:ext>
                <a:ext uri="{837473B0-CC2E-450A-ABE3-18F120FF3D39}">
                  <a1611:picAttrSrcUrl xmlns:a1611="http://schemas.microsoft.com/office/drawing/2016/11/main" r:id="rId11"/>
                </a:ext>
              </a:extLst>
            </a:blip>
            <a:stretch>
              <a:fillRect/>
            </a:stretch>
          </p:blipFill>
          <p:spPr>
            <a:xfrm>
              <a:off x="2602455" y="2523981"/>
              <a:ext cx="870714" cy="810490"/>
            </a:xfrm>
            <a:prstGeom prst="rect">
              <a:avLst/>
            </a:prstGeom>
          </p:spPr>
        </p:pic>
      </p:grpSp>
      <p:sp>
        <p:nvSpPr>
          <p:cNvPr id="3" name="TextBox 2">
            <a:extLst>
              <a:ext uri="{FF2B5EF4-FFF2-40B4-BE49-F238E27FC236}">
                <a16:creationId xmlns:a16="http://schemas.microsoft.com/office/drawing/2014/main" id="{4CF9E6B3-D202-B51D-1331-A70678912620}"/>
              </a:ext>
            </a:extLst>
          </p:cNvPr>
          <p:cNvSpPr txBox="1"/>
          <p:nvPr/>
        </p:nvSpPr>
        <p:spPr>
          <a:xfrm>
            <a:off x="2615912" y="623916"/>
            <a:ext cx="8897216" cy="625171"/>
          </a:xfrm>
          <a:prstGeom prst="rect">
            <a:avLst/>
          </a:prstGeom>
          <a:noFill/>
        </p:spPr>
        <p:txBody>
          <a:bodyPr wrap="square">
            <a:spAutoFit/>
          </a:bodyPr>
          <a:lstStyle/>
          <a:p>
            <a:pPr>
              <a:lnSpc>
                <a:spcPct val="115000"/>
              </a:lnSpc>
              <a:spcAft>
                <a:spcPts val="800"/>
              </a:spcAft>
              <a:buNone/>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a:t>
            </a:r>
            <a:r>
              <a:rPr lang="en-IN" sz="3200" b="1" kern="100" dirty="0">
                <a:solidFill>
                  <a:schemeClr val="accent5">
                    <a:lumMod val="50000"/>
                  </a:schemeClr>
                </a:solidFill>
                <a:effectLst/>
                <a:latin typeface="Arial Black" panose="020B0A04020102020204" pitchFamily="34" charset="0"/>
                <a:ea typeface="Aptos" panose="020B0004020202020204" pitchFamily="34" charset="0"/>
                <a:cs typeface="Times New Roman" panose="02020603050405020304" pitchFamily="18" charset="0"/>
              </a:rPr>
              <a:t>Tableau Dashboard</a:t>
            </a:r>
            <a:r>
              <a:rPr lang="en-IN" sz="2000" kern="100" dirty="0">
                <a:effectLst/>
                <a:ea typeface="Aptos" panose="020B0004020202020204" pitchFamily="34" charset="0"/>
                <a:cs typeface="Times New Roman" panose="02020603050405020304" pitchFamily="18" charset="0"/>
              </a:rPr>
              <a:t>.</a:t>
            </a:r>
          </a:p>
        </p:txBody>
      </p:sp>
      <p:pic>
        <p:nvPicPr>
          <p:cNvPr id="2" name="Content Placeholder 3">
            <a:extLst>
              <a:ext uri="{FF2B5EF4-FFF2-40B4-BE49-F238E27FC236}">
                <a16:creationId xmlns:a16="http://schemas.microsoft.com/office/drawing/2014/main" id="{4449208C-6827-9752-44A5-E72E95C74563}"/>
              </a:ext>
            </a:extLst>
          </p:cNvPr>
          <p:cNvPicPr>
            <a:picLocks noGrp="1" noChangeAspect="1"/>
          </p:cNvPicPr>
          <p:nvPr>
            <p:ph idx="1"/>
          </p:nvPr>
        </p:nvPicPr>
        <p:blipFill>
          <a:blip r:embed="rId12"/>
          <a:stretch>
            <a:fillRect/>
          </a:stretch>
        </p:blipFill>
        <p:spPr>
          <a:xfrm>
            <a:off x="2716579" y="1603240"/>
            <a:ext cx="9319335" cy="4476577"/>
          </a:xfrm>
          <a:prstGeom prst="rect">
            <a:avLst/>
          </a:prstGeom>
        </p:spPr>
      </p:pic>
    </p:spTree>
    <p:extLst>
      <p:ext uri="{BB962C8B-B14F-4D97-AF65-F5344CB8AC3E}">
        <p14:creationId xmlns:p14="http://schemas.microsoft.com/office/powerpoint/2010/main" val="8869332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square" rtlCol="0" anchor="ctr">
        <a:noAutofit/>
      </a:bodyP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194</TotalTime>
  <Words>1161</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Amasis MT Pro</vt:lpstr>
      <vt:lpstr>Aptos</vt:lpstr>
      <vt:lpstr>Aptos Black</vt:lpstr>
      <vt:lpstr>Aptos Display</vt:lpstr>
      <vt:lpstr>Arial</vt:lpstr>
      <vt:lpstr>Arial Black</vt:lpstr>
      <vt:lpstr>Biome Light</vt:lpstr>
      <vt:lpstr>Calibri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SHREYAS REDDY D</dc:creator>
  <cp:lastModifiedBy>SHREYAS REDDY D</cp:lastModifiedBy>
  <cp:revision>2</cp:revision>
  <dcterms:created xsi:type="dcterms:W3CDTF">2025-09-11T07:37:25Z</dcterms:created>
  <dcterms:modified xsi:type="dcterms:W3CDTF">2025-09-11T11:33:32Z</dcterms:modified>
</cp:coreProperties>
</file>