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4"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5409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370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522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4404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2085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7012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5848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251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909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497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6046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749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1470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578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0267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9/5/2025</a:t>
            </a:fld>
            <a:endParaRPr lang="en-US"/>
          </a:p>
        </p:txBody>
      </p:sp>
    </p:spTree>
    <p:extLst>
      <p:ext uri="{BB962C8B-B14F-4D97-AF65-F5344CB8AC3E}">
        <p14:creationId xmlns:p14="http://schemas.microsoft.com/office/powerpoint/2010/main" val="9552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9/5/2025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256920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7037" y="481495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1219200" y="2798304"/>
            <a:ext cx="8610600" cy="1938992"/>
          </a:xfrm>
          <a:prstGeom prst="rect">
            <a:avLst/>
          </a:prstGeom>
          <a:noFill/>
        </p:spPr>
        <p:txBody>
          <a:bodyPr wrap="square" lIns="91440" tIns="45720" rIns="91440" bIns="45720" rtlCol="0" anchor="t">
            <a:spAutoFit/>
          </a:bodyPr>
          <a:lstStyle/>
          <a:p>
            <a:r>
              <a:rPr lang="en-US" sz="2000" dirty="0">
                <a:latin typeface="+mj-lt"/>
              </a:rPr>
              <a:t>STUDENT NAME: </a:t>
            </a:r>
            <a:r>
              <a:rPr lang="en-US" sz="2000" dirty="0" smtClean="0">
                <a:latin typeface="+mj-lt"/>
              </a:rPr>
              <a:t>J.RAJASHREE</a:t>
            </a:r>
            <a:endParaRPr lang="en-US" sz="2000" dirty="0">
              <a:latin typeface="+mj-lt"/>
            </a:endParaRPr>
          </a:p>
          <a:p>
            <a:r>
              <a:rPr lang="en-US" sz="2000" dirty="0">
                <a:latin typeface="+mj-lt"/>
              </a:rPr>
              <a:t>REGISTER NO AND NMID: F1C786119195065BFFC4BF837838079D</a:t>
            </a:r>
            <a:endParaRPr lang="en-US" sz="2000" dirty="0">
              <a:latin typeface="+mj-lt"/>
              <a:cs typeface="Calibri"/>
            </a:endParaRPr>
          </a:p>
          <a:p>
            <a:r>
              <a:rPr lang="en-US" sz="2000" dirty="0">
                <a:latin typeface="+mj-lt"/>
              </a:rPr>
              <a:t>DEPARTMENT: </a:t>
            </a:r>
            <a:r>
              <a:rPr lang="en-US" sz="2000" dirty="0" smtClean="0">
                <a:latin typeface="+mj-lt"/>
              </a:rPr>
              <a:t>BCA</a:t>
            </a:r>
            <a:endParaRPr lang="en-US" sz="2000" dirty="0">
              <a:latin typeface="+mj-lt"/>
            </a:endParaRPr>
          </a:p>
          <a:p>
            <a:r>
              <a:rPr lang="en-US" sz="2000" dirty="0">
                <a:latin typeface="+mj-lt"/>
              </a:rPr>
              <a:t>COLLEGE: </a:t>
            </a:r>
            <a:r>
              <a:rPr lang="en-US" sz="2000" dirty="0" smtClean="0">
                <a:latin typeface="+mj-lt"/>
              </a:rPr>
              <a:t>R.B GOTHI JAIN COLLEGE FOR WOMEN</a:t>
            </a:r>
          </a:p>
          <a:p>
            <a:r>
              <a:rPr lang="en-US" sz="2000" dirty="0">
                <a:latin typeface="+mj-lt"/>
              </a:rPr>
              <a:t> </a:t>
            </a:r>
            <a:r>
              <a:rPr lang="en-US" sz="2000" dirty="0" smtClean="0">
                <a:latin typeface="+mj-lt"/>
              </a:rPr>
              <a:t>                         (Affiliated to the University of Madras)</a:t>
            </a:r>
            <a:endParaRPr lang="en-US" sz="2000" dirty="0">
              <a:latin typeface="+mj-lt"/>
            </a:endParaRPr>
          </a:p>
          <a:p>
            <a:r>
              <a:rPr lang="en-US" sz="2000" dirty="0">
                <a:latin typeface="+mj-lt"/>
              </a:rPr>
              <a:t>           </a:t>
            </a:r>
            <a:endParaRPr lang="en-IN" sz="2000" dirty="0">
              <a:latin typeface="+mj-lt"/>
            </a:endParaRPr>
          </a:p>
        </p:txBody>
      </p:sp>
      <p:sp>
        <p:nvSpPr>
          <p:cNvPr id="8" name="TextBox 7"/>
          <p:cNvSpPr txBox="1"/>
          <p:nvPr/>
        </p:nvSpPr>
        <p:spPr>
          <a:xfrm>
            <a:off x="3194537" y="1379963"/>
            <a:ext cx="4267200" cy="830997"/>
          </a:xfrm>
          <a:prstGeom prst="rect">
            <a:avLst/>
          </a:prstGeom>
          <a:noFill/>
        </p:spPr>
        <p:txBody>
          <a:bodyPr wrap="square" rtlCol="0">
            <a:spAutoFit/>
          </a:bodyPr>
          <a:lstStyle/>
          <a:p>
            <a:r>
              <a:rPr lang="en-IN" sz="4800" dirty="0" smtClean="0">
                <a:latin typeface="Baskerville Old Face" panose="02020602080505020303" pitchFamily="18" charset="0"/>
              </a:rPr>
              <a:t>Digital portfolio</a:t>
            </a:r>
            <a:endParaRPr lang="en-IN" sz="4800" dirty="0">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solidFill>
                  <a:schemeClr val="tx1"/>
                </a:solidFill>
              </a:rPr>
              <a:t>RESULTS AND SCREENSHOTS</a:t>
            </a:r>
            <a:endParaRPr sz="4250" dirty="0">
              <a:solidFill>
                <a:schemeClr val="tx1"/>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926" t="27890" r="4628" b="6286"/>
          <a:stretch/>
        </p:blipFill>
        <p:spPr>
          <a:xfrm>
            <a:off x="2286000" y="2133600"/>
            <a:ext cx="6167804" cy="270485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567463"/>
          </a:xfrm>
          <a:prstGeom prst="rect">
            <a:avLst/>
          </a:prstGeom>
        </p:spPr>
        <p:txBody>
          <a:bodyPr vert="horz" wrap="square" lIns="0" tIns="13335" rIns="0" bIns="0" rtlCol="0">
            <a:spAutoFit/>
          </a:bodyPr>
          <a:lstStyle/>
          <a:p>
            <a:pPr marL="12700">
              <a:lnSpc>
                <a:spcPct val="100000"/>
              </a:lnSpc>
              <a:spcBef>
                <a:spcPts val="105"/>
              </a:spcBef>
            </a:pPr>
            <a:r>
              <a:rPr lang="en-IN" dirty="0">
                <a:solidFill>
                  <a:schemeClr val="tx1"/>
                </a:solidFill>
              </a:rPr>
              <a:t>CONCLUSION</a:t>
            </a:r>
            <a:endParaRPr dirty="0">
              <a:solidFill>
                <a:schemeClr val="tx1"/>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p:cNvSpPr txBox="1"/>
          <p:nvPr/>
        </p:nvSpPr>
        <p:spPr>
          <a:xfrm>
            <a:off x="1447800" y="1447800"/>
            <a:ext cx="4495800" cy="2862322"/>
          </a:xfrm>
          <a:prstGeom prst="rect">
            <a:avLst/>
          </a:prstGeom>
          <a:noFill/>
        </p:spPr>
        <p:txBody>
          <a:bodyPr wrap="square" rtlCol="0">
            <a:spAutoFit/>
          </a:bodyPr>
          <a:lstStyle/>
          <a:p>
            <a:r>
              <a:rPr lang="en-IN" dirty="0" smtClean="0"/>
              <a:t>In conclusion, this digital portfolio serves as a personalized platform to present my academic background , technical skills, and career aspirations. It no only highlights my project and achievement but also reflect my creativity and passion for web development. This project helped me enhance my knowledge of </a:t>
            </a:r>
            <a:r>
              <a:rPr lang="en-IN" dirty="0" err="1" smtClean="0"/>
              <a:t>HTML,CSS,and</a:t>
            </a:r>
            <a:r>
              <a:rPr lang="en-IN" dirty="0" smtClean="0"/>
              <a:t> JavaScript while creating a responsive and </a:t>
            </a:r>
            <a:r>
              <a:rPr lang="en-IN" smtClean="0"/>
              <a:t>user-friendly website</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584696" y="13997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52605"/>
            <a:ext cx="3909695" cy="632224"/>
          </a:xfrm>
          <a:prstGeom prst="rect">
            <a:avLst/>
          </a:prstGeom>
        </p:spPr>
        <p:txBody>
          <a:bodyPr vert="horz" wrap="square" lIns="0" tIns="16510" rIns="0" bIns="0" rtlCol="0">
            <a:spAutoFit/>
          </a:bodyPr>
          <a:lstStyle/>
          <a:p>
            <a:pPr marL="12700">
              <a:lnSpc>
                <a:spcPct val="100000"/>
              </a:lnSpc>
              <a:spcBef>
                <a:spcPts val="130"/>
              </a:spcBef>
            </a:pPr>
            <a:r>
              <a:rPr sz="4000" spc="5" dirty="0">
                <a:solidFill>
                  <a:schemeClr val="tx1">
                    <a:lumMod val="95000"/>
                    <a:lumOff val="5000"/>
                  </a:schemeClr>
                </a:solidFill>
              </a:rPr>
              <a:t>PROJECT</a:t>
            </a:r>
            <a:r>
              <a:rPr sz="4000" spc="-85" dirty="0">
                <a:solidFill>
                  <a:schemeClr val="tx1">
                    <a:lumMod val="95000"/>
                    <a:lumOff val="5000"/>
                  </a:schemeClr>
                </a:solidFill>
              </a:rPr>
              <a:t> </a:t>
            </a:r>
            <a:r>
              <a:rPr lang="en-IN" sz="4000" spc="-85" dirty="0" smtClean="0">
                <a:solidFill>
                  <a:schemeClr val="tx1">
                    <a:lumMod val="95000"/>
                    <a:lumOff val="5000"/>
                  </a:schemeClr>
                </a:solidFill>
              </a:rPr>
              <a:t> </a:t>
            </a:r>
            <a:r>
              <a:rPr sz="4000" spc="25" dirty="0" smtClean="0">
                <a:solidFill>
                  <a:schemeClr val="tx1">
                    <a:lumMod val="95000"/>
                    <a:lumOff val="5000"/>
                  </a:schemeClr>
                </a:solidFill>
              </a:rPr>
              <a:t>TITLE</a:t>
            </a:r>
            <a:r>
              <a:rPr lang="en-IN" sz="4000" spc="25" dirty="0" smtClean="0">
                <a:solidFill>
                  <a:schemeClr val="tx1">
                    <a:lumMod val="95000"/>
                    <a:lumOff val="5000"/>
                  </a:schemeClr>
                </a:solidFill>
              </a:rPr>
              <a:t>:</a:t>
            </a:r>
            <a:endParaRPr sz="4000" dirty="0">
              <a:solidFill>
                <a:schemeClr val="tx1">
                  <a:lumMod val="95000"/>
                  <a:lumOff val="5000"/>
                </a:schemeClr>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p:cNvSpPr txBox="1"/>
          <p:nvPr/>
        </p:nvSpPr>
        <p:spPr>
          <a:xfrm>
            <a:off x="2590800" y="1905000"/>
            <a:ext cx="4572000" cy="1754326"/>
          </a:xfrm>
          <a:prstGeom prst="rect">
            <a:avLst/>
          </a:prstGeom>
          <a:noFill/>
        </p:spPr>
        <p:txBody>
          <a:bodyPr wrap="square" rtlCol="0">
            <a:spAutoFit/>
          </a:bodyPr>
          <a:lstStyle/>
          <a:p>
            <a:r>
              <a:rPr lang="en-IN" dirty="0" smtClean="0"/>
              <a:t>My digital</a:t>
            </a:r>
          </a:p>
          <a:p>
            <a:r>
              <a:rPr lang="en-IN" dirty="0" smtClean="0"/>
              <a:t>Portfolio</a:t>
            </a:r>
          </a:p>
          <a:p>
            <a:r>
              <a:rPr lang="en-IN" dirty="0" smtClean="0"/>
              <a:t>Showcasing my</a:t>
            </a:r>
          </a:p>
          <a:p>
            <a:r>
              <a:rPr lang="en-IN" dirty="0" smtClean="0"/>
              <a:t>Journey to</a:t>
            </a:r>
          </a:p>
          <a:p>
            <a:r>
              <a:rPr lang="en-IN" dirty="0" smtClean="0"/>
              <a:t>Crafting my </a:t>
            </a:r>
            <a:r>
              <a:rPr lang="en-IN" dirty="0" err="1" smtClean="0"/>
              <a:t>carrer</a:t>
            </a:r>
            <a:endParaRPr lang="en-IN" dirty="0" smtClean="0"/>
          </a:p>
          <a:p>
            <a:r>
              <a:rPr lang="en-IN" dirty="0" smtClean="0"/>
              <a:t>path</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tx1"/>
                </a:solidFill>
              </a:rPr>
              <a:t>A</a:t>
            </a:r>
            <a:r>
              <a:rPr spc="-5" dirty="0">
                <a:solidFill>
                  <a:schemeClr val="tx1"/>
                </a:solidFill>
              </a:rPr>
              <a:t>G</a:t>
            </a:r>
            <a:r>
              <a:rPr spc="-35" dirty="0">
                <a:solidFill>
                  <a:schemeClr val="tx1"/>
                </a:solidFill>
              </a:rPr>
              <a:t>E</a:t>
            </a:r>
            <a:r>
              <a:rPr spc="15" dirty="0">
                <a:solidFill>
                  <a:schemeClr val="tx1"/>
                </a:solidFill>
              </a:rPr>
              <a:t>N</a:t>
            </a:r>
            <a:r>
              <a:rPr dirty="0">
                <a:solidFill>
                  <a:schemeClr val="tx1"/>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775169" y="10560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045346" y="53976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tx1"/>
                </a:solidFill>
              </a:rPr>
              <a:t>P</a:t>
            </a:r>
            <a:r>
              <a:rPr sz="4250" spc="15" dirty="0">
                <a:solidFill>
                  <a:schemeClr val="tx1"/>
                </a:solidFill>
              </a:rPr>
              <a:t>ROB</a:t>
            </a:r>
            <a:r>
              <a:rPr sz="4250" spc="55" dirty="0">
                <a:solidFill>
                  <a:schemeClr val="tx1"/>
                </a:solidFill>
              </a:rPr>
              <a:t>L</a:t>
            </a:r>
            <a:r>
              <a:rPr sz="4250" spc="-20" dirty="0">
                <a:solidFill>
                  <a:schemeClr val="tx1"/>
                </a:solidFill>
              </a:rPr>
              <a:t>E</a:t>
            </a:r>
            <a:r>
              <a:rPr sz="4250" spc="20" dirty="0">
                <a:solidFill>
                  <a:schemeClr val="tx1"/>
                </a:solidFill>
              </a:rPr>
              <a:t>M</a:t>
            </a:r>
            <a:r>
              <a:rPr sz="4250" dirty="0">
                <a:solidFill>
                  <a:schemeClr val="tx1"/>
                </a:solidFill>
              </a:rPr>
              <a:t>	</a:t>
            </a:r>
            <a:r>
              <a:rPr sz="4250" spc="10" dirty="0">
                <a:solidFill>
                  <a:schemeClr val="tx1"/>
                </a:solidFill>
              </a:rPr>
              <a:t>S</a:t>
            </a:r>
            <a:r>
              <a:rPr sz="4250" spc="-370" dirty="0">
                <a:solidFill>
                  <a:schemeClr val="tx1"/>
                </a:solidFill>
              </a:rPr>
              <a:t>T</a:t>
            </a:r>
            <a:r>
              <a:rPr sz="4250" spc="-375" dirty="0">
                <a:solidFill>
                  <a:schemeClr val="tx1"/>
                </a:solidFill>
              </a:rPr>
              <a:t>A</a:t>
            </a:r>
            <a:r>
              <a:rPr sz="4250" spc="15" dirty="0">
                <a:solidFill>
                  <a:schemeClr val="tx1"/>
                </a:solidFill>
              </a:rPr>
              <a:t>T</a:t>
            </a:r>
            <a:r>
              <a:rPr sz="4250" spc="-10" dirty="0">
                <a:solidFill>
                  <a:schemeClr val="tx1"/>
                </a:solidFill>
              </a:rPr>
              <a:t>E</a:t>
            </a:r>
            <a:r>
              <a:rPr sz="4250" spc="-20" dirty="0">
                <a:solidFill>
                  <a:schemeClr val="tx1"/>
                </a:solidFill>
              </a:rPr>
              <a:t>ME</a:t>
            </a:r>
            <a:r>
              <a:rPr sz="4250" spc="10" dirty="0">
                <a:solidFill>
                  <a:schemeClr val="tx1"/>
                </a:solidFill>
              </a:rPr>
              <a:t>NT</a:t>
            </a:r>
            <a:endParaRPr sz="4250"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1741975" y="1752600"/>
            <a:ext cx="6243638" cy="2308324"/>
          </a:xfrm>
          <a:prstGeom prst="rect">
            <a:avLst/>
          </a:prstGeom>
          <a:noFill/>
        </p:spPr>
        <p:txBody>
          <a:bodyPr wrap="square" rtlCol="0">
            <a:spAutoFit/>
          </a:bodyPr>
          <a:lstStyle/>
          <a:p>
            <a:r>
              <a:rPr lang="en-IN" sz="2400" dirty="0" smtClean="0">
                <a:latin typeface="Lucida Bright" panose="02040602050505020304" pitchFamily="18" charset="0"/>
              </a:rPr>
              <a:t>Student often struggle to showcase their skills</a:t>
            </a:r>
            <a:r>
              <a:rPr lang="en-IN" sz="2400" dirty="0" smtClean="0">
                <a:latin typeface="Lucida Bright" panose="02040602050505020304" pitchFamily="18" charset="0"/>
              </a:rPr>
              <a:t>, projects, and </a:t>
            </a:r>
            <a:r>
              <a:rPr lang="en-IN" sz="2400" dirty="0" err="1" smtClean="0">
                <a:latin typeface="Lucida Bright" panose="02040602050505020304" pitchFamily="18" charset="0"/>
              </a:rPr>
              <a:t>achievments</a:t>
            </a:r>
            <a:r>
              <a:rPr lang="en-IN" sz="2400" dirty="0" smtClean="0">
                <a:latin typeface="Lucida Bright" panose="02040602050505020304" pitchFamily="18" charset="0"/>
              </a:rPr>
              <a:t> in a structured way. A </a:t>
            </a:r>
            <a:r>
              <a:rPr lang="en-IN" sz="2400" dirty="0" err="1" smtClean="0">
                <a:latin typeface="Lucida Bright" panose="02040602050505020304" pitchFamily="18" charset="0"/>
              </a:rPr>
              <a:t>digitl</a:t>
            </a:r>
            <a:r>
              <a:rPr lang="en-IN" sz="2400" dirty="0" smtClean="0">
                <a:latin typeface="Lucida Bright" panose="02040602050505020304" pitchFamily="18" charset="0"/>
              </a:rPr>
              <a:t> portfolio solves this by providing a personalized platform for presenting one’s academic and technical journey</a:t>
            </a:r>
            <a:endParaRPr lang="en-IN" sz="2400" dirty="0">
              <a:latin typeface="Lucida Bright" panose="020406020505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75169"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62200" y="10668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1">
                    <a:lumMod val="95000"/>
                    <a:lumOff val="5000"/>
                  </a:schemeClr>
                </a:solidFill>
                <a:latin typeface="Algerian" panose="04020705040A02060702" pitchFamily="82" charset="0"/>
              </a:rPr>
              <a:t>PROJECT	</a:t>
            </a:r>
            <a:r>
              <a:rPr sz="4250" spc="-20" dirty="0">
                <a:solidFill>
                  <a:schemeClr val="tx1">
                    <a:lumMod val="95000"/>
                    <a:lumOff val="5000"/>
                  </a:schemeClr>
                </a:solidFill>
                <a:latin typeface="Algerian" panose="04020705040A02060702" pitchFamily="82" charset="0"/>
              </a:rPr>
              <a:t>OVERVIEW</a:t>
            </a:r>
            <a:endParaRPr sz="4250" dirty="0">
              <a:solidFill>
                <a:schemeClr val="tx1">
                  <a:lumMod val="95000"/>
                  <a:lumOff val="5000"/>
                </a:schemeClr>
              </a:solidFill>
              <a:latin typeface="Algerian" panose="04020705040A02060702"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p:cNvSpPr txBox="1"/>
          <p:nvPr/>
        </p:nvSpPr>
        <p:spPr>
          <a:xfrm>
            <a:off x="2057400" y="2284464"/>
            <a:ext cx="7934325"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Arial Rounded MT Bold" panose="020F0704030504030204" pitchFamily="34" charset="0"/>
              </a:rPr>
              <a:t>Brief summary of your project.</a:t>
            </a:r>
          </a:p>
          <a:p>
            <a:pPr marL="285750" indent="-285750">
              <a:buFont typeface="Arial" panose="020B0604020202020204" pitchFamily="34" charset="0"/>
              <a:buChar char="•"/>
            </a:pPr>
            <a:r>
              <a:rPr lang="en-IN" sz="1600" dirty="0" smtClean="0">
                <a:latin typeface="Arial Rounded MT Bold" panose="020F0704030504030204" pitchFamily="34" charset="0"/>
              </a:rPr>
              <a:t>What your portfolio contains(About me, project1,project2,project3,skills,contant).</a:t>
            </a:r>
          </a:p>
          <a:p>
            <a:pPr marL="285750" indent="-285750">
              <a:buFont typeface="Arial" panose="020B0604020202020204" pitchFamily="34" charset="0"/>
              <a:buChar char="•"/>
            </a:pPr>
            <a:r>
              <a:rPr lang="en-IN" sz="1600" dirty="0" smtClean="0">
                <a:latin typeface="Arial Rounded MT Bold" panose="020F0704030504030204" pitchFamily="34" charset="0"/>
              </a:rPr>
              <a:t>Main idea: showcase personal achievement ,skills ,and project</a:t>
            </a:r>
            <a:endParaRPr lang="en-IN" sz="1600"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962608" y="8496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62200" y="1011554"/>
            <a:ext cx="4785995" cy="570669"/>
          </a:xfrm>
          <a:prstGeom prst="rect">
            <a:avLst/>
          </a:prstGeom>
        </p:spPr>
        <p:txBody>
          <a:bodyPr vert="horz" wrap="square" lIns="0" tIns="16510" rIns="0" bIns="0" rtlCol="0">
            <a:spAutoFit/>
          </a:bodyPr>
          <a:lstStyle/>
          <a:p>
            <a:pPr marL="12700">
              <a:lnSpc>
                <a:spcPct val="100000"/>
              </a:lnSpc>
              <a:spcBef>
                <a:spcPts val="130"/>
              </a:spcBef>
            </a:pPr>
            <a:r>
              <a:rPr spc="25" dirty="0">
                <a:solidFill>
                  <a:schemeClr val="tx1">
                    <a:lumMod val="95000"/>
                    <a:lumOff val="5000"/>
                  </a:schemeClr>
                </a:solidFill>
                <a:latin typeface="Bernard MT Condensed" panose="02050806060905020404" pitchFamily="18" charset="0"/>
              </a:rPr>
              <a:t>W</a:t>
            </a:r>
            <a:r>
              <a:rPr spc="-20" dirty="0">
                <a:solidFill>
                  <a:schemeClr val="tx1">
                    <a:lumMod val="95000"/>
                    <a:lumOff val="5000"/>
                  </a:schemeClr>
                </a:solidFill>
                <a:latin typeface="Bernard MT Condensed" panose="02050806060905020404" pitchFamily="18" charset="0"/>
              </a:rPr>
              <a:t>H</a:t>
            </a:r>
            <a:r>
              <a:rPr spc="20" dirty="0">
                <a:solidFill>
                  <a:schemeClr val="tx1">
                    <a:lumMod val="95000"/>
                    <a:lumOff val="5000"/>
                  </a:schemeClr>
                </a:solidFill>
                <a:latin typeface="Bernard MT Condensed" panose="02050806060905020404" pitchFamily="18" charset="0"/>
              </a:rPr>
              <a:t>O</a:t>
            </a:r>
            <a:r>
              <a:rPr spc="-235" dirty="0">
                <a:solidFill>
                  <a:schemeClr val="tx1">
                    <a:lumMod val="95000"/>
                    <a:lumOff val="5000"/>
                  </a:schemeClr>
                </a:solidFill>
                <a:latin typeface="Bernard MT Condensed" panose="02050806060905020404" pitchFamily="18" charset="0"/>
              </a:rPr>
              <a:t> </a:t>
            </a:r>
            <a:r>
              <a:rPr spc="-10" dirty="0">
                <a:solidFill>
                  <a:schemeClr val="tx1">
                    <a:lumMod val="95000"/>
                    <a:lumOff val="5000"/>
                  </a:schemeClr>
                </a:solidFill>
                <a:latin typeface="Bernard MT Condensed" panose="02050806060905020404" pitchFamily="18" charset="0"/>
              </a:rPr>
              <a:t>AR</a:t>
            </a:r>
            <a:r>
              <a:rPr spc="15" dirty="0">
                <a:solidFill>
                  <a:schemeClr val="tx1">
                    <a:lumMod val="95000"/>
                    <a:lumOff val="5000"/>
                  </a:schemeClr>
                </a:solidFill>
                <a:latin typeface="Bernard MT Condensed" panose="02050806060905020404" pitchFamily="18" charset="0"/>
              </a:rPr>
              <a:t>E</a:t>
            </a:r>
            <a:r>
              <a:rPr spc="-35" dirty="0">
                <a:solidFill>
                  <a:schemeClr val="tx1">
                    <a:lumMod val="95000"/>
                    <a:lumOff val="5000"/>
                  </a:schemeClr>
                </a:solidFill>
                <a:latin typeface="Bernard MT Condensed" panose="02050806060905020404" pitchFamily="18" charset="0"/>
              </a:rPr>
              <a:t> </a:t>
            </a:r>
            <a:r>
              <a:rPr spc="-10" dirty="0">
                <a:solidFill>
                  <a:schemeClr val="tx1">
                    <a:lumMod val="95000"/>
                    <a:lumOff val="5000"/>
                  </a:schemeClr>
                </a:solidFill>
                <a:latin typeface="Bernard MT Condensed" panose="02050806060905020404" pitchFamily="18" charset="0"/>
              </a:rPr>
              <a:t>T</a:t>
            </a:r>
            <a:r>
              <a:rPr spc="-15" dirty="0">
                <a:solidFill>
                  <a:schemeClr val="tx1">
                    <a:lumMod val="95000"/>
                    <a:lumOff val="5000"/>
                  </a:schemeClr>
                </a:solidFill>
                <a:latin typeface="Bernard MT Condensed" panose="02050806060905020404" pitchFamily="18" charset="0"/>
              </a:rPr>
              <a:t>H</a:t>
            </a:r>
            <a:r>
              <a:rPr spc="15" dirty="0">
                <a:solidFill>
                  <a:schemeClr val="tx1">
                    <a:lumMod val="95000"/>
                    <a:lumOff val="5000"/>
                  </a:schemeClr>
                </a:solidFill>
                <a:latin typeface="Bernard MT Condensed" panose="02050806060905020404" pitchFamily="18" charset="0"/>
              </a:rPr>
              <a:t>E</a:t>
            </a:r>
            <a:r>
              <a:rPr spc="-35" dirty="0">
                <a:solidFill>
                  <a:schemeClr val="tx1">
                    <a:lumMod val="95000"/>
                    <a:lumOff val="5000"/>
                  </a:schemeClr>
                </a:solidFill>
                <a:latin typeface="Bernard MT Condensed" panose="02050806060905020404" pitchFamily="18" charset="0"/>
              </a:rPr>
              <a:t> </a:t>
            </a:r>
            <a:r>
              <a:rPr spc="-20" dirty="0">
                <a:solidFill>
                  <a:schemeClr val="tx1">
                    <a:lumMod val="95000"/>
                    <a:lumOff val="5000"/>
                  </a:schemeClr>
                </a:solidFill>
                <a:latin typeface="Bernard MT Condensed" panose="02050806060905020404" pitchFamily="18" charset="0"/>
              </a:rPr>
              <a:t>E</a:t>
            </a:r>
            <a:r>
              <a:rPr spc="30" dirty="0">
                <a:solidFill>
                  <a:schemeClr val="tx1">
                    <a:lumMod val="95000"/>
                    <a:lumOff val="5000"/>
                  </a:schemeClr>
                </a:solidFill>
                <a:latin typeface="Bernard MT Condensed" panose="02050806060905020404" pitchFamily="18" charset="0"/>
              </a:rPr>
              <a:t>N</a:t>
            </a:r>
            <a:r>
              <a:rPr spc="15" dirty="0">
                <a:solidFill>
                  <a:schemeClr val="tx1">
                    <a:lumMod val="95000"/>
                    <a:lumOff val="5000"/>
                  </a:schemeClr>
                </a:solidFill>
                <a:latin typeface="Bernard MT Condensed" panose="02050806060905020404" pitchFamily="18" charset="0"/>
              </a:rPr>
              <a:t>D</a:t>
            </a:r>
            <a:r>
              <a:rPr spc="-45" dirty="0">
                <a:solidFill>
                  <a:schemeClr val="tx1">
                    <a:lumMod val="95000"/>
                    <a:lumOff val="5000"/>
                  </a:schemeClr>
                </a:solidFill>
                <a:latin typeface="Bernard MT Condensed" panose="02050806060905020404" pitchFamily="18" charset="0"/>
              </a:rPr>
              <a:t> </a:t>
            </a:r>
            <a:r>
              <a:rPr dirty="0">
                <a:solidFill>
                  <a:schemeClr val="tx1">
                    <a:lumMod val="95000"/>
                    <a:lumOff val="5000"/>
                  </a:schemeClr>
                </a:solidFill>
                <a:latin typeface="Bernard MT Condensed" panose="02050806060905020404" pitchFamily="18" charset="0"/>
              </a:rPr>
              <a:t>U</a:t>
            </a:r>
            <a:r>
              <a:rPr spc="10" dirty="0">
                <a:solidFill>
                  <a:schemeClr val="tx1">
                    <a:lumMod val="95000"/>
                    <a:lumOff val="5000"/>
                  </a:schemeClr>
                </a:solidFill>
                <a:latin typeface="Bernard MT Condensed" panose="02050806060905020404" pitchFamily="18" charset="0"/>
              </a:rPr>
              <a:t>S</a:t>
            </a:r>
            <a:r>
              <a:rPr spc="-25" dirty="0">
                <a:solidFill>
                  <a:schemeClr val="tx1">
                    <a:lumMod val="95000"/>
                    <a:lumOff val="5000"/>
                  </a:schemeClr>
                </a:solidFill>
                <a:latin typeface="Bernard MT Condensed" panose="02050806060905020404" pitchFamily="18" charset="0"/>
              </a:rPr>
              <a:t>E</a:t>
            </a:r>
            <a:r>
              <a:rPr spc="-10" dirty="0">
                <a:solidFill>
                  <a:schemeClr val="tx1">
                    <a:lumMod val="95000"/>
                    <a:lumOff val="5000"/>
                  </a:schemeClr>
                </a:solidFill>
                <a:latin typeface="Bernard MT Condensed" panose="02050806060905020404" pitchFamily="18" charset="0"/>
              </a:rPr>
              <a:t>R</a:t>
            </a:r>
            <a:r>
              <a:rPr spc="5" dirty="0">
                <a:solidFill>
                  <a:schemeClr val="tx1">
                    <a:lumMod val="95000"/>
                    <a:lumOff val="5000"/>
                  </a:schemeClr>
                </a:solidFill>
                <a:latin typeface="Bernard MT Condensed" panose="02050806060905020404" pitchFamily="18" charset="0"/>
              </a:rPr>
              <a:t>S?</a:t>
            </a:r>
            <a:endParaRPr dirty="0">
              <a:solidFill>
                <a:schemeClr val="tx1">
                  <a:lumMod val="95000"/>
                  <a:lumOff val="5000"/>
                </a:schemeClr>
              </a:solidFill>
              <a:latin typeface="Bernard MT Condensed" panose="020508060609050204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Box 9"/>
          <p:cNvSpPr txBox="1"/>
          <p:nvPr/>
        </p:nvSpPr>
        <p:spPr>
          <a:xfrm>
            <a:off x="1564765" y="2081241"/>
            <a:ext cx="6609463" cy="3539430"/>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latin typeface="Bookman Old Style" panose="02050604050505020204" pitchFamily="18" charset="0"/>
              </a:rPr>
              <a:t>Students (academic projects, resumes).</a:t>
            </a:r>
          </a:p>
          <a:p>
            <a:pPr marL="285750" indent="-285750">
              <a:buFont typeface="Arial" panose="020B0604020202020204" pitchFamily="34" charset="0"/>
              <a:buChar char="•"/>
            </a:pPr>
            <a:r>
              <a:rPr lang="en-IN" sz="3200" dirty="0" smtClean="0">
                <a:latin typeface="Bookman Old Style" panose="02050604050505020204" pitchFamily="18" charset="0"/>
              </a:rPr>
              <a:t>Job seekers (to show with recruiters).</a:t>
            </a:r>
          </a:p>
          <a:p>
            <a:pPr marL="285750" indent="-285750">
              <a:buFont typeface="Arial" panose="020B0604020202020204" pitchFamily="34" charset="0"/>
              <a:buChar char="•"/>
            </a:pPr>
            <a:r>
              <a:rPr lang="en-IN" sz="3200" dirty="0" smtClean="0">
                <a:latin typeface="Bookman Old Style" panose="02050604050505020204" pitchFamily="18" charset="0"/>
              </a:rPr>
              <a:t>Freelancers (to show clients).</a:t>
            </a:r>
          </a:p>
          <a:p>
            <a:pPr marL="285750" indent="-285750">
              <a:buFont typeface="Arial" panose="020B0604020202020204" pitchFamily="34" charset="0"/>
              <a:buChar char="•"/>
            </a:pPr>
            <a:r>
              <a:rPr lang="en-IN" sz="3200" dirty="0" smtClean="0">
                <a:latin typeface="Bookman Old Style" panose="02050604050505020204" pitchFamily="18" charset="0"/>
              </a:rPr>
              <a:t>Professionals (to highlight experience and achievements).</a:t>
            </a:r>
            <a:endParaRPr lang="en-IN" sz="32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1" y="600149"/>
            <a:ext cx="8686800" cy="567463"/>
          </a:xfrm>
          <a:prstGeom prst="rect">
            <a:avLst/>
          </a:prstGeom>
          <a:ln>
            <a:solidFill>
              <a:schemeClr val="bg2"/>
            </a:solidFill>
          </a:ln>
        </p:spPr>
        <p:txBody>
          <a:bodyPr vert="horz" wrap="square" lIns="0" tIns="13335" rIns="0" bIns="0" rtlCol="0">
            <a:spAutoFit/>
          </a:bodyPr>
          <a:lstStyle/>
          <a:p>
            <a:pPr marL="12700">
              <a:lnSpc>
                <a:spcPct val="100000"/>
              </a:lnSpc>
              <a:spcBef>
                <a:spcPts val="105"/>
              </a:spcBef>
            </a:pPr>
            <a:r>
              <a:rPr lang="en-IN" sz="3600" spc="10" dirty="0">
                <a:solidFill>
                  <a:schemeClr val="tx1">
                    <a:lumMod val="95000"/>
                    <a:lumOff val="5000"/>
                  </a:schemeClr>
                </a:solidFill>
              </a:rPr>
              <a:t>TOOLS </a:t>
            </a:r>
            <a:r>
              <a:rPr lang="en-IN" sz="3600" spc="10" dirty="0">
                <a:solidFill>
                  <a:schemeClr val="tx1"/>
                </a:solidFill>
              </a:rPr>
              <a:t>AND</a:t>
            </a:r>
            <a:r>
              <a:rPr lang="en-IN" sz="3600" spc="10" dirty="0">
                <a:solidFill>
                  <a:schemeClr val="tx1">
                    <a:lumMod val="95000"/>
                    <a:lumOff val="5000"/>
                  </a:schemeClr>
                </a:solidFill>
              </a:rPr>
              <a:t> TECHNIQUES</a:t>
            </a:r>
            <a:endParaRPr sz="3600" dirty="0">
              <a:solidFill>
                <a:schemeClr val="tx1">
                  <a:lumMod val="95000"/>
                  <a:lumOff val="5000"/>
                </a:schemeClr>
              </a:solidFill>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048000" y="2362200"/>
            <a:ext cx="6629400" cy="1569660"/>
          </a:xfrm>
          <a:prstGeom prst="rect">
            <a:avLst/>
          </a:prstGeom>
          <a:noFill/>
        </p:spPr>
        <p:txBody>
          <a:bodyPr wrap="square" rtlCol="0">
            <a:spAutoFit/>
          </a:bodyPr>
          <a:lstStyle/>
          <a:p>
            <a:pPr marL="285750" indent="-285750">
              <a:buFont typeface="Wingdings" panose="05000000000000000000" pitchFamily="2" charset="2"/>
              <a:buChar char="v"/>
            </a:pPr>
            <a:r>
              <a:rPr lang="en-IN" sz="1600" dirty="0" smtClean="0">
                <a:latin typeface="Arial Rounded MT Bold" panose="020F0704030504030204" pitchFamily="34" charset="0"/>
              </a:rPr>
              <a:t>CSS</a:t>
            </a:r>
            <a:r>
              <a:rPr lang="en-IN" sz="1600" dirty="0" smtClean="0">
                <a:latin typeface="Arial Rounded MT Bold" panose="020F0704030504030204" pitchFamily="34" charset="0"/>
                <a:sym typeface="Wingdings" panose="05000000000000000000" pitchFamily="2" charset="2"/>
              </a:rPr>
              <a:t> Styling ( </a:t>
            </a:r>
            <a:r>
              <a:rPr lang="en-IN" sz="1600" dirty="0" err="1" smtClean="0">
                <a:latin typeface="Arial Rounded MT Bold" panose="020F0704030504030204" pitchFamily="34" charset="0"/>
                <a:sym typeface="Wingdings" panose="05000000000000000000" pitchFamily="2" charset="2"/>
              </a:rPr>
              <a:t>colors</a:t>
            </a:r>
            <a:r>
              <a:rPr lang="en-IN" sz="1600" dirty="0" smtClean="0">
                <a:latin typeface="Arial Rounded MT Bold" panose="020F0704030504030204" pitchFamily="34" charset="0"/>
                <a:sym typeface="Wingdings" panose="05000000000000000000" pitchFamily="2" charset="2"/>
              </a:rPr>
              <a:t>, layout, responsiveness).</a:t>
            </a:r>
          </a:p>
          <a:p>
            <a:pPr marL="285750" indent="-285750">
              <a:buFont typeface="Wingdings" panose="05000000000000000000" pitchFamily="2" charset="2"/>
              <a:buChar char="v"/>
            </a:pPr>
            <a:r>
              <a:rPr lang="en-IN" sz="1600" dirty="0" smtClean="0">
                <a:latin typeface="Arial Rounded MT Bold" panose="020F0704030504030204" pitchFamily="34" charset="0"/>
              </a:rPr>
              <a:t>HTML</a:t>
            </a:r>
            <a:r>
              <a:rPr lang="en-IN" sz="1600" dirty="0" smtClean="0">
                <a:latin typeface="Arial Rounded MT Bold" panose="020F0704030504030204" pitchFamily="34" charset="0"/>
                <a:sym typeface="Wingdings" panose="05000000000000000000" pitchFamily="2" charset="2"/>
              </a:rPr>
              <a:t> S</a:t>
            </a:r>
            <a:r>
              <a:rPr lang="en-IN" sz="1600" dirty="0" smtClean="0">
                <a:latin typeface="Arial Rounded MT Bold" panose="020F0704030504030204" pitchFamily="34" charset="0"/>
              </a:rPr>
              <a:t>tructure(pages, sections).</a:t>
            </a:r>
          </a:p>
          <a:p>
            <a:pPr marL="285750" indent="-285750">
              <a:buFont typeface="Wingdings" panose="05000000000000000000" pitchFamily="2" charset="2"/>
              <a:buChar char="v"/>
            </a:pPr>
            <a:r>
              <a:rPr lang="en-IN" sz="1600" dirty="0" smtClean="0">
                <a:latin typeface="Arial Rounded MT Bold" panose="020F0704030504030204" pitchFamily="34" charset="0"/>
                <a:sym typeface="Wingdings" panose="05000000000000000000" pitchFamily="2" charset="2"/>
              </a:rPr>
              <a:t>JavaScript Interactive (navigation menu, animations, from validation).</a:t>
            </a:r>
          </a:p>
          <a:p>
            <a:pPr marL="285750" indent="-285750">
              <a:buFont typeface="Wingdings" panose="05000000000000000000" pitchFamily="2" charset="2"/>
              <a:buChar char="v"/>
            </a:pPr>
            <a:r>
              <a:rPr lang="en-IN" sz="1600" dirty="0">
                <a:latin typeface="Arial Rounded MT Bold" panose="020F0704030504030204" pitchFamily="34" charset="0"/>
                <a:sym typeface="Wingdings" panose="05000000000000000000" pitchFamily="2" charset="2"/>
              </a:rPr>
              <a:t>M</a:t>
            </a:r>
            <a:r>
              <a:rPr lang="en-IN" sz="1600" dirty="0" smtClean="0">
                <a:latin typeface="Arial Rounded MT Bold" panose="020F0704030504030204" pitchFamily="34" charset="0"/>
                <a:sym typeface="Wingdings" panose="05000000000000000000" pitchFamily="2" charset="2"/>
              </a:rPr>
              <a:t>ention code editor(VS Code)or CODEPEN and hosting platform (git Hub Pages).</a:t>
            </a:r>
            <a:endParaRPr lang="en-IN" sz="1600"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1447800" y="667832"/>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smtClean="0">
                <a:latin typeface="Trebuchet MS"/>
                <a:cs typeface="Trebuchet MS"/>
              </a:rPr>
              <a:t>POTFOLIO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2057400" y="1752600"/>
            <a:ext cx="5181600" cy="2677656"/>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latin typeface="Britannic Bold" panose="020B0903060703020204" pitchFamily="34" charset="0"/>
              </a:rPr>
              <a:t>Sections included:</a:t>
            </a:r>
          </a:p>
          <a:p>
            <a:pPr marL="285750" indent="-285750">
              <a:buFont typeface="Wingdings" panose="05000000000000000000" pitchFamily="2" charset="2"/>
              <a:buChar char="v"/>
            </a:pPr>
            <a:r>
              <a:rPr lang="en-IN" sz="2400" dirty="0" smtClean="0">
                <a:latin typeface="Britannic Bold" panose="020B0903060703020204" pitchFamily="34" charset="0"/>
              </a:rPr>
              <a:t>Home/About Me</a:t>
            </a:r>
          </a:p>
          <a:p>
            <a:pPr marL="285750" indent="-285750">
              <a:buFont typeface="Wingdings" panose="05000000000000000000" pitchFamily="2" charset="2"/>
              <a:buChar char="v"/>
            </a:pPr>
            <a:r>
              <a:rPr lang="en-IN" sz="2400" dirty="0" smtClean="0">
                <a:latin typeface="Britannic Bold" panose="020B0903060703020204" pitchFamily="34" charset="0"/>
              </a:rPr>
              <a:t>Projects</a:t>
            </a:r>
          </a:p>
          <a:p>
            <a:pPr marL="285750" indent="-285750">
              <a:buFont typeface="Wingdings" panose="05000000000000000000" pitchFamily="2" charset="2"/>
              <a:buChar char="v"/>
            </a:pPr>
            <a:r>
              <a:rPr lang="en-IN" sz="2400" dirty="0" smtClean="0">
                <a:latin typeface="Britannic Bold" panose="020B0903060703020204" pitchFamily="34" charset="0"/>
              </a:rPr>
              <a:t>Skills</a:t>
            </a:r>
          </a:p>
          <a:p>
            <a:pPr marL="285750" indent="-285750">
              <a:buFont typeface="Wingdings" panose="05000000000000000000" pitchFamily="2" charset="2"/>
              <a:buChar char="v"/>
            </a:pPr>
            <a:r>
              <a:rPr lang="en-IN" sz="2400" dirty="0" smtClean="0">
                <a:latin typeface="Britannic Bold" panose="020B0903060703020204" pitchFamily="34" charset="0"/>
              </a:rPr>
              <a:t>Contact</a:t>
            </a:r>
          </a:p>
          <a:p>
            <a:pPr marL="285750" indent="-285750">
              <a:buFont typeface="Wingdings" panose="05000000000000000000" pitchFamily="2" charset="2"/>
              <a:buChar char="v"/>
            </a:pPr>
            <a:r>
              <a:rPr lang="en-IN" sz="2400" dirty="0" smtClean="0">
                <a:latin typeface="Britannic Bold" panose="020B0903060703020204" pitchFamily="34" charset="0"/>
              </a:rPr>
              <a:t>Responsive layout(mobile + desktop view).</a:t>
            </a:r>
            <a:endParaRPr lang="en-IN" sz="2400" dirty="0">
              <a:latin typeface="Britannic Bold" panose="020B0903060703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solidFill>
                  <a:schemeClr val="tx1"/>
                </a:solidFill>
              </a:rPr>
              <a:t>FEATURES AND FUNCTIONALITY</a:t>
            </a:r>
          </a:p>
        </p:txBody>
      </p:sp>
      <p:sp>
        <p:nvSpPr>
          <p:cNvPr id="3" name="TextBox 2"/>
          <p:cNvSpPr txBox="1"/>
          <p:nvPr/>
        </p:nvSpPr>
        <p:spPr>
          <a:xfrm>
            <a:off x="838200" y="1600200"/>
            <a:ext cx="5943600" cy="3970318"/>
          </a:xfrm>
          <a:prstGeom prst="rect">
            <a:avLst/>
          </a:prstGeom>
          <a:noFill/>
        </p:spPr>
        <p:txBody>
          <a:bodyPr wrap="square" rtlCol="0">
            <a:spAutoFit/>
          </a:bodyPr>
          <a:lstStyle/>
          <a:p>
            <a:pPr marL="285750" indent="-285750">
              <a:buFont typeface="Wingdings" panose="05000000000000000000" pitchFamily="2" charset="2"/>
              <a:buChar char="v"/>
            </a:pPr>
            <a:r>
              <a:rPr lang="en-IN" sz="2800" dirty="0" smtClean="0">
                <a:latin typeface="Constantia" panose="02030602050306030303" pitchFamily="18" charset="0"/>
              </a:rPr>
              <a:t>Navigation bar with smooth scrolling.</a:t>
            </a:r>
          </a:p>
          <a:p>
            <a:pPr marL="285750" indent="-285750">
              <a:buFont typeface="Wingdings" panose="05000000000000000000" pitchFamily="2" charset="2"/>
              <a:buChar char="v"/>
            </a:pPr>
            <a:r>
              <a:rPr lang="en-IN" sz="2800" dirty="0" smtClean="0">
                <a:latin typeface="Constantia" panose="02030602050306030303" pitchFamily="18" charset="0"/>
              </a:rPr>
              <a:t>Project showcase with images/details.</a:t>
            </a:r>
          </a:p>
          <a:p>
            <a:pPr marL="285750" indent="-285750">
              <a:buFont typeface="Wingdings" panose="05000000000000000000" pitchFamily="2" charset="2"/>
              <a:buChar char="v"/>
            </a:pPr>
            <a:r>
              <a:rPr lang="en-IN" sz="2800" dirty="0" smtClean="0">
                <a:latin typeface="Constantia" panose="02030602050306030303" pitchFamily="18" charset="0"/>
              </a:rPr>
              <a:t>Interactive elements(hover effects, animations).</a:t>
            </a:r>
          </a:p>
          <a:p>
            <a:pPr marL="285750" indent="-285750">
              <a:buFont typeface="Wingdings" panose="05000000000000000000" pitchFamily="2" charset="2"/>
              <a:buChar char="v"/>
            </a:pPr>
            <a:r>
              <a:rPr lang="en-IN" sz="2800" dirty="0" smtClean="0">
                <a:latin typeface="Constantia" panose="02030602050306030303" pitchFamily="18" charset="0"/>
              </a:rPr>
              <a:t>Content form(with validation).</a:t>
            </a:r>
          </a:p>
          <a:p>
            <a:pPr marL="285750" indent="-285750">
              <a:buFont typeface="Wingdings" panose="05000000000000000000" pitchFamily="2" charset="2"/>
              <a:buChar char="v"/>
            </a:pPr>
            <a:r>
              <a:rPr lang="en-IN" sz="2800" dirty="0" smtClean="0">
                <a:latin typeface="Constantia" panose="02030602050306030303" pitchFamily="18" charset="0"/>
              </a:rPr>
              <a:t>Responsive design for all devices.</a:t>
            </a:r>
          </a:p>
          <a:p>
            <a:endParaRPr lang="en-IN" sz="2800" dirty="0">
              <a:latin typeface="Constantia" panose="02030602050306030303"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574</TotalTime>
  <Words>339</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vt:i4>
      </vt:variant>
    </vt:vector>
  </HeadingPairs>
  <TitlesOfParts>
    <vt:vector size="26" baseType="lpstr">
      <vt:lpstr>Algerian</vt:lpstr>
      <vt:lpstr>Arial</vt:lpstr>
      <vt:lpstr>Arial Rounded MT Bold</vt:lpstr>
      <vt:lpstr>Baskerville Old Face</vt:lpstr>
      <vt:lpstr>Bernard MT Condensed</vt:lpstr>
      <vt:lpstr>Bookman Old Style</vt:lpstr>
      <vt:lpstr>Britannic Bold</vt:lpstr>
      <vt:lpstr>Calibri</vt:lpstr>
      <vt:lpstr>Constantia</vt:lpstr>
      <vt:lpstr>Lucida Bright</vt:lpstr>
      <vt:lpstr>Times New Roman</vt:lpstr>
      <vt:lpstr>Trebuchet MS</vt:lpstr>
      <vt:lpstr>Wingdings</vt:lpstr>
      <vt:lpstr>Wingdings 3</vt:lpstr>
      <vt:lpstr>Facet</vt:lpstr>
      <vt:lpstr>PowerPoint Presentation</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asus</cp:lastModifiedBy>
  <cp:revision>35</cp:revision>
  <dcterms:created xsi:type="dcterms:W3CDTF">2024-03-29T15:07:22Z</dcterms:created>
  <dcterms:modified xsi:type="dcterms:W3CDTF">2025-09-05T06:31:13Z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