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256" r:id="rId2"/>
    <p:sldId id="302" r:id="rId3"/>
    <p:sldId id="303" r:id="rId4"/>
    <p:sldId id="329" r:id="rId5"/>
    <p:sldId id="318" r:id="rId6"/>
    <p:sldId id="319" r:id="rId7"/>
    <p:sldId id="330" r:id="rId8"/>
    <p:sldId id="328" r:id="rId9"/>
    <p:sldId id="273" r:id="rId10"/>
    <p:sldId id="331" r:id="rId11"/>
    <p:sldId id="304" r:id="rId12"/>
    <p:sldId id="326" r:id="rId13"/>
    <p:sldId id="322" r:id="rId14"/>
    <p:sldId id="324" r:id="rId15"/>
    <p:sldId id="327" r:id="rId16"/>
    <p:sldId id="286" r:id="rId1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8" d="100"/>
          <a:sy n="88" d="100"/>
        </p:scale>
        <p:origin x="76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12/22/2020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dirty="0"/>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dirty="0"/>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12/22/2020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dirty="0"/>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96790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8863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03399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31985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93402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12/22/2020</a:t>
            </a:fld>
            <a:endParaRPr lang="en-US" dirty="0"/>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12/22/2020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12/22/2020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12/22/2020</a:t>
            </a:fld>
            <a:endParaRPr 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12/22/2020</a:t>
            </a:fld>
            <a:endParaRPr lang="en-US" dirty="0"/>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12/22/2020</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12/22/2020</a:t>
            </a:fld>
            <a:endParaRPr lang="en-US" dirty="0"/>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12/22/2020</a:t>
            </a:fld>
            <a:endParaRPr lang="en-US" dirty="0"/>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12/22/2020</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12/22/2020</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12/22/2020</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12/22/2020</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711288" y="819150"/>
            <a:ext cx="7772400" cy="712639"/>
          </a:xfrm>
        </p:spPr>
        <p:txBody>
          <a:bodyPr>
            <a:noAutofit/>
          </a:bodyPr>
          <a:lstStyle/>
          <a:p>
            <a:r>
              <a:rPr lang="en-IN" sz="2400" b="1" dirty="0">
                <a:solidFill>
                  <a:srgbClr val="0070C0"/>
                </a:solidFill>
              </a:rPr>
              <a:t/>
            </a:r>
            <a:br>
              <a:rPr lang="en-IN" sz="2400" b="1" dirty="0">
                <a:solidFill>
                  <a:srgbClr val="0070C0"/>
                </a:solidFill>
              </a:rPr>
            </a:br>
            <a:r>
              <a:rPr lang="en-IN" sz="2400" b="1" dirty="0">
                <a:solidFill>
                  <a:srgbClr val="0070C0"/>
                </a:solidFill>
              </a:rPr>
              <a:t/>
            </a:r>
            <a:br>
              <a:rPr lang="en-IN" sz="2400" b="1" dirty="0">
                <a:solidFill>
                  <a:srgbClr val="0070C0"/>
                </a:solidFill>
              </a:rPr>
            </a:br>
            <a:r>
              <a:rPr lang="en-IN" sz="2400" b="1" dirty="0">
                <a:solidFill>
                  <a:srgbClr val="0070C0"/>
                </a:solidFill>
                <a:latin typeface="Times New Roman" panose="02020603050405020304" pitchFamily="18" charset="0"/>
                <a:cs typeface="Times New Roman" panose="02020603050405020304" pitchFamily="18" charset="0"/>
              </a:rPr>
              <a:t>VEMANA INSTITUTE OF TECHNOLOGY</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Koramangala, Bengaluru-34.</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Phase-I Review 1</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t/>
            </a:r>
            <a:br>
              <a:rPr lang="en-US" sz="2400" dirty="0"/>
            </a:br>
            <a:endParaRPr lang="en-US" sz="2400" dirty="0"/>
          </a:p>
        </p:txBody>
      </p:sp>
      <p:sp>
        <p:nvSpPr>
          <p:cNvPr id="8" name="Rectangle 4"/>
          <p:cNvSpPr txBox="1"/>
          <p:nvPr/>
        </p:nvSpPr>
        <p:spPr>
          <a:xfrm>
            <a:off x="5544314" y="3882509"/>
            <a:ext cx="3562108" cy="1066800"/>
          </a:xfrm>
          <a:prstGeom prst="rect">
            <a:avLst/>
          </a:prstGeom>
        </p:spPr>
        <p:txBody>
          <a:bodyPr vert="horz" lIns="91440" tIns="45720" rIns="91440" bIns="45720" rtlCol="0">
            <a:noAutofit/>
          </a:bodyPr>
          <a:lstStyle/>
          <a:p>
            <a:pPr lvl="0" algn="r">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Under the Guidance of</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Mr. NOOR </a:t>
            </a:r>
            <a:r>
              <a:rPr lang="en-US" sz="1600" b="1" dirty="0" smtClean="0">
                <a:latin typeface="Times New Roman" panose="02020603050405020304" pitchFamily="18" charset="0"/>
                <a:cs typeface="Times New Roman" panose="02020603050405020304" pitchFamily="18" charset="0"/>
              </a:rPr>
              <a:t>BASHA</a:t>
            </a:r>
            <a:r>
              <a:rPr lang="en-US" sz="1600" b="1" dirty="0">
                <a:latin typeface="Times New Roman" panose="02020603050405020304" pitchFamily="18" charset="0"/>
                <a:cs typeface="Times New Roman" panose="02020603050405020304" pitchFamily="18" charset="0"/>
              </a:rPr>
              <a:t>,</a:t>
            </a:r>
          </a:p>
          <a:p>
            <a:pPr lvl="0" algn="r">
              <a:spcBef>
                <a:spcPct val="20000"/>
              </a:spcBef>
            </a:pPr>
            <a:r>
              <a:rPr lang="en-US" sz="1600"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sz="1600" b="1" dirty="0">
                <a:latin typeface="Times New Roman" panose="02020603050405020304" pitchFamily="18" charset="0"/>
                <a:cs typeface="Times New Roman" panose="02020603050405020304" pitchFamily="18" charset="0"/>
              </a:rPr>
              <a:t>Vemana Institute of Technology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925" y="807901"/>
            <a:ext cx="991475" cy="9651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298" y="819150"/>
            <a:ext cx="1193979" cy="915995"/>
          </a:xfrm>
          <a:prstGeom prst="rect">
            <a:avLst/>
          </a:prstGeom>
        </p:spPr>
      </p:pic>
      <p:sp>
        <p:nvSpPr>
          <p:cNvPr id="9" name="TextBox 8"/>
          <p:cNvSpPr txBox="1"/>
          <p:nvPr/>
        </p:nvSpPr>
        <p:spPr>
          <a:xfrm>
            <a:off x="0" y="2350748"/>
            <a:ext cx="9144000" cy="954107"/>
          </a:xfrm>
          <a:prstGeom prst="rect">
            <a:avLst/>
          </a:prstGeom>
          <a:solidFill>
            <a:schemeClr val="tx2">
              <a:lumMod val="40000"/>
              <a:lumOff val="60000"/>
            </a:schemeClr>
          </a:solidFill>
        </p:spPr>
        <p:txBody>
          <a:bodyPr wrap="square" rtlCol="0" anchor="ctr">
            <a:spAutoFit/>
          </a:bodyPr>
          <a:lstStyle/>
          <a:p>
            <a:pPr algn="ctr"/>
            <a:r>
              <a:rPr lang="en-US" sz="2800" dirty="0">
                <a:latin typeface="Century" panose="02040604050505020304" pitchFamily="18" charset="0"/>
                <a:cs typeface="Times New Roman" panose="02020603050405020304" pitchFamily="18" charset="0"/>
              </a:rPr>
              <a:t>ENHANCING NETWORKING MONITORING SYSTEMS BY OVERLAYING PROTOCOLS</a:t>
            </a:r>
          </a:p>
        </p:txBody>
      </p:sp>
      <p:sp>
        <p:nvSpPr>
          <p:cNvPr id="7" name="Rectangle 4">
            <a:extLst>
              <a:ext uri="{FF2B5EF4-FFF2-40B4-BE49-F238E27FC236}">
                <a16:creationId xmlns="" xmlns:a16="http://schemas.microsoft.com/office/drawing/2014/main" id="{F998D05D-670E-4B4F-A80C-633BEB8F8FE1}"/>
              </a:ext>
            </a:extLst>
          </p:cNvPr>
          <p:cNvSpPr txBox="1"/>
          <p:nvPr/>
        </p:nvSpPr>
        <p:spPr>
          <a:xfrm>
            <a:off x="114298" y="4019550"/>
            <a:ext cx="2723909" cy="1066800"/>
          </a:xfrm>
          <a:prstGeom prst="rect">
            <a:avLst/>
          </a:prstGeom>
        </p:spPr>
        <p:txBody>
          <a:bodyPr vert="horz" lIns="91440" tIns="45720" rIns="91440" bIns="45720" rtlCol="0">
            <a:noAutofit/>
          </a:bodyPr>
          <a:lstStyle/>
          <a:p>
            <a:pPr lvl="0">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RAJASHREE – 1VI17CS114</a:t>
            </a:r>
          </a:p>
          <a:p>
            <a:pPr lvl="0" algn="r">
              <a:spcBef>
                <a:spcPct val="20000"/>
              </a:spcBef>
            </a:pPr>
            <a:r>
              <a:rPr lang="en-US" sz="1600" b="1" dirty="0">
                <a:latin typeface="Times New Roman" panose="02020603050405020304" pitchFamily="18" charset="0"/>
                <a:cs typeface="Times New Roman" panose="02020603050405020304" pitchFamily="18" charset="0"/>
              </a:rPr>
              <a:t>PAVITHRA K – 1VI17CS071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12/22/2020</a:t>
            </a:fld>
            <a:endParaRPr lang="en-US" dirty="0"/>
          </a:p>
        </p:txBody>
      </p:sp>
      <p:sp>
        <p:nvSpPr>
          <p:cNvPr id="3" name="Footer Placeholder 2"/>
          <p:cNvSpPr>
            <a:spLocks noGrp="1"/>
          </p:cNvSpPr>
          <p:nvPr>
            <p:ph type="ftr" sz="quarter" idx="11"/>
          </p:nvPr>
        </p:nvSpPr>
        <p:spPr/>
        <p:txBody>
          <a:bodyPr/>
          <a:lstStyle/>
          <a:p>
            <a:r>
              <a:rPr lang="en-US" smtClean="0"/>
              <a:t>Department of CSE, Vemana IT</a:t>
            </a:r>
            <a:endParaRPr lang="en-US" dirty="0"/>
          </a:p>
        </p:txBody>
      </p:sp>
      <p:sp>
        <p:nvSpPr>
          <p:cNvPr id="4" name="Content Placeholder 2"/>
          <p:cNvSpPr txBox="1">
            <a:spLocks/>
          </p:cNvSpPr>
          <p:nvPr/>
        </p:nvSpPr>
        <p:spPr>
          <a:xfrm>
            <a:off x="914400" y="971550"/>
            <a:ext cx="7239000" cy="3427807"/>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400" dirty="0">
                <a:ln w="0"/>
                <a:solidFill>
                  <a:schemeClr val="accent1"/>
                </a:solidFill>
                <a:latin typeface="Times New Roman" panose="02020603050405020304" pitchFamily="18" charset="0"/>
                <a:cs typeface="Times New Roman" panose="02020603050405020304" pitchFamily="18" charset="0"/>
              </a:rPr>
              <a:t>PROPOSED SYSTEM</a:t>
            </a:r>
            <a:endParaRPr lang="en-US" sz="1400" dirty="0" smtClean="0">
              <a:ln w="0"/>
              <a:solidFill>
                <a:schemeClr val="accent1"/>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200" dirty="0" smtClean="0">
              <a:solidFill>
                <a:srgbClr val="231F20"/>
              </a:solidFill>
              <a:latin typeface="Times New Roman" panose="02020603050405020304" pitchFamily="18" charset="0"/>
              <a:ea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Network Monitor is a web application that reports various status changes and updates of various network nodes in an organization</a:t>
            </a:r>
          </a:p>
          <a:p>
            <a:pPr algn="just"/>
            <a:r>
              <a:rPr lang="en-US" sz="1400" dirty="0">
                <a:latin typeface="Times New Roman" panose="02020603050405020304" pitchFamily="18" charset="0"/>
                <a:cs typeface="Times New Roman" panose="02020603050405020304" pitchFamily="18" charset="0"/>
              </a:rPr>
              <a:t>The system basically comprises of 3 parts</a:t>
            </a:r>
          </a:p>
          <a:p>
            <a:pPr lvl="1" algn="just"/>
            <a:r>
              <a:rPr lang="en-US" sz="1400" dirty="0">
                <a:latin typeface="Times New Roman" panose="02020603050405020304" pitchFamily="18" charset="0"/>
                <a:cs typeface="Times New Roman" panose="02020603050405020304" pitchFamily="18" charset="0"/>
              </a:rPr>
              <a:t>Front End: Main functionalities include the following:</a:t>
            </a:r>
          </a:p>
          <a:p>
            <a:pPr lvl="2" algn="just"/>
            <a:r>
              <a:rPr lang="en-US" sz="1400" dirty="0">
                <a:latin typeface="Times New Roman" panose="02020603050405020304" pitchFamily="18" charset="0"/>
                <a:cs typeface="Times New Roman" panose="02020603050405020304" pitchFamily="18" charset="0"/>
              </a:rPr>
              <a:t>Logging into the system</a:t>
            </a:r>
          </a:p>
          <a:p>
            <a:pPr lvl="2" algn="just"/>
            <a:r>
              <a:rPr lang="en-US" sz="1400" dirty="0">
                <a:latin typeface="Times New Roman" panose="02020603050405020304" pitchFamily="18" charset="0"/>
                <a:cs typeface="Times New Roman" panose="02020603050405020304" pitchFamily="18" charset="0"/>
              </a:rPr>
              <a:t>Adding  a device</a:t>
            </a:r>
          </a:p>
          <a:p>
            <a:pPr lvl="2" algn="just"/>
            <a:r>
              <a:rPr lang="en-US" sz="1400" dirty="0">
                <a:latin typeface="Times New Roman" panose="02020603050405020304" pitchFamily="18" charset="0"/>
                <a:cs typeface="Times New Roman" panose="02020603050405020304" pitchFamily="18" charset="0"/>
              </a:rPr>
              <a:t>Editing a device</a:t>
            </a:r>
          </a:p>
          <a:p>
            <a:pPr lvl="2" algn="just"/>
            <a:r>
              <a:rPr lang="en-US" sz="1400" dirty="0">
                <a:latin typeface="Times New Roman" panose="02020603050405020304" pitchFamily="18" charset="0"/>
                <a:cs typeface="Times New Roman" panose="02020603050405020304" pitchFamily="18" charset="0"/>
              </a:rPr>
              <a:t>Deleting a device</a:t>
            </a:r>
          </a:p>
          <a:p>
            <a:pPr lvl="2" algn="just"/>
            <a:r>
              <a:rPr lang="en-US" sz="1400" dirty="0">
                <a:latin typeface="Times New Roman" panose="02020603050405020304" pitchFamily="18" charset="0"/>
                <a:cs typeface="Times New Roman" panose="02020603050405020304" pitchFamily="18" charset="0"/>
              </a:rPr>
              <a:t>Displaying the ‘Devices’ table</a:t>
            </a:r>
          </a:p>
          <a:p>
            <a:pPr lvl="1" algn="just"/>
            <a:r>
              <a:rPr lang="en-US" sz="1400" dirty="0">
                <a:latin typeface="Times New Roman" panose="02020603050405020304" pitchFamily="18" charset="0"/>
                <a:cs typeface="Times New Roman" panose="02020603050405020304" pitchFamily="18" charset="0"/>
              </a:rPr>
              <a:t>Database: It comprises of two tables:</a:t>
            </a:r>
          </a:p>
          <a:p>
            <a:pPr lvl="2" algn="just"/>
            <a:r>
              <a:rPr lang="en-US" sz="1400" dirty="0" err="1">
                <a:latin typeface="Times New Roman" panose="02020603050405020304" pitchFamily="18" charset="0"/>
                <a:cs typeface="Times New Roman" panose="02020603050405020304" pitchFamily="18" charset="0"/>
              </a:rPr>
              <a:t>UserLogin</a:t>
            </a:r>
            <a:r>
              <a:rPr lang="en-US" sz="1400" dirty="0">
                <a:latin typeface="Times New Roman" panose="02020603050405020304" pitchFamily="18" charset="0"/>
                <a:cs typeface="Times New Roman" panose="02020603050405020304" pitchFamily="18" charset="0"/>
              </a:rPr>
              <a:t> is the administer the secure login activity to network monitor. </a:t>
            </a:r>
          </a:p>
          <a:p>
            <a:pPr lvl="2" algn="just"/>
            <a:r>
              <a:rPr lang="en-US" sz="1400" dirty="0">
                <a:latin typeface="Times New Roman" panose="02020603050405020304" pitchFamily="18" charset="0"/>
                <a:cs typeface="Times New Roman" panose="02020603050405020304" pitchFamily="18" charset="0"/>
              </a:rPr>
              <a:t>Device table consists of the device name, locally generated device id, IP Address and System Parameters such as Reachability, Availability, Latency, Mac Address and so on. </a:t>
            </a:r>
          </a:p>
          <a:p>
            <a:pPr lvl="1" algn="just"/>
            <a:r>
              <a:rPr lang="en-US" sz="1400">
                <a:latin typeface="Times New Roman" panose="02020603050405020304" pitchFamily="18" charset="0"/>
                <a:cs typeface="Times New Roman" panose="02020603050405020304" pitchFamily="18" charset="0"/>
              </a:rPr>
              <a:t>Back End: A Python script that runs every 10 seconds to obtain information of all network nodes using different protocols and updates the same in the Database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8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99388"/>
            <a:ext cx="5638800" cy="3353561"/>
          </a:xfrm>
        </p:spPr>
        <p:txBody>
          <a:bodyPr>
            <a:normAutofit lnSpcReduction="10000"/>
          </a:bodyPr>
          <a:lstStyle/>
          <a:p>
            <a:pPr marL="0" indent="0" algn="just">
              <a:buNone/>
            </a:pPr>
            <a:r>
              <a:rPr lang="en-US" sz="1200" dirty="0">
                <a:latin typeface="Times New Roman" panose="02020603050405020304" pitchFamily="18" charset="0"/>
                <a:cs typeface="Times New Roman" panose="02020603050405020304" pitchFamily="18" charset="0"/>
              </a:rPr>
              <a:t>In general, methodology refers to a set of procedures used to conduct a project. The various stages are explained below:</a:t>
            </a:r>
          </a:p>
          <a:p>
            <a:pPr marL="0" indent="0" algn="just">
              <a:buNone/>
            </a:pPr>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Project Planning: This is done by allocating tasks that are going to be done within a given time period. This is important to make sure this project can be carried out perfectly and meeting the requirements.</a:t>
            </a:r>
          </a:p>
          <a:p>
            <a:pPr algn="just"/>
            <a:r>
              <a:rPr lang="en-US" sz="1200" dirty="0">
                <a:latin typeface="Times New Roman" panose="02020603050405020304" pitchFamily="18" charset="0"/>
                <a:cs typeface="Times New Roman" panose="02020603050405020304" pitchFamily="18" charset="0"/>
              </a:rPr>
              <a:t>Research and Analysis: It involves literature survey of related journals, books, research papers and developers’ forums to get a better understanding and clear view about the research scope that will be carried out. </a:t>
            </a:r>
          </a:p>
          <a:p>
            <a:pPr algn="just"/>
            <a:r>
              <a:rPr lang="en-US" sz="1200" dirty="0">
                <a:latin typeface="Times New Roman" panose="02020603050405020304" pitchFamily="18" charset="0"/>
                <a:cs typeface="Times New Roman" panose="02020603050405020304" pitchFamily="18" charset="0"/>
              </a:rPr>
              <a:t>Development of Project: This involves implementing code for various Back-end and Front-end  modules of the project. Also, the installation and configuration various software requirements, databases  and so on come under this phase. </a:t>
            </a:r>
          </a:p>
          <a:p>
            <a:pPr algn="just"/>
            <a:r>
              <a:rPr lang="en-US" sz="1200" dirty="0">
                <a:latin typeface="Times New Roman" panose="02020603050405020304" pitchFamily="18" charset="0"/>
                <a:cs typeface="Times New Roman" panose="02020603050405020304" pitchFamily="18" charset="0"/>
              </a:rPr>
              <a:t>System Analysis and Improvement: The developed system is to be thoroughly studied and analyzed to further understand how it works in real environment by deploying it in a simulated network environment. </a:t>
            </a:r>
          </a:p>
          <a:p>
            <a:pPr algn="just"/>
            <a:r>
              <a:rPr lang="en-US" sz="1200" dirty="0">
                <a:latin typeface="Times New Roman" panose="02020603050405020304" pitchFamily="18" charset="0"/>
                <a:cs typeface="Times New Roman" panose="02020603050405020304" pitchFamily="18" charset="0"/>
              </a:rPr>
              <a:t>Integration and Testing: This system is tested rigorously in this phase with different parameters and configurations to see whether it can meet the required expectations.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pic>
        <p:nvPicPr>
          <p:cNvPr id="2" name="Picture 1">
            <a:extLst>
              <a:ext uri="{FF2B5EF4-FFF2-40B4-BE49-F238E27FC236}">
                <a16:creationId xmlns="" xmlns:a16="http://schemas.microsoft.com/office/drawing/2014/main" id="{2D2EFBE8-EE32-4ABC-8EDE-20DCFA448DED}"/>
              </a:ext>
            </a:extLst>
          </p:cNvPr>
          <p:cNvPicPr>
            <a:picLocks noChangeAspect="1"/>
          </p:cNvPicPr>
          <p:nvPr/>
        </p:nvPicPr>
        <p:blipFill>
          <a:blip r:embed="rId3"/>
          <a:stretch>
            <a:fillRect/>
          </a:stretch>
        </p:blipFill>
        <p:spPr>
          <a:xfrm>
            <a:off x="6038913" y="1199388"/>
            <a:ext cx="2877725" cy="2086622"/>
          </a:xfrm>
          <a:prstGeom prst="rect">
            <a:avLst/>
          </a:prstGeom>
        </p:spPr>
      </p:pic>
    </p:spTree>
    <p:extLst>
      <p:ext uri="{BB962C8B-B14F-4D97-AF65-F5344CB8AC3E}">
        <p14:creationId xmlns:p14="http://schemas.microsoft.com/office/powerpoint/2010/main" val="239415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971550"/>
            <a:ext cx="7658100" cy="3914290"/>
          </a:xfrm>
        </p:spPr>
        <p:txBody>
          <a:bodyPr>
            <a:normAutofit fontScale="25000" lnSpcReduction="20000"/>
          </a:bodyPr>
          <a:lstStyle/>
          <a:p>
            <a:pPr marL="0" marR="0" indent="0">
              <a:lnSpc>
                <a:spcPct val="120000"/>
              </a:lnSpc>
              <a:spcBef>
                <a:spcPts val="0"/>
              </a:spcBef>
              <a:spcAft>
                <a:spcPts val="1200"/>
              </a:spcAft>
              <a:buNone/>
            </a:pPr>
            <a:r>
              <a:rPr lang="en-US" sz="4800" b="1" dirty="0">
                <a:solidFill>
                  <a:srgbClr val="231F20"/>
                </a:solidFill>
                <a:latin typeface="Times New Roman" panose="02020603050405020304" pitchFamily="18" charset="0"/>
              </a:rPr>
              <a:t>Hardware Specifications:</a:t>
            </a:r>
          </a:p>
          <a:p>
            <a:pPr marL="0" marR="0" lvl="0" indent="0">
              <a:lnSpc>
                <a:spcPct val="120000"/>
              </a:lnSpc>
              <a:spcBef>
                <a:spcPts val="0"/>
              </a:spcBef>
              <a:spcAft>
                <a:spcPts val="1200"/>
              </a:spcAft>
              <a:buNone/>
            </a:pPr>
            <a:r>
              <a:rPr lang="en-US" sz="4800" dirty="0" smtClean="0">
                <a:solidFill>
                  <a:srgbClr val="231F20"/>
                </a:solidFill>
                <a:latin typeface="Times New Roman" panose="02020603050405020304" pitchFamily="18" charset="0"/>
              </a:rPr>
              <a:t>Processor: Intel® Core i5 ™ CPU and above</a:t>
            </a:r>
          </a:p>
          <a:p>
            <a:pPr marL="0" marR="0" lvl="0" indent="0">
              <a:lnSpc>
                <a:spcPct val="120000"/>
              </a:lnSpc>
              <a:spcBef>
                <a:spcPts val="0"/>
              </a:spcBef>
              <a:spcAft>
                <a:spcPts val="1200"/>
              </a:spcAft>
              <a:buNone/>
            </a:pPr>
            <a:r>
              <a:rPr lang="en-US" sz="4800" dirty="0" smtClean="0">
                <a:solidFill>
                  <a:srgbClr val="231F20"/>
                </a:solidFill>
                <a:latin typeface="Times New Roman" panose="02020603050405020304" pitchFamily="18" charset="0"/>
              </a:rPr>
              <a:t>RAM</a:t>
            </a:r>
            <a:r>
              <a:rPr lang="en-US" sz="4800" dirty="0">
                <a:solidFill>
                  <a:srgbClr val="231F20"/>
                </a:solidFill>
                <a:latin typeface="Times New Roman" panose="02020603050405020304" pitchFamily="18" charset="0"/>
              </a:rPr>
              <a:t>: 8 GB or higher</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Hard Disk: 100 GB or higher</a:t>
            </a:r>
          </a:p>
          <a:p>
            <a:pPr marL="0" marR="0" lvl="0" indent="0">
              <a:lnSpc>
                <a:spcPct val="120000"/>
              </a:lnSpc>
              <a:spcBef>
                <a:spcPts val="0"/>
              </a:spcBef>
              <a:spcAft>
                <a:spcPts val="1200"/>
              </a:spcAft>
              <a:buNone/>
            </a:pPr>
            <a:r>
              <a:rPr lang="en-US" sz="4800" b="1" dirty="0">
                <a:solidFill>
                  <a:srgbClr val="231F20"/>
                </a:solidFill>
                <a:latin typeface="Times New Roman" panose="02020603050405020304" pitchFamily="18" charset="0"/>
              </a:rPr>
              <a:t>Software Specifications:</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Operating System: Windows 10/Ubuntu 20.04 LTS</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Architecture: 64-bit OS</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Python 3.8 or higher</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PIP Packages: RegEx, Flask, Django, Pymysql</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Database: MySQL5.7 or higher</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JavaScript 1.8.5 or higher</a:t>
            </a:r>
          </a:p>
          <a:p>
            <a:pPr marL="0" marR="0" lvl="0" indent="0">
              <a:lnSpc>
                <a:spcPct val="120000"/>
              </a:lnSpc>
              <a:spcBef>
                <a:spcPts val="0"/>
              </a:spcBef>
              <a:spcAft>
                <a:spcPts val="1200"/>
              </a:spcAft>
              <a:buNone/>
            </a:pPr>
            <a:r>
              <a:rPr lang="en-US" sz="4800" dirty="0">
                <a:solidFill>
                  <a:srgbClr val="231F20"/>
                </a:solidFill>
                <a:latin typeface="Times New Roman" panose="02020603050405020304" pitchFamily="18" charset="0"/>
              </a:rPr>
              <a:t>Front End: HTML5, CSS3, Bootstrap4</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smtClean="0">
                <a:solidFill>
                  <a:schemeClr val="tx2"/>
                </a:solidFill>
              </a:rPr>
              <a:t>10</a:t>
            </a:r>
            <a:endParaRPr lang="en-US" sz="1400" dirty="0">
              <a:solidFill>
                <a:schemeClr val="tx2"/>
              </a:solidFill>
            </a:endParaRPr>
          </a:p>
        </p:txBody>
      </p:sp>
      <p:sp>
        <p:nvSpPr>
          <p:cNvPr id="15" name="Date Placeholder 3">
            <a:extLst>
              <a:ext uri="{FF2B5EF4-FFF2-40B4-BE49-F238E27FC236}">
                <a16:creationId xmlns="" xmlns:a16="http://schemas.microsoft.com/office/drawing/2014/main" id="{77041AD4-79DE-43F9-A208-EB6EAD67EC6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FBA8D23F-F274-4824-A7A4-FDEC12A30B6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785F7EBD-25C8-4B82-B044-60CAD1D390E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2386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3228"/>
            <a:ext cx="7239000" cy="3489722"/>
          </a:xfrm>
        </p:spPr>
        <p:txBody>
          <a:bodyPr>
            <a:normAutofit/>
          </a:bodyPr>
          <a:lstStyle/>
          <a:p>
            <a:pPr algn="just"/>
            <a:r>
              <a:rPr lang="en-US" sz="16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ARP, RARP, LLDP and so on to obtain all information about various network nodes.</a:t>
            </a:r>
          </a:p>
          <a:p>
            <a:pPr algn="just"/>
            <a:r>
              <a:rPr lang="en-US" sz="1600" dirty="0">
                <a:latin typeface="Times New Roman" panose="02020603050405020304" pitchFamily="18" charset="0"/>
                <a:cs typeface="Times New Roman" panose="02020603050405020304" pitchFamily="18" charset="0"/>
              </a:rPr>
              <a:t>Development of easy installation script setup documentation. </a:t>
            </a:r>
          </a:p>
          <a:p>
            <a:pPr algn="just"/>
            <a:r>
              <a:rPr lang="en-US" sz="16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r>
              <a:rPr lang="en-US" sz="16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r>
              <a:rPr lang="en-US" sz="1600" dirty="0">
                <a:latin typeface="Times New Roman" panose="02020603050405020304" pitchFamily="18" charset="0"/>
                <a:cs typeface="Times New Roman" panose="02020603050405020304" pitchFamily="18" charset="0"/>
              </a:rPr>
              <a:t>Alerts should be sent to the users configured as per their customizations.</a:t>
            </a:r>
          </a:p>
          <a:p>
            <a:pPr algn="just"/>
            <a:endParaRPr lang="en-US" sz="16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smtClean="0">
                <a:solidFill>
                  <a:schemeClr val="tx2"/>
                </a:solidFill>
              </a:rPr>
              <a:t>11</a:t>
            </a:r>
            <a:endParaRPr lang="en-US" sz="1400" dirty="0">
              <a:solidFill>
                <a:schemeClr val="tx2"/>
              </a:solidFill>
            </a:endParaRPr>
          </a:p>
        </p:txBody>
      </p:sp>
      <p:sp>
        <p:nvSpPr>
          <p:cNvPr id="15" name="Date Placeholder 3">
            <a:extLst>
              <a:ext uri="{FF2B5EF4-FFF2-40B4-BE49-F238E27FC236}">
                <a16:creationId xmlns="" xmlns:a16="http://schemas.microsoft.com/office/drawing/2014/main" id="{B7B8C723-3974-4BCF-9072-3A9695A790B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652FD19F-EE9E-4D14-9855-225D2D422E6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21F69871-FDE9-4D82-9454-7BD29FCF373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92792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Networks serve as the backbone for any enterprise. Any network outage during working hours is huge loss for the organizations.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 a result, they employ a separate team to look after their labs by constantly logging into several system interfaces and checking their statuses.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It is a tedious task to login to each of these nodes, check if they are reachable and check their health status constantly.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 the enterprise grows, the numbers increases exponentially.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Generating network performance reports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Deploying new technology and software upgrade successfully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Monitoring the flow of traffic with netflow</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Track user network activity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22DDB47F-B0C3-43E5-97DC-3FD50616911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smtClean="0">
                <a:solidFill>
                  <a:schemeClr val="tx2"/>
                </a:solidFill>
              </a:rPr>
              <a:t>12</a:t>
            </a:r>
            <a:endParaRPr lang="en-US" sz="1400" dirty="0">
              <a:solidFill>
                <a:schemeClr val="tx2"/>
              </a:solidFill>
            </a:endParaRPr>
          </a:p>
        </p:txBody>
      </p:sp>
      <p:sp>
        <p:nvSpPr>
          <p:cNvPr id="15" name="Date Placeholder 3">
            <a:extLst>
              <a:ext uri="{FF2B5EF4-FFF2-40B4-BE49-F238E27FC236}">
                <a16:creationId xmlns="" xmlns:a16="http://schemas.microsoft.com/office/drawing/2014/main" id="{C2F8AEC7-B9A6-43EA-9088-6C6023104B5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643FD5BB-27F3-41E7-9911-7B583A1611F8}"/>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C68400CB-5F57-4A64-AF41-0F973C1145D7}"/>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74771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smtClean="0">
                <a:solidFill>
                  <a:schemeClr val="tx2"/>
                </a:solidFill>
              </a:rPr>
              <a:t>13</a:t>
            </a:r>
            <a:endParaRPr lang="en-US" sz="1400" dirty="0">
              <a:solidFill>
                <a:schemeClr val="tx2"/>
              </a:solidFill>
            </a:endParaRPr>
          </a:p>
        </p:txBody>
      </p:sp>
      <p:sp>
        <p:nvSpPr>
          <p:cNvPr id="15" name="Date Placeholder 3">
            <a:extLst>
              <a:ext uri="{FF2B5EF4-FFF2-40B4-BE49-F238E27FC236}">
                <a16:creationId xmlns="" xmlns:a16="http://schemas.microsoft.com/office/drawing/2014/main" id="{F7F1FCB5-A2AF-4B14-B8AB-ACE0D66C9CE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DF6CE105-6C5E-4DE7-A045-FD455A5A989A}"/>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0DADE530-75F7-4839-81E3-87050A31C961}"/>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Content Placeholder 4">
            <a:extLst>
              <a:ext uri="{FF2B5EF4-FFF2-40B4-BE49-F238E27FC236}">
                <a16:creationId xmlns="" xmlns:a16="http://schemas.microsoft.com/office/drawing/2014/main" id="{11AE2190-B4AB-4050-9D30-FFC7B6158DD3}"/>
              </a:ext>
            </a:extLst>
          </p:cNvPr>
          <p:cNvSpPr>
            <a:spLocks noGrp="1"/>
          </p:cNvSpPr>
          <p:nvPr>
            <p:ph idx="1"/>
          </p:nvPr>
        </p:nvSpPr>
        <p:spPr>
          <a:xfrm>
            <a:off x="381001" y="985658"/>
            <a:ext cx="8610600" cy="3815289"/>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[1] </a:t>
            </a:r>
            <a:r>
              <a:rPr lang="en-US" sz="12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200" dirty="0">
                <a:latin typeface="Times New Roman" panose="02020603050405020304" pitchFamily="18" charset="0"/>
                <a:cs typeface="Times New Roman" panose="02020603050405020304" pitchFamily="18" charset="0"/>
              </a:rPr>
              <a:t> – by Melanie Grah and Dr. Peter Radcliffe 2014</a:t>
            </a:r>
          </a:p>
          <a:p>
            <a:pPr marL="0" indent="0" algn="just">
              <a:buNone/>
            </a:pPr>
            <a:r>
              <a:rPr lang="en-US" sz="1200" dirty="0">
                <a:latin typeface="Times New Roman" panose="02020603050405020304" pitchFamily="18" charset="0"/>
                <a:cs typeface="Times New Roman" panose="02020603050405020304" pitchFamily="18" charset="0"/>
              </a:rPr>
              <a:t>[2] </a:t>
            </a:r>
            <a:r>
              <a:rPr lang="en-US" sz="12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200" dirty="0">
                <a:latin typeface="Times New Roman" panose="02020603050405020304" pitchFamily="18" charset="0"/>
                <a:cs typeface="Times New Roman" panose="02020603050405020304" pitchFamily="18" charset="0"/>
              </a:rPr>
              <a:t> – by Young-min Kim, Ki-sung Lee, Jae-cheol Uhm, Si-chang Kim, and Chan-gun Lee 2013</a:t>
            </a:r>
          </a:p>
          <a:p>
            <a:pPr marL="0" indent="0" algn="just">
              <a:buNone/>
            </a:pPr>
            <a:r>
              <a:rPr lang="en-US" sz="1200" dirty="0">
                <a:latin typeface="Times New Roman" panose="02020603050405020304" pitchFamily="18" charset="0"/>
                <a:cs typeface="Times New Roman" panose="02020603050405020304" pitchFamily="18" charset="0"/>
              </a:rPr>
              <a:t>[3] </a:t>
            </a:r>
            <a:r>
              <a:rPr lang="en-US" sz="12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200" dirty="0">
                <a:latin typeface="Times New Roman" panose="02020603050405020304" pitchFamily="18" charset="0"/>
                <a:cs typeface="Times New Roman" panose="02020603050405020304" pitchFamily="18" charset="0"/>
              </a:rPr>
              <a:t> – by Guanyao Huang, Chia-Wei Chang, Chen-Nee Chuah, and Bill Lin 2012</a:t>
            </a:r>
          </a:p>
          <a:p>
            <a:pPr marL="0" indent="0" algn="just">
              <a:buNone/>
            </a:pPr>
            <a:r>
              <a:rPr lang="en-US" sz="1200" dirty="0">
                <a:latin typeface="Times New Roman" panose="02020603050405020304" pitchFamily="18" charset="0"/>
                <a:cs typeface="Times New Roman" panose="02020603050405020304" pitchFamily="18" charset="0"/>
              </a:rPr>
              <a:t>[4] </a:t>
            </a:r>
            <a:r>
              <a:rPr lang="en-US" sz="1200" b="1" dirty="0">
                <a:latin typeface="Times New Roman" panose="02020603050405020304" pitchFamily="18" charset="0"/>
                <a:cs typeface="Times New Roman" panose="02020603050405020304" pitchFamily="18" charset="0"/>
              </a:rPr>
              <a:t>Study on monitor and control of POL transport by road in IOT </a:t>
            </a:r>
            <a:r>
              <a:rPr lang="en-US" sz="1200" dirty="0">
                <a:latin typeface="Times New Roman" panose="02020603050405020304" pitchFamily="18" charset="0"/>
                <a:cs typeface="Times New Roman" panose="02020603050405020304" pitchFamily="18" charset="0"/>
              </a:rPr>
              <a:t>– by Yang Chen, Qidong Yong, Dong Xiang 2012</a:t>
            </a:r>
          </a:p>
          <a:p>
            <a:pPr marL="0" indent="0" algn="just">
              <a:buNone/>
            </a:pPr>
            <a:r>
              <a:rPr lang="en-US" sz="1200" dirty="0">
                <a:latin typeface="Times New Roman" panose="02020603050405020304" pitchFamily="18" charset="0"/>
                <a:cs typeface="Times New Roman" panose="02020603050405020304" pitchFamily="18" charset="0"/>
              </a:rPr>
              <a:t>[5] </a:t>
            </a:r>
            <a:r>
              <a:rPr lang="en-US" sz="1200" b="1" dirty="0">
                <a:latin typeface="Times New Roman" panose="02020603050405020304" pitchFamily="18" charset="0"/>
                <a:cs typeface="Times New Roman" panose="02020603050405020304" pitchFamily="18" charset="0"/>
              </a:rPr>
              <a:t>Distributed Interplanetary Delay/Disruption Tolerant Network (DTN) Monitor and Control System </a:t>
            </a:r>
            <a:r>
              <a:rPr lang="en-US" sz="1200" dirty="0">
                <a:latin typeface="Times New Roman" panose="02020603050405020304" pitchFamily="18" charset="0"/>
                <a:cs typeface="Times New Roman" panose="02020603050405020304" pitchFamily="18" charset="0"/>
              </a:rPr>
              <a:t>– by Shin-Ywan Wang 2012</a:t>
            </a:r>
          </a:p>
          <a:p>
            <a:pPr marL="0" indent="0" algn="just">
              <a:buNone/>
            </a:pPr>
            <a:r>
              <a:rPr lang="en-US" sz="1200" dirty="0">
                <a:latin typeface="Times New Roman" panose="02020603050405020304" pitchFamily="18" charset="0"/>
                <a:cs typeface="Times New Roman" panose="02020603050405020304" pitchFamily="18" charset="0"/>
              </a:rPr>
              <a:t>[6] </a:t>
            </a:r>
            <a:r>
              <a:rPr lang="en-US" sz="1200" b="1" dirty="0">
                <a:latin typeface="Times New Roman" panose="02020603050405020304" pitchFamily="18" charset="0"/>
                <a:cs typeface="Times New Roman" panose="02020603050405020304" pitchFamily="18" charset="0"/>
              </a:rPr>
              <a:t>Overhead Contact System On-line Monitor Technology Based on Wireless Sensor Network </a:t>
            </a:r>
            <a:r>
              <a:rPr lang="en-US" sz="1200" dirty="0">
                <a:latin typeface="Times New Roman" panose="02020603050405020304" pitchFamily="18" charset="0"/>
                <a:cs typeface="Times New Roman" panose="02020603050405020304" pitchFamily="18" charset="0"/>
              </a:rPr>
              <a:t>– by Jiangjian Xie and Yi Wang, Tingting Lu 2011</a:t>
            </a:r>
          </a:p>
          <a:p>
            <a:pPr marL="0" indent="0" algn="just">
              <a:buNone/>
            </a:pPr>
            <a:r>
              <a:rPr lang="en-US" sz="1200" dirty="0">
                <a:latin typeface="Times New Roman" panose="02020603050405020304" pitchFamily="18" charset="0"/>
                <a:cs typeface="Times New Roman" panose="02020603050405020304" pitchFamily="18" charset="0"/>
              </a:rPr>
              <a:t>[7] </a:t>
            </a:r>
            <a:r>
              <a:rPr lang="en-US" sz="1200" b="1" dirty="0">
                <a:latin typeface="Times New Roman" panose="02020603050405020304" pitchFamily="18" charset="0"/>
                <a:cs typeface="Times New Roman" panose="02020603050405020304" pitchFamily="18" charset="0"/>
              </a:rPr>
              <a:t>The Design and implementation of a UPS Monitor and Control System </a:t>
            </a:r>
            <a:r>
              <a:rPr lang="en-US" sz="1200" dirty="0">
                <a:latin typeface="Times New Roman" panose="02020603050405020304" pitchFamily="18" charset="0"/>
                <a:cs typeface="Times New Roman" panose="02020603050405020304" pitchFamily="18" charset="0"/>
              </a:rPr>
              <a:t>– by</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Lidong Fu and Bin Zhang 2011</a:t>
            </a:r>
          </a:p>
          <a:p>
            <a:pPr marL="0" indent="0" algn="just">
              <a:buNone/>
            </a:pPr>
            <a:r>
              <a:rPr lang="en-US" sz="1200" dirty="0">
                <a:latin typeface="Times New Roman" panose="02020603050405020304" pitchFamily="18" charset="0"/>
                <a:cs typeface="Times New Roman" panose="02020603050405020304" pitchFamily="18" charset="0"/>
              </a:rPr>
              <a:t>[8] </a:t>
            </a:r>
            <a:r>
              <a:rPr lang="en-US" sz="1200" b="1" dirty="0">
                <a:latin typeface="Times New Roman" panose="02020603050405020304" pitchFamily="18" charset="0"/>
                <a:cs typeface="Times New Roman" panose="02020603050405020304" pitchFamily="18" charset="0"/>
              </a:rPr>
              <a:t>Fault-tolerant Schemes for NoC with a Network Monitor </a:t>
            </a:r>
            <a:r>
              <a:rPr lang="en-US" sz="1200" dirty="0">
                <a:latin typeface="Times New Roman" panose="02020603050405020304" pitchFamily="18" charset="0"/>
                <a:cs typeface="Times New Roman" panose="02020603050405020304" pitchFamily="18" charset="0"/>
              </a:rPr>
              <a:t>– by Zhang Ying , Wu Ning , Wan Yu Peng , Ge Fen , Zhou Fang 2010</a:t>
            </a:r>
          </a:p>
          <a:p>
            <a:pPr marL="0" indent="0" algn="just">
              <a:buNone/>
            </a:pPr>
            <a:r>
              <a:rPr lang="en-US" sz="1200" dirty="0">
                <a:latin typeface="Times New Roman" panose="02020603050405020304" pitchFamily="18" charset="0"/>
                <a:cs typeface="Times New Roman" panose="02020603050405020304" pitchFamily="18" charset="0"/>
              </a:rPr>
              <a:t>[9]</a:t>
            </a:r>
            <a:r>
              <a:rPr lang="en-US" sz="1200" b="1" dirty="0">
                <a:latin typeface="Times New Roman" panose="02020603050405020304" pitchFamily="18" charset="0"/>
                <a:cs typeface="Times New Roman" panose="02020603050405020304" pitchFamily="18" charset="0"/>
              </a:rPr>
              <a:t> Using activity sensitivity and network topology information to monitor project time performance </a:t>
            </a:r>
            <a:r>
              <a:rPr lang="en-US" sz="1200" dirty="0">
                <a:latin typeface="Times New Roman" panose="02020603050405020304" pitchFamily="18" charset="0"/>
                <a:cs typeface="Times New Roman" panose="02020603050405020304" pitchFamily="18" charset="0"/>
              </a:rPr>
              <a:t>– by Mario Vanhoucke1. 2010</a:t>
            </a:r>
          </a:p>
          <a:p>
            <a:pPr marL="0" indent="0" algn="just">
              <a:buNone/>
            </a:pPr>
            <a:r>
              <a:rPr lang="en-US" sz="1200" dirty="0">
                <a:latin typeface="Times New Roman" panose="02020603050405020304" pitchFamily="18" charset="0"/>
                <a:cs typeface="Times New Roman" panose="02020603050405020304" pitchFamily="18" charset="0"/>
              </a:rPr>
              <a:t>[10] </a:t>
            </a:r>
            <a:r>
              <a:rPr lang="en-US" sz="1200" b="1" dirty="0">
                <a:latin typeface="Times New Roman" panose="02020603050405020304" pitchFamily="18" charset="0"/>
                <a:cs typeface="Times New Roman" panose="02020603050405020304" pitchFamily="18" charset="0"/>
              </a:rPr>
              <a:t>A transparent virtual machine monitor level packet compression network service </a:t>
            </a:r>
            <a:r>
              <a:rPr lang="en-US" sz="1200" dirty="0">
                <a:latin typeface="Times New Roman" panose="02020603050405020304" pitchFamily="18" charset="0"/>
                <a:cs typeface="Times New Roman" panose="02020603050405020304" pitchFamily="18" charset="0"/>
              </a:rPr>
              <a:t>– by Ali Hamidi, Hadi Salimi and Mohsen Sharifi. [2010</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lgn="just">
              <a:buNone/>
            </a:pPr>
            <a:r>
              <a:rPr lang="en-US" sz="1200" dirty="0">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11] </a:t>
            </a:r>
            <a:r>
              <a:rPr lang="en-US" sz="1200" b="1" dirty="0">
                <a:latin typeface="Times New Roman" panose="02020603050405020304" pitchFamily="18" charset="0"/>
                <a:cs typeface="Times New Roman" panose="02020603050405020304" pitchFamily="18" charset="0"/>
              </a:rPr>
              <a:t>On evaluating the differences of TCP and ICMP in network measurement </a:t>
            </a:r>
            <a:r>
              <a:rPr lang="en-US" sz="1200" dirty="0">
                <a:latin typeface="Times New Roman" panose="02020603050405020304" pitchFamily="18" charset="0"/>
                <a:cs typeface="Times New Roman" panose="02020603050405020304" pitchFamily="18" charset="0"/>
              </a:rPr>
              <a:t>– by Li Wenwei, Zhange Dafang, Yang Jinmin and Xie Gaogang [2007]</a:t>
            </a:r>
          </a:p>
        </p:txBody>
      </p:sp>
    </p:spTree>
    <p:extLst>
      <p:ext uri="{BB962C8B-B14F-4D97-AF65-F5344CB8AC3E}">
        <p14:creationId xmlns:p14="http://schemas.microsoft.com/office/powerpoint/2010/main" val="81511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 xmlns:a16="http://schemas.microsoft.com/office/drawing/2014/main"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smtClean="0">
                <a:solidFill>
                  <a:schemeClr val="tx2"/>
                </a:solidFill>
              </a:rPr>
              <a:t>14</a:t>
            </a:r>
            <a:endParaRPr lang="en-US" sz="1400" dirty="0">
              <a:solidFill>
                <a:schemeClr val="tx2"/>
              </a:solidFill>
            </a:endParaRPr>
          </a:p>
        </p:txBody>
      </p:sp>
      <p:sp>
        <p:nvSpPr>
          <p:cNvPr id="9" name="Date Placeholder 3">
            <a:extLst>
              <a:ext uri="{FF2B5EF4-FFF2-40B4-BE49-F238E27FC236}">
                <a16:creationId xmlns="" xmlns:a16="http://schemas.microsoft.com/office/drawing/2014/main" id="{5F72E7FB-5406-40F2-93C2-E9165F64003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0" name="Date Placeholder 3">
            <a:extLst>
              <a:ext uri="{FF2B5EF4-FFF2-40B4-BE49-F238E27FC236}">
                <a16:creationId xmlns="" xmlns:a16="http://schemas.microsoft.com/office/drawing/2014/main" id="{B760CA4A-E789-471D-8EB1-F60022B7FEEE}"/>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1" name="Date Placeholder 3">
            <a:extLst>
              <a:ext uri="{FF2B5EF4-FFF2-40B4-BE49-F238E27FC236}">
                <a16:creationId xmlns="" xmlns:a16="http://schemas.microsoft.com/office/drawing/2014/main" id="{BA45694C-EE57-46E3-94BB-26F02AD1A1E2}"/>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4323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7D92DB6-6DA7-483C-9605-E091ACCD8173}"/>
              </a:ext>
            </a:extLst>
          </p:cNvPr>
          <p:cNvSpPr>
            <a:spLocks noGrp="1"/>
          </p:cNvSpPr>
          <p:nvPr>
            <p:ph idx="1"/>
          </p:nvPr>
        </p:nvSpPr>
        <p:spPr>
          <a:xfrm>
            <a:off x="668438" y="1247897"/>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Motivation</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System Specification</a:t>
            </a:r>
          </a:p>
          <a:p>
            <a:r>
              <a:rPr lang="en-US" sz="1600" dirty="0">
                <a:latin typeface="Times New Roman" panose="02020603050405020304" pitchFamily="18" charset="0"/>
                <a:cs typeface="Times New Roman" panose="02020603050405020304" pitchFamily="18" charset="0"/>
              </a:rPr>
              <a:t>Expected outcome</a:t>
            </a:r>
          </a:p>
          <a:p>
            <a:r>
              <a:rPr lang="en-US" sz="1600" dirty="0">
                <a:latin typeface="Times New Roman" panose="02020603050405020304" pitchFamily="18" charset="0"/>
                <a:cs typeface="Times New Roman" panose="02020603050405020304" pitchFamily="18" charset="0"/>
              </a:rPr>
              <a:t>Applications</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D257C7DE-82B0-4BFD-ADB2-512C0711F065}"/>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Footer Placeholder 4">
            <a:extLst>
              <a:ext uri="{FF2B5EF4-FFF2-40B4-BE49-F238E27FC236}">
                <a16:creationId xmlns=""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 xmlns:a16="http://schemas.microsoft.com/office/drawing/2014/main" id="{7EAEFA59-ADD5-483B-81EC-7CBC47C157A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1" name="Date Placeholder 3"/>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Tree>
    <p:extLst>
      <p:ext uri="{BB962C8B-B14F-4D97-AF65-F5344CB8AC3E}">
        <p14:creationId xmlns:p14="http://schemas.microsoft.com/office/powerpoint/2010/main" val="381425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38" y="1130606"/>
            <a:ext cx="7827862" cy="3375211"/>
          </a:xfrm>
        </p:spPr>
        <p:txBody>
          <a:bodyPr>
            <a:noAutofit/>
          </a:bodyPr>
          <a:lstStyle/>
          <a:p>
            <a:pPr algn="just"/>
            <a:r>
              <a:rPr lang="en-US" sz="1400" dirty="0">
                <a:solidFill>
                  <a:srgbClr val="231F20"/>
                </a:solidFill>
                <a:effectLst/>
                <a:latin typeface="Times New Roman" panose="02020603050405020304" pitchFamily="18" charset="0"/>
                <a:ea typeface="Times New Roman" panose="02020603050405020304" pitchFamily="18" charset="0"/>
              </a:rPr>
              <a:t>Network monitoring system is a scripted tool that administers a computer network for slow or failing components and that notifies the configured users in case of outages, latencies, upgrades, and other events. </a:t>
            </a:r>
            <a:r>
              <a:rPr lang="en-US" sz="1400" dirty="0" smtClean="0">
                <a:solidFill>
                  <a:srgbClr val="231F20"/>
                </a:solidFill>
                <a:effectLst/>
                <a:latin typeface="Times New Roman" panose="02020603050405020304" pitchFamily="18" charset="0"/>
                <a:ea typeface="Times New Roman" panose="02020603050405020304" pitchFamily="18" charset="0"/>
              </a:rPr>
              <a:t>A </a:t>
            </a:r>
            <a:r>
              <a:rPr lang="en-US" sz="1400" dirty="0">
                <a:solidFill>
                  <a:srgbClr val="231F20"/>
                </a:solidFill>
                <a:effectLst/>
                <a:latin typeface="Times New Roman" panose="02020603050405020304" pitchFamily="18" charset="0"/>
                <a:ea typeface="Times New Roman" panose="02020603050405020304" pitchFamily="18" charset="0"/>
              </a:rPr>
              <a:t>computer network is a group of network nodes that use a set of common communication protocols over digital interconnections for the purpose of sharing resources located on or provided by the network nodes</a:t>
            </a:r>
            <a:r>
              <a:rPr lang="en-US" sz="1400" dirty="0" smtClean="0">
                <a:solidFill>
                  <a:srgbClr val="231F20"/>
                </a:solidFill>
                <a:effectLst/>
                <a:latin typeface="Times New Roman" panose="02020603050405020304" pitchFamily="18" charset="0"/>
                <a:ea typeface="Times New Roman" panose="02020603050405020304" pitchFamily="18" charset="0"/>
              </a:rPr>
              <a:t>.</a:t>
            </a:r>
            <a:r>
              <a:rPr lang="en-US" sz="1400" dirty="0">
                <a:solidFill>
                  <a:srgbClr val="231F20"/>
                </a:solidFill>
                <a:latin typeface="Times New Roman" panose="02020603050405020304" pitchFamily="18" charset="0"/>
              </a:rPr>
              <a:t> A wide range and variety of devices are supported by the system such as Servers, Routers, Switches, Virtual Machines, </a:t>
            </a:r>
            <a:r>
              <a:rPr lang="en-US" sz="1400" dirty="0" err="1">
                <a:solidFill>
                  <a:srgbClr val="231F20"/>
                </a:solidFill>
                <a:latin typeface="Times New Roman" panose="02020603050405020304" pitchFamily="18" charset="0"/>
              </a:rPr>
              <a:t>IoT</a:t>
            </a:r>
            <a:r>
              <a:rPr lang="en-US" sz="1400" dirty="0">
                <a:solidFill>
                  <a:srgbClr val="231F20"/>
                </a:solidFill>
                <a:latin typeface="Times New Roman" panose="02020603050405020304" pitchFamily="18" charset="0"/>
              </a:rPr>
              <a:t> Devices, Cloud Instances, Data Stores, Wireless Access Points, Endpoint PCs, Printers, Mobiles and so on</a:t>
            </a:r>
            <a:r>
              <a:rPr lang="en-US" sz="1400" dirty="0" smtClean="0">
                <a:solidFill>
                  <a:srgbClr val="231F20"/>
                </a:solidFill>
                <a:latin typeface="Times New Roman" panose="02020603050405020304" pitchFamily="18" charset="0"/>
              </a:rPr>
              <a:t>.</a:t>
            </a:r>
            <a:endParaRPr lang="en-US" sz="1400" dirty="0">
              <a:solidFill>
                <a:srgbClr val="231F20"/>
              </a:solidFill>
              <a:effectLst/>
              <a:latin typeface="Times New Roman" panose="02020603050405020304" pitchFamily="18" charset="0"/>
              <a:ea typeface="Times New Roman" panose="02020603050405020304" pitchFamily="18" charset="0"/>
            </a:endParaRPr>
          </a:p>
          <a:p>
            <a:pPr algn="just"/>
            <a:r>
              <a:rPr lang="en-US" sz="1400" dirty="0">
                <a:solidFill>
                  <a:srgbClr val="231F20"/>
                </a:solidFill>
                <a:latin typeface="Times New Roman" panose="02020603050405020304" pitchFamily="18" charset="0"/>
                <a:ea typeface="Times New Roman" panose="02020603050405020304" pitchFamily="18" charset="0"/>
              </a:rPr>
              <a:t>The proposed system can monitor for following information using various protocols by overlaying them:</a:t>
            </a:r>
          </a:p>
          <a:p>
            <a:pPr lvl="1" algn="just">
              <a:buFont typeface="Arial" panose="020B0604020202020204" pitchFamily="34" charset="0"/>
              <a:buChar char="•"/>
            </a:pPr>
            <a:r>
              <a:rPr lang="en-US" sz="1400" dirty="0" smtClean="0">
                <a:solidFill>
                  <a:srgbClr val="231F20"/>
                </a:solidFill>
                <a:latin typeface="Times New Roman" panose="02020603050405020304" pitchFamily="18" charset="0"/>
                <a:ea typeface="Times New Roman" panose="02020603050405020304" pitchFamily="18" charset="0"/>
              </a:rPr>
              <a:t>Performance: Reachability</a:t>
            </a:r>
            <a:r>
              <a:rPr lang="en-US" sz="1400" dirty="0">
                <a:solidFill>
                  <a:srgbClr val="231F20"/>
                </a:solidFill>
                <a:latin typeface="Times New Roman" panose="02020603050405020304" pitchFamily="18" charset="0"/>
                <a:ea typeface="Times New Roman" panose="02020603050405020304" pitchFamily="18" charset="0"/>
              </a:rPr>
              <a:t>, Availability, Uptime, Throughput, Round-trip-time, Latency	</a:t>
            </a:r>
          </a:p>
          <a:p>
            <a:pPr lvl="1" algn="just">
              <a:buFont typeface="Arial" panose="020B0604020202020204" pitchFamily="34" charset="0"/>
              <a:buChar char="•"/>
            </a:pPr>
            <a:r>
              <a:rPr lang="en-US" sz="1400" dirty="0" smtClean="0">
                <a:solidFill>
                  <a:srgbClr val="231F20"/>
                </a:solidFill>
                <a:latin typeface="Times New Roman" panose="02020603050405020304" pitchFamily="18" charset="0"/>
                <a:ea typeface="Times New Roman" panose="02020603050405020304" pitchFamily="18" charset="0"/>
              </a:rPr>
              <a:t>Resources: Expansion </a:t>
            </a:r>
            <a:r>
              <a:rPr lang="en-US" sz="1400" dirty="0">
                <a:solidFill>
                  <a:srgbClr val="231F20"/>
                </a:solidFill>
                <a:latin typeface="Times New Roman" panose="02020603050405020304" pitchFamily="18" charset="0"/>
                <a:ea typeface="Times New Roman" panose="02020603050405020304" pitchFamily="18" charset="0"/>
              </a:rPr>
              <a:t>Plan, Revision Control, Logging, Bandwidth, Customized Alerts</a:t>
            </a:r>
          </a:p>
          <a:p>
            <a:pPr lvl="1" algn="just">
              <a:buFont typeface="Arial" panose="020B0604020202020204" pitchFamily="34" charset="0"/>
              <a:buChar char="•"/>
            </a:pPr>
            <a:r>
              <a:rPr lang="en-US" sz="1400" dirty="0" smtClean="0">
                <a:solidFill>
                  <a:srgbClr val="231F20"/>
                </a:solidFill>
                <a:latin typeface="Times New Roman" panose="02020603050405020304" pitchFamily="18" charset="0"/>
                <a:ea typeface="Times New Roman" panose="02020603050405020304" pitchFamily="18" charset="0"/>
              </a:rPr>
              <a:t>Information: Firmware </a:t>
            </a:r>
            <a:r>
              <a:rPr lang="en-US" sz="1400" dirty="0">
                <a:solidFill>
                  <a:srgbClr val="231F20"/>
                </a:solidFill>
                <a:latin typeface="Times New Roman" panose="02020603050405020304" pitchFamily="18" charset="0"/>
                <a:ea typeface="Times New Roman" panose="02020603050405020304" pitchFamily="18" charset="0"/>
              </a:rPr>
              <a:t>versions, Device Info, Traffic Stats, IP Address, MAC Address</a:t>
            </a:r>
          </a:p>
          <a:p>
            <a:pPr lvl="1" algn="just">
              <a:buFont typeface="Arial" panose="020B0604020202020204" pitchFamily="34" charset="0"/>
              <a:buChar char="•"/>
            </a:pPr>
            <a:r>
              <a:rPr lang="en-US" sz="1400" dirty="0" smtClean="0">
                <a:solidFill>
                  <a:srgbClr val="231F20"/>
                </a:solidFill>
                <a:latin typeface="Times New Roman" panose="02020603050405020304" pitchFamily="18" charset="0"/>
                <a:ea typeface="Times New Roman" panose="02020603050405020304" pitchFamily="18" charset="0"/>
              </a:rPr>
              <a:t>Access: SSH </a:t>
            </a:r>
            <a:r>
              <a:rPr lang="en-US" sz="1400" dirty="0">
                <a:solidFill>
                  <a:srgbClr val="231F20"/>
                </a:solidFill>
                <a:latin typeface="Times New Roman" panose="02020603050405020304" pitchFamily="18" charset="0"/>
                <a:ea typeface="Times New Roman" panose="02020603050405020304" pitchFamily="18" charset="0"/>
              </a:rPr>
              <a:t>Access, Telnet Access</a:t>
            </a:r>
          </a:p>
          <a:p>
            <a:pPr marL="0" indent="0" algn="jus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48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051576"/>
            <a:ext cx="8763000" cy="3715688"/>
          </a:xfrm>
        </p:spPr>
        <p:txBody>
          <a:bodyPr>
            <a:noAutofit/>
          </a:bodyPr>
          <a:lstStyle/>
          <a:p>
            <a:pPr marL="0" indent="0" algn="just">
              <a:lnSpc>
                <a:spcPct val="150000"/>
              </a:lnSpc>
              <a:buNone/>
            </a:pPr>
            <a:endParaRPr lang="en-US" sz="1200" dirty="0">
              <a:solidFill>
                <a:srgbClr val="231F20"/>
              </a:solidFill>
              <a:latin typeface="Times New Roman" panose="02020603050405020304" pitchFamily="18" charset="0"/>
              <a:ea typeface="Times New Roman" panose="02020603050405020304" pitchFamily="18" charset="0"/>
            </a:endParaRPr>
          </a:p>
          <a:p>
            <a:pPr algn="just">
              <a:lnSpc>
                <a:spcPct val="150000"/>
              </a:lnSpc>
            </a:pPr>
            <a:r>
              <a:rPr lang="en-US" sz="1200" dirty="0">
                <a:solidFill>
                  <a:srgbClr val="231F20"/>
                </a:solidFill>
                <a:latin typeface="Times New Roman" panose="02020603050405020304" pitchFamily="18" charset="0"/>
                <a:ea typeface="Times New Roman" panose="02020603050405020304" pitchFamily="18" charset="0"/>
              </a:rPr>
              <a:t>Through various discussions on daily </a:t>
            </a:r>
            <a:r>
              <a:rPr lang="en-US" sz="1200" dirty="0" smtClean="0">
                <a:solidFill>
                  <a:srgbClr val="231F20"/>
                </a:solidFill>
                <a:latin typeface="Times New Roman" panose="02020603050405020304" pitchFamily="18" charset="0"/>
                <a:ea typeface="Times New Roman" panose="02020603050405020304" pitchFamily="18" charset="0"/>
              </a:rPr>
              <a:t>basis, who </a:t>
            </a:r>
            <a:r>
              <a:rPr lang="en-US" sz="1200" dirty="0">
                <a:solidFill>
                  <a:srgbClr val="231F20"/>
                </a:solidFill>
                <a:latin typeface="Times New Roman" panose="02020603050405020304" pitchFamily="18" charset="0"/>
                <a:ea typeface="Times New Roman" panose="02020603050405020304" pitchFamily="18" charset="0"/>
              </a:rPr>
              <a:t>is a Network Security Engineer in an esteemed MNC that manufactures and maintains network firewalls, uses around 10-11 different web portals to maintain each customer’s network that generally consists of 200-400 network nodes.</a:t>
            </a:r>
          </a:p>
          <a:p>
            <a:pPr algn="just">
              <a:lnSpc>
                <a:spcPct val="150000"/>
              </a:lnSpc>
            </a:pPr>
            <a:r>
              <a:rPr lang="en-US" sz="1200" dirty="0">
                <a:solidFill>
                  <a:srgbClr val="231F20"/>
                </a:solidFill>
                <a:latin typeface="Times New Roman" panose="02020603050405020304" pitchFamily="18" charset="0"/>
                <a:ea typeface="Times New Roman" panose="02020603050405020304" pitchFamily="18" charset="0"/>
              </a:rPr>
              <a:t>The main reason for the large number of portals is due to the lack in support of a variety of devices by a single monitor.</a:t>
            </a:r>
          </a:p>
          <a:p>
            <a:pPr algn="just">
              <a:lnSpc>
                <a:spcPct val="150000"/>
              </a:lnSpc>
            </a:pPr>
            <a:r>
              <a:rPr lang="en-US" sz="1200" dirty="0">
                <a:solidFill>
                  <a:srgbClr val="231F20"/>
                </a:solidFill>
                <a:latin typeface="Times New Roman" panose="02020603050405020304" pitchFamily="18" charset="0"/>
                <a:ea typeface="Times New Roman" panose="02020603050405020304" pitchFamily="18" charset="0"/>
              </a:rPr>
              <a:t>Moreover, the prices of the monitors range from 2000-3000 USD per 100 network nodes per month which was really not an affordable solution by many customers while their performance wasn’t efficient either. </a:t>
            </a:r>
          </a:p>
          <a:p>
            <a:pPr algn="just">
              <a:lnSpc>
                <a:spcPct val="150000"/>
              </a:lnSpc>
            </a:pPr>
            <a:r>
              <a:rPr lang="en-US" sz="1200" dirty="0">
                <a:solidFill>
                  <a:srgbClr val="231F20"/>
                </a:solidFill>
                <a:latin typeface="Times New Roman" panose="02020603050405020304" pitchFamily="18" charset="0"/>
                <a:ea typeface="Times New Roman" panose="02020603050405020304" pitchFamily="18" charset="0"/>
              </a:rPr>
              <a:t>As a result, there is a dire need of a fully functional network monitor system that can support a wide range of devices and can be economical too.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23959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[1] </a:t>
            </a:r>
            <a:r>
              <a:rPr lang="en-US" sz="12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200" dirty="0">
                <a:latin typeface="Times New Roman" panose="02020603050405020304" pitchFamily="18" charset="0"/>
                <a:cs typeface="Times New Roman" panose="02020603050405020304" pitchFamily="18" charset="0"/>
              </a:rPr>
              <a:t> – by Melanie Grah and Dr. Peter Radcliffe 2014</a:t>
            </a:r>
          </a:p>
          <a:p>
            <a:pPr marL="0" indent="0" algn="just">
              <a:buNone/>
            </a:pPr>
            <a:endParaRPr lang="en-US" sz="12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200" dirty="0">
                <a:solidFill>
                  <a:srgbClr val="231F20"/>
                </a:solidFill>
                <a:latin typeface="Times New Roman" panose="02020603050405020304" pitchFamily="18" charset="0"/>
              </a:rPr>
              <a:t>This paper examines methods by which VoIP can be managed using a dynamic method to balance cost and quality. In VoIP systems, quality has a real commercial value as clients will leave a service provider that does not deliver an adequate quality of service. Nearly as important is the network monitoring and prediction function which can tell a carrier of impending problems before they become an annoyance to paying clients.  </a:t>
            </a:r>
            <a:endParaRPr lang="en-US" sz="1200" dirty="0" smtClean="0">
              <a:solidFill>
                <a:srgbClr val="231F20"/>
              </a:solidFill>
              <a:latin typeface="Times New Roman" panose="02020603050405020304" pitchFamily="18" charset="0"/>
            </a:endParaRPr>
          </a:p>
          <a:p>
            <a:pPr marL="0" marR="0" indent="0" algn="just">
              <a:spcBef>
                <a:spcPts val="0"/>
              </a:spcBef>
              <a:spcAft>
                <a:spcPts val="0"/>
              </a:spcAft>
              <a:buNone/>
            </a:pPr>
            <a:endParaRPr lang="en-US" sz="1200" dirty="0">
              <a:solidFill>
                <a:srgbClr val="231F20"/>
              </a:solidFill>
              <a:latin typeface="Times New Roman" panose="02020603050405020304" pitchFamily="18" charset="0"/>
            </a:endParaRPr>
          </a:p>
          <a:p>
            <a:pPr marL="0" indent="0" algn="just">
              <a:buNone/>
            </a:pPr>
            <a:r>
              <a:rPr lang="en-US" sz="1200" dirty="0">
                <a:latin typeface="Times New Roman" panose="02020603050405020304" pitchFamily="18" charset="0"/>
                <a:cs typeface="Times New Roman" panose="02020603050405020304" pitchFamily="18" charset="0"/>
              </a:rPr>
              <a:t>[2] </a:t>
            </a:r>
            <a:r>
              <a:rPr lang="en-US" sz="12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200" dirty="0">
                <a:latin typeface="Times New Roman" panose="02020603050405020304" pitchFamily="18" charset="0"/>
                <a:cs typeface="Times New Roman" panose="02020603050405020304" pitchFamily="18" charset="0"/>
              </a:rPr>
              <a:t> – by Young-min Kim, Ki-sung Lee, Jae-cheol Uhm, Si-chang Kim, and Chan-gun Lee 2013</a:t>
            </a:r>
          </a:p>
          <a:p>
            <a:pPr marL="0" indent="0" algn="just">
              <a:buNone/>
            </a:pPr>
            <a:endParaRPr lang="en-US" sz="12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200" dirty="0">
                <a:solidFill>
                  <a:srgbClr val="231F20"/>
                </a:solidFill>
                <a:latin typeface="Times New Roman" panose="02020603050405020304" pitchFamily="18" charset="0"/>
              </a:rPr>
              <a:t>In this paper, essential requirements of network performance monitor for multi-clouds are identified and an architecture is proposed. The necessity of supporting external agents have been addressed in particular and also, there is a discussion on how to integrate with them in a flexible and extensible way. In addition, the issues of timely delivery and off-line analysis of measured results are addressed.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120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3229"/>
            <a:ext cx="8686800" cy="3704035"/>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[3] </a:t>
            </a:r>
            <a:r>
              <a:rPr lang="en-US" sz="12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200" dirty="0">
                <a:latin typeface="Times New Roman" panose="02020603050405020304" pitchFamily="18" charset="0"/>
                <a:cs typeface="Times New Roman" panose="02020603050405020304" pitchFamily="18" charset="0"/>
              </a:rPr>
              <a:t> – by Guanyao Huang, Chia-Wei Chang, Chen-Nee Chuah, and Bill Lin 2012</a:t>
            </a:r>
          </a:p>
          <a:p>
            <a:pPr marL="0" marR="0" indent="0" algn="just">
              <a:lnSpc>
                <a:spcPct val="150000"/>
              </a:lnSpc>
              <a:spcBef>
                <a:spcPts val="0"/>
              </a:spcBef>
              <a:spcAft>
                <a:spcPts val="0"/>
              </a:spcAft>
              <a:buNone/>
            </a:pPr>
            <a:r>
              <a:rPr lang="en-US" sz="1200" dirty="0">
                <a:solidFill>
                  <a:srgbClr val="231F20"/>
                </a:solidFill>
                <a:latin typeface="Times New Roman" panose="02020603050405020304" pitchFamily="18" charset="0"/>
              </a:rPr>
              <a:t>This paper presents an MMPR (Measurement-aware Monitor Placement and Routing) framework that jointly optimizes monitor placement and dynamic routing strategy to achieve maximum measurement utility. Several heuristic algorithms have been proposed to approximate the optimal solution and reduce the computation complexity. Through experiments using real traces and topologies, it has been justified that these heuristic solutions can achieve measurement gains that are quite close to the optimal solutions, while reducing the computation times by a factor of 23x and above. </a:t>
            </a:r>
            <a:endParaRPr lang="en-US" sz="1200" dirty="0" smtClean="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200" dirty="0">
              <a:latin typeface="Times New Roman" panose="02020603050405020304" pitchFamily="18" charset="0"/>
              <a:cs typeface="Times New Roman" panose="02020603050405020304" pitchFamily="18" charset="0"/>
            </a:endParaRPr>
          </a:p>
          <a:p>
            <a:pPr marL="0" indent="0" algn="just">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4</a:t>
            </a:r>
            <a:r>
              <a:rPr lang="en-US" sz="1200"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200" dirty="0">
                <a:latin typeface="Times New Roman" panose="02020603050405020304" pitchFamily="18" charset="0"/>
                <a:cs typeface="Times New Roman" panose="02020603050405020304" pitchFamily="18" charset="0"/>
              </a:rPr>
              <a:t>– by Ruey-Shun Chen *, Change-Jen Hsu, Chan-Chine Chang, S.W. Yeh 2005</a:t>
            </a:r>
          </a:p>
          <a:p>
            <a:pPr marL="0" marR="0" indent="0" algn="just">
              <a:lnSpc>
                <a:spcPct val="150000"/>
              </a:lnSpc>
              <a:spcBef>
                <a:spcPts val="0"/>
              </a:spcBef>
              <a:spcAft>
                <a:spcPts val="0"/>
              </a:spcAft>
              <a:buNone/>
            </a:pPr>
            <a:r>
              <a:rPr lang="en-US" sz="1200" dirty="0">
                <a:solidFill>
                  <a:srgbClr val="231F20"/>
                </a:solidFill>
                <a:latin typeface="Times New Roman" panose="02020603050405020304" pitchFamily="18" charset="0"/>
              </a:rPr>
              <a:t>This paper is based on the new network management technologies such as policy-based network management, mobile agent, etc., to design a VPN monitor and management system architecture that contains high level management with low network traffic load. This system architecture integrates both VPN devices and general network devices, such the feature can integrate the monitor and manage the VPN and Intranet at the same time. </a:t>
            </a:r>
            <a:endParaRPr lang="en-US" sz="1200" dirty="0" smtClean="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2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200" dirty="0" smtClean="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200" dirty="0">
              <a:solidFill>
                <a:srgbClr val="231F20"/>
              </a:solidFill>
              <a:latin typeface="Times New Roman" panose="02020603050405020304" pitchFamily="18" charset="0"/>
            </a:endParaRPr>
          </a:p>
        </p:txBody>
      </p:sp>
      <p:sp>
        <p:nvSpPr>
          <p:cNvPr id="6" name="Footer Placeholder 4"/>
          <p:cNvSpPr txBox="1"/>
          <p:nvPr/>
        </p:nvSpPr>
        <p:spPr>
          <a:xfrm>
            <a:off x="8610600" y="4815641"/>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86683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12/22/2020</a:t>
            </a:fld>
            <a:endParaRPr lang="en-US" dirty="0"/>
          </a:p>
        </p:txBody>
      </p:sp>
      <p:sp>
        <p:nvSpPr>
          <p:cNvPr id="3" name="Footer Placeholder 2"/>
          <p:cNvSpPr>
            <a:spLocks noGrp="1"/>
          </p:cNvSpPr>
          <p:nvPr>
            <p:ph type="ftr" sz="quarter" idx="11"/>
          </p:nvPr>
        </p:nvSpPr>
        <p:spPr/>
        <p:txBody>
          <a:bodyPr/>
          <a:lstStyle/>
          <a:p>
            <a:r>
              <a:rPr lang="en-US" dirty="0" smtClean="0"/>
              <a:t>Department of CSE, Vemana IT</a:t>
            </a:r>
            <a:endParaRPr lang="en-US" dirty="0"/>
          </a:p>
        </p:txBody>
      </p:sp>
      <p:sp>
        <p:nvSpPr>
          <p:cNvPr id="4" name="TextBox 3"/>
          <p:cNvSpPr txBox="1"/>
          <p:nvPr/>
        </p:nvSpPr>
        <p:spPr>
          <a:xfrm>
            <a:off x="914400" y="1428750"/>
            <a:ext cx="7488338" cy="1477328"/>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[5] </a:t>
            </a:r>
            <a:r>
              <a:rPr lang="en-US" sz="1200" b="1" dirty="0">
                <a:latin typeface="Times New Roman" panose="02020603050405020304" pitchFamily="18" charset="0"/>
                <a:cs typeface="Times New Roman" panose="02020603050405020304" pitchFamily="18" charset="0"/>
              </a:rPr>
              <a:t>Distributed Interplanetary Delay/Disruption Tolerant Network (DTN) Monitor and Control System :</a:t>
            </a:r>
          </a:p>
          <a:p>
            <a:pPr algn="just">
              <a:lnSpc>
                <a:spcPct val="150000"/>
              </a:lnSpc>
            </a:pPr>
            <a:r>
              <a:rPr lang="en-US" sz="1200" dirty="0">
                <a:solidFill>
                  <a:srgbClr val="231F20"/>
                </a:solidFill>
                <a:latin typeface="Times New Roman" panose="02020603050405020304" pitchFamily="18" charset="0"/>
              </a:rPr>
              <a:t>This paper exemplifies a case how DTN Monitor and Control system can be adapted into a space network as it is DTN enabled. Also a “DTN Status Diagnose and Treatment Creator” tool is devised to provide a platform for network operator to compose failure treatment methods according to the received DTN BSR (bundle status report), DTN implementation specific log message and the network specifically produced monitor and control data</a:t>
            </a:r>
          </a:p>
        </p:txBody>
      </p:sp>
      <p:sp>
        <p:nvSpPr>
          <p:cNvPr id="6" name="Date Placeholder 3">
            <a:extLst>
              <a:ext uri="{FF2B5EF4-FFF2-40B4-BE49-F238E27FC236}">
                <a16:creationId xmlns=""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7" name="Date Placeholder 3">
            <a:extLst>
              <a:ext uri="{FF2B5EF4-FFF2-40B4-BE49-F238E27FC236}">
                <a16:creationId xmlns=""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8" name="Title 1">
            <a:extLst>
              <a:ext uri="{FF2B5EF4-FFF2-40B4-BE49-F238E27FC236}">
                <a16:creationId xmlns="" xmlns:a16="http://schemas.microsoft.com/office/drawing/2014/main" id="{DC85129E-0B0B-4C64-B8AF-D549982166EC}"/>
              </a:ext>
            </a:extLst>
          </p:cNvPr>
          <p:cNvSpPr txBox="1">
            <a:spLocks/>
          </p:cNvSpPr>
          <p:nvPr/>
        </p:nvSpPr>
        <p:spPr>
          <a:xfrm>
            <a:off x="457200" y="205978"/>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Tree>
    <p:extLst>
      <p:ext uri="{BB962C8B-B14F-4D97-AF65-F5344CB8AC3E}">
        <p14:creationId xmlns:p14="http://schemas.microsoft.com/office/powerpoint/2010/main" val="395579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3229"/>
            <a:ext cx="8305800" cy="3737718"/>
          </a:xfrm>
        </p:spPr>
        <p:txBody>
          <a:bodyPr>
            <a:noAutofit/>
          </a:bodyPr>
          <a:lstStyle/>
          <a:p>
            <a:pPr algn="just">
              <a:lnSpc>
                <a:spcPct val="15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Most common Network Monitoring software available in the existing m</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arket are solarwinds, openNMS, WhatsUpGold, Intermapper, OpManager and AppNeta. Almost, all of these software assume that there administrators that will monitor small-to-medium sized business networks and administrator. Further, thy also assume that there are multiple administrators in a network. </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Price of a network monitor for 100 Clients ranges from 2500 USD to 4000 USD for 100 network nodes. </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Most of them don’t support Multicast protocols and as a result they are unable to provide device information in real time such as firmware version, os version, update notifications and so on.</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Connection mapping to various network nodes requires manual interaction with the system.</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Almost all the systems use SNMP, ICMP or polling to obtain information about the network topology</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Most of them require the administrator to setup a separate database and configure the same instead of inbuilt nature.</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None of them support IoT or Cloud instances. While some of them do add Virtual Devoice Support, it comes at an extra cost and they use limited community plugins for the same.</a:t>
            </a:r>
          </a:p>
          <a:p>
            <a:pPr algn="just">
              <a:lnSpc>
                <a:spcPct val="150000"/>
              </a:lnSpc>
            </a:pP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sz="1200" dirty="0">
              <a:effectLst/>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0" y="205978"/>
            <a:ext cx="9144000" cy="857250"/>
          </a:xfrm>
        </p:spPr>
        <p:txBody>
          <a:bodyPr>
            <a:no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OF THE SURVEY</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2696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1221853"/>
            <a:ext cx="7239000" cy="3427807"/>
          </a:xfrm>
        </p:spPr>
        <p:txBody>
          <a:bodyPr>
            <a:normAutofit/>
          </a:bodyPr>
          <a:lstStyle/>
          <a:p>
            <a:pPr marL="0" indent="0" algn="just">
              <a:buNone/>
            </a:pPr>
            <a:r>
              <a:rPr lang="en-US" sz="1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EXISTING </a:t>
            </a:r>
            <a:r>
              <a:rPr lang="en-US" sz="12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a:t>
            </a:r>
          </a:p>
          <a:p>
            <a:pPr marL="0" indent="0" algn="just">
              <a:buNone/>
            </a:pPr>
            <a:endParaRPr lang="en-US" sz="1200" dirty="0" smtClean="0">
              <a:solidFill>
                <a:srgbClr val="231F20"/>
              </a:solidFill>
              <a:effectLst/>
              <a:latin typeface="Times New Roman" panose="02020603050405020304" pitchFamily="18" charset="0"/>
              <a:ea typeface="Times New Roman" panose="02020603050405020304" pitchFamily="18" charset="0"/>
            </a:endParaRPr>
          </a:p>
          <a:p>
            <a:pPr algn="just"/>
            <a:r>
              <a:rPr lang="en-US" sz="1200" dirty="0" smtClean="0">
                <a:solidFill>
                  <a:srgbClr val="231F20"/>
                </a:solidFill>
                <a:effectLst/>
                <a:latin typeface="Times New Roman" panose="02020603050405020304" pitchFamily="18" charset="0"/>
                <a:ea typeface="Times New Roman" panose="02020603050405020304" pitchFamily="18" charset="0"/>
              </a:rPr>
              <a:t>Networks </a:t>
            </a:r>
            <a:r>
              <a:rPr lang="en-US" sz="1200" dirty="0">
                <a:solidFill>
                  <a:srgbClr val="231F20"/>
                </a:solidFill>
                <a:effectLst/>
                <a:latin typeface="Times New Roman" panose="02020603050405020304" pitchFamily="18" charset="0"/>
                <a:ea typeface="Times New Roman" panose="02020603050405020304" pitchFamily="18" charset="0"/>
              </a:rPr>
              <a:t>are the backbone for any enterprise. Any network outage is a colossal loss for the organizations. As a result, they employ a separate team to look after their labs by constantly logging into several system interfaces and manual loggin</a:t>
            </a:r>
            <a:r>
              <a:rPr lang="en-US" sz="1200" dirty="0">
                <a:solidFill>
                  <a:srgbClr val="231F20"/>
                </a:solidFill>
                <a:latin typeface="Times New Roman" panose="02020603050405020304" pitchFamily="18" charset="0"/>
                <a:ea typeface="Times New Roman" panose="02020603050405020304" pitchFamily="18" charset="0"/>
              </a:rPr>
              <a:t>g various status information of network nodes.</a:t>
            </a:r>
            <a:endParaRPr lang="en-US" sz="1200" dirty="0">
              <a:solidFill>
                <a:srgbClr val="231F20"/>
              </a:solidFill>
              <a:effectLst/>
              <a:latin typeface="Times New Roman" panose="02020603050405020304" pitchFamily="18" charset="0"/>
              <a:ea typeface="Times New Roman" panose="02020603050405020304" pitchFamily="18" charset="0"/>
            </a:endParaRPr>
          </a:p>
          <a:p>
            <a:pPr algn="just"/>
            <a:r>
              <a:rPr lang="en-US" sz="1200" dirty="0">
                <a:solidFill>
                  <a:srgbClr val="231F20"/>
                </a:solidFill>
                <a:effectLst/>
                <a:latin typeface="Times New Roman" panose="02020603050405020304" pitchFamily="18" charset="0"/>
                <a:ea typeface="Times New Roman" panose="02020603050405020304" pitchFamily="18" charset="0"/>
              </a:rPr>
              <a:t>Security and monitoring have become a critical concern for every person with internet connectivity.</a:t>
            </a:r>
          </a:p>
          <a:p>
            <a:pPr algn="just"/>
            <a:r>
              <a:rPr lang="en-US" sz="1200" dirty="0">
                <a:solidFill>
                  <a:srgbClr val="231F20"/>
                </a:solidFill>
                <a:latin typeface="Times New Roman" panose="02020603050405020304" pitchFamily="18" charset="0"/>
                <a:ea typeface="Times New Roman" panose="02020603050405020304" pitchFamily="18" charset="0"/>
              </a:rPr>
              <a:t>Existing Network </a:t>
            </a:r>
            <a:r>
              <a:rPr lang="en-US" sz="1200" dirty="0">
                <a:solidFill>
                  <a:srgbClr val="231F20"/>
                </a:solidFill>
                <a:effectLst/>
                <a:latin typeface="Times New Roman" panose="02020603050405020304" pitchFamily="18" charset="0"/>
                <a:ea typeface="Times New Roman" panose="02020603050405020304" pitchFamily="18" charset="0"/>
              </a:rPr>
              <a:t>monitoring systems are designed to support very specific applications such as identifying the device’s connectivity or latency or out-of-band analysis and so on. </a:t>
            </a:r>
          </a:p>
          <a:p>
            <a:pPr algn="just"/>
            <a:r>
              <a:rPr lang="en-US" sz="1200" dirty="0">
                <a:solidFill>
                  <a:srgbClr val="231F20"/>
                </a:solidFill>
                <a:latin typeface="Times New Roman" panose="02020603050405020304" pitchFamily="18" charset="0"/>
                <a:ea typeface="Times New Roman" panose="02020603050405020304" pitchFamily="18" charset="0"/>
              </a:rPr>
              <a:t>Further, </a:t>
            </a:r>
            <a:r>
              <a:rPr lang="en-US" sz="1200" dirty="0">
                <a:solidFill>
                  <a:srgbClr val="231F20"/>
                </a:solidFill>
                <a:effectLst/>
                <a:latin typeface="Times New Roman" panose="02020603050405020304" pitchFamily="18" charset="0"/>
                <a:ea typeface="Times New Roman" panose="02020603050405020304" pitchFamily="18" charset="0"/>
              </a:rPr>
              <a:t>they are homogenous in terms of protocol usage. They use generally SNMP or ICMP to monitor a network and report when the client goes down.</a:t>
            </a:r>
          </a:p>
          <a:p>
            <a:pPr algn="just"/>
            <a:r>
              <a:rPr lang="en-US" sz="1200" dirty="0">
                <a:solidFill>
                  <a:srgbClr val="231F20"/>
                </a:solidFill>
                <a:latin typeface="Times New Roman" panose="02020603050405020304" pitchFamily="18" charset="0"/>
                <a:ea typeface="Times New Roman" panose="02020603050405020304" pitchFamily="18" charset="0"/>
              </a:rPr>
              <a:t>For further analysis, such as gathering information about all network nodes, performance analysis and so on, various tools are available that are expensive and not completely up to today’s networking speeds. </a:t>
            </a:r>
            <a:endParaRPr lang="en-US" sz="1200" dirty="0">
              <a:solidFill>
                <a:srgbClr val="231F20"/>
              </a:solidFill>
              <a:effectLst/>
              <a:latin typeface="Times New Roman" panose="02020603050405020304" pitchFamily="18" charset="0"/>
              <a:ea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A typical organization that consists of say 100 employees, the network includes at least 3 routers, 5-6 switches, 100-150 PCs, 3-5 servers, a cloud environment consisting of its 3-5 instances and 1-2 data stores, 20-30 VMs for testing their product. </a:t>
            </a:r>
            <a:r>
              <a:rPr lang="en-US" sz="1200" dirty="0">
                <a:solidFill>
                  <a:srgbClr val="231F20"/>
                </a:solidFill>
                <a:effectLst/>
                <a:latin typeface="Times New Roman" panose="02020603050405020304" pitchFamily="18" charset="0"/>
                <a:ea typeface="Times New Roman" panose="02020603050405020304" pitchFamily="18" charset="0"/>
              </a:rPr>
              <a:t>Such organizations/homes cannot afford a stack of tools to maintain a stable and high-performance network. </a:t>
            </a:r>
            <a:endParaRPr lang="en-US" sz="1200" dirty="0">
              <a:latin typeface="Times New Roman" panose="02020603050405020304" pitchFamily="18" charset="0"/>
              <a:cs typeface="Times New Roman" panose="02020603050405020304" pitchFamily="18" charset="0"/>
            </a:endParaRPr>
          </a:p>
          <a:p>
            <a:pPr marL="0" indent="0" algn="just">
              <a:buNone/>
            </a:pPr>
            <a:endParaRPr lang="en-US" sz="12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176EA1C9-E23B-48AB-8281-D2D5849F059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 xmlns:a16="http://schemas.microsoft.com/office/drawing/2014/main" id="{89B01AFC-C763-4360-A0DF-36623F26E639}"/>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57EFB148-FA92-4E16-96EF-077DDA9F085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2440</Words>
  <Application>Microsoft Office PowerPoint</Application>
  <PresentationFormat>On-screen Show (16:9)</PresentationFormat>
  <Paragraphs>229</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vt:lpstr>
      <vt:lpstr>Times New Roman</vt:lpstr>
      <vt:lpstr>Office Theme</vt:lpstr>
      <vt:lpstr>  VEMANA INSTITUTE OF TECHNOLOGY Koramangala, Bengaluru-34. Department of Computer Science and Engineering Project Phase-I Review 1   </vt:lpstr>
      <vt:lpstr>BIRD VIEW</vt:lpstr>
      <vt:lpstr>INTRODUCTION</vt:lpstr>
      <vt:lpstr>MOTIVATION</vt:lpstr>
      <vt:lpstr>LITERATURE SURVEY </vt:lpstr>
      <vt:lpstr>LITERATURE SURVEY </vt:lpstr>
      <vt:lpstr>PowerPoint Presentation</vt:lpstr>
      <vt:lpstr>COMPARATIVE ANALYSIS OF THE SURVEY</vt:lpstr>
      <vt:lpstr>PROBLEM STATEMENT </vt:lpstr>
      <vt:lpstr>PowerPoint Presentation</vt:lpstr>
      <vt:lpstr>METHODOLOGY </vt:lpstr>
      <vt:lpstr>SYSTEM SPECIFICATION</vt:lpstr>
      <vt:lpstr>EXPECTED OUTCOME </vt:lpstr>
      <vt:lpstr>APPLICATIONS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2020-12-22T11:21:57Z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