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6"/>
  </p:notesMasterIdLst>
  <p:handoutMasterIdLst>
    <p:handoutMasterId r:id="rId17"/>
  </p:handoutMasterIdLst>
  <p:sldIdLst>
    <p:sldId id="256" r:id="rId2"/>
    <p:sldId id="302" r:id="rId3"/>
    <p:sldId id="303" r:id="rId4"/>
    <p:sldId id="329" r:id="rId5"/>
    <p:sldId id="318" r:id="rId6"/>
    <p:sldId id="319" r:id="rId7"/>
    <p:sldId id="328" r:id="rId8"/>
    <p:sldId id="273" r:id="rId9"/>
    <p:sldId id="304" r:id="rId10"/>
    <p:sldId id="326" r:id="rId11"/>
    <p:sldId id="322" r:id="rId12"/>
    <p:sldId id="324" r:id="rId13"/>
    <p:sldId id="327" r:id="rId14"/>
    <p:sldId id="286" r:id="rId15"/>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101" d="100"/>
          <a:sy n="101" d="100"/>
        </p:scale>
        <p:origin x="806" y="6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21-Dec-20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21-Dec-20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967905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12</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74060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13</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052149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14</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77709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5500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8863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7</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033997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319854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10</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93402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21-Dec-20</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21-Dec-20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21-Dec-20</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21-Dec-20</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21-Dec-20</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21-Dec-20</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21-Dec-20</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21-Dec-20</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21-Dec-20</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21-Dec-20</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21-Dec-20</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21-Dec-20</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711288" y="819150"/>
            <a:ext cx="7772400" cy="712639"/>
          </a:xfrm>
        </p:spPr>
        <p:txBody>
          <a:bodyPr>
            <a:noAutofit/>
          </a:bodyPr>
          <a:lstStyle/>
          <a:p>
            <a:br>
              <a:rPr lang="en-IN" sz="2400" b="1" dirty="0">
                <a:solidFill>
                  <a:srgbClr val="0070C0"/>
                </a:solidFill>
              </a:rPr>
            </a:br>
            <a:br>
              <a:rPr lang="en-IN" sz="2400" b="1" dirty="0">
                <a:solidFill>
                  <a:srgbClr val="0070C0"/>
                </a:solidFill>
              </a:rPr>
            </a:br>
            <a:r>
              <a:rPr lang="en-IN" sz="2400" b="1" dirty="0">
                <a:solidFill>
                  <a:srgbClr val="0070C0"/>
                </a:solidFill>
                <a:latin typeface="Times New Roman" panose="02020603050405020304" pitchFamily="18" charset="0"/>
                <a:cs typeface="Times New Roman" panose="02020603050405020304" pitchFamily="18" charset="0"/>
              </a:rPr>
              <a:t>VEMANA INSTITUTE OF TECHNOLOGY</a:t>
            </a:r>
            <a:br>
              <a:rPr lang="en-IN" sz="2000"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Koramangala, Bengaluru-34.</a:t>
            </a:r>
            <a:br>
              <a:rPr lang="en-IN" sz="2000" b="1" dirty="0">
                <a:latin typeface="Times New Roman" panose="02020603050405020304" pitchFamily="18" charset="0"/>
                <a:cs typeface="Times New Roman" panose="02020603050405020304" pitchFamily="18" charset="0"/>
              </a:rPr>
            </a:b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Project Phase-I Review 1</a:t>
            </a:r>
            <a:r>
              <a:rPr lang="en-US" sz="20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a:t>
            </a:r>
            <a:br>
              <a:rPr lang="en-US" sz="2400" dirty="0"/>
            </a:br>
            <a:endParaRPr lang="en-US" sz="2400" dirty="0"/>
          </a:p>
        </p:txBody>
      </p:sp>
      <p:sp>
        <p:nvSpPr>
          <p:cNvPr id="8" name="Rectangle 4"/>
          <p:cNvSpPr txBox="1"/>
          <p:nvPr/>
        </p:nvSpPr>
        <p:spPr>
          <a:xfrm>
            <a:off x="5544314" y="3882509"/>
            <a:ext cx="3562108" cy="1066800"/>
          </a:xfrm>
          <a:prstGeom prst="rect">
            <a:avLst/>
          </a:prstGeom>
        </p:spPr>
        <p:txBody>
          <a:bodyPr vert="horz" lIns="91440" tIns="45720" rIns="91440" bIns="45720" rtlCol="0">
            <a:noAutofit/>
          </a:bodyPr>
          <a:lstStyle/>
          <a:p>
            <a:pPr lvl="0" algn="r">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Under the Guidance of</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Mr. NOOR PASHA,</a:t>
            </a:r>
          </a:p>
          <a:p>
            <a:pPr lvl="0" algn="r">
              <a:spcBef>
                <a:spcPct val="20000"/>
              </a:spcBef>
            </a:pPr>
            <a:r>
              <a:rPr lang="en-US" sz="1600" b="1" dirty="0">
                <a:latin typeface="Times New Roman" panose="02020603050405020304" pitchFamily="18" charset="0"/>
                <a:cs typeface="Times New Roman" panose="02020603050405020304" pitchFamily="18" charset="0"/>
              </a:rPr>
              <a:t>Asst. Professor Department of CSE, </a:t>
            </a:r>
          </a:p>
          <a:p>
            <a:pPr lvl="0" algn="r">
              <a:spcBef>
                <a:spcPct val="20000"/>
              </a:spcBef>
            </a:pPr>
            <a:r>
              <a:rPr lang="en-US" sz="1600" b="1" dirty="0">
                <a:latin typeface="Times New Roman" panose="02020603050405020304" pitchFamily="18" charset="0"/>
                <a:cs typeface="Times New Roman" panose="02020603050405020304" pitchFamily="18" charset="0"/>
              </a:rPr>
              <a:t>Vemana Institute of Technology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3925" y="807901"/>
            <a:ext cx="991475" cy="96519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298" y="819150"/>
            <a:ext cx="1193979" cy="915995"/>
          </a:xfrm>
          <a:prstGeom prst="rect">
            <a:avLst/>
          </a:prstGeom>
        </p:spPr>
      </p:pic>
      <p:sp>
        <p:nvSpPr>
          <p:cNvPr id="9" name="TextBox 8"/>
          <p:cNvSpPr txBox="1"/>
          <p:nvPr/>
        </p:nvSpPr>
        <p:spPr>
          <a:xfrm>
            <a:off x="0" y="2350748"/>
            <a:ext cx="9144000" cy="954107"/>
          </a:xfrm>
          <a:prstGeom prst="rect">
            <a:avLst/>
          </a:prstGeom>
          <a:solidFill>
            <a:schemeClr val="tx2">
              <a:lumMod val="40000"/>
              <a:lumOff val="60000"/>
            </a:schemeClr>
          </a:solidFill>
        </p:spPr>
        <p:txBody>
          <a:bodyPr wrap="square" rtlCol="0" anchor="ctr">
            <a:spAutoFit/>
          </a:bodyPr>
          <a:lstStyle/>
          <a:p>
            <a:pPr algn="ctr"/>
            <a:r>
              <a:rPr lang="en-US" sz="2800" dirty="0">
                <a:latin typeface="Century" panose="02040604050505020304" pitchFamily="18" charset="0"/>
                <a:cs typeface="Times New Roman" panose="02020603050405020304" pitchFamily="18" charset="0"/>
              </a:rPr>
              <a:t>ENHANCING NETWORKING MONITORING SYSTEMS BY OVERLAYING PROTOCOLS</a:t>
            </a:r>
          </a:p>
        </p:txBody>
      </p:sp>
      <p:sp>
        <p:nvSpPr>
          <p:cNvPr id="7" name="Rectangle 4">
            <a:extLst>
              <a:ext uri="{FF2B5EF4-FFF2-40B4-BE49-F238E27FC236}">
                <a16:creationId xmlns:a16="http://schemas.microsoft.com/office/drawing/2014/main" id="{F998D05D-670E-4B4F-A80C-633BEB8F8FE1}"/>
              </a:ext>
            </a:extLst>
          </p:cNvPr>
          <p:cNvSpPr txBox="1"/>
          <p:nvPr/>
        </p:nvSpPr>
        <p:spPr>
          <a:xfrm>
            <a:off x="114298" y="4019550"/>
            <a:ext cx="2723909" cy="1066800"/>
          </a:xfrm>
          <a:prstGeom prst="rect">
            <a:avLst/>
          </a:prstGeom>
        </p:spPr>
        <p:txBody>
          <a:bodyPr vert="horz" lIns="91440" tIns="45720" rIns="91440" bIns="45720" rtlCol="0">
            <a:noAutofit/>
          </a:bodyPr>
          <a:lstStyle/>
          <a:p>
            <a:pPr lvl="0">
              <a:spcBef>
                <a:spcPct val="20000"/>
              </a:spcBef>
              <a:defRPr/>
            </a:pPr>
            <a:r>
              <a:rPr lang="en-US" sz="1600" b="1" dirty="0">
                <a:solidFill>
                  <a:srgbClr val="00B050"/>
                </a:solidFill>
                <a:latin typeface="Times New Roman" panose="02020603050405020304" pitchFamily="18" charset="0"/>
                <a:cs typeface="Times New Roman" panose="02020603050405020304" pitchFamily="18" charset="0"/>
              </a:rPr>
              <a:t>By</a:t>
            </a:r>
            <a:endParaRPr lang="en-US" sz="1600" b="1" dirty="0">
              <a:latin typeface="Times New Roman" panose="02020603050405020304" pitchFamily="18" charset="0"/>
              <a:cs typeface="Times New Roman" panose="02020603050405020304" pitchFamily="18" charset="0"/>
            </a:endParaRPr>
          </a:p>
          <a:p>
            <a:pPr lvl="0" algn="r">
              <a:spcBef>
                <a:spcPct val="20000"/>
              </a:spcBef>
            </a:pPr>
            <a:r>
              <a:rPr lang="en-US" sz="1600" b="1" dirty="0">
                <a:latin typeface="Times New Roman" panose="02020603050405020304" pitchFamily="18" charset="0"/>
                <a:cs typeface="Times New Roman" panose="02020603050405020304" pitchFamily="18" charset="0"/>
              </a:rPr>
              <a:t>RAJASHREE – 1VI17CS114</a:t>
            </a:r>
          </a:p>
          <a:p>
            <a:pPr lvl="0" algn="r">
              <a:spcBef>
                <a:spcPct val="20000"/>
              </a:spcBef>
            </a:pPr>
            <a:r>
              <a:rPr lang="en-US" sz="1600" b="1" dirty="0">
                <a:latin typeface="Times New Roman" panose="02020603050405020304" pitchFamily="18" charset="0"/>
                <a:cs typeface="Times New Roman" panose="02020603050405020304" pitchFamily="18" charset="0"/>
              </a:rPr>
              <a:t>PAVITHRA K – 1VI17CS071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3228"/>
            <a:ext cx="4191000" cy="3642122"/>
          </a:xfrm>
        </p:spPr>
        <p:txBody>
          <a:bodyPr>
            <a:normAutofit fontScale="25000" lnSpcReduction="20000"/>
          </a:bodyPr>
          <a:lstStyle/>
          <a:p>
            <a:pPr marL="0" marR="0" indent="0">
              <a:lnSpc>
                <a:spcPct val="120000"/>
              </a:lnSpc>
              <a:spcBef>
                <a:spcPts val="0"/>
              </a:spcBef>
              <a:spcAft>
                <a:spcPts val="1200"/>
              </a:spcAft>
              <a:buNone/>
            </a:pPr>
            <a:r>
              <a:rPr lang="en-US" sz="4000" b="1" dirty="0">
                <a:solidFill>
                  <a:srgbClr val="231F20"/>
                </a:solidFill>
                <a:latin typeface="Times New Roman" panose="02020603050405020304" pitchFamily="18" charset="0"/>
              </a:rPr>
              <a:t>Hardware Specifications:</a:t>
            </a:r>
          </a:p>
          <a:p>
            <a:pPr marL="0" marR="0" lvl="0" indent="0">
              <a:lnSpc>
                <a:spcPct val="120000"/>
              </a:lnSpc>
              <a:spcBef>
                <a:spcPts val="0"/>
              </a:spcBef>
              <a:spcAft>
                <a:spcPts val="1200"/>
              </a:spcAft>
              <a:buNone/>
            </a:pPr>
            <a:r>
              <a:rPr lang="en-US" sz="4000" dirty="0">
                <a:solidFill>
                  <a:srgbClr val="231F20"/>
                </a:solidFill>
                <a:latin typeface="Times New Roman" panose="02020603050405020304" pitchFamily="18" charset="0"/>
              </a:rPr>
              <a:t>Processor: Intel® Core i5 ™ CPU and above</a:t>
            </a:r>
          </a:p>
          <a:p>
            <a:pPr marL="0" marR="0" lvl="0" indent="0">
              <a:lnSpc>
                <a:spcPct val="120000"/>
              </a:lnSpc>
              <a:spcBef>
                <a:spcPts val="0"/>
              </a:spcBef>
              <a:spcAft>
                <a:spcPts val="1200"/>
              </a:spcAft>
              <a:buNone/>
            </a:pPr>
            <a:r>
              <a:rPr lang="en-US" sz="4000" dirty="0">
                <a:solidFill>
                  <a:srgbClr val="231F20"/>
                </a:solidFill>
                <a:latin typeface="Times New Roman" panose="02020603050405020304" pitchFamily="18" charset="0"/>
              </a:rPr>
              <a:t>RAM: 8 GB or higher</a:t>
            </a:r>
          </a:p>
          <a:p>
            <a:pPr marL="0" marR="0" lvl="0" indent="0">
              <a:lnSpc>
                <a:spcPct val="120000"/>
              </a:lnSpc>
              <a:spcBef>
                <a:spcPts val="0"/>
              </a:spcBef>
              <a:spcAft>
                <a:spcPts val="1200"/>
              </a:spcAft>
              <a:buNone/>
            </a:pPr>
            <a:r>
              <a:rPr lang="en-US" sz="4000" dirty="0">
                <a:solidFill>
                  <a:srgbClr val="231F20"/>
                </a:solidFill>
                <a:latin typeface="Times New Roman" panose="02020603050405020304" pitchFamily="18" charset="0"/>
              </a:rPr>
              <a:t>Hard Disk: 100 GB or higher</a:t>
            </a:r>
          </a:p>
          <a:p>
            <a:pPr marL="0" marR="0" lvl="0" indent="0">
              <a:lnSpc>
                <a:spcPct val="120000"/>
              </a:lnSpc>
              <a:spcBef>
                <a:spcPts val="0"/>
              </a:spcBef>
              <a:spcAft>
                <a:spcPts val="1200"/>
              </a:spcAft>
              <a:buNone/>
            </a:pPr>
            <a:r>
              <a:rPr lang="en-US" sz="4000" b="1" dirty="0">
                <a:solidFill>
                  <a:srgbClr val="231F20"/>
                </a:solidFill>
                <a:latin typeface="Times New Roman" panose="02020603050405020304" pitchFamily="18" charset="0"/>
              </a:rPr>
              <a:t>Software Specifications:</a:t>
            </a:r>
          </a:p>
          <a:p>
            <a:pPr marL="0" marR="0" lvl="0" indent="0">
              <a:lnSpc>
                <a:spcPct val="120000"/>
              </a:lnSpc>
              <a:spcBef>
                <a:spcPts val="0"/>
              </a:spcBef>
              <a:spcAft>
                <a:spcPts val="1200"/>
              </a:spcAft>
              <a:buNone/>
            </a:pPr>
            <a:r>
              <a:rPr lang="en-US" sz="4000" dirty="0">
                <a:solidFill>
                  <a:srgbClr val="231F20"/>
                </a:solidFill>
                <a:latin typeface="Times New Roman" panose="02020603050405020304" pitchFamily="18" charset="0"/>
              </a:rPr>
              <a:t>Operating System: Windows 10/Ubuntu 20.04 LTS</a:t>
            </a:r>
          </a:p>
          <a:p>
            <a:pPr marL="0" marR="0" lvl="0" indent="0">
              <a:lnSpc>
                <a:spcPct val="120000"/>
              </a:lnSpc>
              <a:spcBef>
                <a:spcPts val="0"/>
              </a:spcBef>
              <a:spcAft>
                <a:spcPts val="1200"/>
              </a:spcAft>
              <a:buNone/>
            </a:pPr>
            <a:r>
              <a:rPr lang="en-US" sz="4000" dirty="0">
                <a:solidFill>
                  <a:srgbClr val="231F20"/>
                </a:solidFill>
                <a:latin typeface="Times New Roman" panose="02020603050405020304" pitchFamily="18" charset="0"/>
              </a:rPr>
              <a:t>Architecture: 64-bit OS</a:t>
            </a:r>
          </a:p>
          <a:p>
            <a:pPr marL="0" marR="0" lvl="0" indent="0">
              <a:lnSpc>
                <a:spcPct val="120000"/>
              </a:lnSpc>
              <a:spcBef>
                <a:spcPts val="0"/>
              </a:spcBef>
              <a:spcAft>
                <a:spcPts val="1200"/>
              </a:spcAft>
              <a:buNone/>
            </a:pPr>
            <a:r>
              <a:rPr lang="en-US" sz="4000" dirty="0">
                <a:solidFill>
                  <a:srgbClr val="231F20"/>
                </a:solidFill>
                <a:latin typeface="Times New Roman" panose="02020603050405020304" pitchFamily="18" charset="0"/>
              </a:rPr>
              <a:t>Python 3.8 or higher</a:t>
            </a:r>
          </a:p>
          <a:p>
            <a:pPr marL="0" marR="0" lvl="0" indent="0">
              <a:lnSpc>
                <a:spcPct val="120000"/>
              </a:lnSpc>
              <a:spcBef>
                <a:spcPts val="0"/>
              </a:spcBef>
              <a:spcAft>
                <a:spcPts val="1200"/>
              </a:spcAft>
              <a:buNone/>
            </a:pPr>
            <a:r>
              <a:rPr lang="en-US" sz="4000" dirty="0">
                <a:solidFill>
                  <a:srgbClr val="231F20"/>
                </a:solidFill>
                <a:latin typeface="Times New Roman" panose="02020603050405020304" pitchFamily="18" charset="0"/>
              </a:rPr>
              <a:t>PIP Packages: </a:t>
            </a:r>
            <a:r>
              <a:rPr lang="en-US" sz="4000" dirty="0" err="1">
                <a:solidFill>
                  <a:srgbClr val="231F20"/>
                </a:solidFill>
                <a:latin typeface="Times New Roman" panose="02020603050405020304" pitchFamily="18" charset="0"/>
              </a:rPr>
              <a:t>RegEx</a:t>
            </a:r>
            <a:r>
              <a:rPr lang="en-US" sz="4000" dirty="0">
                <a:solidFill>
                  <a:srgbClr val="231F20"/>
                </a:solidFill>
                <a:latin typeface="Times New Roman" panose="02020603050405020304" pitchFamily="18" charset="0"/>
              </a:rPr>
              <a:t>, Flask, Django, Pymysql</a:t>
            </a:r>
          </a:p>
          <a:p>
            <a:pPr marL="0" marR="0" lvl="0" indent="0">
              <a:lnSpc>
                <a:spcPct val="120000"/>
              </a:lnSpc>
              <a:spcBef>
                <a:spcPts val="0"/>
              </a:spcBef>
              <a:spcAft>
                <a:spcPts val="1200"/>
              </a:spcAft>
              <a:buNone/>
            </a:pPr>
            <a:r>
              <a:rPr lang="en-US" sz="4000" dirty="0">
                <a:solidFill>
                  <a:srgbClr val="231F20"/>
                </a:solidFill>
                <a:latin typeface="Times New Roman" panose="02020603050405020304" pitchFamily="18" charset="0"/>
              </a:rPr>
              <a:t>Database: MySQL5.7 or higher</a:t>
            </a:r>
          </a:p>
          <a:p>
            <a:pPr marL="0" marR="0" lvl="0" indent="0">
              <a:lnSpc>
                <a:spcPct val="120000"/>
              </a:lnSpc>
              <a:spcBef>
                <a:spcPts val="0"/>
              </a:spcBef>
              <a:spcAft>
                <a:spcPts val="1200"/>
              </a:spcAft>
              <a:buNone/>
            </a:pPr>
            <a:r>
              <a:rPr lang="en-US" sz="4000" dirty="0">
                <a:solidFill>
                  <a:srgbClr val="231F20"/>
                </a:solidFill>
                <a:latin typeface="Times New Roman" panose="02020603050405020304" pitchFamily="18" charset="0"/>
              </a:rPr>
              <a:t>JavaScript 1.8.5 or higher</a:t>
            </a:r>
          </a:p>
          <a:p>
            <a:pPr marL="0" marR="0" lvl="0" indent="0">
              <a:lnSpc>
                <a:spcPct val="120000"/>
              </a:lnSpc>
              <a:spcBef>
                <a:spcPts val="0"/>
              </a:spcBef>
              <a:spcAft>
                <a:spcPts val="1200"/>
              </a:spcAft>
              <a:buNone/>
            </a:pPr>
            <a:r>
              <a:rPr lang="en-US" sz="4000" dirty="0">
                <a:solidFill>
                  <a:srgbClr val="231F20"/>
                </a:solidFill>
                <a:latin typeface="Times New Roman" panose="02020603050405020304" pitchFamily="18" charset="0"/>
              </a:rPr>
              <a:t>Front End: HTML5, CSS3, Bootstrap4</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id="{0FCAE7D6-4E8F-4930-AF17-B90E0BF188C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8</a:t>
            </a:r>
          </a:p>
        </p:txBody>
      </p:sp>
      <p:sp>
        <p:nvSpPr>
          <p:cNvPr id="15" name="Date Placeholder 3">
            <a:extLst>
              <a:ext uri="{FF2B5EF4-FFF2-40B4-BE49-F238E27FC236}">
                <a16:creationId xmlns:a16="http://schemas.microsoft.com/office/drawing/2014/main" id="{77041AD4-79DE-43F9-A208-EB6EAD67EC6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id="{FBA8D23F-F274-4824-A7A4-FDEC12A30B6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id="{785F7EBD-25C8-4B82-B044-60CAD1D390E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2386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3228"/>
            <a:ext cx="7239000" cy="3489722"/>
          </a:xfrm>
        </p:spPr>
        <p:txBody>
          <a:bodyPr>
            <a:normAutofit/>
          </a:bodyPr>
          <a:lstStyle/>
          <a:p>
            <a:pPr algn="just"/>
            <a:r>
              <a:rPr lang="en-US" sz="1600" dirty="0">
                <a:latin typeface="Times New Roman" panose="02020603050405020304" pitchFamily="18" charset="0"/>
                <a:cs typeface="Times New Roman" panose="02020603050405020304" pitchFamily="18" charset="0"/>
              </a:rPr>
              <a:t>A fully functional network monitoring system that can overlay various monitoring protocols such as ICMP, SNMP, ARP, RARP, LLDP and so on to obtain all information about various network nodes.</a:t>
            </a:r>
          </a:p>
          <a:p>
            <a:pPr algn="just"/>
            <a:r>
              <a:rPr lang="en-US" sz="1600" dirty="0">
                <a:latin typeface="Times New Roman" panose="02020603050405020304" pitchFamily="18" charset="0"/>
                <a:cs typeface="Times New Roman" panose="02020603050405020304" pitchFamily="18" charset="0"/>
              </a:rPr>
              <a:t>Development of easy installation script setup documentation. </a:t>
            </a:r>
          </a:p>
          <a:p>
            <a:pPr algn="just"/>
            <a:r>
              <a:rPr lang="en-US" sz="1600" dirty="0">
                <a:latin typeface="Times New Roman" panose="02020603050405020304" pitchFamily="18" charset="0"/>
                <a:cs typeface="Times New Roman" panose="02020603050405020304" pitchFamily="18" charset="0"/>
              </a:rPr>
              <a:t>A lucid, user-friendly User Interface for the application that can display information with right intensity</a:t>
            </a:r>
          </a:p>
          <a:p>
            <a:pPr algn="just"/>
            <a:r>
              <a:rPr lang="en-US" sz="1600" dirty="0">
                <a:latin typeface="Times New Roman" panose="02020603050405020304" pitchFamily="18" charset="0"/>
                <a:cs typeface="Times New Roman" panose="02020603050405020304" pitchFamily="18" charset="0"/>
              </a:rPr>
              <a:t>Consistent triggering for alerts in any inconsistent conditions that found in a network</a:t>
            </a:r>
          </a:p>
          <a:p>
            <a:pPr algn="just"/>
            <a:r>
              <a:rPr lang="en-US" sz="1600" dirty="0">
                <a:latin typeface="Times New Roman" panose="02020603050405020304" pitchFamily="18" charset="0"/>
                <a:cs typeface="Times New Roman" panose="02020603050405020304" pitchFamily="18" charset="0"/>
              </a:rPr>
              <a:t>Alerts should be sent to the users configured as per their customizations.</a:t>
            </a:r>
          </a:p>
          <a:p>
            <a:pPr algn="just"/>
            <a:endParaRPr lang="en-US" sz="1600"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id="{C9907D7F-A4E4-4317-AB7D-33136CEA3BBC}"/>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9</a:t>
            </a:r>
          </a:p>
        </p:txBody>
      </p:sp>
      <p:sp>
        <p:nvSpPr>
          <p:cNvPr id="15" name="Date Placeholder 3">
            <a:extLst>
              <a:ext uri="{FF2B5EF4-FFF2-40B4-BE49-F238E27FC236}">
                <a16:creationId xmlns:a16="http://schemas.microsoft.com/office/drawing/2014/main" id="{B7B8C723-3974-4BCF-9072-3A9695A790BA}"/>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id="{652FD19F-EE9E-4D14-9855-225D2D422E6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id="{21F69871-FDE9-4D82-9454-7BD29FCF373C}"/>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192792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fontScale="62500" lnSpcReduction="20000"/>
          </a:bodyPr>
          <a:lstStyle/>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8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Networks serve as the backbone for any enterprise. Any network outage during working hours is huge loss for the organizations.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8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As a result, they employ a separate team to look after their labs by constantly logging into several system interfaces and checking their statuses.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8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It is a tedious task to login to each of these nodes, check if they are reachable and check their health status constantly.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8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As the enterprise grows, the numbers increases exponentially.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8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Generating network performance reports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8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Deploying new technology and software upgrade successfully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8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Monitoring the flow of traffic with </a:t>
            </a:r>
            <a:r>
              <a:rPr lang="en-US" sz="1800" dirty="0" err="1">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netflow</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200"/>
              </a:spcAft>
              <a:buFont typeface="Arial" panose="020B0604020202020204" pitchFamily="34" charset="0"/>
              <a:buChar char="•"/>
              <a:tabLst>
                <a:tab pos="457200" algn="l"/>
              </a:tabLst>
            </a:pPr>
            <a:r>
              <a:rPr lang="en-US" sz="1800" dirty="0">
                <a:solidFill>
                  <a:srgbClr val="231F20"/>
                </a:solidFill>
                <a:effectLst/>
                <a:latin typeface="Times New Roman" panose="02020603050405020304" pitchFamily="18" charset="0"/>
                <a:ea typeface="Times New Roman" panose="02020603050405020304" pitchFamily="18" charset="0"/>
                <a:cs typeface="Times New Roman" panose="02020603050405020304" pitchFamily="18" charset="0"/>
              </a:rPr>
              <a:t>Track user network activity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id="{22DDB47F-B0C3-43E5-97DC-3FD50616911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10</a:t>
            </a:r>
          </a:p>
        </p:txBody>
      </p:sp>
      <p:sp>
        <p:nvSpPr>
          <p:cNvPr id="15" name="Date Placeholder 3">
            <a:extLst>
              <a:ext uri="{FF2B5EF4-FFF2-40B4-BE49-F238E27FC236}">
                <a16:creationId xmlns:a16="http://schemas.microsoft.com/office/drawing/2014/main" id="{C2F8AEC7-B9A6-43EA-9088-6C6023104B5A}"/>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id="{643FD5BB-27F3-41E7-9911-7B583A1611F8}"/>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id="{C68400CB-5F57-4A64-AF41-0F973C1145D7}"/>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74771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Footer Placeholder 4">
            <a:extLst>
              <a:ext uri="{FF2B5EF4-FFF2-40B4-BE49-F238E27FC236}">
                <a16:creationId xmlns:a16="http://schemas.microsoft.com/office/drawing/2014/main" id="{C7E2142E-82BB-4994-B007-795485F7F8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11</a:t>
            </a:r>
          </a:p>
        </p:txBody>
      </p:sp>
      <p:sp>
        <p:nvSpPr>
          <p:cNvPr id="15" name="Date Placeholder 3">
            <a:extLst>
              <a:ext uri="{FF2B5EF4-FFF2-40B4-BE49-F238E27FC236}">
                <a16:creationId xmlns:a16="http://schemas.microsoft.com/office/drawing/2014/main" id="{F7F1FCB5-A2AF-4B14-B8AB-ACE0D66C9CE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6" name="Date Placeholder 3">
            <a:extLst>
              <a:ext uri="{FF2B5EF4-FFF2-40B4-BE49-F238E27FC236}">
                <a16:creationId xmlns:a16="http://schemas.microsoft.com/office/drawing/2014/main" id="{DF6CE105-6C5E-4DE7-A045-FD455A5A989A}"/>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7" name="Date Placeholder 3">
            <a:extLst>
              <a:ext uri="{FF2B5EF4-FFF2-40B4-BE49-F238E27FC236}">
                <a16:creationId xmlns:a16="http://schemas.microsoft.com/office/drawing/2014/main" id="{0DADE530-75F7-4839-81E3-87050A31C961}"/>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5" name="Content Placeholder 4">
            <a:extLst>
              <a:ext uri="{FF2B5EF4-FFF2-40B4-BE49-F238E27FC236}">
                <a16:creationId xmlns:a16="http://schemas.microsoft.com/office/drawing/2014/main" id="{11AE2190-B4AB-4050-9D30-FFC7B6158DD3}"/>
              </a:ext>
            </a:extLst>
          </p:cNvPr>
          <p:cNvSpPr>
            <a:spLocks noGrp="1"/>
          </p:cNvSpPr>
          <p:nvPr>
            <p:ph idx="1"/>
          </p:nvPr>
        </p:nvSpPr>
        <p:spPr>
          <a:xfrm>
            <a:off x="381001" y="985658"/>
            <a:ext cx="8610600" cy="3815289"/>
          </a:xfrm>
        </p:spPr>
        <p:txBody>
          <a:bodyPr>
            <a:noAutofit/>
          </a:bodyPr>
          <a:lstStyle/>
          <a:p>
            <a:pPr marL="0" indent="0" algn="just">
              <a:buNone/>
            </a:pPr>
            <a:r>
              <a:rPr lang="en-US" sz="1100" dirty="0">
                <a:latin typeface="Times New Roman" panose="02020603050405020304" pitchFamily="18" charset="0"/>
                <a:cs typeface="Times New Roman" panose="02020603050405020304" pitchFamily="18" charset="0"/>
              </a:rPr>
              <a:t>[1] </a:t>
            </a:r>
            <a:r>
              <a:rPr lang="en-US" sz="1100" b="1" dirty="0">
                <a:latin typeface="Times New Roman" panose="02020603050405020304" pitchFamily="18" charset="0"/>
                <a:cs typeface="Times New Roman" panose="02020603050405020304" pitchFamily="18" charset="0"/>
              </a:rPr>
              <a:t>Dynamic Network Control with QoS and Resource Priority Monitor Based on Active “</a:t>
            </a:r>
            <a:r>
              <a:rPr lang="en-US" sz="1100" b="1" dirty="0" err="1">
                <a:latin typeface="Times New Roman" panose="02020603050405020304" pitchFamily="18" charset="0"/>
                <a:cs typeface="Times New Roman" panose="02020603050405020304" pitchFamily="18" charset="0"/>
              </a:rPr>
              <a:t>eM</a:t>
            </a:r>
            <a:r>
              <a:rPr lang="en-US" sz="1100" b="1" dirty="0">
                <a:latin typeface="Times New Roman" panose="02020603050405020304" pitchFamily="18" charset="0"/>
                <a:cs typeface="Times New Roman" panose="02020603050405020304" pitchFamily="18" charset="0"/>
              </a:rPr>
              <a:t>” for Commercial VoIP</a:t>
            </a:r>
            <a:r>
              <a:rPr lang="en-US" sz="1100" dirty="0">
                <a:latin typeface="Times New Roman" panose="02020603050405020304" pitchFamily="18" charset="0"/>
                <a:cs typeface="Times New Roman" panose="02020603050405020304" pitchFamily="18" charset="0"/>
              </a:rPr>
              <a:t> – by Melanie </a:t>
            </a:r>
            <a:r>
              <a:rPr lang="en-US" sz="1100" dirty="0" err="1">
                <a:latin typeface="Times New Roman" panose="02020603050405020304" pitchFamily="18" charset="0"/>
                <a:cs typeface="Times New Roman" panose="02020603050405020304" pitchFamily="18" charset="0"/>
              </a:rPr>
              <a:t>Grah</a:t>
            </a:r>
            <a:r>
              <a:rPr lang="en-US" sz="1100" dirty="0">
                <a:latin typeface="Times New Roman" panose="02020603050405020304" pitchFamily="18" charset="0"/>
                <a:cs typeface="Times New Roman" panose="02020603050405020304" pitchFamily="18" charset="0"/>
              </a:rPr>
              <a:t> and Dr. Peter Radcliffe 2014</a:t>
            </a:r>
          </a:p>
          <a:p>
            <a:pPr marL="0" indent="0" algn="just">
              <a:buNone/>
            </a:pPr>
            <a:r>
              <a:rPr lang="en-US" sz="1100" dirty="0">
                <a:latin typeface="Times New Roman" panose="02020603050405020304" pitchFamily="18" charset="0"/>
                <a:cs typeface="Times New Roman" panose="02020603050405020304" pitchFamily="18" charset="0"/>
              </a:rPr>
              <a:t>[2] </a:t>
            </a:r>
            <a:r>
              <a:rPr lang="en-US" sz="1100" b="1" dirty="0">
                <a:latin typeface="Times New Roman" panose="02020603050405020304" pitchFamily="18" charset="0"/>
                <a:cs typeface="Times New Roman" panose="02020603050405020304" pitchFamily="18" charset="0"/>
              </a:rPr>
              <a:t>Architecture of a Network Performance Monitor for Application Services on Multi-Clouds</a:t>
            </a:r>
            <a:r>
              <a:rPr lang="en-US" sz="1100" dirty="0">
                <a:latin typeface="Times New Roman" panose="02020603050405020304" pitchFamily="18" charset="0"/>
                <a:cs typeface="Times New Roman" panose="02020603050405020304" pitchFamily="18" charset="0"/>
              </a:rPr>
              <a:t> – by Young-min Kim, Ki-sung Lee, Jae-</a:t>
            </a:r>
            <a:r>
              <a:rPr lang="en-US" sz="1100" dirty="0" err="1">
                <a:latin typeface="Times New Roman" panose="02020603050405020304" pitchFamily="18" charset="0"/>
                <a:cs typeface="Times New Roman" panose="02020603050405020304" pitchFamily="18" charset="0"/>
              </a:rPr>
              <a:t>cheol</a:t>
            </a:r>
            <a:r>
              <a:rPr lang="en-US" sz="1100" dirty="0">
                <a:latin typeface="Times New Roman" panose="02020603050405020304" pitchFamily="18" charset="0"/>
                <a:cs typeface="Times New Roman" panose="02020603050405020304" pitchFamily="18" charset="0"/>
              </a:rPr>
              <a:t> Uhm, Si-</a:t>
            </a:r>
            <a:r>
              <a:rPr lang="en-US" sz="1100" dirty="0" err="1">
                <a:latin typeface="Times New Roman" panose="02020603050405020304" pitchFamily="18" charset="0"/>
                <a:cs typeface="Times New Roman" panose="02020603050405020304" pitchFamily="18" charset="0"/>
              </a:rPr>
              <a:t>chang</a:t>
            </a:r>
            <a:r>
              <a:rPr lang="en-US" sz="1100" dirty="0">
                <a:latin typeface="Times New Roman" panose="02020603050405020304" pitchFamily="18" charset="0"/>
                <a:cs typeface="Times New Roman" panose="02020603050405020304" pitchFamily="18" charset="0"/>
              </a:rPr>
              <a:t> Kim, and Chan-gun Lee 2013</a:t>
            </a:r>
          </a:p>
          <a:p>
            <a:pPr marL="0" indent="0" algn="just">
              <a:buNone/>
            </a:pPr>
            <a:r>
              <a:rPr lang="en-US" sz="1100" dirty="0">
                <a:latin typeface="Times New Roman" panose="02020603050405020304" pitchFamily="18" charset="0"/>
                <a:cs typeface="Times New Roman" panose="02020603050405020304" pitchFamily="18" charset="0"/>
              </a:rPr>
              <a:t>[3] </a:t>
            </a:r>
            <a:r>
              <a:rPr lang="en-US" sz="11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100" dirty="0">
                <a:latin typeface="Times New Roman" panose="02020603050405020304" pitchFamily="18" charset="0"/>
                <a:cs typeface="Times New Roman" panose="02020603050405020304" pitchFamily="18" charset="0"/>
              </a:rPr>
              <a:t> – by </a:t>
            </a:r>
            <a:r>
              <a:rPr lang="en-US" sz="1100" dirty="0" err="1">
                <a:latin typeface="Times New Roman" panose="02020603050405020304" pitchFamily="18" charset="0"/>
                <a:cs typeface="Times New Roman" panose="02020603050405020304" pitchFamily="18" charset="0"/>
              </a:rPr>
              <a:t>Guanyao</a:t>
            </a:r>
            <a:r>
              <a:rPr lang="en-US" sz="1100" dirty="0">
                <a:latin typeface="Times New Roman" panose="02020603050405020304" pitchFamily="18" charset="0"/>
                <a:cs typeface="Times New Roman" panose="02020603050405020304" pitchFamily="18" charset="0"/>
              </a:rPr>
              <a:t> Huang, Chia-Wei Chang, Chen-Nee </a:t>
            </a:r>
            <a:r>
              <a:rPr lang="en-US" sz="1100" dirty="0" err="1">
                <a:latin typeface="Times New Roman" panose="02020603050405020304" pitchFamily="18" charset="0"/>
                <a:cs typeface="Times New Roman" panose="02020603050405020304" pitchFamily="18" charset="0"/>
              </a:rPr>
              <a:t>Chuah</a:t>
            </a:r>
            <a:r>
              <a:rPr lang="en-US" sz="1100" dirty="0">
                <a:latin typeface="Times New Roman" panose="02020603050405020304" pitchFamily="18" charset="0"/>
                <a:cs typeface="Times New Roman" panose="02020603050405020304" pitchFamily="18" charset="0"/>
              </a:rPr>
              <a:t>, and Bill Lin 2012</a:t>
            </a:r>
          </a:p>
          <a:p>
            <a:pPr marL="0" indent="0" algn="just">
              <a:buNone/>
            </a:pPr>
            <a:r>
              <a:rPr lang="en-US" sz="1100" dirty="0">
                <a:latin typeface="Times New Roman" panose="02020603050405020304" pitchFamily="18" charset="0"/>
                <a:cs typeface="Times New Roman" panose="02020603050405020304" pitchFamily="18" charset="0"/>
              </a:rPr>
              <a:t>[4] </a:t>
            </a:r>
            <a:r>
              <a:rPr lang="en-US" sz="1100" b="1" dirty="0">
                <a:latin typeface="Times New Roman" panose="02020603050405020304" pitchFamily="18" charset="0"/>
                <a:cs typeface="Times New Roman" panose="02020603050405020304" pitchFamily="18" charset="0"/>
              </a:rPr>
              <a:t>Study on monitor and control of POL transport by road in IOT </a:t>
            </a:r>
            <a:r>
              <a:rPr lang="en-US" sz="1100" dirty="0">
                <a:latin typeface="Times New Roman" panose="02020603050405020304" pitchFamily="18" charset="0"/>
                <a:cs typeface="Times New Roman" panose="02020603050405020304" pitchFamily="18" charset="0"/>
              </a:rPr>
              <a:t>– by Yang Chen, </a:t>
            </a:r>
            <a:r>
              <a:rPr lang="en-US" sz="1100" dirty="0" err="1">
                <a:latin typeface="Times New Roman" panose="02020603050405020304" pitchFamily="18" charset="0"/>
                <a:cs typeface="Times New Roman" panose="02020603050405020304" pitchFamily="18" charset="0"/>
              </a:rPr>
              <a:t>Qidong</a:t>
            </a:r>
            <a:r>
              <a:rPr lang="en-US" sz="1100" dirty="0">
                <a:latin typeface="Times New Roman" panose="02020603050405020304" pitchFamily="18" charset="0"/>
                <a:cs typeface="Times New Roman" panose="02020603050405020304" pitchFamily="18" charset="0"/>
              </a:rPr>
              <a:t> Yong, Dong Xiang 2012</a:t>
            </a:r>
          </a:p>
          <a:p>
            <a:pPr marL="0" indent="0" algn="just">
              <a:buNone/>
            </a:pPr>
            <a:r>
              <a:rPr lang="en-US" sz="1100" dirty="0">
                <a:latin typeface="Times New Roman" panose="02020603050405020304" pitchFamily="18" charset="0"/>
                <a:cs typeface="Times New Roman" panose="02020603050405020304" pitchFamily="18" charset="0"/>
              </a:rPr>
              <a:t>[5] </a:t>
            </a:r>
            <a:r>
              <a:rPr lang="en-US" sz="1100" b="1" dirty="0">
                <a:latin typeface="Times New Roman" panose="02020603050405020304" pitchFamily="18" charset="0"/>
                <a:cs typeface="Times New Roman" panose="02020603050405020304" pitchFamily="18" charset="0"/>
              </a:rPr>
              <a:t>Distributed Interplanetary Delay/Disruption Tolerant Network (DTN) Monitor and Control System </a:t>
            </a:r>
            <a:r>
              <a:rPr lang="en-US" sz="1100" dirty="0">
                <a:latin typeface="Times New Roman" panose="02020603050405020304" pitchFamily="18" charset="0"/>
                <a:cs typeface="Times New Roman" panose="02020603050405020304" pitchFamily="18" charset="0"/>
              </a:rPr>
              <a:t>– by Shin-</a:t>
            </a:r>
            <a:r>
              <a:rPr lang="en-US" sz="1100" dirty="0" err="1">
                <a:latin typeface="Times New Roman" panose="02020603050405020304" pitchFamily="18" charset="0"/>
                <a:cs typeface="Times New Roman" panose="02020603050405020304" pitchFamily="18" charset="0"/>
              </a:rPr>
              <a:t>Ywan</a:t>
            </a:r>
            <a:r>
              <a:rPr lang="en-US" sz="1100" dirty="0">
                <a:latin typeface="Times New Roman" panose="02020603050405020304" pitchFamily="18" charset="0"/>
                <a:cs typeface="Times New Roman" panose="02020603050405020304" pitchFamily="18" charset="0"/>
              </a:rPr>
              <a:t> Wang 2012</a:t>
            </a:r>
          </a:p>
          <a:p>
            <a:pPr marL="0" indent="0" algn="just">
              <a:buNone/>
            </a:pPr>
            <a:r>
              <a:rPr lang="en-US" sz="1100" dirty="0">
                <a:latin typeface="Times New Roman" panose="02020603050405020304" pitchFamily="18" charset="0"/>
                <a:cs typeface="Times New Roman" panose="02020603050405020304" pitchFamily="18" charset="0"/>
              </a:rPr>
              <a:t>[6] </a:t>
            </a:r>
            <a:r>
              <a:rPr lang="en-US" sz="1100" b="1" dirty="0">
                <a:latin typeface="Times New Roman" panose="02020603050405020304" pitchFamily="18" charset="0"/>
                <a:cs typeface="Times New Roman" panose="02020603050405020304" pitchFamily="18" charset="0"/>
              </a:rPr>
              <a:t>Overhead Contact System On-line Monitor Technology Based on Wireless Sensor Network </a:t>
            </a:r>
            <a:r>
              <a:rPr lang="en-US" sz="1100" dirty="0">
                <a:latin typeface="Times New Roman" panose="02020603050405020304" pitchFamily="18" charset="0"/>
                <a:cs typeface="Times New Roman" panose="02020603050405020304" pitchFamily="18" charset="0"/>
              </a:rPr>
              <a:t>– by </a:t>
            </a:r>
            <a:r>
              <a:rPr lang="en-US" sz="1100" dirty="0" err="1">
                <a:latin typeface="Times New Roman" panose="02020603050405020304" pitchFamily="18" charset="0"/>
                <a:cs typeface="Times New Roman" panose="02020603050405020304" pitchFamily="18" charset="0"/>
              </a:rPr>
              <a:t>Jiangjian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Xie</a:t>
            </a:r>
            <a:r>
              <a:rPr lang="en-US" sz="1100" dirty="0">
                <a:latin typeface="Times New Roman" panose="02020603050405020304" pitchFamily="18" charset="0"/>
                <a:cs typeface="Times New Roman" panose="02020603050405020304" pitchFamily="18" charset="0"/>
              </a:rPr>
              <a:t> and Yi Wang, </a:t>
            </a:r>
            <a:r>
              <a:rPr lang="en-US" sz="1100" dirty="0" err="1">
                <a:latin typeface="Times New Roman" panose="02020603050405020304" pitchFamily="18" charset="0"/>
                <a:cs typeface="Times New Roman" panose="02020603050405020304" pitchFamily="18" charset="0"/>
              </a:rPr>
              <a:t>Tingting</a:t>
            </a:r>
            <a:r>
              <a:rPr lang="en-US" sz="1100" dirty="0">
                <a:latin typeface="Times New Roman" panose="02020603050405020304" pitchFamily="18" charset="0"/>
                <a:cs typeface="Times New Roman" panose="02020603050405020304" pitchFamily="18" charset="0"/>
              </a:rPr>
              <a:t> Lu 2011</a:t>
            </a:r>
          </a:p>
          <a:p>
            <a:pPr marL="0" indent="0" algn="just">
              <a:buNone/>
            </a:pPr>
            <a:r>
              <a:rPr lang="en-US" sz="1100" dirty="0">
                <a:latin typeface="Times New Roman" panose="02020603050405020304" pitchFamily="18" charset="0"/>
                <a:cs typeface="Times New Roman" panose="02020603050405020304" pitchFamily="18" charset="0"/>
              </a:rPr>
              <a:t>[7] </a:t>
            </a:r>
            <a:r>
              <a:rPr lang="en-US" sz="1100" b="1" dirty="0">
                <a:latin typeface="Times New Roman" panose="02020603050405020304" pitchFamily="18" charset="0"/>
                <a:cs typeface="Times New Roman" panose="02020603050405020304" pitchFamily="18" charset="0"/>
              </a:rPr>
              <a:t>The Design and implementation of a UPS Monitor and Control System </a:t>
            </a:r>
            <a:r>
              <a:rPr lang="en-US" sz="1100" dirty="0">
                <a:latin typeface="Times New Roman" panose="02020603050405020304" pitchFamily="18" charset="0"/>
                <a:cs typeface="Times New Roman" panose="02020603050405020304" pitchFamily="18" charset="0"/>
              </a:rPr>
              <a:t>– by</a:t>
            </a:r>
            <a:r>
              <a:rPr lang="en-US" sz="1100" b="1"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Lidong</a:t>
            </a:r>
            <a:r>
              <a:rPr lang="en-US" sz="1100" dirty="0">
                <a:latin typeface="Times New Roman" panose="02020603050405020304" pitchFamily="18" charset="0"/>
                <a:cs typeface="Times New Roman" panose="02020603050405020304" pitchFamily="18" charset="0"/>
              </a:rPr>
              <a:t> Fu and Bin Zhang 2011</a:t>
            </a:r>
          </a:p>
          <a:p>
            <a:pPr marL="0" indent="0" algn="just">
              <a:buNone/>
            </a:pPr>
            <a:r>
              <a:rPr lang="en-US" sz="1100" dirty="0">
                <a:latin typeface="Times New Roman" panose="02020603050405020304" pitchFamily="18" charset="0"/>
                <a:cs typeface="Times New Roman" panose="02020603050405020304" pitchFamily="18" charset="0"/>
              </a:rPr>
              <a:t>[8] </a:t>
            </a:r>
            <a:r>
              <a:rPr lang="en-US" sz="1100" b="1" dirty="0">
                <a:latin typeface="Times New Roman" panose="02020603050405020304" pitchFamily="18" charset="0"/>
                <a:cs typeface="Times New Roman" panose="02020603050405020304" pitchFamily="18" charset="0"/>
              </a:rPr>
              <a:t>Fault-tolerant Schemes for </a:t>
            </a:r>
            <a:r>
              <a:rPr lang="en-US" sz="1100" b="1" dirty="0" err="1">
                <a:latin typeface="Times New Roman" panose="02020603050405020304" pitchFamily="18" charset="0"/>
                <a:cs typeface="Times New Roman" panose="02020603050405020304" pitchFamily="18" charset="0"/>
              </a:rPr>
              <a:t>NoC</a:t>
            </a:r>
            <a:r>
              <a:rPr lang="en-US" sz="1100" b="1" dirty="0">
                <a:latin typeface="Times New Roman" panose="02020603050405020304" pitchFamily="18" charset="0"/>
                <a:cs typeface="Times New Roman" panose="02020603050405020304" pitchFamily="18" charset="0"/>
              </a:rPr>
              <a:t> with a Network Monitor </a:t>
            </a:r>
            <a:r>
              <a:rPr lang="en-US" sz="1100" dirty="0">
                <a:latin typeface="Times New Roman" panose="02020603050405020304" pitchFamily="18" charset="0"/>
                <a:cs typeface="Times New Roman" panose="02020603050405020304" pitchFamily="18" charset="0"/>
              </a:rPr>
              <a:t>– by Zhang Ying , Wu Ning , Wan Yu Peng , Ge Fen , Zhou Fang 2010</a:t>
            </a:r>
          </a:p>
          <a:p>
            <a:pPr marL="0" indent="0" algn="just">
              <a:buNone/>
            </a:pPr>
            <a:r>
              <a:rPr lang="en-US" sz="1100" dirty="0">
                <a:latin typeface="Times New Roman" panose="02020603050405020304" pitchFamily="18" charset="0"/>
                <a:cs typeface="Times New Roman" panose="02020603050405020304" pitchFamily="18" charset="0"/>
              </a:rPr>
              <a:t>[9]</a:t>
            </a:r>
            <a:r>
              <a:rPr lang="en-US" sz="1100" b="1" dirty="0">
                <a:latin typeface="Times New Roman" panose="02020603050405020304" pitchFamily="18" charset="0"/>
                <a:cs typeface="Times New Roman" panose="02020603050405020304" pitchFamily="18" charset="0"/>
              </a:rPr>
              <a:t> Using activity sensitivity and network topology information to monitor project time performance </a:t>
            </a:r>
            <a:r>
              <a:rPr lang="en-US" sz="1100" dirty="0">
                <a:latin typeface="Times New Roman" panose="02020603050405020304" pitchFamily="18" charset="0"/>
                <a:cs typeface="Times New Roman" panose="02020603050405020304" pitchFamily="18" charset="0"/>
              </a:rPr>
              <a:t>– by Mario Vanhoucke1. 2010</a:t>
            </a:r>
          </a:p>
          <a:p>
            <a:pPr marL="0" indent="0" algn="just">
              <a:buNone/>
            </a:pPr>
            <a:r>
              <a:rPr lang="en-US" sz="1100" dirty="0">
                <a:latin typeface="Times New Roman" panose="02020603050405020304" pitchFamily="18" charset="0"/>
                <a:cs typeface="Times New Roman" panose="02020603050405020304" pitchFamily="18" charset="0"/>
              </a:rPr>
              <a:t>[10] </a:t>
            </a:r>
            <a:r>
              <a:rPr lang="en-US" sz="1100" b="1" dirty="0">
                <a:latin typeface="Times New Roman" panose="02020603050405020304" pitchFamily="18" charset="0"/>
                <a:cs typeface="Times New Roman" panose="02020603050405020304" pitchFamily="18" charset="0"/>
              </a:rPr>
              <a:t>A transparent virtual machine monitor level packet compression network service </a:t>
            </a:r>
            <a:r>
              <a:rPr lang="en-US" sz="1100" dirty="0">
                <a:latin typeface="Times New Roman" panose="02020603050405020304" pitchFamily="18" charset="0"/>
                <a:cs typeface="Times New Roman" panose="02020603050405020304" pitchFamily="18" charset="0"/>
              </a:rPr>
              <a:t>– by Ali Hamidi, </a:t>
            </a:r>
            <a:r>
              <a:rPr lang="en-US" sz="1100" dirty="0" err="1">
                <a:latin typeface="Times New Roman" panose="02020603050405020304" pitchFamily="18" charset="0"/>
                <a:cs typeface="Times New Roman" panose="02020603050405020304" pitchFamily="18" charset="0"/>
              </a:rPr>
              <a:t>Hadi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Salimi</a:t>
            </a:r>
            <a:r>
              <a:rPr lang="en-US" sz="1100" dirty="0">
                <a:latin typeface="Times New Roman" panose="02020603050405020304" pitchFamily="18" charset="0"/>
                <a:cs typeface="Times New Roman" panose="02020603050405020304" pitchFamily="18" charset="0"/>
              </a:rPr>
              <a:t> and Mohsen Sharifi. [2010]</a:t>
            </a:r>
          </a:p>
          <a:p>
            <a:pPr marL="0" indent="0" algn="just">
              <a:buNone/>
            </a:pPr>
            <a:r>
              <a:rPr lang="en-US" sz="1100" dirty="0">
                <a:latin typeface="Times New Roman" panose="02020603050405020304" pitchFamily="18" charset="0"/>
                <a:cs typeface="Times New Roman" panose="02020603050405020304" pitchFamily="18" charset="0"/>
              </a:rPr>
              <a:t>[11] </a:t>
            </a:r>
            <a:r>
              <a:rPr lang="en-US" sz="1100" b="1" dirty="0">
                <a:latin typeface="Times New Roman" panose="02020603050405020304" pitchFamily="18" charset="0"/>
                <a:cs typeface="Times New Roman" panose="02020603050405020304" pitchFamily="18" charset="0"/>
              </a:rPr>
              <a:t>Online design of an echo state network based wide area monitor for a multimachine power system </a:t>
            </a:r>
            <a:r>
              <a:rPr lang="en-US" sz="1100" dirty="0">
                <a:latin typeface="Times New Roman" panose="02020603050405020304" pitchFamily="18" charset="0"/>
                <a:cs typeface="Times New Roman" panose="02020603050405020304" pitchFamily="18" charset="0"/>
              </a:rPr>
              <a:t>– by Ganesh K. </a:t>
            </a:r>
            <a:r>
              <a:rPr lang="en-US" sz="1100" dirty="0" err="1">
                <a:latin typeface="Times New Roman" panose="02020603050405020304" pitchFamily="18" charset="0"/>
                <a:cs typeface="Times New Roman" panose="02020603050405020304" pitchFamily="18" charset="0"/>
              </a:rPr>
              <a:t>Venayagamoorthy</a:t>
            </a:r>
            <a:r>
              <a:rPr lang="en-US" sz="1100" dirty="0">
                <a:latin typeface="Times New Roman" panose="02020603050405020304" pitchFamily="18" charset="0"/>
                <a:cs typeface="Times New Roman" panose="02020603050405020304" pitchFamily="18" charset="0"/>
              </a:rPr>
              <a:t> 2007</a:t>
            </a:r>
          </a:p>
          <a:p>
            <a:pPr marL="0" indent="0" algn="just">
              <a:buNone/>
            </a:pPr>
            <a:r>
              <a:rPr lang="en-US" sz="1100" dirty="0">
                <a:latin typeface="Times New Roman" panose="02020603050405020304" pitchFamily="18" charset="0"/>
                <a:cs typeface="Times New Roman" panose="02020603050405020304" pitchFamily="18" charset="0"/>
              </a:rPr>
              <a:t>[12] </a:t>
            </a:r>
            <a:r>
              <a:rPr lang="en-US" sz="11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100" dirty="0">
                <a:latin typeface="Times New Roman" panose="02020603050405020304" pitchFamily="18" charset="0"/>
                <a:cs typeface="Times New Roman" panose="02020603050405020304" pitchFamily="18" charset="0"/>
              </a:rPr>
              <a:t>– by </a:t>
            </a:r>
            <a:r>
              <a:rPr lang="en-US" sz="1100" dirty="0" err="1">
                <a:latin typeface="Times New Roman" panose="02020603050405020304" pitchFamily="18" charset="0"/>
                <a:cs typeface="Times New Roman" panose="02020603050405020304" pitchFamily="18" charset="0"/>
              </a:rPr>
              <a:t>Ruey</a:t>
            </a:r>
            <a:r>
              <a:rPr lang="en-US" sz="1100" dirty="0">
                <a:latin typeface="Times New Roman" panose="02020603050405020304" pitchFamily="18" charset="0"/>
                <a:cs typeface="Times New Roman" panose="02020603050405020304" pitchFamily="18" charset="0"/>
              </a:rPr>
              <a:t>-Shun Chen *, Change-Jen Hsu, Chan-Chine Chang, S.W. Yeh 2005</a:t>
            </a:r>
          </a:p>
          <a:p>
            <a:pPr marL="0" indent="0" algn="just">
              <a:buNone/>
            </a:pPr>
            <a:r>
              <a:rPr lang="en-US" sz="1100" dirty="0">
                <a:latin typeface="Times New Roman" panose="02020603050405020304" pitchFamily="18" charset="0"/>
                <a:cs typeface="Times New Roman" panose="02020603050405020304" pitchFamily="18" charset="0"/>
              </a:rPr>
              <a:t>[13] </a:t>
            </a:r>
            <a:r>
              <a:rPr lang="en-US" sz="1100" b="1" dirty="0">
                <a:latin typeface="Times New Roman" panose="02020603050405020304" pitchFamily="18" charset="0"/>
                <a:cs typeface="Times New Roman" panose="02020603050405020304" pitchFamily="18" charset="0"/>
              </a:rPr>
              <a:t>On evaluating the differences of TCP and ICMP in network measurement </a:t>
            </a:r>
            <a:r>
              <a:rPr lang="en-US" sz="1100" dirty="0">
                <a:latin typeface="Times New Roman" panose="02020603050405020304" pitchFamily="18" charset="0"/>
                <a:cs typeface="Times New Roman" panose="02020603050405020304" pitchFamily="18" charset="0"/>
              </a:rPr>
              <a:t>– by Li </a:t>
            </a:r>
            <a:r>
              <a:rPr lang="en-US" sz="1100" dirty="0" err="1">
                <a:latin typeface="Times New Roman" panose="02020603050405020304" pitchFamily="18" charset="0"/>
                <a:cs typeface="Times New Roman" panose="02020603050405020304" pitchFamily="18" charset="0"/>
              </a:rPr>
              <a:t>Wenwei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Zhange</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Dafang</a:t>
            </a:r>
            <a:r>
              <a:rPr lang="en-US" sz="1100" dirty="0">
                <a:latin typeface="Times New Roman" panose="02020603050405020304" pitchFamily="18" charset="0"/>
                <a:cs typeface="Times New Roman" panose="02020603050405020304" pitchFamily="18" charset="0"/>
              </a:rPr>
              <a:t>, Yang </a:t>
            </a:r>
            <a:r>
              <a:rPr lang="en-US" sz="1100" dirty="0" err="1">
                <a:latin typeface="Times New Roman" panose="02020603050405020304" pitchFamily="18" charset="0"/>
                <a:cs typeface="Times New Roman" panose="02020603050405020304" pitchFamily="18" charset="0"/>
              </a:rPr>
              <a:t>Jinmin</a:t>
            </a:r>
            <a:r>
              <a:rPr lang="en-US" sz="1100" dirty="0">
                <a:latin typeface="Times New Roman" panose="02020603050405020304" pitchFamily="18" charset="0"/>
                <a:cs typeface="Times New Roman" panose="02020603050405020304" pitchFamily="18" charset="0"/>
              </a:rPr>
              <a:t> and </a:t>
            </a:r>
            <a:r>
              <a:rPr lang="en-US" sz="1100" dirty="0" err="1">
                <a:latin typeface="Times New Roman" panose="02020603050405020304" pitchFamily="18" charset="0"/>
                <a:cs typeface="Times New Roman" panose="02020603050405020304" pitchFamily="18" charset="0"/>
              </a:rPr>
              <a:t>Xie</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Gaogang</a:t>
            </a:r>
            <a:r>
              <a:rPr lang="en-US" sz="1100" dirty="0">
                <a:latin typeface="Times New Roman" panose="02020603050405020304" pitchFamily="18" charset="0"/>
                <a:cs typeface="Times New Roman" panose="02020603050405020304" pitchFamily="18" charset="0"/>
              </a:rPr>
              <a:t> [2007]</a:t>
            </a:r>
          </a:p>
        </p:txBody>
      </p:sp>
    </p:spTree>
    <p:extLst>
      <p:ext uri="{BB962C8B-B14F-4D97-AF65-F5344CB8AC3E}">
        <p14:creationId xmlns:p14="http://schemas.microsoft.com/office/powerpoint/2010/main" val="815116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a16="http://schemas.microsoft.com/office/drawing/2014/main"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3" name="Footer Placeholder 4">
            <a:extLst>
              <a:ext uri="{FF2B5EF4-FFF2-40B4-BE49-F238E27FC236}">
                <a16:creationId xmlns:a16="http://schemas.microsoft.com/office/drawing/2014/main" id="{C568ADF4-CCE8-409D-BC1B-CFC178F5C0EB}"/>
              </a:ext>
            </a:extLst>
          </p:cNvPr>
          <p:cNvSpPr txBox="1"/>
          <p:nvPr/>
        </p:nvSpPr>
        <p:spPr>
          <a:xfrm>
            <a:off x="8610600" y="4770399"/>
            <a:ext cx="381000"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12</a:t>
            </a:r>
          </a:p>
        </p:txBody>
      </p:sp>
      <p:sp>
        <p:nvSpPr>
          <p:cNvPr id="9" name="Date Placeholder 3">
            <a:extLst>
              <a:ext uri="{FF2B5EF4-FFF2-40B4-BE49-F238E27FC236}">
                <a16:creationId xmlns:a16="http://schemas.microsoft.com/office/drawing/2014/main" id="{5F72E7FB-5406-40F2-93C2-E9165F64003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0" name="Date Placeholder 3">
            <a:extLst>
              <a:ext uri="{FF2B5EF4-FFF2-40B4-BE49-F238E27FC236}">
                <a16:creationId xmlns:a16="http://schemas.microsoft.com/office/drawing/2014/main" id="{B760CA4A-E789-471D-8EB1-F60022B7FEEE}"/>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1" name="Date Placeholder 3">
            <a:extLst>
              <a:ext uri="{FF2B5EF4-FFF2-40B4-BE49-F238E27FC236}">
                <a16:creationId xmlns:a16="http://schemas.microsoft.com/office/drawing/2014/main" id="{BA45694C-EE57-46E3-94BB-26F02AD1A1E2}"/>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04323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92DB6-6DA7-483C-9605-E091ACCD8173}"/>
              </a:ext>
            </a:extLst>
          </p:cNvPr>
          <p:cNvSpPr>
            <a:spLocks noGrp="1"/>
          </p:cNvSpPr>
          <p:nvPr>
            <p:ph idx="1"/>
          </p:nvPr>
        </p:nvSpPr>
        <p:spPr>
          <a:xfrm>
            <a:off x="668438" y="1247897"/>
            <a:ext cx="8229600" cy="3531395"/>
          </a:xfrm>
        </p:spPr>
        <p:txBody>
          <a:bodyPr>
            <a:normAutofit/>
          </a:bodyPr>
          <a:lstStyle/>
          <a:p>
            <a:r>
              <a:rPr lang="en-US" sz="1600" dirty="0">
                <a:latin typeface="Times New Roman" panose="02020603050405020304" pitchFamily="18" charset="0"/>
                <a:cs typeface="Times New Roman" panose="02020603050405020304" pitchFamily="18" charset="0"/>
              </a:rPr>
              <a:t>Introduction </a:t>
            </a:r>
          </a:p>
          <a:p>
            <a:r>
              <a:rPr lang="en-US" sz="1600" dirty="0">
                <a:latin typeface="Times New Roman" panose="02020603050405020304" pitchFamily="18" charset="0"/>
                <a:cs typeface="Times New Roman" panose="02020603050405020304" pitchFamily="18" charset="0"/>
              </a:rPr>
              <a:t>Motivation</a:t>
            </a:r>
          </a:p>
          <a:p>
            <a:r>
              <a:rPr lang="en-US" sz="1600" dirty="0">
                <a:latin typeface="Times New Roman" panose="02020603050405020304" pitchFamily="18" charset="0"/>
                <a:cs typeface="Times New Roman" panose="02020603050405020304" pitchFamily="18" charset="0"/>
              </a:rPr>
              <a:t>Literature Survey </a:t>
            </a:r>
          </a:p>
          <a:p>
            <a:r>
              <a:rPr lang="en-US" sz="1600" dirty="0">
                <a:latin typeface="Times New Roman" panose="02020603050405020304" pitchFamily="18" charset="0"/>
                <a:cs typeface="Times New Roman" panose="02020603050405020304" pitchFamily="18" charset="0"/>
              </a:rPr>
              <a:t>Comparative analysis of the survey</a:t>
            </a:r>
          </a:p>
          <a:p>
            <a:r>
              <a:rPr lang="en-US" sz="1600" dirty="0">
                <a:latin typeface="Times New Roman" panose="02020603050405020304" pitchFamily="18" charset="0"/>
                <a:cs typeface="Times New Roman" panose="02020603050405020304" pitchFamily="18" charset="0"/>
              </a:rPr>
              <a:t>Problem Statement</a:t>
            </a:r>
          </a:p>
          <a:p>
            <a:r>
              <a:rPr lang="en-US" sz="1600" dirty="0">
                <a:latin typeface="Times New Roman" panose="02020603050405020304" pitchFamily="18" charset="0"/>
                <a:cs typeface="Times New Roman" panose="02020603050405020304" pitchFamily="18" charset="0"/>
              </a:rPr>
              <a:t>Methodology</a:t>
            </a:r>
          </a:p>
          <a:p>
            <a:r>
              <a:rPr lang="en-US" sz="1600" dirty="0">
                <a:latin typeface="Times New Roman" panose="02020603050405020304" pitchFamily="18" charset="0"/>
                <a:cs typeface="Times New Roman" panose="02020603050405020304" pitchFamily="18" charset="0"/>
              </a:rPr>
              <a:t>System Specification</a:t>
            </a:r>
          </a:p>
          <a:p>
            <a:r>
              <a:rPr lang="en-US" sz="1600" dirty="0">
                <a:latin typeface="Times New Roman" panose="02020603050405020304" pitchFamily="18" charset="0"/>
                <a:cs typeface="Times New Roman" panose="02020603050405020304" pitchFamily="18" charset="0"/>
              </a:rPr>
              <a:t>Expected outcome</a:t>
            </a:r>
          </a:p>
          <a:p>
            <a:r>
              <a:rPr lang="en-US" sz="1600" dirty="0">
                <a:latin typeface="Times New Roman" panose="02020603050405020304" pitchFamily="18" charset="0"/>
                <a:cs typeface="Times New Roman" panose="02020603050405020304" pitchFamily="18" charset="0"/>
              </a:rPr>
              <a:t>Applications</a:t>
            </a:r>
          </a:p>
          <a:p>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
        <p:nvSpPr>
          <p:cNvPr id="5" name="Footer Placeholder 4">
            <a:extLst>
              <a:ext uri="{FF2B5EF4-FFF2-40B4-BE49-F238E27FC236}">
                <a16:creationId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a:extLst>
              <a:ext uri="{FF2B5EF4-FFF2-40B4-BE49-F238E27FC236}">
                <a16:creationId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a16="http://schemas.microsoft.com/office/drawing/2014/main" id="{7EAEFA59-ADD5-483B-81EC-7CBC47C157A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1" name="Date Placeholder 3"/>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Tree>
    <p:extLst>
      <p:ext uri="{BB962C8B-B14F-4D97-AF65-F5344CB8AC3E}">
        <p14:creationId xmlns:p14="http://schemas.microsoft.com/office/powerpoint/2010/main" val="381425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338" y="1130606"/>
            <a:ext cx="7827862" cy="3375211"/>
          </a:xfrm>
        </p:spPr>
        <p:txBody>
          <a:bodyPr>
            <a:noAutofit/>
          </a:bodyPr>
          <a:lstStyle/>
          <a:p>
            <a:pPr algn="just"/>
            <a:r>
              <a:rPr lang="en-US" sz="1200" dirty="0">
                <a:solidFill>
                  <a:srgbClr val="231F20"/>
                </a:solidFill>
                <a:effectLst/>
                <a:latin typeface="Times New Roman" panose="02020603050405020304" pitchFamily="18" charset="0"/>
                <a:ea typeface="Times New Roman" panose="02020603050405020304" pitchFamily="18" charset="0"/>
              </a:rPr>
              <a:t>Network monitoring system is a scripted tool that administers a computer network for slow or failing components and that notifies the configured users in case of outages, latencies, upgrades, and other events. </a:t>
            </a:r>
          </a:p>
          <a:p>
            <a:pPr algn="just"/>
            <a:r>
              <a:rPr lang="en-US" sz="1200" dirty="0">
                <a:solidFill>
                  <a:srgbClr val="231F20"/>
                </a:solidFill>
                <a:effectLst/>
                <a:latin typeface="Times New Roman" panose="02020603050405020304" pitchFamily="18" charset="0"/>
                <a:ea typeface="Times New Roman" panose="02020603050405020304" pitchFamily="18" charset="0"/>
              </a:rPr>
              <a:t>A computer network is a group of network nodes that use a set of common communication protocols over digital interconnections for the purpose of sharing resources located on or provided by the network nodes.</a:t>
            </a:r>
          </a:p>
          <a:p>
            <a:pPr algn="just"/>
            <a:r>
              <a:rPr lang="en-US" sz="1200" dirty="0">
                <a:solidFill>
                  <a:srgbClr val="231F20"/>
                </a:solidFill>
                <a:latin typeface="Times New Roman" panose="02020603050405020304" pitchFamily="18" charset="0"/>
                <a:ea typeface="Times New Roman" panose="02020603050405020304" pitchFamily="18" charset="0"/>
              </a:rPr>
              <a:t>The proposed system can monitor for following information using various protocols by overlaying them:</a:t>
            </a:r>
          </a:p>
          <a:p>
            <a:pPr lvl="1" algn="just">
              <a:buFont typeface="Arial" panose="020B0604020202020204" pitchFamily="34" charset="0"/>
              <a:buChar char="•"/>
            </a:pPr>
            <a:r>
              <a:rPr lang="en-US" sz="1200" dirty="0">
                <a:solidFill>
                  <a:srgbClr val="231F20"/>
                </a:solidFill>
                <a:latin typeface="Times New Roman" panose="02020603050405020304" pitchFamily="18" charset="0"/>
                <a:ea typeface="Times New Roman" panose="02020603050405020304" pitchFamily="18" charset="0"/>
              </a:rPr>
              <a:t>Performance:</a:t>
            </a:r>
          </a:p>
          <a:p>
            <a:pPr lvl="2" algn="just"/>
            <a:r>
              <a:rPr lang="en-US" sz="1200" dirty="0">
                <a:solidFill>
                  <a:srgbClr val="231F20"/>
                </a:solidFill>
                <a:latin typeface="Times New Roman" panose="02020603050405020304" pitchFamily="18" charset="0"/>
                <a:ea typeface="Times New Roman" panose="02020603050405020304" pitchFamily="18" charset="0"/>
              </a:rPr>
              <a:t>Reachability, Availability, Uptime, Throughput, Round-trip-time, Latency	</a:t>
            </a:r>
          </a:p>
          <a:p>
            <a:pPr lvl="1" algn="just">
              <a:buFont typeface="Arial" panose="020B0604020202020204" pitchFamily="34" charset="0"/>
              <a:buChar char="•"/>
            </a:pPr>
            <a:r>
              <a:rPr lang="en-US" sz="1200" dirty="0">
                <a:solidFill>
                  <a:srgbClr val="231F20"/>
                </a:solidFill>
                <a:latin typeface="Times New Roman" panose="02020603050405020304" pitchFamily="18" charset="0"/>
                <a:ea typeface="Times New Roman" panose="02020603050405020304" pitchFamily="18" charset="0"/>
              </a:rPr>
              <a:t>Resources:</a:t>
            </a:r>
          </a:p>
          <a:p>
            <a:pPr lvl="2" algn="just"/>
            <a:r>
              <a:rPr lang="en-US" sz="1200" dirty="0">
                <a:solidFill>
                  <a:srgbClr val="231F20"/>
                </a:solidFill>
                <a:latin typeface="Times New Roman" panose="02020603050405020304" pitchFamily="18" charset="0"/>
                <a:ea typeface="Times New Roman" panose="02020603050405020304" pitchFamily="18" charset="0"/>
              </a:rPr>
              <a:t>Expansion Plan, Revision Control, Logging, Bandwidth, Customized Alerts</a:t>
            </a:r>
          </a:p>
          <a:p>
            <a:pPr lvl="1" algn="just">
              <a:buFont typeface="Arial" panose="020B0604020202020204" pitchFamily="34" charset="0"/>
              <a:buChar char="•"/>
            </a:pPr>
            <a:r>
              <a:rPr lang="en-US" sz="1200" dirty="0">
                <a:solidFill>
                  <a:srgbClr val="231F20"/>
                </a:solidFill>
                <a:latin typeface="Times New Roman" panose="02020603050405020304" pitchFamily="18" charset="0"/>
                <a:ea typeface="Times New Roman" panose="02020603050405020304" pitchFamily="18" charset="0"/>
              </a:rPr>
              <a:t>Information:</a:t>
            </a:r>
          </a:p>
          <a:p>
            <a:pPr lvl="2" algn="just"/>
            <a:r>
              <a:rPr lang="en-US" sz="1200" dirty="0">
                <a:solidFill>
                  <a:srgbClr val="231F20"/>
                </a:solidFill>
                <a:latin typeface="Times New Roman" panose="02020603050405020304" pitchFamily="18" charset="0"/>
                <a:ea typeface="Times New Roman" panose="02020603050405020304" pitchFamily="18" charset="0"/>
              </a:rPr>
              <a:t>Firmware versions, Device Info, Traffic Stats, IP Address, MAC Address</a:t>
            </a:r>
          </a:p>
          <a:p>
            <a:pPr lvl="1" algn="just">
              <a:buFont typeface="Arial" panose="020B0604020202020204" pitchFamily="34" charset="0"/>
              <a:buChar char="•"/>
            </a:pPr>
            <a:r>
              <a:rPr lang="en-US" sz="1200" dirty="0">
                <a:solidFill>
                  <a:srgbClr val="231F20"/>
                </a:solidFill>
                <a:latin typeface="Times New Roman" panose="02020603050405020304" pitchFamily="18" charset="0"/>
                <a:ea typeface="Times New Roman" panose="02020603050405020304" pitchFamily="18" charset="0"/>
              </a:rPr>
              <a:t>Access:</a:t>
            </a:r>
          </a:p>
          <a:p>
            <a:pPr lvl="2" algn="just"/>
            <a:r>
              <a:rPr lang="en-US" sz="1200" dirty="0">
                <a:solidFill>
                  <a:srgbClr val="231F20"/>
                </a:solidFill>
                <a:latin typeface="Times New Roman" panose="02020603050405020304" pitchFamily="18" charset="0"/>
                <a:ea typeface="Times New Roman" panose="02020603050405020304" pitchFamily="18" charset="0"/>
              </a:rPr>
              <a:t>SSH Access, Telnet Access</a:t>
            </a:r>
          </a:p>
          <a:p>
            <a:pPr algn="just"/>
            <a:r>
              <a:rPr lang="en-US" sz="1200" dirty="0">
                <a:solidFill>
                  <a:srgbClr val="231F20"/>
                </a:solidFill>
                <a:latin typeface="Times New Roman" panose="02020603050405020304" pitchFamily="18" charset="0"/>
              </a:rPr>
              <a:t>A wide range and variety of devices are supported by the system such as Servers, Routers, Switches, Virtual Machines, IoT Devices, Cloud Instances, Data Stores, Wireless Access Points, Endpoint PCs, Printers, Mobiles and so on.</a:t>
            </a:r>
          </a:p>
          <a:p>
            <a:pPr lvl="2" algn="just"/>
            <a:endParaRPr lang="en-US" sz="1200" dirty="0">
              <a:solidFill>
                <a:srgbClr val="231F20"/>
              </a:solidFill>
              <a:latin typeface="Times New Roman" panose="02020603050405020304" pitchFamily="18" charset="0"/>
              <a:ea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a16="http://schemas.microsoft.com/office/drawing/2014/main"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a16="http://schemas.microsoft.com/office/drawing/2014/main"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a16="http://schemas.microsoft.com/office/drawing/2014/main"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54894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051576"/>
            <a:ext cx="8763000" cy="3715688"/>
          </a:xfrm>
        </p:spPr>
        <p:txBody>
          <a:bodyPr>
            <a:noAutofit/>
          </a:bodyPr>
          <a:lstStyle/>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Due to the fact that Rajashree is from a family of Software Engineers, she had the first-hand view of how networks are deployed, secured, administered and monitored in a typical IT Lab environment; her brother in particular. </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Through various discussions on daily basis, she noticed that her brother, who is a Network Security Engineer in an esteemed MNC that manufactures and maintains network firewalls, uses around 10-11 different web portals to maintain each customer’s network that generally consists of 200-400 network nodes.</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The main reason for the large number of portals is due to the lack in support of a variety of devices by a single monitor.</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Moreover, the prices of the monitors range from 2000-3000 USD per 100 network nodes per month which was really not an affordable solution by many customers while their performance wasn’t efficient either. </a:t>
            </a:r>
          </a:p>
          <a:p>
            <a:pPr algn="just">
              <a:lnSpc>
                <a:spcPct val="150000"/>
              </a:lnSpc>
            </a:pPr>
            <a:r>
              <a:rPr lang="en-US" sz="1400" dirty="0">
                <a:solidFill>
                  <a:srgbClr val="231F20"/>
                </a:solidFill>
                <a:latin typeface="Times New Roman" panose="02020603050405020304" pitchFamily="18" charset="0"/>
                <a:ea typeface="Times New Roman" panose="02020603050405020304" pitchFamily="18" charset="0"/>
              </a:rPr>
              <a:t>As a result, there is a dire need of a fully functional network monitor system that can support a wide range of devices and can be economical too.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35315"/>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MOTIVATION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9" name="Date Placeholder 3">
            <a:extLst>
              <a:ext uri="{FF2B5EF4-FFF2-40B4-BE49-F238E27FC236}">
                <a16:creationId xmlns:a16="http://schemas.microsoft.com/office/drawing/2014/main" id="{DEE9A254-D57A-4AC6-8925-0BE9E07DD752}"/>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20" name="Date Placeholder 3">
            <a:extLst>
              <a:ext uri="{FF2B5EF4-FFF2-40B4-BE49-F238E27FC236}">
                <a16:creationId xmlns:a16="http://schemas.microsoft.com/office/drawing/2014/main" id="{F640DC25-A5F0-4C43-B238-F57EF831767B}"/>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21" name="Date Placeholder 3">
            <a:extLst>
              <a:ext uri="{FF2B5EF4-FFF2-40B4-BE49-F238E27FC236}">
                <a16:creationId xmlns:a16="http://schemas.microsoft.com/office/drawing/2014/main" id="{D926DBC5-06FC-4DCF-9A9C-2AB9CF31099C}"/>
              </a:ext>
            </a:extLst>
          </p:cNvPr>
          <p:cNvSpPr>
            <a:spLocks noGrp="1"/>
          </p:cNvSpPr>
          <p:nvPr>
            <p:ph type="dt" sz="half" idx="10"/>
          </p:nvPr>
        </p:nvSpPr>
        <p:spPr>
          <a:xfrm>
            <a:off x="76200" y="4812506"/>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423959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200" dirty="0">
                <a:latin typeface="Times New Roman" panose="02020603050405020304" pitchFamily="18" charset="0"/>
                <a:cs typeface="Times New Roman" panose="02020603050405020304" pitchFamily="18" charset="0"/>
              </a:rPr>
              <a:t>[1] </a:t>
            </a:r>
            <a:r>
              <a:rPr lang="en-US" sz="1200" b="1" dirty="0">
                <a:latin typeface="Times New Roman" panose="02020603050405020304" pitchFamily="18" charset="0"/>
                <a:cs typeface="Times New Roman" panose="02020603050405020304" pitchFamily="18" charset="0"/>
              </a:rPr>
              <a:t>Dynamic Network Control with QoS and Resource Priority Monitor Based on Active “</a:t>
            </a:r>
            <a:r>
              <a:rPr lang="en-US" sz="1200" b="1" dirty="0" err="1">
                <a:latin typeface="Times New Roman" panose="02020603050405020304" pitchFamily="18" charset="0"/>
                <a:cs typeface="Times New Roman" panose="02020603050405020304" pitchFamily="18" charset="0"/>
              </a:rPr>
              <a:t>eM</a:t>
            </a:r>
            <a:r>
              <a:rPr lang="en-US" sz="1200" b="1" dirty="0">
                <a:latin typeface="Times New Roman" panose="02020603050405020304" pitchFamily="18" charset="0"/>
                <a:cs typeface="Times New Roman" panose="02020603050405020304" pitchFamily="18" charset="0"/>
              </a:rPr>
              <a:t>” for Commercial VoIP</a:t>
            </a:r>
            <a:r>
              <a:rPr lang="en-US" sz="1200" dirty="0">
                <a:latin typeface="Times New Roman" panose="02020603050405020304" pitchFamily="18" charset="0"/>
                <a:cs typeface="Times New Roman" panose="02020603050405020304" pitchFamily="18" charset="0"/>
              </a:rPr>
              <a:t> – by Melanie </a:t>
            </a:r>
            <a:r>
              <a:rPr lang="en-US" sz="1200" dirty="0" err="1">
                <a:latin typeface="Times New Roman" panose="02020603050405020304" pitchFamily="18" charset="0"/>
                <a:cs typeface="Times New Roman" panose="02020603050405020304" pitchFamily="18" charset="0"/>
              </a:rPr>
              <a:t>Grah</a:t>
            </a:r>
            <a:r>
              <a:rPr lang="en-US" sz="1200" dirty="0">
                <a:latin typeface="Times New Roman" panose="02020603050405020304" pitchFamily="18" charset="0"/>
                <a:cs typeface="Times New Roman" panose="02020603050405020304" pitchFamily="18" charset="0"/>
              </a:rPr>
              <a:t> and Dr. Peter Radcliffe 2014</a:t>
            </a:r>
          </a:p>
          <a:p>
            <a:pPr marL="0" indent="0" algn="just">
              <a:buNone/>
            </a:pPr>
            <a:endParaRPr lang="en-US" sz="12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1200" dirty="0">
                <a:solidFill>
                  <a:srgbClr val="231F20"/>
                </a:solidFill>
                <a:latin typeface="Times New Roman" panose="02020603050405020304" pitchFamily="18" charset="0"/>
              </a:rPr>
              <a:t>This paper examines methods by which VoIP can be managed using a dynamic method to balance cost and quality. In VoIP systems, quality has a real commercial value as clients will leave a service provider that does not deliver an adequate quality of service. Nearly as important is the network monitoring and prediction function which can tell a carrier of impending problems before they become an annoyance to paying clients.  </a:t>
            </a:r>
          </a:p>
          <a:p>
            <a:pPr marL="0" indent="0" algn="just">
              <a:buNone/>
            </a:pPr>
            <a:r>
              <a:rPr lang="en-US" sz="1200" dirty="0">
                <a:latin typeface="Times New Roman" panose="02020603050405020304" pitchFamily="18" charset="0"/>
                <a:cs typeface="Times New Roman" panose="02020603050405020304" pitchFamily="18" charset="0"/>
              </a:rPr>
              <a:t>[2] </a:t>
            </a:r>
            <a:r>
              <a:rPr lang="en-US" sz="1200" b="1" dirty="0">
                <a:latin typeface="Times New Roman" panose="02020603050405020304" pitchFamily="18" charset="0"/>
                <a:cs typeface="Times New Roman" panose="02020603050405020304" pitchFamily="18" charset="0"/>
              </a:rPr>
              <a:t>Architecture of a Network Performance Monitor for Application Services on Multi-Clouds</a:t>
            </a:r>
            <a:r>
              <a:rPr lang="en-US" sz="1200" dirty="0">
                <a:latin typeface="Times New Roman" panose="02020603050405020304" pitchFamily="18" charset="0"/>
                <a:cs typeface="Times New Roman" panose="02020603050405020304" pitchFamily="18" charset="0"/>
              </a:rPr>
              <a:t> – by Young-min Kim, Ki-sung Lee, Jae-</a:t>
            </a:r>
            <a:r>
              <a:rPr lang="en-US" sz="1200" dirty="0" err="1">
                <a:latin typeface="Times New Roman" panose="02020603050405020304" pitchFamily="18" charset="0"/>
                <a:cs typeface="Times New Roman" panose="02020603050405020304" pitchFamily="18" charset="0"/>
              </a:rPr>
              <a:t>cheol</a:t>
            </a:r>
            <a:r>
              <a:rPr lang="en-US" sz="1200" dirty="0">
                <a:latin typeface="Times New Roman" panose="02020603050405020304" pitchFamily="18" charset="0"/>
                <a:cs typeface="Times New Roman" panose="02020603050405020304" pitchFamily="18" charset="0"/>
              </a:rPr>
              <a:t> Uhm, Si-</a:t>
            </a:r>
            <a:r>
              <a:rPr lang="en-US" sz="1200" dirty="0" err="1">
                <a:latin typeface="Times New Roman" panose="02020603050405020304" pitchFamily="18" charset="0"/>
                <a:cs typeface="Times New Roman" panose="02020603050405020304" pitchFamily="18" charset="0"/>
              </a:rPr>
              <a:t>chang</a:t>
            </a:r>
            <a:r>
              <a:rPr lang="en-US" sz="1200" dirty="0">
                <a:latin typeface="Times New Roman" panose="02020603050405020304" pitchFamily="18" charset="0"/>
                <a:cs typeface="Times New Roman" panose="02020603050405020304" pitchFamily="18" charset="0"/>
              </a:rPr>
              <a:t> Kim, and Chan-gun Lee 2013</a:t>
            </a:r>
          </a:p>
          <a:p>
            <a:pPr marL="0" indent="0" algn="just">
              <a:buNone/>
            </a:pPr>
            <a:endParaRPr lang="en-US" sz="1200" dirty="0">
              <a:latin typeface="Times New Roman" panose="02020603050405020304" pitchFamily="18" charset="0"/>
              <a:cs typeface="Times New Roman" panose="02020603050405020304" pitchFamily="18" charset="0"/>
            </a:endParaRPr>
          </a:p>
          <a:p>
            <a:pPr marL="0" marR="0" indent="0" algn="just">
              <a:spcBef>
                <a:spcPts val="0"/>
              </a:spcBef>
              <a:spcAft>
                <a:spcPts val="0"/>
              </a:spcAft>
              <a:buNone/>
            </a:pPr>
            <a:r>
              <a:rPr lang="en-US" sz="1200" dirty="0">
                <a:solidFill>
                  <a:srgbClr val="231F20"/>
                </a:solidFill>
                <a:latin typeface="Times New Roman" panose="02020603050405020304" pitchFamily="18" charset="0"/>
              </a:rPr>
              <a:t>In this paper, essential requirements of network performance monitor for multi-clouds are identified and an architecture is proposed. The necessity of supporting external agents have been addressed in particular and also, there is a discussion on how to integrate with them in a flexible and extensible way. In addition, the issues of timely delivery and off-line analysis of measured results are addressed.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- 1</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4C87E07D-04F0-4FD7-BADA-185BE6E40376}"/>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id="{8F8AD2AF-87AA-4D60-AD51-74B756F5A4EF}"/>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EA71D549-53A9-4DDC-AFAF-782E92655F4D}"/>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28120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3229"/>
            <a:ext cx="8686800" cy="3704035"/>
          </a:xfrm>
        </p:spPr>
        <p:txBody>
          <a:bodyPr>
            <a:noAutofit/>
          </a:bodyPr>
          <a:lstStyle/>
          <a:p>
            <a:pPr marL="0" indent="0" algn="just">
              <a:buNone/>
            </a:pPr>
            <a:r>
              <a:rPr lang="en-US" sz="1100" dirty="0">
                <a:latin typeface="Times New Roman" panose="02020603050405020304" pitchFamily="18" charset="0"/>
                <a:cs typeface="Times New Roman" panose="02020603050405020304" pitchFamily="18" charset="0"/>
              </a:rPr>
              <a:t>[3] </a:t>
            </a:r>
            <a:r>
              <a:rPr lang="en-US" sz="1100" b="1" dirty="0">
                <a:latin typeface="Times New Roman" panose="02020603050405020304" pitchFamily="18" charset="0"/>
                <a:cs typeface="Times New Roman" panose="02020603050405020304" pitchFamily="18" charset="0"/>
              </a:rPr>
              <a:t>Measurement-Aware Monitor Placement and Routing: A Joint Optimization Approach for Network-Wide Measurements</a:t>
            </a:r>
            <a:r>
              <a:rPr lang="en-US" sz="1100" dirty="0">
                <a:latin typeface="Times New Roman" panose="02020603050405020304" pitchFamily="18" charset="0"/>
                <a:cs typeface="Times New Roman" panose="02020603050405020304" pitchFamily="18" charset="0"/>
              </a:rPr>
              <a:t> – by </a:t>
            </a:r>
            <a:r>
              <a:rPr lang="en-US" sz="1100" dirty="0" err="1">
                <a:latin typeface="Times New Roman" panose="02020603050405020304" pitchFamily="18" charset="0"/>
                <a:cs typeface="Times New Roman" panose="02020603050405020304" pitchFamily="18" charset="0"/>
              </a:rPr>
              <a:t>Guanyao</a:t>
            </a:r>
            <a:r>
              <a:rPr lang="en-US" sz="1100" dirty="0">
                <a:latin typeface="Times New Roman" panose="02020603050405020304" pitchFamily="18" charset="0"/>
                <a:cs typeface="Times New Roman" panose="02020603050405020304" pitchFamily="18" charset="0"/>
              </a:rPr>
              <a:t> Huang, Chia-Wei Chang, Chen-Nee </a:t>
            </a:r>
            <a:r>
              <a:rPr lang="en-US" sz="1100" dirty="0" err="1">
                <a:latin typeface="Times New Roman" panose="02020603050405020304" pitchFamily="18" charset="0"/>
                <a:cs typeface="Times New Roman" panose="02020603050405020304" pitchFamily="18" charset="0"/>
              </a:rPr>
              <a:t>Chuah</a:t>
            </a:r>
            <a:r>
              <a:rPr lang="en-US" sz="1100" dirty="0">
                <a:latin typeface="Times New Roman" panose="02020603050405020304" pitchFamily="18" charset="0"/>
                <a:cs typeface="Times New Roman" panose="02020603050405020304" pitchFamily="18" charset="0"/>
              </a:rPr>
              <a:t>, and Bill Lin 2012</a:t>
            </a:r>
          </a:p>
          <a:p>
            <a:pPr marL="0" marR="0" indent="0" algn="just">
              <a:lnSpc>
                <a:spcPct val="150000"/>
              </a:lnSpc>
              <a:spcBef>
                <a:spcPts val="0"/>
              </a:spcBef>
              <a:spcAft>
                <a:spcPts val="0"/>
              </a:spcAft>
              <a:buNone/>
            </a:pPr>
            <a:r>
              <a:rPr lang="en-US" sz="1100" dirty="0">
                <a:solidFill>
                  <a:srgbClr val="231F20"/>
                </a:solidFill>
                <a:latin typeface="Times New Roman" panose="02020603050405020304" pitchFamily="18" charset="0"/>
              </a:rPr>
              <a:t>This paper presents an MMPR (Measurement-aware Monitor Placement and Routing) framework that jointly optimizes monitor placement and dynamic routing strategy to achieve maximum measurement utility. Several heuristic algorithms have been proposed to approximate the optimal solution and reduce the computation complexity. Through experiments using real traces and topologies, it has been justified that these heuristic solutions can achieve measurement gains that are quite close to the optimal solutions, while reducing the computation times by a factor of 23x and above. </a:t>
            </a:r>
            <a:endParaRPr lang="en-US" sz="1100" dirty="0">
              <a:latin typeface="Times New Roman" panose="02020603050405020304" pitchFamily="18" charset="0"/>
              <a:cs typeface="Times New Roman" panose="02020603050405020304" pitchFamily="18" charset="0"/>
            </a:endParaRPr>
          </a:p>
          <a:p>
            <a:pPr marL="0" indent="0" algn="just">
              <a:buNone/>
            </a:pPr>
            <a:r>
              <a:rPr lang="en-US" sz="1100" dirty="0">
                <a:latin typeface="Times New Roman" panose="02020603050405020304" pitchFamily="18" charset="0"/>
                <a:cs typeface="Times New Roman" panose="02020603050405020304" pitchFamily="18" charset="0"/>
              </a:rPr>
              <a:t>[12] </a:t>
            </a:r>
            <a:r>
              <a:rPr lang="en-US" sz="1100" b="1" dirty="0">
                <a:latin typeface="Times New Roman" panose="02020603050405020304" pitchFamily="18" charset="0"/>
                <a:cs typeface="Times New Roman" panose="02020603050405020304" pitchFamily="18" charset="0"/>
              </a:rPr>
              <a:t>A Web-based monitor and management system architecture for enterprise virtual private network </a:t>
            </a:r>
            <a:r>
              <a:rPr lang="en-US" sz="1100" dirty="0">
                <a:latin typeface="Times New Roman" panose="02020603050405020304" pitchFamily="18" charset="0"/>
                <a:cs typeface="Times New Roman" panose="02020603050405020304" pitchFamily="18" charset="0"/>
              </a:rPr>
              <a:t>– by </a:t>
            </a:r>
            <a:r>
              <a:rPr lang="en-US" sz="1100" dirty="0" err="1">
                <a:latin typeface="Times New Roman" panose="02020603050405020304" pitchFamily="18" charset="0"/>
                <a:cs typeface="Times New Roman" panose="02020603050405020304" pitchFamily="18" charset="0"/>
              </a:rPr>
              <a:t>Ruey</a:t>
            </a:r>
            <a:r>
              <a:rPr lang="en-US" sz="1100" dirty="0">
                <a:latin typeface="Times New Roman" panose="02020603050405020304" pitchFamily="18" charset="0"/>
                <a:cs typeface="Times New Roman" panose="02020603050405020304" pitchFamily="18" charset="0"/>
              </a:rPr>
              <a:t>-Shun Chen *, Change-Jen Hsu, Chan-Chine Chang, S.W. Yeh 2005</a:t>
            </a:r>
          </a:p>
          <a:p>
            <a:pPr marL="0" marR="0" indent="0" algn="just">
              <a:lnSpc>
                <a:spcPct val="150000"/>
              </a:lnSpc>
              <a:spcBef>
                <a:spcPts val="0"/>
              </a:spcBef>
              <a:spcAft>
                <a:spcPts val="0"/>
              </a:spcAft>
              <a:buNone/>
            </a:pPr>
            <a:r>
              <a:rPr lang="en-US" sz="1100" dirty="0">
                <a:solidFill>
                  <a:srgbClr val="231F20"/>
                </a:solidFill>
                <a:latin typeface="Times New Roman" panose="02020603050405020304" pitchFamily="18" charset="0"/>
              </a:rPr>
              <a:t>This paper is based on the new network management technologies such as policy-based network management, mobile agent, etc., to design a VPN monitor and management system architecture that contains high level management with low network traffic load. This system architecture integrates both VPN devices and general network devices, such the feature can integrate the monitor and manage the VPN and Intranet at the same time. </a:t>
            </a:r>
          </a:p>
          <a:p>
            <a:pPr marL="0" marR="0" indent="0" algn="just">
              <a:lnSpc>
                <a:spcPct val="150000"/>
              </a:lnSpc>
              <a:spcBef>
                <a:spcPts val="0"/>
              </a:spcBef>
              <a:spcAft>
                <a:spcPts val="0"/>
              </a:spcAft>
              <a:buNone/>
            </a:pPr>
            <a:r>
              <a:rPr lang="en-US" sz="1100" dirty="0">
                <a:latin typeface="Times New Roman" panose="02020603050405020304" pitchFamily="18" charset="0"/>
                <a:cs typeface="Times New Roman" panose="02020603050405020304" pitchFamily="18" charset="0"/>
              </a:rPr>
              <a:t>[5] </a:t>
            </a:r>
            <a:r>
              <a:rPr lang="en-US" sz="1100" b="1" dirty="0">
                <a:latin typeface="Times New Roman" panose="02020603050405020304" pitchFamily="18" charset="0"/>
                <a:cs typeface="Times New Roman" panose="02020603050405020304" pitchFamily="18" charset="0"/>
              </a:rPr>
              <a:t>Distributed Interplanetary Delay/Disruption Tolerant Network (DTN) Monitor and Control System :</a:t>
            </a:r>
          </a:p>
          <a:p>
            <a:pPr marL="0" marR="0" indent="0" algn="just">
              <a:lnSpc>
                <a:spcPct val="150000"/>
              </a:lnSpc>
              <a:spcBef>
                <a:spcPts val="0"/>
              </a:spcBef>
              <a:spcAft>
                <a:spcPts val="0"/>
              </a:spcAft>
              <a:buNone/>
            </a:pPr>
            <a:r>
              <a:rPr lang="en-US" sz="1100" dirty="0">
                <a:solidFill>
                  <a:srgbClr val="231F20"/>
                </a:solidFill>
                <a:latin typeface="Times New Roman" panose="02020603050405020304" pitchFamily="18" charset="0"/>
              </a:rPr>
              <a:t>This paper exemplifies a case how DTN Monitor and Control system can be adapted into a space network as it is DTN enabled. Also a “DTN Status Diagnose and Treatment Creator” tool is devised to provide a platform for network operator to compose failure treatment methods according to the received DTN BSR (bundle status report), DTN implementation specific log message and the network specifically produced monitor and control data</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- 2</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2135CCC7-8B9E-459F-BB5B-78E5BAC4A86B}"/>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86683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3229"/>
            <a:ext cx="8305800" cy="3737718"/>
          </a:xfrm>
        </p:spPr>
        <p:txBody>
          <a:bodyPr>
            <a:noAutofit/>
          </a:bodyPr>
          <a:lstStyle/>
          <a:p>
            <a:pPr algn="just">
              <a:lnSpc>
                <a:spcPct val="15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Most common Network Monitoring software available in the existing m</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arket are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solarwinds</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openNMS</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WhatsUpGold</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Intermapper</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OpManager</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and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AppNeta</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Almost, all of these software assume that there administrators that will monitor small-to-medium sized business networks and administrator. Further, thy also assume that there are multiple administrators in a network. </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Price of a network monitor for 100 Clients ranges from 2500 USD to 4000 USD for 100 network nodes. </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Most of them don’t support Multicast protocols and as a result they are unable to provide device information in real time such as firmware version,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os</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version, update notifications and so on.</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Connection mapping to various network nodes requires manual interaction with the system.</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Almost all the systems use SNMP, ICMP or polling to obtain information about the network topology</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Most of them require the administrator to setup a separate database and configure the same instead of inbuilt nature.</a:t>
            </a:r>
          </a:p>
          <a:p>
            <a:pPr algn="just">
              <a:lnSpc>
                <a:spcPct val="150000"/>
              </a:lnSpc>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None of them support IoT or Cloud instances. While some of them do add Virtual Devoice Support, it comes at an extra cost and they use limited community plugins for the same.</a:t>
            </a:r>
          </a:p>
          <a:p>
            <a:pPr algn="just">
              <a:lnSpc>
                <a:spcPct val="150000"/>
              </a:lnSpc>
            </a:pP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sz="1200" dirty="0">
              <a:effectLst/>
              <a:latin typeface="Times New Roman" panose="02020603050405020304" pitchFamily="18" charset="0"/>
              <a:ea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5</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0" y="205978"/>
            <a:ext cx="9144000" cy="857250"/>
          </a:xfrm>
        </p:spPr>
        <p:txBody>
          <a:bodyPr>
            <a:noAutofit/>
          </a:bodyPr>
          <a:lstStyle/>
          <a:p>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OF THE SURVEY</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54B6F2D0-7DB8-46A8-BE38-9A76D2B8158B}"/>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5" name="Date Placeholder 3">
            <a:extLst>
              <a:ext uri="{FF2B5EF4-FFF2-40B4-BE49-F238E27FC236}">
                <a16:creationId xmlns:a16="http://schemas.microsoft.com/office/drawing/2014/main" id="{7776AD0D-19A8-414D-80CE-F20CD3193C15}"/>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2135CCC7-8B9E-459F-BB5B-78E5BAC4A86B}"/>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extLst>
      <p:ext uri="{BB962C8B-B14F-4D97-AF65-F5344CB8AC3E}">
        <p14:creationId xmlns:p14="http://schemas.microsoft.com/office/powerpoint/2010/main" val="32696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0" y="1221853"/>
            <a:ext cx="7239000" cy="3427807"/>
          </a:xfrm>
        </p:spPr>
        <p:txBody>
          <a:bodyPr>
            <a:normAutofit/>
          </a:bodyPr>
          <a:lstStyle/>
          <a:p>
            <a:pPr algn="just"/>
            <a:r>
              <a:rPr lang="en-US" sz="1200" dirty="0">
                <a:solidFill>
                  <a:srgbClr val="231F20"/>
                </a:solidFill>
                <a:effectLst/>
                <a:latin typeface="Times New Roman" panose="02020603050405020304" pitchFamily="18" charset="0"/>
                <a:ea typeface="Times New Roman" panose="02020603050405020304" pitchFamily="18" charset="0"/>
              </a:rPr>
              <a:t>Networks are the backbone for any enterprise. Any network outage is a colossal loss for the organizations. As a result, they employ a separate team to look after their labs by constantly logging into several system interfaces and manual loggin</a:t>
            </a:r>
            <a:r>
              <a:rPr lang="en-US" sz="1200" dirty="0">
                <a:solidFill>
                  <a:srgbClr val="231F20"/>
                </a:solidFill>
                <a:latin typeface="Times New Roman" panose="02020603050405020304" pitchFamily="18" charset="0"/>
                <a:ea typeface="Times New Roman" panose="02020603050405020304" pitchFamily="18" charset="0"/>
              </a:rPr>
              <a:t>g various status information of network nodes.</a:t>
            </a:r>
            <a:endParaRPr lang="en-US" sz="1200" dirty="0">
              <a:solidFill>
                <a:srgbClr val="231F20"/>
              </a:solidFill>
              <a:effectLst/>
              <a:latin typeface="Times New Roman" panose="02020603050405020304" pitchFamily="18" charset="0"/>
              <a:ea typeface="Times New Roman" panose="02020603050405020304" pitchFamily="18" charset="0"/>
            </a:endParaRPr>
          </a:p>
          <a:p>
            <a:pPr algn="just"/>
            <a:r>
              <a:rPr lang="en-US" sz="1200" dirty="0">
                <a:solidFill>
                  <a:srgbClr val="231F20"/>
                </a:solidFill>
                <a:effectLst/>
                <a:latin typeface="Times New Roman" panose="02020603050405020304" pitchFamily="18" charset="0"/>
                <a:ea typeface="Times New Roman" panose="02020603050405020304" pitchFamily="18" charset="0"/>
              </a:rPr>
              <a:t>Security and monitoring have become a critical concern for every person with internet connectivity.</a:t>
            </a:r>
          </a:p>
          <a:p>
            <a:pPr algn="just"/>
            <a:r>
              <a:rPr lang="en-US" sz="1200" dirty="0">
                <a:solidFill>
                  <a:srgbClr val="231F20"/>
                </a:solidFill>
                <a:latin typeface="Times New Roman" panose="02020603050405020304" pitchFamily="18" charset="0"/>
                <a:ea typeface="Times New Roman" panose="02020603050405020304" pitchFamily="18" charset="0"/>
              </a:rPr>
              <a:t>Existing Network </a:t>
            </a:r>
            <a:r>
              <a:rPr lang="en-US" sz="1200" dirty="0">
                <a:solidFill>
                  <a:srgbClr val="231F20"/>
                </a:solidFill>
                <a:effectLst/>
                <a:latin typeface="Times New Roman" panose="02020603050405020304" pitchFamily="18" charset="0"/>
                <a:ea typeface="Times New Roman" panose="02020603050405020304" pitchFamily="18" charset="0"/>
              </a:rPr>
              <a:t>monitoring systems are designed to support very specific applications such as identifying the device’s connectivity or latency or out-of-band analysis and so on. </a:t>
            </a:r>
          </a:p>
          <a:p>
            <a:pPr algn="just"/>
            <a:r>
              <a:rPr lang="en-US" sz="1200" dirty="0">
                <a:solidFill>
                  <a:srgbClr val="231F20"/>
                </a:solidFill>
                <a:latin typeface="Times New Roman" panose="02020603050405020304" pitchFamily="18" charset="0"/>
                <a:ea typeface="Times New Roman" panose="02020603050405020304" pitchFamily="18" charset="0"/>
              </a:rPr>
              <a:t>Further, </a:t>
            </a:r>
            <a:r>
              <a:rPr lang="en-US" sz="1200" dirty="0">
                <a:solidFill>
                  <a:srgbClr val="231F20"/>
                </a:solidFill>
                <a:effectLst/>
                <a:latin typeface="Times New Roman" panose="02020603050405020304" pitchFamily="18" charset="0"/>
                <a:ea typeface="Times New Roman" panose="02020603050405020304" pitchFamily="18" charset="0"/>
              </a:rPr>
              <a:t>they are homogenous in terms of protocol usage. They use generally SNMP or ICMP to monitor a network and report when the client goes down.</a:t>
            </a:r>
          </a:p>
          <a:p>
            <a:pPr algn="just"/>
            <a:r>
              <a:rPr lang="en-US" sz="1200" dirty="0">
                <a:solidFill>
                  <a:srgbClr val="231F20"/>
                </a:solidFill>
                <a:latin typeface="Times New Roman" panose="02020603050405020304" pitchFamily="18" charset="0"/>
                <a:ea typeface="Times New Roman" panose="02020603050405020304" pitchFamily="18" charset="0"/>
              </a:rPr>
              <a:t>For further analysis, such as gathering information about all network nodes, performance analysis and so on, various tools are available that are expensive and not completely up to today’s networking speeds. </a:t>
            </a:r>
            <a:endParaRPr lang="en-US" sz="1200" dirty="0">
              <a:solidFill>
                <a:srgbClr val="231F20"/>
              </a:solidFill>
              <a:effectLst/>
              <a:latin typeface="Times New Roman" panose="02020603050405020304" pitchFamily="18" charset="0"/>
              <a:ea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A typical organization that consists of say 100 employees, the network includes at least 3 routers, 5-6 switches, 100-150 PCs, 3-5 servers, a cloud environment consisting of its 3-5 instances and 1-2 data stores, 20-30 VMs for testing their product. </a:t>
            </a:r>
            <a:r>
              <a:rPr lang="en-US" sz="1200" dirty="0">
                <a:solidFill>
                  <a:srgbClr val="231F20"/>
                </a:solidFill>
                <a:effectLst/>
                <a:latin typeface="Times New Roman" panose="02020603050405020304" pitchFamily="18" charset="0"/>
                <a:ea typeface="Times New Roman" panose="02020603050405020304" pitchFamily="18" charset="0"/>
              </a:rPr>
              <a:t>Such organizations/homes cannot afford a stack of tools to maintain a stable and high-performance network. </a:t>
            </a:r>
            <a:endParaRPr lang="en-US" sz="1200" dirty="0">
              <a:latin typeface="Times New Roman" panose="02020603050405020304" pitchFamily="18" charset="0"/>
              <a:cs typeface="Times New Roman" panose="02020603050405020304" pitchFamily="18" charset="0"/>
            </a:endParaRPr>
          </a:p>
          <a:p>
            <a:pPr marL="0" indent="0" algn="just">
              <a:buNone/>
            </a:pPr>
            <a:endParaRPr lang="en-US" sz="12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6</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176EA1C9-E23B-48AB-8281-D2D5849F059E}"/>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a16="http://schemas.microsoft.com/office/drawing/2014/main" id="{89B01AFC-C763-4360-A0DF-36623F26E639}"/>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57EFB148-FA92-4E16-96EF-077DDA9F085C}"/>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99388"/>
            <a:ext cx="5638800" cy="3353561"/>
          </a:xfrm>
        </p:spPr>
        <p:txBody>
          <a:bodyPr>
            <a:normAutofit lnSpcReduction="10000"/>
          </a:bodyPr>
          <a:lstStyle/>
          <a:p>
            <a:pPr marL="0" indent="0" algn="just">
              <a:buNone/>
            </a:pPr>
            <a:r>
              <a:rPr lang="en-US" sz="1200" dirty="0">
                <a:latin typeface="Times New Roman" panose="02020603050405020304" pitchFamily="18" charset="0"/>
                <a:cs typeface="Times New Roman" panose="02020603050405020304" pitchFamily="18" charset="0"/>
              </a:rPr>
              <a:t>In general, methodology refers to a set of procedures used to conduct a project. The various stages are explained below:</a:t>
            </a:r>
          </a:p>
          <a:p>
            <a:pPr marL="0" indent="0" algn="just">
              <a:buNone/>
            </a:pPr>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Project Planning: This is done by allocating tasks that are going to be done within a given time period. This is important to make sure this project can be carried out perfectly and meeting the requirements.</a:t>
            </a:r>
          </a:p>
          <a:p>
            <a:pPr algn="just"/>
            <a:r>
              <a:rPr lang="en-US" sz="1200" dirty="0">
                <a:latin typeface="Times New Roman" panose="02020603050405020304" pitchFamily="18" charset="0"/>
                <a:cs typeface="Times New Roman" panose="02020603050405020304" pitchFamily="18" charset="0"/>
              </a:rPr>
              <a:t>Research and Analysis: It involves literature survey of related journals, books, research papers and developers’ forums to get a better understanding and clear view about the research scope that will be carried out. </a:t>
            </a:r>
          </a:p>
          <a:p>
            <a:pPr algn="just"/>
            <a:r>
              <a:rPr lang="en-US" sz="1200" dirty="0">
                <a:latin typeface="Times New Roman" panose="02020603050405020304" pitchFamily="18" charset="0"/>
                <a:cs typeface="Times New Roman" panose="02020603050405020304" pitchFamily="18" charset="0"/>
              </a:rPr>
              <a:t>Development of Project: This involves implementing code for various Back-end and Front-end  modules of the project. Also, the installation and configuration various software requirements, databases  and so on come under this phase. </a:t>
            </a:r>
          </a:p>
          <a:p>
            <a:pPr algn="just"/>
            <a:r>
              <a:rPr lang="en-US" sz="1200" dirty="0">
                <a:latin typeface="Times New Roman" panose="02020603050405020304" pitchFamily="18" charset="0"/>
                <a:cs typeface="Times New Roman" panose="02020603050405020304" pitchFamily="18" charset="0"/>
              </a:rPr>
              <a:t>System Analysis and Improvement: The developed system is to be thoroughly studied and analyzed to further understand how it works in real environment by deploying it in a simulated network environment. </a:t>
            </a:r>
          </a:p>
          <a:p>
            <a:pPr algn="just"/>
            <a:r>
              <a:rPr lang="en-US" sz="1200" dirty="0">
                <a:latin typeface="Times New Roman" panose="02020603050405020304" pitchFamily="18" charset="0"/>
                <a:cs typeface="Times New Roman" panose="02020603050405020304" pitchFamily="18" charset="0"/>
              </a:rPr>
              <a:t>Integration and Testing: This system is tested rigorously in this phase with different parameters and configurations to see whether it can meet the required expectations.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7</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METHODOLOGY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2" name="Date Placeholder 3">
            <a:extLst>
              <a:ext uri="{FF2B5EF4-FFF2-40B4-BE49-F238E27FC236}">
                <a16:creationId xmlns:a16="http://schemas.microsoft.com/office/drawing/2014/main" id="{E04BECF4-D289-4A42-A4A2-7BC21939DA2C}"/>
              </a:ext>
            </a:extLst>
          </p:cNvPr>
          <p:cNvSpPr txBox="1"/>
          <p:nvPr/>
        </p:nvSpPr>
        <p:spPr>
          <a:xfrm>
            <a:off x="0" y="69817"/>
            <a:ext cx="6019800" cy="180147"/>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050" dirty="0">
                <a:latin typeface="Calibri" panose="020F0502020204030204" pitchFamily="34" charset="0"/>
                <a:cs typeface="Calibri" panose="020F0502020204030204" pitchFamily="34" charset="0"/>
              </a:rPr>
              <a:t>ENHANCING NETWORKING MONITORING SYSTEMS BY OVERLAYING PROTOCOLS</a:t>
            </a:r>
          </a:p>
        </p:txBody>
      </p:sp>
      <p:sp>
        <p:nvSpPr>
          <p:cNvPr id="14" name="Date Placeholder 3">
            <a:extLst>
              <a:ext uri="{FF2B5EF4-FFF2-40B4-BE49-F238E27FC236}">
                <a16:creationId xmlns:a16="http://schemas.microsoft.com/office/drawing/2014/main" id="{35BBAE87-9803-4BD6-A198-A343222DB1E0}"/>
              </a:ext>
            </a:extLst>
          </p:cNvPr>
          <p:cNvSpPr txBox="1"/>
          <p:nvPr/>
        </p:nvSpPr>
        <p:spPr>
          <a:xfrm>
            <a:off x="8402738" y="-15077"/>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sz="1100" dirty="0"/>
              <a:t>2020 - 21</a:t>
            </a:r>
          </a:p>
        </p:txBody>
      </p:sp>
      <p:sp>
        <p:nvSpPr>
          <p:cNvPr id="16" name="Date Placeholder 3">
            <a:extLst>
              <a:ext uri="{FF2B5EF4-FFF2-40B4-BE49-F238E27FC236}">
                <a16:creationId xmlns:a16="http://schemas.microsoft.com/office/drawing/2014/main" id="{FF045313-70BA-489A-9807-A4F538B558CF}"/>
              </a:ext>
            </a:extLst>
          </p:cNvPr>
          <p:cNvSpPr>
            <a:spLocks noGrp="1"/>
          </p:cNvSpPr>
          <p:nvPr>
            <p:ph type="dt" sz="half" idx="10"/>
          </p:nvPr>
        </p:nvSpPr>
        <p:spPr>
          <a:xfrm>
            <a:off x="76200" y="4800947"/>
            <a:ext cx="2133600" cy="273844"/>
          </a:xfrm>
        </p:spPr>
        <p:txBody>
          <a:bodyPr/>
          <a:lstStyle/>
          <a:p>
            <a:r>
              <a:rPr lang="en-US" sz="1100" dirty="0">
                <a:latin typeface="+mj-lt"/>
              </a:rPr>
              <a:t>23 Nov 2020</a:t>
            </a:r>
          </a:p>
        </p:txBody>
      </p:sp>
      <p:pic>
        <p:nvPicPr>
          <p:cNvPr id="2" name="Picture 1">
            <a:extLst>
              <a:ext uri="{FF2B5EF4-FFF2-40B4-BE49-F238E27FC236}">
                <a16:creationId xmlns:a16="http://schemas.microsoft.com/office/drawing/2014/main" id="{2D2EFBE8-EE32-4ABC-8EDE-20DCFA448DED}"/>
              </a:ext>
            </a:extLst>
          </p:cNvPr>
          <p:cNvPicPr>
            <a:picLocks noChangeAspect="1"/>
          </p:cNvPicPr>
          <p:nvPr/>
        </p:nvPicPr>
        <p:blipFill>
          <a:blip r:embed="rId3"/>
          <a:stretch>
            <a:fillRect/>
          </a:stretch>
        </p:blipFill>
        <p:spPr>
          <a:xfrm>
            <a:off x="6038913" y="1199388"/>
            <a:ext cx="2877725" cy="2086622"/>
          </a:xfrm>
          <a:prstGeom prst="rect">
            <a:avLst/>
          </a:prstGeom>
        </p:spPr>
      </p:pic>
    </p:spTree>
    <p:extLst>
      <p:ext uri="{BB962C8B-B14F-4D97-AF65-F5344CB8AC3E}">
        <p14:creationId xmlns:p14="http://schemas.microsoft.com/office/powerpoint/2010/main" val="2394151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2556</Words>
  <Application>Microsoft Office PowerPoint</Application>
  <PresentationFormat>On-screen Show (16:9)</PresentationFormat>
  <Paragraphs>210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vt:lpstr>
      <vt:lpstr>Times New Roman</vt:lpstr>
      <vt:lpstr>Office Theme</vt:lpstr>
      <vt:lpstr>  VEMANA INSTITUTE OF TECHNOLOGY Koramangala, Bengaluru-34. Department of Computer Science and Engineering Project Phase-I Review 1   </vt:lpstr>
      <vt:lpstr>BIRD VIEW</vt:lpstr>
      <vt:lpstr>INTRODUCTION</vt:lpstr>
      <vt:lpstr>MOTIVATION</vt:lpstr>
      <vt:lpstr>LITERATURE SURVEY - 1</vt:lpstr>
      <vt:lpstr>LITERATURE SURVEY - 2</vt:lpstr>
      <vt:lpstr>COMPARATIVE ANALYSIS OF THE SURVEY</vt:lpstr>
      <vt:lpstr>PROBLEM STATEMENT </vt:lpstr>
      <vt:lpstr>METHODOLOGY </vt:lpstr>
      <vt:lpstr>SYSTEM SPECIFICATION</vt:lpstr>
      <vt:lpstr>EXPECTED OUTCOME </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2020-12-21T08:06:22Z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