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handoutMasterIdLst>
    <p:handoutMasterId r:id="rId9"/>
  </p:handoutMasterIdLst>
  <p:sldIdLst>
    <p:sldId id="256" r:id="rId2"/>
    <p:sldId id="302" r:id="rId3"/>
    <p:sldId id="303" r:id="rId4"/>
    <p:sldId id="273" r:id="rId5"/>
    <p:sldId id="304" r:id="rId6"/>
    <p:sldId id="286" r:id="rId7"/>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101" d="100"/>
          <a:sy n="101" d="100"/>
        </p:scale>
        <p:origin x="408"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10/7/2020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10/7/2020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5500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31985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77709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10/7/2020</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10/7/2020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10/7/2020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10/7/2020</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10/7/2020</a:t>
            </a:fld>
            <a:endParaRPr lang="en-US"/>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10/7/2020</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10/7/2020</a:t>
            </a:fld>
            <a:endParaRPr lang="en-US"/>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10/7/2020</a:t>
            </a:fld>
            <a:endParaRPr lang="en-US"/>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10/7/2020</a:t>
            </a:fld>
            <a:endParaRPr lang="en-US"/>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10/7/2020</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10/7/2020</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10/7/2020</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711288" y="819150"/>
            <a:ext cx="7772400" cy="712639"/>
          </a:xfrm>
        </p:spPr>
        <p:txBody>
          <a:bodyPr>
            <a:noAutofit/>
          </a:bodyPr>
          <a:lstStyle/>
          <a:p>
            <a:r>
              <a:rPr lang="en-IN" sz="2400" b="1" dirty="0">
                <a:solidFill>
                  <a:srgbClr val="0070C0"/>
                </a:solidFill>
              </a:rPr>
              <a:t/>
            </a:r>
            <a:br>
              <a:rPr lang="en-IN" sz="2400" b="1" dirty="0">
                <a:solidFill>
                  <a:srgbClr val="0070C0"/>
                </a:solidFill>
              </a:rPr>
            </a:br>
            <a:r>
              <a:rPr lang="en-IN" sz="2400" b="1" dirty="0">
                <a:solidFill>
                  <a:srgbClr val="0070C0"/>
                </a:solidFill>
              </a:rPr>
              <a:t/>
            </a:r>
            <a:br>
              <a:rPr lang="en-IN" sz="2400" b="1" dirty="0">
                <a:solidFill>
                  <a:srgbClr val="0070C0"/>
                </a:solidFill>
              </a:rPr>
            </a:br>
            <a:r>
              <a:rPr lang="en-IN" sz="2400" b="1" dirty="0">
                <a:solidFill>
                  <a:srgbClr val="0070C0"/>
                </a:solidFill>
                <a:latin typeface="Times New Roman" panose="02020603050405020304" pitchFamily="18" charset="0"/>
                <a:cs typeface="Times New Roman" panose="02020603050405020304" pitchFamily="18" charset="0"/>
              </a:rPr>
              <a:t>VEMANA INSTITUTE OF TECHNOLOGY</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Koramangala, Bengaluru-34.</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Project Phase-I Review 0</a:t>
            </a:r>
            <a:r>
              <a:rPr lang="en-US" sz="20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a:t>
            </a:r>
            <a:r>
              <a:rPr lang="en-US" sz="2400"/>
              <a:t/>
            </a:r>
            <a:br>
              <a:rPr lang="en-US" sz="2400"/>
            </a:br>
            <a:endParaRPr lang="en-US" sz="2400" dirty="0"/>
          </a:p>
        </p:txBody>
      </p:sp>
      <p:sp>
        <p:nvSpPr>
          <p:cNvPr id="8" name="Rectangle 4"/>
          <p:cNvSpPr txBox="1"/>
          <p:nvPr/>
        </p:nvSpPr>
        <p:spPr>
          <a:xfrm>
            <a:off x="6324599" y="4019550"/>
            <a:ext cx="2723909" cy="1066800"/>
          </a:xfrm>
          <a:prstGeom prst="rect">
            <a:avLst/>
          </a:prstGeom>
        </p:spPr>
        <p:txBody>
          <a:bodyPr vert="horz" lIns="91440" tIns="45720" rIns="91440" bIns="45720" rtlCol="0">
            <a:noAutofit/>
          </a:bodyPr>
          <a:lstStyle/>
          <a:p>
            <a:pPr lvl="0">
              <a:spcBef>
                <a:spcPct val="20000"/>
              </a:spcBef>
              <a:defRPr/>
            </a:pPr>
            <a:r>
              <a:rPr lang="en-US" sz="1600" b="1" dirty="0">
                <a:solidFill>
                  <a:srgbClr val="00B050"/>
                </a:solidFill>
                <a:latin typeface="Times New Roman" panose="02020603050405020304" pitchFamily="18" charset="0"/>
                <a:cs typeface="Times New Roman" panose="02020603050405020304" pitchFamily="18" charset="0"/>
              </a:rPr>
              <a:t>By</a:t>
            </a:r>
            <a:endParaRPr lang="en-US" sz="1600" b="1" dirty="0">
              <a:latin typeface="Times New Roman" panose="02020603050405020304" pitchFamily="18" charset="0"/>
              <a:cs typeface="Times New Roman" panose="02020603050405020304" pitchFamily="18" charset="0"/>
            </a:endParaRPr>
          </a:p>
          <a:p>
            <a:pPr lvl="0" algn="r">
              <a:spcBef>
                <a:spcPct val="20000"/>
              </a:spcBef>
            </a:pPr>
            <a:r>
              <a:rPr lang="en-US" sz="1600" b="1" dirty="0">
                <a:latin typeface="Times New Roman" panose="02020603050405020304" pitchFamily="18" charset="0"/>
                <a:cs typeface="Times New Roman" panose="02020603050405020304" pitchFamily="18" charset="0"/>
              </a:rPr>
              <a:t>RAJASHREE – 1VI17CS114</a:t>
            </a:r>
          </a:p>
          <a:p>
            <a:pPr lvl="0" algn="r">
              <a:spcBef>
                <a:spcPct val="20000"/>
              </a:spcBef>
            </a:pPr>
            <a:r>
              <a:rPr lang="en-US" sz="1600" b="1" dirty="0">
                <a:latin typeface="Times New Roman" panose="02020603050405020304" pitchFamily="18" charset="0"/>
                <a:cs typeface="Times New Roman" panose="02020603050405020304" pitchFamily="18" charset="0"/>
              </a:rPr>
              <a:t>PAVITHRA K – 1VI17CS071</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925" y="807901"/>
            <a:ext cx="991475" cy="965193"/>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298" y="819150"/>
            <a:ext cx="1193979" cy="915995"/>
          </a:xfrm>
          <a:prstGeom prst="rect">
            <a:avLst/>
          </a:prstGeom>
        </p:spPr>
      </p:pic>
      <p:sp>
        <p:nvSpPr>
          <p:cNvPr id="9" name="TextBox 8"/>
          <p:cNvSpPr txBox="1"/>
          <p:nvPr/>
        </p:nvSpPr>
        <p:spPr>
          <a:xfrm>
            <a:off x="0" y="2473858"/>
            <a:ext cx="9144000" cy="707886"/>
          </a:xfrm>
          <a:prstGeom prst="rect">
            <a:avLst/>
          </a:prstGeom>
          <a:solidFill>
            <a:schemeClr val="tx2">
              <a:lumMod val="40000"/>
              <a:lumOff val="60000"/>
            </a:schemeClr>
          </a:solidFill>
        </p:spPr>
        <p:txBody>
          <a:bodyPr wrap="square" rtlCol="0" anchor="ctr">
            <a:spAutoFit/>
          </a:bodyPr>
          <a:lstStyle/>
          <a:p>
            <a:pPr algn="ctr"/>
            <a:r>
              <a:rPr lang="en-US" sz="4000" dirty="0">
                <a:latin typeface="Century" panose="02040604050505020304" pitchFamily="18" charset="0"/>
                <a:cs typeface="Times New Roman" panose="02020603050405020304" pitchFamily="18" charset="0"/>
              </a:rPr>
              <a:t>NETWORK MONITOR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7D92DB6-6DA7-483C-9605-E091ACCD8173}"/>
              </a:ext>
            </a:extLst>
          </p:cNvPr>
          <p:cNvSpPr>
            <a:spLocks noGrp="1"/>
          </p:cNvSpPr>
          <p:nvPr>
            <p:ph idx="1"/>
          </p:nvPr>
        </p:nvSpPr>
        <p:spPr>
          <a:xfrm>
            <a:off x="668438" y="1247897"/>
            <a:ext cx="8229600" cy="3531395"/>
          </a:xfrm>
        </p:spPr>
        <p:txBody>
          <a:bodyPr>
            <a:normAutofit/>
          </a:bodyPr>
          <a:lstStyle/>
          <a:p>
            <a:r>
              <a:rPr lang="en-IN" sz="1600" dirty="0">
                <a:latin typeface="Times New Roman" panose="02020603050405020304" pitchFamily="18" charset="0"/>
                <a:cs typeface="Times New Roman" panose="02020603050405020304" pitchFamily="18" charset="0"/>
              </a:rPr>
              <a:t>Objectives</a:t>
            </a:r>
          </a:p>
          <a:p>
            <a:r>
              <a:rPr lang="en-IN" sz="1600" dirty="0">
                <a:latin typeface="Times New Roman" panose="02020603050405020304" pitchFamily="18" charset="0"/>
                <a:cs typeface="Times New Roman" panose="02020603050405020304" pitchFamily="18" charset="0"/>
              </a:rPr>
              <a:t>Existing System</a:t>
            </a:r>
          </a:p>
          <a:p>
            <a:r>
              <a:rPr lang="en-IN" sz="1600" dirty="0">
                <a:latin typeface="Times New Roman" panose="02020603050405020304" pitchFamily="18" charset="0"/>
                <a:cs typeface="Times New Roman" panose="02020603050405020304" pitchFamily="18" charset="0"/>
              </a:rPr>
              <a:t>Proposed System</a:t>
            </a:r>
          </a:p>
        </p:txBody>
      </p:sp>
      <p:sp>
        <p:nvSpPr>
          <p:cNvPr id="4" name="Date Placeholder 3">
            <a:extLst>
              <a:ext uri="{FF2B5EF4-FFF2-40B4-BE49-F238E27FC236}">
                <a16:creationId xmlns:a16="http://schemas.microsoft.com/office/drawing/2014/main" xmlns="" id="{D257C7DE-82B0-4BFD-ADB2-512C0711F065}"/>
              </a:ext>
            </a:extLst>
          </p:cNvPr>
          <p:cNvSpPr>
            <a:spLocks noGrp="1"/>
          </p:cNvSpPr>
          <p:nvPr>
            <p:ph type="dt" sz="half" idx="10"/>
          </p:nvPr>
        </p:nvSpPr>
        <p:spPr/>
        <p:txBody>
          <a:bodyPr/>
          <a:lstStyle/>
          <a:p>
            <a:r>
              <a:rPr lang="en-US" dirty="0"/>
              <a:t>07 Oct 2020</a:t>
            </a:r>
          </a:p>
        </p:txBody>
      </p:sp>
      <p:sp>
        <p:nvSpPr>
          <p:cNvPr id="5" name="Footer Placeholder 4">
            <a:extLst>
              <a:ext uri="{FF2B5EF4-FFF2-40B4-BE49-F238E27FC236}">
                <a16:creationId xmlns:a16="http://schemas.microsoft.com/office/drawing/2014/main" xmlns=""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a16="http://schemas.microsoft.com/office/drawing/2014/main" xmlns=""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a16="http://schemas.microsoft.com/office/drawing/2014/main" xmlns="" id="{7EAEFA59-ADD5-483B-81EC-7CBC47C157AE}"/>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Tree>
    <p:extLst>
      <p:ext uri="{BB962C8B-B14F-4D97-AF65-F5344CB8AC3E}">
        <p14:creationId xmlns:p14="http://schemas.microsoft.com/office/powerpoint/2010/main" val="3814251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58535"/>
            <a:ext cx="7315200" cy="3489721"/>
          </a:xfrm>
        </p:spPr>
        <p:txBody>
          <a:bodyPr>
            <a:normAutofit/>
          </a:bodyPr>
          <a:lstStyle/>
          <a:p>
            <a:pPr algn="just"/>
            <a:r>
              <a:rPr lang="en-US" sz="1400" dirty="0">
                <a:latin typeface="Times New Roman" panose="02020603050405020304" pitchFamily="18" charset="0"/>
                <a:cs typeface="Times New Roman" panose="02020603050405020304" pitchFamily="18" charset="0"/>
              </a:rPr>
              <a:t>Network Monitor is a scripted tool that alerts the User about various status changes and updates such as Reachability, Firmware version changes, Issues, Resource usage, Device Information and so on in network nodes such as Servers, Endpoint PCs, Routers, Switches, Virtual Machines, Datastores and so on.</a:t>
            </a:r>
          </a:p>
          <a:p>
            <a:pPr algn="just"/>
            <a:r>
              <a:rPr lang="en-US" sz="1400" dirty="0">
                <a:latin typeface="Times New Roman" panose="02020603050405020304" pitchFamily="18" charset="0"/>
                <a:cs typeface="Times New Roman" panose="02020603050405020304" pitchFamily="18" charset="0"/>
              </a:rPr>
              <a:t>Alerts can be sent through various modes such as GUI, Email, SMS and so on.</a:t>
            </a:r>
          </a:p>
          <a:p>
            <a:pPr algn="just"/>
            <a:r>
              <a:rPr lang="en-US" sz="1400" dirty="0">
                <a:latin typeface="Times New Roman" panose="02020603050405020304" pitchFamily="18" charset="0"/>
                <a:cs typeface="Times New Roman" panose="02020603050405020304" pitchFamily="18" charset="0"/>
              </a:rPr>
              <a:t>Various Protocols are used for obtaining these information such as ICMP, ARP, LLDP, SNMP and so on.</a:t>
            </a:r>
          </a:p>
          <a:p>
            <a:pPr algn="just"/>
            <a:r>
              <a:rPr lang="en-US" sz="1400" dirty="0">
                <a:latin typeface="Times New Roman" panose="02020603050405020304" pitchFamily="18" charset="0"/>
                <a:cs typeface="Times New Roman" panose="02020603050405020304" pitchFamily="18" charset="0"/>
              </a:rPr>
              <a:t>ICMP is used to obtain the reachability status, latency, availability and network level of the device.</a:t>
            </a:r>
          </a:p>
          <a:p>
            <a:pPr algn="just"/>
            <a:r>
              <a:rPr lang="en-US" sz="1400" dirty="0">
                <a:latin typeface="Times New Roman" panose="02020603050405020304" pitchFamily="18" charset="0"/>
                <a:cs typeface="Times New Roman" panose="02020603050405020304" pitchFamily="18" charset="0"/>
              </a:rPr>
              <a:t>ARP is used to obtain the Mac address of the device by sending a forced broadcast.</a:t>
            </a:r>
          </a:p>
          <a:p>
            <a:pPr algn="just"/>
            <a:r>
              <a:rPr lang="en-US" sz="1400" dirty="0">
                <a:latin typeface="Times New Roman" panose="02020603050405020304" pitchFamily="18" charset="0"/>
                <a:cs typeface="Times New Roman" panose="02020603050405020304" pitchFamily="18" charset="0"/>
              </a:rPr>
              <a:t>LLDP is used to obtain the device type, transmit stats and so on.</a:t>
            </a:r>
          </a:p>
          <a:p>
            <a:pPr algn="just"/>
            <a:r>
              <a:rPr lang="en-US" sz="1400" dirty="0">
                <a:latin typeface="Times New Roman" panose="02020603050405020304" pitchFamily="18" charset="0"/>
                <a:cs typeface="Times New Roman" panose="02020603050405020304" pitchFamily="18" charset="0"/>
              </a:rPr>
              <a:t>SNMP is used to obtain software level changes in the device such as firmware upgrades, resource utilization and so on.</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OBJECTIVES</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xmlns=""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xmlns="" id="{D257C7DE-82B0-4BFD-ADB2-512C0711F065}"/>
              </a:ext>
            </a:extLst>
          </p:cNvPr>
          <p:cNvSpPr>
            <a:spLocks noGrp="1"/>
          </p:cNvSpPr>
          <p:nvPr>
            <p:ph type="dt" sz="half" idx="10"/>
          </p:nvPr>
        </p:nvSpPr>
        <p:spPr>
          <a:xfrm>
            <a:off x="457200" y="4767264"/>
            <a:ext cx="2133600" cy="273844"/>
          </a:xfrm>
        </p:spPr>
        <p:txBody>
          <a:bodyPr/>
          <a:lstStyle/>
          <a:p>
            <a:r>
              <a:rPr lang="en-US" dirty="0"/>
              <a:t>07 Oct 2020</a:t>
            </a:r>
          </a:p>
        </p:txBody>
      </p:sp>
    </p:spTree>
    <p:extLst>
      <p:ext uri="{BB962C8B-B14F-4D97-AF65-F5344CB8AC3E}">
        <p14:creationId xmlns:p14="http://schemas.microsoft.com/office/powerpoint/2010/main" val="254894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100" y="1277543"/>
            <a:ext cx="6781800" cy="3489721"/>
          </a:xfrm>
        </p:spPr>
        <p:txBody>
          <a:bodyPr>
            <a:normAutofit/>
          </a:bodyPr>
          <a:lstStyle/>
          <a:p>
            <a:pPr algn="just"/>
            <a:r>
              <a:rPr lang="en-US" sz="1400" dirty="0">
                <a:latin typeface="Times New Roman" panose="02020603050405020304" pitchFamily="18" charset="0"/>
                <a:cs typeface="Times New Roman" panose="02020603050405020304" pitchFamily="18" charset="0"/>
              </a:rPr>
              <a:t>Networks serve as the backbone for any enterprise. Any network outage during working hours is huge loss for the organizations. </a:t>
            </a:r>
          </a:p>
          <a:p>
            <a:pPr algn="just"/>
            <a:r>
              <a:rPr lang="en-US" sz="1400" dirty="0">
                <a:latin typeface="Times New Roman" panose="02020603050405020304" pitchFamily="18" charset="0"/>
                <a:cs typeface="Times New Roman" panose="02020603050405020304" pitchFamily="18" charset="0"/>
              </a:rPr>
              <a:t>As a result, they employ a separate team to look after their labs by constantly logging into several system interfaces and checking their statuses.</a:t>
            </a:r>
          </a:p>
          <a:p>
            <a:pPr algn="just"/>
            <a:r>
              <a:rPr lang="en-US" sz="1400" dirty="0">
                <a:latin typeface="Times New Roman" panose="02020603050405020304" pitchFamily="18" charset="0"/>
                <a:cs typeface="Times New Roman" panose="02020603050405020304" pitchFamily="18" charset="0"/>
              </a:rPr>
              <a:t>A typical organization that consists of say 100 employees, the network includes at least 3 routers, 5-6 switches, 100-150 PCs, 3-5 servers, a cloud environment consisting of its 3-5 instances and 1-2 data stores, 20-30 VMs for testing their product. </a:t>
            </a:r>
          </a:p>
          <a:p>
            <a:pPr algn="just"/>
            <a:r>
              <a:rPr lang="en-US" sz="1400" dirty="0">
                <a:latin typeface="Times New Roman" panose="02020603050405020304" pitchFamily="18" charset="0"/>
                <a:cs typeface="Times New Roman" panose="02020603050405020304" pitchFamily="18" charset="0"/>
              </a:rPr>
              <a:t>It is a tedious task to login to each of these nodes, check if they are reachable and check their health status constantly. </a:t>
            </a:r>
          </a:p>
          <a:p>
            <a:pPr algn="just"/>
            <a:r>
              <a:rPr lang="en-US" sz="1400" dirty="0">
                <a:latin typeface="Times New Roman" panose="02020603050405020304" pitchFamily="18" charset="0"/>
                <a:cs typeface="Times New Roman" panose="02020603050405020304" pitchFamily="18" charset="0"/>
              </a:rPr>
              <a:t>As the enterprise grows, the numbers increases exponentially. </a:t>
            </a:r>
          </a:p>
          <a:p>
            <a:pPr marL="0" indent="0" algn="just">
              <a:buNone/>
            </a:pPr>
            <a:endParaRPr lang="en-US" sz="14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EXISTING SYSTEM</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xmlns=""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5" name="Date Placeholder 3">
            <a:extLst>
              <a:ext uri="{FF2B5EF4-FFF2-40B4-BE49-F238E27FC236}">
                <a16:creationId xmlns:a16="http://schemas.microsoft.com/office/drawing/2014/main" xmlns="" id="{D257C7DE-82B0-4BFD-ADB2-512C0711F065}"/>
              </a:ext>
            </a:extLst>
          </p:cNvPr>
          <p:cNvSpPr>
            <a:spLocks noGrp="1"/>
          </p:cNvSpPr>
          <p:nvPr>
            <p:ph type="dt" sz="half" idx="10"/>
          </p:nvPr>
        </p:nvSpPr>
        <p:spPr>
          <a:xfrm>
            <a:off x="457200" y="4767264"/>
            <a:ext cx="2133600" cy="273844"/>
          </a:xfrm>
        </p:spPr>
        <p:txBody>
          <a:bodyPr/>
          <a:lstStyle/>
          <a:p>
            <a:r>
              <a:rPr lang="en-US" dirty="0"/>
              <a:t>07 Oct 2020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080178"/>
            <a:ext cx="7391400" cy="3477694"/>
          </a:xfrm>
        </p:spPr>
        <p:txBody>
          <a:bodyPr>
            <a:normAutofit fontScale="92500" lnSpcReduction="10000"/>
          </a:bodyPr>
          <a:lstStyle/>
          <a:p>
            <a:pPr algn="just"/>
            <a:r>
              <a:rPr lang="en-US" sz="1400" dirty="0">
                <a:latin typeface="Times New Roman" panose="02020603050405020304" pitchFamily="18" charset="0"/>
                <a:cs typeface="Times New Roman" panose="02020603050405020304" pitchFamily="18" charset="0"/>
              </a:rPr>
              <a:t>Network Monitor is a web application that reports various status changes and updates of various network nodes in an organization</a:t>
            </a:r>
          </a:p>
          <a:p>
            <a:pPr algn="just"/>
            <a:r>
              <a:rPr lang="en-US" sz="1400" dirty="0">
                <a:latin typeface="Times New Roman" panose="02020603050405020304" pitchFamily="18" charset="0"/>
                <a:cs typeface="Times New Roman" panose="02020603050405020304" pitchFamily="18" charset="0"/>
              </a:rPr>
              <a:t>The system basically comprises of 3 parts</a:t>
            </a:r>
          </a:p>
          <a:p>
            <a:pPr lvl="1" algn="just"/>
            <a:r>
              <a:rPr lang="en-US" sz="1400" dirty="0">
                <a:latin typeface="Times New Roman" panose="02020603050405020304" pitchFamily="18" charset="0"/>
                <a:cs typeface="Times New Roman" panose="02020603050405020304" pitchFamily="18" charset="0"/>
              </a:rPr>
              <a:t>Front End: Main functionalities include the following:</a:t>
            </a:r>
          </a:p>
          <a:p>
            <a:pPr lvl="2" algn="just"/>
            <a:r>
              <a:rPr lang="en-US" sz="1400" dirty="0">
                <a:latin typeface="Times New Roman" panose="02020603050405020304" pitchFamily="18" charset="0"/>
                <a:cs typeface="Times New Roman" panose="02020603050405020304" pitchFamily="18" charset="0"/>
              </a:rPr>
              <a:t>Logging into the system</a:t>
            </a:r>
          </a:p>
          <a:p>
            <a:pPr lvl="2" algn="just"/>
            <a:r>
              <a:rPr lang="en-US" sz="1400" dirty="0">
                <a:latin typeface="Times New Roman" panose="02020603050405020304" pitchFamily="18" charset="0"/>
                <a:cs typeface="Times New Roman" panose="02020603050405020304" pitchFamily="18" charset="0"/>
              </a:rPr>
              <a:t>Adding  a device</a:t>
            </a:r>
          </a:p>
          <a:p>
            <a:pPr lvl="2" algn="just"/>
            <a:r>
              <a:rPr lang="en-US" sz="1400" dirty="0">
                <a:latin typeface="Times New Roman" panose="02020603050405020304" pitchFamily="18" charset="0"/>
                <a:cs typeface="Times New Roman" panose="02020603050405020304" pitchFamily="18" charset="0"/>
              </a:rPr>
              <a:t>Editing a device</a:t>
            </a:r>
          </a:p>
          <a:p>
            <a:pPr lvl="2" algn="just"/>
            <a:r>
              <a:rPr lang="en-US" sz="1400" dirty="0">
                <a:latin typeface="Times New Roman" panose="02020603050405020304" pitchFamily="18" charset="0"/>
                <a:cs typeface="Times New Roman" panose="02020603050405020304" pitchFamily="18" charset="0"/>
              </a:rPr>
              <a:t>Deleting a device</a:t>
            </a:r>
          </a:p>
          <a:p>
            <a:pPr lvl="2" algn="just"/>
            <a:r>
              <a:rPr lang="en-US" sz="1400" dirty="0">
                <a:latin typeface="Times New Roman" panose="02020603050405020304" pitchFamily="18" charset="0"/>
                <a:cs typeface="Times New Roman" panose="02020603050405020304" pitchFamily="18" charset="0"/>
              </a:rPr>
              <a:t>Displaying the ‘Devices’ table</a:t>
            </a:r>
          </a:p>
          <a:p>
            <a:pPr lvl="1" algn="just"/>
            <a:r>
              <a:rPr lang="en-US" sz="1400" dirty="0">
                <a:latin typeface="Times New Roman" panose="02020603050405020304" pitchFamily="18" charset="0"/>
                <a:cs typeface="Times New Roman" panose="02020603050405020304" pitchFamily="18" charset="0"/>
              </a:rPr>
              <a:t>Database: It comprises of two tables:</a:t>
            </a:r>
          </a:p>
          <a:p>
            <a:pPr lvl="2" algn="just"/>
            <a:r>
              <a:rPr lang="en-US" sz="1400" dirty="0" err="1">
                <a:latin typeface="Times New Roman" panose="02020603050405020304" pitchFamily="18" charset="0"/>
                <a:cs typeface="Times New Roman" panose="02020603050405020304" pitchFamily="18" charset="0"/>
              </a:rPr>
              <a:t>UserLogin</a:t>
            </a:r>
            <a:r>
              <a:rPr lang="en-US" sz="1400" dirty="0">
                <a:latin typeface="Times New Roman" panose="02020603050405020304" pitchFamily="18" charset="0"/>
                <a:cs typeface="Times New Roman" panose="02020603050405020304" pitchFamily="18" charset="0"/>
              </a:rPr>
              <a:t> is the administer the secure login activity to network monitor. </a:t>
            </a:r>
          </a:p>
          <a:p>
            <a:pPr lvl="2" algn="just"/>
            <a:r>
              <a:rPr lang="en-US" sz="1400" dirty="0">
                <a:latin typeface="Times New Roman" panose="02020603050405020304" pitchFamily="18" charset="0"/>
                <a:cs typeface="Times New Roman" panose="02020603050405020304" pitchFamily="18" charset="0"/>
              </a:rPr>
              <a:t>Device table consists of the device name, locally generated device id, IP Address and System Parameters such as Reachability, Availability, Latency, Mac Address and so on. </a:t>
            </a:r>
          </a:p>
          <a:p>
            <a:pPr lvl="1" algn="just"/>
            <a:r>
              <a:rPr lang="en-US" sz="1400" dirty="0">
                <a:latin typeface="Times New Roman" panose="02020603050405020304" pitchFamily="18" charset="0"/>
                <a:cs typeface="Times New Roman" panose="02020603050405020304" pitchFamily="18" charset="0"/>
              </a:rPr>
              <a:t>Back End: A Python script that runs every 10 seconds to obtain information of all network nodes using different protocols and updates the same in the Database.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xmlns=""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PROPOSED SYSTEM</a:t>
            </a:r>
          </a:p>
        </p:txBody>
      </p:sp>
      <p:sp>
        <p:nvSpPr>
          <p:cNvPr id="13" name="Footer Placeholder 4">
            <a:extLst>
              <a:ext uri="{FF2B5EF4-FFF2-40B4-BE49-F238E27FC236}">
                <a16:creationId xmlns:a16="http://schemas.microsoft.com/office/drawing/2014/main" xmlns=""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xmlns=""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5" name="Date Placeholder 3">
            <a:extLst>
              <a:ext uri="{FF2B5EF4-FFF2-40B4-BE49-F238E27FC236}">
                <a16:creationId xmlns:a16="http://schemas.microsoft.com/office/drawing/2014/main" xmlns="" id="{D257C7DE-82B0-4BFD-ADB2-512C0711F065}"/>
              </a:ext>
            </a:extLst>
          </p:cNvPr>
          <p:cNvSpPr>
            <a:spLocks noGrp="1"/>
          </p:cNvSpPr>
          <p:nvPr>
            <p:ph type="dt" sz="half" idx="10"/>
          </p:nvPr>
        </p:nvSpPr>
        <p:spPr>
          <a:xfrm>
            <a:off x="457200" y="4767264"/>
            <a:ext cx="2133600" cy="273844"/>
          </a:xfrm>
        </p:spPr>
        <p:txBody>
          <a:bodyPr/>
          <a:lstStyle/>
          <a:p>
            <a:r>
              <a:rPr lang="en-US" dirty="0"/>
              <a:t>07 Oct 2020</a:t>
            </a:r>
          </a:p>
        </p:txBody>
      </p:sp>
    </p:spTree>
    <p:extLst>
      <p:ext uri="{BB962C8B-B14F-4D97-AF65-F5344CB8AC3E}">
        <p14:creationId xmlns:p14="http://schemas.microsoft.com/office/powerpoint/2010/main" val="239415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a16="http://schemas.microsoft.com/office/drawing/2014/main" xmlns=""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3" name="Footer Placeholder 4">
            <a:extLst>
              <a:ext uri="{FF2B5EF4-FFF2-40B4-BE49-F238E27FC236}">
                <a16:creationId xmlns:a16="http://schemas.microsoft.com/office/drawing/2014/main" xmlns="" id="{C568ADF4-CCE8-409D-BC1B-CFC178F5C0EB}"/>
              </a:ext>
            </a:extLst>
          </p:cNvPr>
          <p:cNvSpPr txBox="1"/>
          <p:nvPr/>
        </p:nvSpPr>
        <p:spPr>
          <a:xfrm>
            <a:off x="8610600" y="4770399"/>
            <a:ext cx="381000"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5</a:t>
            </a:r>
          </a:p>
        </p:txBody>
      </p:sp>
      <p:sp>
        <p:nvSpPr>
          <p:cNvPr id="8" name="Date Placeholder 3">
            <a:extLst>
              <a:ext uri="{FF2B5EF4-FFF2-40B4-BE49-F238E27FC236}">
                <a16:creationId xmlns:a16="http://schemas.microsoft.com/office/drawing/2014/main" xmlns=""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5" name="Date Placeholder 3">
            <a:extLst>
              <a:ext uri="{FF2B5EF4-FFF2-40B4-BE49-F238E27FC236}">
                <a16:creationId xmlns:a16="http://schemas.microsoft.com/office/drawing/2014/main" xmlns="" id="{D257C7DE-82B0-4BFD-ADB2-512C0711F065}"/>
              </a:ext>
            </a:extLst>
          </p:cNvPr>
          <p:cNvSpPr>
            <a:spLocks noGrp="1"/>
          </p:cNvSpPr>
          <p:nvPr>
            <p:ph type="dt" sz="half" idx="10"/>
          </p:nvPr>
        </p:nvSpPr>
        <p:spPr>
          <a:xfrm>
            <a:off x="457200" y="4767264"/>
            <a:ext cx="2133600" cy="273844"/>
          </a:xfrm>
        </p:spPr>
        <p:txBody>
          <a:bodyPr/>
          <a:lstStyle/>
          <a:p>
            <a:r>
              <a:rPr lang="en-US" dirty="0"/>
              <a:t>07 Oct 2020</a:t>
            </a:r>
          </a:p>
        </p:txBody>
      </p:sp>
    </p:spTree>
    <p:extLst>
      <p:ext uri="{BB962C8B-B14F-4D97-AF65-F5344CB8AC3E}">
        <p14:creationId xmlns:p14="http://schemas.microsoft.com/office/powerpoint/2010/main" val="4043231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563</Words>
  <Application>Microsoft Office PowerPoint</Application>
  <PresentationFormat>On-screen Show (16:9)</PresentationFormat>
  <Paragraphs>72</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vt:lpstr>
      <vt:lpstr>Times New Roman</vt:lpstr>
      <vt:lpstr>Office Theme</vt:lpstr>
      <vt:lpstr>  VEMANA INSTITUTE OF TECHNOLOGY Koramangala, Bengaluru-34. Department of Computer Science and Engineering Project Phase-I Review 0   </vt:lpstr>
      <vt:lpstr>BIRD VIEW</vt:lpstr>
      <vt:lpstr>OBJECTIVES</vt:lpstr>
      <vt:lpstr>EXISTING SYSTEM</vt:lpstr>
      <vt:lpstr>PROPOSED SYSTEM</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2020-10-07T08:37:05Z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