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1"/>
  </p:notesMasterIdLst>
  <p:handoutMasterIdLst>
    <p:handoutMasterId r:id="rId22"/>
  </p:handoutMasterIdLst>
  <p:sldIdLst>
    <p:sldId id="256" r:id="rId2"/>
    <p:sldId id="315" r:id="rId3"/>
    <p:sldId id="316" r:id="rId4"/>
    <p:sldId id="318" r:id="rId5"/>
    <p:sldId id="341" r:id="rId6"/>
    <p:sldId id="339" r:id="rId7"/>
    <p:sldId id="340" r:id="rId8"/>
    <p:sldId id="327" r:id="rId9"/>
    <p:sldId id="321" r:id="rId10"/>
    <p:sldId id="326" r:id="rId11"/>
    <p:sldId id="323" r:id="rId12"/>
    <p:sldId id="322" r:id="rId13"/>
    <p:sldId id="342" r:id="rId14"/>
    <p:sldId id="336" r:id="rId15"/>
    <p:sldId id="335" r:id="rId16"/>
    <p:sldId id="343" r:id="rId17"/>
    <p:sldId id="324" r:id="rId18"/>
    <p:sldId id="319" r:id="rId19"/>
    <p:sldId id="317" r:id="rId20"/>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55" autoAdjust="0"/>
    <p:restoredTop sz="87632" autoAdjust="0"/>
  </p:normalViewPr>
  <p:slideViewPr>
    <p:cSldViewPr>
      <p:cViewPr varScale="1">
        <p:scale>
          <a:sx n="133" d="100"/>
          <a:sy n="133" d="100"/>
        </p:scale>
        <p:origin x="848" y="18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a:t>2018 - 19 Phase II</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672557-76BA-41F3-80B7-1C8DA4668134}" type="datetimeFigureOut">
              <a:rPr lang="en-US" smtClean="0"/>
              <a:t>5/14/21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7FEFF5-99F1-4A28-A2CB-A6C4C664F6F1}" type="slidenum">
              <a:rPr lang="en-US" smtClean="0"/>
              <a:t>‹#›</a:t>
            </a:fld>
            <a:endParaRPr lang="en-US" dirty="0"/>
          </a:p>
        </p:txBody>
      </p:sp>
    </p:spTree>
    <p:extLst>
      <p:ext uri="{BB962C8B-B14F-4D97-AF65-F5344CB8AC3E}">
        <p14:creationId xmlns:p14="http://schemas.microsoft.com/office/powerpoint/2010/main" val="412289044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r>
              <a:rPr lang="en-US" dirty="0"/>
              <a:t>2018 - 19 Phase II</a:t>
            </a:r>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A8ADFD5B-A66C-449C-B6E8-FB716D07777D}" type="datetimeFigureOut">
              <a:rPr lang="en-US" smtClean="0"/>
              <a:t>5/14/21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CA5D3BF3-D352-46FC-8343-31F56E6730EA}" type="slidenum">
              <a:rPr lang="en-US" smtClean="0"/>
              <a:t>‹#›</a:t>
            </a:fld>
            <a:endParaRPr lang="en-US" dirty="0"/>
          </a:p>
        </p:txBody>
      </p:sp>
    </p:spTree>
    <p:extLst>
      <p:ext uri="{BB962C8B-B14F-4D97-AF65-F5344CB8AC3E}">
        <p14:creationId xmlns:p14="http://schemas.microsoft.com/office/powerpoint/2010/main" val="3990650874"/>
      </p:ext>
    </p:extLst>
  </p:cSld>
  <p:clrMap bg1="lt1" tx1="dk1" bg2="lt2" tx2="dk2" accent1="accent1" accent2="accent2" accent3="accent3" accent4="accent4" accent5="accent5" accent6="accent6" hlink="hlink" folHlink="folHlink"/>
  <p:hf ftr="0" dt="0"/>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t>1</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1751708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17</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740606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18</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3052149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19</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3777095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3</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2736027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4</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3423323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2018 - 19 Phase II</a:t>
            </a:r>
          </a:p>
        </p:txBody>
      </p:sp>
      <p:sp>
        <p:nvSpPr>
          <p:cNvPr id="5" name="Slide Number Placeholder 4"/>
          <p:cNvSpPr>
            <a:spLocks noGrp="1"/>
          </p:cNvSpPr>
          <p:nvPr>
            <p:ph type="sldNum" sz="quarter" idx="11"/>
          </p:nvPr>
        </p:nvSpPr>
        <p:spPr/>
        <p:txBody>
          <a:bodyPr/>
          <a:lstStyle/>
          <a:p>
            <a:fld id="{CA5D3BF3-D352-46FC-8343-31F56E6730EA}" type="slidenum">
              <a:rPr lang="en-US" smtClean="0"/>
              <a:t>6</a:t>
            </a:fld>
            <a:endParaRPr lang="en-US" dirty="0"/>
          </a:p>
        </p:txBody>
      </p:sp>
    </p:spTree>
    <p:extLst>
      <p:ext uri="{BB962C8B-B14F-4D97-AF65-F5344CB8AC3E}">
        <p14:creationId xmlns:p14="http://schemas.microsoft.com/office/powerpoint/2010/main" val="1884355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8</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3849600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9</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1728462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10</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3934029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11</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774217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12</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1967905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3"/>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3EB09E-62B8-4931-A740-BCE383B263AD}" type="datetime1">
              <a:rPr lang="en-US" smtClean="0"/>
              <a:t>5/14/21</a:t>
            </a:fld>
            <a:endParaRPr lang="en-US" dirty="0"/>
          </a:p>
        </p:txBody>
      </p:sp>
      <p:sp>
        <p:nvSpPr>
          <p:cNvPr id="5" name="Footer Placeholder 4"/>
          <p:cNvSpPr>
            <a:spLocks noGrp="1"/>
          </p:cNvSpPr>
          <p:nvPr>
            <p:ph type="ftr" sz="quarter" idx="11"/>
          </p:nvPr>
        </p:nvSpPr>
        <p:spPr/>
        <p:txBody>
          <a:bodyPr/>
          <a:lstStyle/>
          <a:p>
            <a:pPr algn="r"/>
            <a:r>
              <a:rPr lang="en-US" dirty="0">
                <a:solidFill>
                  <a:schemeClr val="tx2"/>
                </a:solidFill>
              </a:rPr>
              <a:t>Department of CSE, Vemana IT</a:t>
            </a:r>
          </a:p>
        </p:txBody>
      </p:sp>
      <p:sp>
        <p:nvSpPr>
          <p:cNvPr id="6" name="Slide Number Placeholder 5"/>
          <p:cNvSpPr>
            <a:spLocks noGrp="1"/>
          </p:cNvSpPr>
          <p:nvPr>
            <p:ph type="sldNum" sz="quarter" idx="12"/>
          </p:nvPr>
        </p:nvSpPr>
        <p:spPr/>
        <p:txBody>
          <a:bodyPr/>
          <a:lstStyle/>
          <a:p>
            <a:fld id="{8F82E0A0-C266-4798-8C8F-B9F91E9DA37E}" type="slidenum">
              <a:rPr lang="en-US" smtClean="0">
                <a:solidFill>
                  <a:schemeClr val="tx2"/>
                </a:solidFill>
              </a:r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67EEDB-C7E5-487B-BD7B-D545B5AB831F}" type="datetime1">
              <a:rPr lang="en-US" sz="1400" smtClean="0">
                <a:solidFill>
                  <a:schemeClr val="tx2"/>
                </a:solidFill>
              </a:rPr>
              <a:t>5/14/21</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F73364-9DED-42B6-9382-A06B25C2C1EE}" type="datetime1">
              <a:rPr lang="en-US" sz="1400" smtClean="0">
                <a:solidFill>
                  <a:schemeClr val="tx2"/>
                </a:solidFill>
              </a:rPr>
              <a:t>5/14/21</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AD958E-392C-45A5-8B7C-6FFEC23D40D9}" type="datetime1">
              <a:rPr lang="en-US" smtClean="0"/>
              <a:t>5/14/21</a:t>
            </a:fld>
            <a:endParaRPr lang="en-US" dirty="0"/>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lvl1pPr>
              <a:defRPr/>
            </a:lvl1pPr>
          </a:lstStyle>
          <a:p>
            <a:pPr algn="ctr"/>
            <a:fld id="{ECBC0750-C1CD-4D8E-ADE1-93E3A0AC8329}" type="slidenum">
              <a:rPr lang="en-US" sz="1400" b="1" smtClean="0">
                <a:solidFill>
                  <a:srgbClr val="FFFFFF"/>
                </a:solidFill>
              </a:rPr>
              <a:t>‹#›</a:t>
            </a:fld>
            <a:endParaRPr lang="en-US" sz="1400" b="1"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EF229E-9CC9-445C-B402-B93B63F9A471}" type="datetime1">
              <a:rPr lang="en-US" smtClean="0"/>
              <a:t>5/14/21</a:t>
            </a:fld>
            <a:endParaRPr lang="en-US" dirty="0"/>
          </a:p>
        </p:txBody>
      </p:sp>
      <p:sp>
        <p:nvSpPr>
          <p:cNvPr id="5" name="Footer Placeholder 4"/>
          <p:cNvSpPr>
            <a:spLocks noGrp="1"/>
          </p:cNvSpPr>
          <p:nvPr>
            <p:ph type="ftr" sz="quarter" idx="11"/>
          </p:nvPr>
        </p:nvSpPr>
        <p:spPr/>
        <p:txBody>
          <a:bodyPr/>
          <a:lstStyle/>
          <a:p>
            <a:r>
              <a:rPr lang="en-US" dirty="0"/>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2400" b="1" smtClean="0">
                <a:solidFill>
                  <a:srgbClr val="FFFFFF"/>
                </a:solidFill>
              </a:rPr>
              <a:t>‹#›</a:t>
            </a:fld>
            <a:endParaRPr lang="en-US" sz="2400"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C12418-A1E9-40C6-9BFD-22F174C7C75A}" type="datetime1">
              <a:rPr lang="en-US" smtClean="0"/>
              <a:t>5/14/21</a:t>
            </a:fld>
            <a:endParaRPr lang="en-US" dirty="0"/>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93B659-6005-4324-A283-1E4ADF604BA5}" type="datetime1">
              <a:rPr lang="en-US" smtClean="0"/>
              <a:t>5/14/21</a:t>
            </a:fld>
            <a:endParaRPr lang="en-US" dirty="0"/>
          </a:p>
        </p:txBody>
      </p:sp>
      <p:sp>
        <p:nvSpPr>
          <p:cNvPr id="8" name="Footer Placeholder 7"/>
          <p:cNvSpPr>
            <a:spLocks noGrp="1"/>
          </p:cNvSpPr>
          <p:nvPr>
            <p:ph type="ftr" sz="quarter" idx="11"/>
          </p:nvPr>
        </p:nvSpPr>
        <p:spPr/>
        <p:txBody>
          <a:bodyPr/>
          <a:lstStyle/>
          <a:p>
            <a:r>
              <a:rPr lang="en-US" dirty="0"/>
              <a:t>Department of CSE, Vemana IT</a:t>
            </a:r>
          </a:p>
        </p:txBody>
      </p:sp>
      <p:sp>
        <p:nvSpPr>
          <p:cNvPr id="9"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7F26AC-5549-4798-B196-7FC3403A62EA}" type="datetime1">
              <a:rPr lang="en-US" smtClean="0"/>
              <a:t>5/14/21</a:t>
            </a:fld>
            <a:endParaRPr lang="en-US" dirty="0"/>
          </a:p>
        </p:txBody>
      </p:sp>
      <p:sp>
        <p:nvSpPr>
          <p:cNvPr id="4" name="Footer Placeholder 3"/>
          <p:cNvSpPr>
            <a:spLocks noGrp="1"/>
          </p:cNvSpPr>
          <p:nvPr>
            <p:ph type="ftr" sz="quarter" idx="11"/>
          </p:nvPr>
        </p:nvSpPr>
        <p:spPr/>
        <p:txBody>
          <a:bodyPr/>
          <a:lstStyle/>
          <a:p>
            <a:r>
              <a:rPr lang="en-US" dirty="0"/>
              <a:t>Department of CSE, Vemana IT</a:t>
            </a:r>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rgbClr val="FFFFFF"/>
                </a:solidFill>
              </a:r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70B857-E226-4E94-98F0-FF856D010F57}" type="datetime1">
              <a:rPr lang="en-US" smtClean="0"/>
              <a:t>5/14/21</a:t>
            </a:fld>
            <a:endParaRPr lang="en-US" dirty="0"/>
          </a:p>
        </p:txBody>
      </p:sp>
      <p:sp>
        <p:nvSpPr>
          <p:cNvPr id="3" name="Footer Placeholder 2"/>
          <p:cNvSpPr>
            <a:spLocks noGrp="1"/>
          </p:cNvSpPr>
          <p:nvPr>
            <p:ph type="ftr" sz="quarter" idx="11"/>
          </p:nvPr>
        </p:nvSpPr>
        <p:spPr/>
        <p:txBody>
          <a:bodyPr/>
          <a:lstStyle/>
          <a:p>
            <a:r>
              <a:rPr lang="en-US" dirty="0"/>
              <a:t>Department of CSE, Vemana IT</a:t>
            </a:r>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tx2"/>
                </a:solidFill>
              </a:r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2"/>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C565FB-884B-42DB-93BA-92C1B703D307}" type="datetime1">
              <a:rPr lang="en-US" smtClean="0"/>
              <a:t>5/14/21</a:t>
            </a:fld>
            <a:endParaRPr lang="en-US" dirty="0"/>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fld id="{A3F7CB7D-F184-43C7-B6FD-03D728E1BBFF}" type="slidenum">
              <a:rPr lang="en-US" smtClean="0">
                <a:solidFill>
                  <a:srgbClr val="FFFFFF"/>
                </a:solidFill>
              </a:rPr>
              <a:t>‹#›</a:t>
            </a:fld>
            <a:endParaRPr lang="en-US" dirty="0">
              <a:solidFill>
                <a:srgbClr val="FFFFFF"/>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7"/>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DC7979-20C0-4E52-BDB0-0EB42B253591}" type="datetime1">
              <a:rPr lang="en-US" smtClean="0"/>
              <a:t>5/14/21</a:t>
            </a:fld>
            <a:endParaRPr lang="en-US" dirty="0"/>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pPr algn="ctr"/>
            <a:fld id="{8F82E0A0-C266-4798-8C8F-B9F91E9DA37E}" type="slidenum">
              <a:rPr lang="en-US" sz="2800" b="1" smtClean="0">
                <a:solidFill>
                  <a:srgbClr val="FFFFFF"/>
                </a:solidFill>
              </a:rPr>
              <a:t>‹#›</a:t>
            </a:fld>
            <a:endParaRPr lang="en-US" sz="28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5D54497-932D-41FA-9B42-24346FA37FED}" type="datetime1">
              <a:rPr lang="en-US" sz="1400" smtClean="0">
                <a:solidFill>
                  <a:schemeClr val="tx2"/>
                </a:solidFill>
              </a:rPr>
              <a:t>5/14/21</a:t>
            </a:fld>
            <a:endParaRPr lang="en-US" sz="1400" dirty="0">
              <a:solidFill>
                <a:schemeClr val="tx2"/>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a:r>
              <a:rPr lang="en-US" sz="1400" dirty="0">
                <a:solidFill>
                  <a:schemeClr val="tx2"/>
                </a:solidFill>
              </a:rPr>
              <a:t>Department of CSE, Vemana IT</a:t>
            </a: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ctrTitle"/>
          </p:nvPr>
        </p:nvSpPr>
        <p:spPr>
          <a:xfrm>
            <a:off x="711288" y="819150"/>
            <a:ext cx="7772400" cy="712639"/>
          </a:xfrm>
        </p:spPr>
        <p:txBody>
          <a:bodyPr>
            <a:noAutofit/>
          </a:bodyPr>
          <a:lstStyle/>
          <a:p>
            <a:br>
              <a:rPr lang="en-IN" sz="3200" b="1" dirty="0">
                <a:solidFill>
                  <a:srgbClr val="0070C0"/>
                </a:solidFill>
              </a:rPr>
            </a:br>
            <a:br>
              <a:rPr lang="en-IN" sz="3200" b="1" dirty="0">
                <a:solidFill>
                  <a:srgbClr val="0070C0"/>
                </a:solidFill>
              </a:rPr>
            </a:br>
            <a:r>
              <a:rPr lang="en-IN" sz="2800" b="1" dirty="0">
                <a:solidFill>
                  <a:srgbClr val="0070C0"/>
                </a:solidFill>
                <a:latin typeface="Times New Roman" panose="02020603050405020304" pitchFamily="18" charset="0"/>
                <a:cs typeface="Times New Roman" panose="02020603050405020304" pitchFamily="18" charset="0"/>
              </a:rPr>
              <a:t>VEMANA INSTITUTE OF TECHNOLOGY</a:t>
            </a: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Koramangala, Bengaluru-34.</a:t>
            </a:r>
            <a:br>
              <a:rPr lang="en-IN" sz="2800" b="1" dirty="0">
                <a:latin typeface="Times New Roman" panose="02020603050405020304" pitchFamily="18" charset="0"/>
                <a:cs typeface="Times New Roman" panose="02020603050405020304" pitchFamily="18" charset="0"/>
              </a:rPr>
            </a:br>
            <a:r>
              <a:rPr lang="en-IN" sz="2800" b="1" dirty="0">
                <a:solidFill>
                  <a:srgbClr val="FF0000"/>
                </a:solidFill>
                <a:latin typeface="Times New Roman" panose="02020603050405020304" pitchFamily="18" charset="0"/>
                <a:cs typeface="Times New Roman" panose="02020603050405020304" pitchFamily="18" charset="0"/>
              </a:rPr>
              <a:t>Department of Computer Science and Engineering</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Project Phase-II </a:t>
            </a:r>
            <a:r>
              <a:rPr lang="en-US" sz="3200" b="1">
                <a:latin typeface="Times New Roman" panose="02020603050405020304" pitchFamily="18" charset="0"/>
                <a:cs typeface="Times New Roman" panose="02020603050405020304" pitchFamily="18" charset="0"/>
              </a:rPr>
              <a:t>Review 3</a:t>
            </a:r>
            <a:br>
              <a:rPr lang="en-US" sz="3200" dirty="0"/>
            </a:br>
            <a:endParaRPr lang="en-US" sz="3200" dirty="0"/>
          </a:p>
        </p:txBody>
      </p:sp>
      <p:sp>
        <p:nvSpPr>
          <p:cNvPr id="7" name="Rectangle 4"/>
          <p:cNvSpPr txBox="1"/>
          <p:nvPr/>
        </p:nvSpPr>
        <p:spPr>
          <a:xfrm>
            <a:off x="228599" y="3139690"/>
            <a:ext cx="8737779" cy="1901417"/>
          </a:xfrm>
          <a:prstGeom prst="rect">
            <a:avLst/>
          </a:prstGeom>
          <a:solidFill>
            <a:schemeClr val="bg1"/>
          </a:solidFill>
        </p:spPr>
        <p:txBody>
          <a:bodyPr vert="horz" lIns="91440" tIns="45720" rIns="91440" bIns="45720" rtlCol="0">
            <a:noAutofit/>
          </a:body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1" i="0" u="none" strike="noStrike" kern="1200" cap="none" spc="0" normalizeH="0" baseline="0" noProof="0" dirty="0">
                <a:ln>
                  <a:noFill/>
                </a:ln>
                <a:solidFill>
                  <a:srgbClr val="00B050"/>
                </a:solidFill>
                <a:effectLst/>
                <a:uLnTx/>
                <a:uFillTx/>
                <a:latin typeface="Times New Roman" panose="02020603050405020304" pitchFamily="18" charset="0"/>
                <a:cs typeface="Times New Roman" panose="02020603050405020304" pitchFamily="18" charset="0"/>
              </a:rPr>
              <a:t>By</a:t>
            </a:r>
            <a:endParaRPr lang="en-US" sz="2000" b="1" dirty="0">
              <a:latin typeface="Times New Roman" panose="02020603050405020304" pitchFamily="18" charset="0"/>
              <a:cs typeface="Times New Roman" panose="02020603050405020304" pitchFamily="18" charset="0"/>
            </a:endParaRPr>
          </a:p>
          <a:p>
            <a:pPr lvl="0">
              <a:spcBef>
                <a:spcPct val="20000"/>
              </a:spcBef>
            </a:pPr>
            <a:r>
              <a:rPr lang="en-US" b="1" dirty="0">
                <a:latin typeface="Times New Roman" panose="02020603050405020304" pitchFamily="18" charset="0"/>
                <a:cs typeface="Times New Roman" panose="02020603050405020304" pitchFamily="18" charset="0"/>
              </a:rPr>
              <a:t>PAVITHRA K – 1VI17CS071</a:t>
            </a:r>
          </a:p>
          <a:p>
            <a:pPr lvl="0">
              <a:spcBef>
                <a:spcPct val="20000"/>
              </a:spcBef>
            </a:pPr>
            <a:r>
              <a:rPr lang="en-US" b="1" dirty="0">
                <a:latin typeface="Times New Roman" panose="02020603050405020304" pitchFamily="18" charset="0"/>
                <a:cs typeface="Times New Roman" panose="02020603050405020304" pitchFamily="18" charset="0"/>
              </a:rPr>
              <a:t>RAJASHREE – 1VI17CS114</a:t>
            </a:r>
          </a:p>
          <a:p>
            <a:pPr lvl="0">
              <a:spcBef>
                <a:spcPct val="20000"/>
              </a:spcBef>
            </a:pPr>
            <a:endParaRPr kumimoji="0" lang="en-US" b="1" i="0" u="none" strike="noStrike" kern="1200" cap="none" spc="0" normalizeH="0" baseline="0" noProof="0" dirty="0">
              <a:ln>
                <a:noFill/>
              </a:ln>
              <a:solidFill>
                <a:schemeClr val="tx1"/>
              </a:solidFill>
              <a:effectLst/>
              <a:uLnTx/>
              <a:uFillTx/>
            </a:endParaRPr>
          </a:p>
        </p:txBody>
      </p:sp>
      <p:sp>
        <p:nvSpPr>
          <p:cNvPr id="8" name="Rectangle 4"/>
          <p:cNvSpPr txBox="1"/>
          <p:nvPr/>
        </p:nvSpPr>
        <p:spPr>
          <a:xfrm>
            <a:off x="5257800" y="3139691"/>
            <a:ext cx="3886200" cy="1901416"/>
          </a:xfrm>
          <a:prstGeom prst="rect">
            <a:avLst/>
          </a:prstGeom>
        </p:spPr>
        <p:txBody>
          <a:bodyPr vert="horz" lIns="91440" tIns="45720" rIns="91440" bIns="45720" rtlCol="0">
            <a:noAutofit/>
          </a:bodyPr>
          <a:lstStyle/>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1" i="0" u="none" strike="noStrike" kern="1200" cap="none" spc="0" normalizeH="0" baseline="0" noProof="0" dirty="0">
                <a:ln>
                  <a:noFill/>
                </a:ln>
                <a:solidFill>
                  <a:srgbClr val="00B050"/>
                </a:solidFill>
                <a:effectLst/>
                <a:uLnTx/>
                <a:uFillTx/>
                <a:latin typeface="Times New Roman" panose="02020603050405020304" pitchFamily="18" charset="0"/>
                <a:cs typeface="Times New Roman" panose="02020603050405020304" pitchFamily="18" charset="0"/>
              </a:rPr>
              <a:t>Under the Guidance of</a:t>
            </a:r>
          </a:p>
          <a:p>
            <a:pPr lvl="0" algn="r">
              <a:spcBef>
                <a:spcPct val="20000"/>
              </a:spcBef>
            </a:pPr>
            <a:r>
              <a:rPr lang="en-US" b="1" dirty="0">
                <a:latin typeface="Times New Roman" panose="02020603050405020304" pitchFamily="18" charset="0"/>
                <a:cs typeface="Times New Roman" panose="02020603050405020304" pitchFamily="18" charset="0"/>
              </a:rPr>
              <a:t>Mr. NOOR BASHA,</a:t>
            </a:r>
          </a:p>
          <a:p>
            <a:pPr lvl="0" algn="r">
              <a:spcBef>
                <a:spcPct val="20000"/>
              </a:spcBef>
            </a:pPr>
            <a:r>
              <a:rPr lang="en-US" b="1" dirty="0">
                <a:latin typeface="Times New Roman" panose="02020603050405020304" pitchFamily="18" charset="0"/>
                <a:cs typeface="Times New Roman" panose="02020603050405020304" pitchFamily="18" charset="0"/>
              </a:rPr>
              <a:t>Asst. Professor Department of CSE, </a:t>
            </a:r>
          </a:p>
          <a:p>
            <a:pPr lvl="0" algn="r">
              <a:spcBef>
                <a:spcPct val="20000"/>
              </a:spcBef>
            </a:pPr>
            <a:r>
              <a:rPr lang="en-US" b="1" dirty="0">
                <a:latin typeface="Times New Roman" panose="02020603050405020304" pitchFamily="18" charset="0"/>
                <a:cs typeface="Times New Roman" panose="02020603050405020304" pitchFamily="18" charset="0"/>
              </a:rPr>
              <a:t>Vemana Institute of Technology</a:t>
            </a:r>
          </a:p>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000" b="1" i="0" u="none" strike="noStrike" kern="1200" cap="none" spc="0" normalizeH="0" baseline="0" noProof="0" dirty="0">
              <a:ln>
                <a:noFill/>
              </a:ln>
              <a:solidFill>
                <a:srgbClr val="00B050"/>
              </a:solidFill>
              <a:effectLst/>
              <a:uLnTx/>
              <a:uFillTx/>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2399" y="761721"/>
            <a:ext cx="1193979" cy="1162329"/>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88" y="858935"/>
            <a:ext cx="1465044" cy="1123950"/>
          </a:xfrm>
          <a:prstGeom prst="rect">
            <a:avLst/>
          </a:prstGeom>
        </p:spPr>
      </p:pic>
      <p:sp>
        <p:nvSpPr>
          <p:cNvPr id="9" name="TextBox 8"/>
          <p:cNvSpPr txBox="1"/>
          <p:nvPr/>
        </p:nvSpPr>
        <p:spPr>
          <a:xfrm>
            <a:off x="25488" y="2566190"/>
            <a:ext cx="9144000" cy="523220"/>
          </a:xfrm>
          <a:prstGeom prst="rect">
            <a:avLst/>
          </a:prstGeom>
          <a:solidFill>
            <a:schemeClr val="tx2">
              <a:lumMod val="40000"/>
              <a:lumOff val="60000"/>
            </a:schemeClr>
          </a:solidFill>
        </p:spPr>
        <p:txBody>
          <a:bodyPr wrap="square" rtlCol="0" anchor="ctr">
            <a:spAutoFit/>
          </a:bodyPr>
          <a:lstStyle/>
          <a:p>
            <a:pPr algn="ctr"/>
            <a:r>
              <a:rPr lang="en-US" sz="2800" b="1" dirty="0">
                <a:latin typeface="Times New Roman" panose="02020603050405020304" pitchFamily="18" charset="0"/>
                <a:cs typeface="Times New Roman" panose="02020603050405020304" pitchFamily="18" charset="0"/>
              </a:rPr>
              <a:t>Batch No. 24 - NETWORK MONITOR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391" y="1001316"/>
            <a:ext cx="3987410" cy="3733799"/>
          </a:xfrm>
        </p:spPr>
        <p:txBody>
          <a:bodyPr>
            <a:normAutofit/>
          </a:bodyPr>
          <a:lstStyle/>
          <a:p>
            <a:pPr marL="0" marR="0" indent="0">
              <a:lnSpc>
                <a:spcPct val="120000"/>
              </a:lnSpc>
              <a:spcBef>
                <a:spcPts val="0"/>
              </a:spcBef>
              <a:spcAft>
                <a:spcPts val="1200"/>
              </a:spcAft>
              <a:buNone/>
            </a:pPr>
            <a:r>
              <a:rPr lang="en-US" sz="1600" b="1" dirty="0">
                <a:solidFill>
                  <a:srgbClr val="231F20"/>
                </a:solidFill>
                <a:latin typeface="Times New Roman" panose="02020603050405020304" pitchFamily="18" charset="0"/>
              </a:rPr>
              <a:t>Hardware Specifications:		</a:t>
            </a:r>
          </a:p>
          <a:p>
            <a:pPr>
              <a:lnSpc>
                <a:spcPct val="120000"/>
              </a:lnSpc>
              <a:spcBef>
                <a:spcPts val="0"/>
              </a:spcBef>
              <a:spcAft>
                <a:spcPts val="1200"/>
              </a:spcAft>
            </a:pPr>
            <a:r>
              <a:rPr lang="en-US" sz="1400" dirty="0">
                <a:solidFill>
                  <a:srgbClr val="231F20"/>
                </a:solidFill>
                <a:latin typeface="Times New Roman" panose="02020603050405020304" pitchFamily="18" charset="0"/>
              </a:rPr>
              <a:t>Processor: Intel® Core i5 ™ CPU and above</a:t>
            </a:r>
          </a:p>
          <a:p>
            <a:pPr>
              <a:lnSpc>
                <a:spcPct val="120000"/>
              </a:lnSpc>
              <a:spcBef>
                <a:spcPts val="0"/>
              </a:spcBef>
              <a:spcAft>
                <a:spcPts val="1200"/>
              </a:spcAft>
            </a:pPr>
            <a:r>
              <a:rPr lang="en-US" sz="1400" dirty="0">
                <a:solidFill>
                  <a:srgbClr val="231F20"/>
                </a:solidFill>
                <a:latin typeface="Times New Roman" panose="02020603050405020304" pitchFamily="18" charset="0"/>
              </a:rPr>
              <a:t>RAM: 8 GB or higher</a:t>
            </a:r>
          </a:p>
          <a:p>
            <a:pPr>
              <a:lnSpc>
                <a:spcPct val="120000"/>
              </a:lnSpc>
              <a:spcBef>
                <a:spcPts val="0"/>
              </a:spcBef>
              <a:spcAft>
                <a:spcPts val="1200"/>
              </a:spcAft>
            </a:pPr>
            <a:r>
              <a:rPr lang="en-US" sz="1400" dirty="0">
                <a:solidFill>
                  <a:srgbClr val="231F20"/>
                </a:solidFill>
                <a:latin typeface="Times New Roman" panose="02020603050405020304" pitchFamily="18" charset="0"/>
              </a:rPr>
              <a:t>Hard Disk: 100 GB or higher</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SYSTEM SPECIFICATION</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1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20/01/2021</a:t>
            </a:r>
          </a:p>
        </p:txBody>
      </p:sp>
      <p:sp>
        <p:nvSpPr>
          <p:cNvPr id="12" name="Footer Placeholder 4">
            <a:extLst>
              <a:ext uri="{FF2B5EF4-FFF2-40B4-BE49-F238E27FC236}">
                <a16:creationId xmlns:a16="http://schemas.microsoft.com/office/drawing/2014/main" id="{0FCAE7D6-4E8F-4930-AF17-B90E0BF188C8}"/>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10</a:t>
            </a:r>
          </a:p>
        </p:txBody>
      </p:sp>
      <p:sp>
        <p:nvSpPr>
          <p:cNvPr id="2" name="TextBox 1"/>
          <p:cNvSpPr txBox="1"/>
          <p:nvPr/>
        </p:nvSpPr>
        <p:spPr>
          <a:xfrm>
            <a:off x="4495801" y="974330"/>
            <a:ext cx="3962400" cy="4001095"/>
          </a:xfrm>
          <a:prstGeom prst="rect">
            <a:avLst/>
          </a:prstGeom>
          <a:noFill/>
        </p:spPr>
        <p:txBody>
          <a:bodyPr wrap="square" rtlCol="0">
            <a:spAutoFit/>
          </a:bodyPr>
          <a:lstStyle/>
          <a:p>
            <a:pPr marR="0" lvl="0">
              <a:lnSpc>
                <a:spcPct val="120000"/>
              </a:lnSpc>
              <a:spcBef>
                <a:spcPts val="0"/>
              </a:spcBef>
              <a:spcAft>
                <a:spcPts val="1200"/>
              </a:spcAft>
            </a:pPr>
            <a:r>
              <a:rPr lang="en-US" b="1" dirty="0">
                <a:solidFill>
                  <a:srgbClr val="231F20"/>
                </a:solidFill>
                <a:latin typeface="Times New Roman" panose="02020603050405020304" pitchFamily="18" charset="0"/>
              </a:rPr>
              <a:t>Software Specifications:</a:t>
            </a:r>
          </a:p>
          <a:p>
            <a:pPr marL="285750" marR="0" lvl="0" indent="-285750">
              <a:lnSpc>
                <a:spcPct val="120000"/>
              </a:lnSpc>
              <a:spcBef>
                <a:spcPts val="0"/>
              </a:spcBef>
              <a:spcAft>
                <a:spcPts val="1200"/>
              </a:spcAft>
              <a:buFont typeface="Arial" panose="020B0604020202020204" pitchFamily="34" charset="0"/>
              <a:buChar char="•"/>
            </a:pPr>
            <a:r>
              <a:rPr lang="en-US" sz="1400" dirty="0">
                <a:solidFill>
                  <a:srgbClr val="231F20"/>
                </a:solidFill>
                <a:latin typeface="Times New Roman" panose="02020603050405020304" pitchFamily="18" charset="0"/>
              </a:rPr>
              <a:t>Operating System: Windows 10/Ubuntu 20.04 LTS</a:t>
            </a:r>
          </a:p>
          <a:p>
            <a:pPr marL="285750" marR="0" lvl="0" indent="-285750">
              <a:lnSpc>
                <a:spcPct val="120000"/>
              </a:lnSpc>
              <a:spcBef>
                <a:spcPts val="0"/>
              </a:spcBef>
              <a:spcAft>
                <a:spcPts val="1200"/>
              </a:spcAft>
              <a:buFont typeface="Arial" panose="020B0604020202020204" pitchFamily="34" charset="0"/>
              <a:buChar char="•"/>
            </a:pPr>
            <a:r>
              <a:rPr lang="en-US" sz="1400" dirty="0">
                <a:solidFill>
                  <a:srgbClr val="231F20"/>
                </a:solidFill>
                <a:latin typeface="Times New Roman" panose="02020603050405020304" pitchFamily="18" charset="0"/>
              </a:rPr>
              <a:t>Architecture: 64-bit OS</a:t>
            </a:r>
          </a:p>
          <a:p>
            <a:pPr marL="285750" marR="0" lvl="0" indent="-285750">
              <a:lnSpc>
                <a:spcPct val="120000"/>
              </a:lnSpc>
              <a:spcBef>
                <a:spcPts val="0"/>
              </a:spcBef>
              <a:spcAft>
                <a:spcPts val="1200"/>
              </a:spcAft>
              <a:buFont typeface="Arial" panose="020B0604020202020204" pitchFamily="34" charset="0"/>
              <a:buChar char="•"/>
            </a:pPr>
            <a:r>
              <a:rPr lang="en-US" sz="1400" dirty="0">
                <a:solidFill>
                  <a:srgbClr val="231F20"/>
                </a:solidFill>
                <a:latin typeface="Times New Roman" panose="02020603050405020304" pitchFamily="18" charset="0"/>
              </a:rPr>
              <a:t>Python 3.8 or higher</a:t>
            </a:r>
          </a:p>
          <a:p>
            <a:pPr marL="285750" marR="0" lvl="0" indent="-285750">
              <a:lnSpc>
                <a:spcPct val="120000"/>
              </a:lnSpc>
              <a:spcBef>
                <a:spcPts val="0"/>
              </a:spcBef>
              <a:spcAft>
                <a:spcPts val="1200"/>
              </a:spcAft>
              <a:buFont typeface="Arial" panose="020B0604020202020204" pitchFamily="34" charset="0"/>
              <a:buChar char="•"/>
            </a:pPr>
            <a:r>
              <a:rPr lang="en-US" sz="1400" dirty="0">
                <a:solidFill>
                  <a:srgbClr val="231F20"/>
                </a:solidFill>
                <a:latin typeface="Times New Roman" panose="02020603050405020304" pitchFamily="18" charset="0"/>
              </a:rPr>
              <a:t>PIP Packages: RegEx,  Django, Pymysql</a:t>
            </a:r>
          </a:p>
          <a:p>
            <a:pPr marL="285750" marR="0" lvl="0" indent="-285750">
              <a:lnSpc>
                <a:spcPct val="120000"/>
              </a:lnSpc>
              <a:spcBef>
                <a:spcPts val="0"/>
              </a:spcBef>
              <a:spcAft>
                <a:spcPts val="1200"/>
              </a:spcAft>
              <a:buFont typeface="Arial" panose="020B0604020202020204" pitchFamily="34" charset="0"/>
              <a:buChar char="•"/>
            </a:pPr>
            <a:r>
              <a:rPr lang="en-US" sz="1400" dirty="0">
                <a:solidFill>
                  <a:srgbClr val="231F20"/>
                </a:solidFill>
                <a:latin typeface="Times New Roman" panose="02020603050405020304" pitchFamily="18" charset="0"/>
              </a:rPr>
              <a:t>Database: MySQL5.7 or higher</a:t>
            </a:r>
          </a:p>
          <a:p>
            <a:pPr marL="285750" marR="0" lvl="0" indent="-285750">
              <a:lnSpc>
                <a:spcPct val="120000"/>
              </a:lnSpc>
              <a:spcBef>
                <a:spcPts val="0"/>
              </a:spcBef>
              <a:spcAft>
                <a:spcPts val="1200"/>
              </a:spcAft>
              <a:buFont typeface="Arial" panose="020B0604020202020204" pitchFamily="34" charset="0"/>
              <a:buChar char="•"/>
            </a:pPr>
            <a:r>
              <a:rPr lang="en-US" sz="1400" dirty="0">
                <a:solidFill>
                  <a:srgbClr val="231F20"/>
                </a:solidFill>
                <a:latin typeface="Times New Roman" panose="02020603050405020304" pitchFamily="18" charset="0"/>
              </a:rPr>
              <a:t>JavaScript 1.8.5 or higher</a:t>
            </a:r>
          </a:p>
          <a:p>
            <a:pPr marL="285750" marR="0" lvl="0" indent="-285750">
              <a:lnSpc>
                <a:spcPct val="120000"/>
              </a:lnSpc>
              <a:spcBef>
                <a:spcPts val="0"/>
              </a:spcBef>
              <a:spcAft>
                <a:spcPts val="1200"/>
              </a:spcAft>
              <a:buFont typeface="Arial" panose="020B0604020202020204" pitchFamily="34" charset="0"/>
              <a:buChar char="•"/>
            </a:pPr>
            <a:r>
              <a:rPr lang="en-US" sz="1400" dirty="0">
                <a:solidFill>
                  <a:srgbClr val="231F20"/>
                </a:solidFill>
                <a:latin typeface="Times New Roman" panose="02020603050405020304" pitchFamily="18" charset="0"/>
              </a:rPr>
              <a:t>Front End: HTML5, CSS3, Bootstrap4</a:t>
            </a:r>
          </a:p>
          <a:p>
            <a:endParaRPr lang="en-US" dirty="0"/>
          </a:p>
        </p:txBody>
      </p:sp>
    </p:spTree>
    <p:extLst>
      <p:ext uri="{BB962C8B-B14F-4D97-AF65-F5344CB8AC3E}">
        <p14:creationId xmlns:p14="http://schemas.microsoft.com/office/powerpoint/2010/main" val="123860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668438" y="-21431"/>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DESIGN METHODOLOGY </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1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20/01/2021</a:t>
            </a:r>
          </a:p>
        </p:txBody>
      </p:sp>
      <p:sp>
        <p:nvSpPr>
          <p:cNvPr id="12" name="Footer Placeholder 4">
            <a:extLst>
              <a:ext uri="{FF2B5EF4-FFF2-40B4-BE49-F238E27FC236}">
                <a16:creationId xmlns:a16="http://schemas.microsoft.com/office/drawing/2014/main" id="{31E83F52-633D-40A0-9A97-2F9A100137AD}"/>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9</a:t>
            </a:r>
          </a:p>
        </p:txBody>
      </p:sp>
      <p:pic>
        <p:nvPicPr>
          <p:cNvPr id="6" name="Content Placeholder 5"/>
          <p:cNvPicPr>
            <a:picLocks noGrp="1" noChangeAspect="1"/>
          </p:cNvPicPr>
          <p:nvPr>
            <p:ph idx="1"/>
          </p:nvPr>
        </p:nvPicPr>
        <p:blipFill>
          <a:blip r:embed="rId3"/>
          <a:stretch>
            <a:fillRect/>
          </a:stretch>
        </p:blipFill>
        <p:spPr>
          <a:xfrm>
            <a:off x="2576282" y="634603"/>
            <a:ext cx="4967517" cy="4224080"/>
          </a:xfrm>
          <a:prstGeom prst="rect">
            <a:avLst/>
          </a:prstGeom>
        </p:spPr>
      </p:pic>
    </p:spTree>
    <p:extLst>
      <p:ext uri="{BB962C8B-B14F-4D97-AF65-F5344CB8AC3E}">
        <p14:creationId xmlns:p14="http://schemas.microsoft.com/office/powerpoint/2010/main" val="3874806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44068"/>
            <a:ext cx="7696200" cy="3661282"/>
          </a:xfrm>
        </p:spPr>
        <p:txBody>
          <a:bodyPr>
            <a:noAutofit/>
          </a:bodyPr>
          <a:lstStyle/>
          <a:p>
            <a:pPr marL="0" indent="0" algn="just">
              <a:lnSpc>
                <a:spcPct val="150000"/>
              </a:lnSpc>
              <a:buNone/>
            </a:pPr>
            <a:r>
              <a:rPr lang="en-US" sz="1400" b="1" dirty="0">
                <a:latin typeface="Times New Roman" panose="02020603050405020304" pitchFamily="18" charset="0"/>
                <a:cs typeface="Times New Roman" panose="02020603050405020304" pitchFamily="18" charset="0"/>
              </a:rPr>
              <a:t>Graphical User Interface:</a:t>
            </a:r>
            <a:endParaRPr lang="en-US" sz="1400" dirty="0">
              <a:latin typeface="Times New Roman" panose="02020603050405020304" pitchFamily="18" charset="0"/>
              <a:cs typeface="Times New Roman" panose="02020603050405020304" pitchFamily="18" charset="0"/>
            </a:endParaRPr>
          </a:p>
          <a:p>
            <a:pPr lvl="0" algn="just">
              <a:lnSpc>
                <a:spcPct val="150000"/>
              </a:lnSpc>
            </a:pPr>
            <a:r>
              <a:rPr lang="en-US" sz="1400" dirty="0">
                <a:latin typeface="Times New Roman" panose="02020603050405020304" pitchFamily="18" charset="0"/>
                <a:cs typeface="Times New Roman" panose="02020603050405020304" pitchFamily="18" charset="0"/>
              </a:rPr>
              <a:t>This facilitates the user to login into the system, initiate the utility, whereby detail of the entire network is present in a table. </a:t>
            </a:r>
          </a:p>
          <a:p>
            <a:pPr lvl="0" algn="just">
              <a:lnSpc>
                <a:spcPct val="150000"/>
              </a:lnSpc>
            </a:pPr>
            <a:r>
              <a:rPr lang="en-US" sz="1400" dirty="0">
                <a:latin typeface="Times New Roman" panose="02020603050405020304" pitchFamily="18" charset="0"/>
                <a:cs typeface="Times New Roman" panose="02020603050405020304" pitchFamily="18" charset="0"/>
              </a:rPr>
              <a:t>The Traffic Status will show up eventually which are obtained from the device using ICMP protocol</a:t>
            </a:r>
          </a:p>
          <a:p>
            <a:pPr lvl="0" algn="just">
              <a:lnSpc>
                <a:spcPct val="150000"/>
              </a:lnSpc>
            </a:pPr>
            <a:r>
              <a:rPr lang="en-US" sz="1400" dirty="0">
                <a:latin typeface="Times New Roman" panose="02020603050405020304" pitchFamily="18" charset="0"/>
                <a:cs typeface="Times New Roman" panose="02020603050405020304" pitchFamily="18" charset="0"/>
              </a:rPr>
              <a:t>The user can also see all the performance attributes such as reachability, latency and so on present on any network node by switching between tabs.</a:t>
            </a:r>
          </a:p>
          <a:p>
            <a:pPr algn="just">
              <a:lnSpc>
                <a:spcPct val="150000"/>
              </a:lnSpc>
            </a:pPr>
            <a:r>
              <a:rPr lang="en-US" sz="1400" dirty="0">
                <a:latin typeface="Times New Roman" panose="02020603050405020304" pitchFamily="18" charset="0"/>
                <a:cs typeface="Times New Roman" panose="02020603050405020304" pitchFamily="18" charset="0"/>
              </a:rPr>
              <a:t>Coding Languages used for this Component: HTML, CSS, Bootstrap Templates, JavaScript</a:t>
            </a:r>
          </a:p>
          <a:p>
            <a:pPr marL="0" indent="0" algn="just">
              <a:lnSpc>
                <a:spcPct val="150000"/>
              </a:lnSpc>
              <a:buNone/>
            </a:pPr>
            <a:r>
              <a:rPr lang="en-US" sz="1400" b="1" dirty="0">
                <a:latin typeface="Times New Roman" panose="02020603050405020304" pitchFamily="18" charset="0"/>
                <a:cs typeface="Times New Roman" panose="02020603050405020304" pitchFamily="18" charset="0"/>
              </a:rPr>
              <a:t>Back-end Processing:</a:t>
            </a:r>
            <a:endParaRPr lang="en-US" sz="1400" dirty="0">
              <a:latin typeface="Times New Roman" panose="02020603050405020304" pitchFamily="18" charset="0"/>
              <a:cs typeface="Times New Roman" panose="02020603050405020304" pitchFamily="18" charset="0"/>
            </a:endParaRPr>
          </a:p>
          <a:p>
            <a:pPr marL="285750" lvl="0" indent="-285750" algn="just">
              <a:lnSpc>
                <a:spcPct val="150000"/>
              </a:lnSpc>
            </a:pPr>
            <a:r>
              <a:rPr lang="en-US" sz="1400" dirty="0">
                <a:latin typeface="Times New Roman" panose="02020603050405020304" pitchFamily="18" charset="0"/>
                <a:cs typeface="Times New Roman" panose="02020603050405020304" pitchFamily="18" charset="0"/>
              </a:rPr>
              <a:t>This module handles all functionality from finding the network nodes, attributes, querying with the network nodes and updating the database with information obtained through back end processing.</a:t>
            </a:r>
          </a:p>
          <a:p>
            <a:pPr marL="0" lv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285750" lvl="0" indent="-285750" algn="just">
              <a:lnSpc>
                <a:spcPct val="150000"/>
              </a:lnSpc>
            </a:pPr>
            <a:endParaRPr lang="en-US" sz="1400" dirty="0">
              <a:latin typeface="Times New Roman" panose="02020603050405020304" pitchFamily="18" charset="0"/>
              <a:cs typeface="Times New Roman" panose="02020603050405020304" pitchFamily="18" charset="0"/>
            </a:endParaRPr>
          </a:p>
          <a:p>
            <a:pPr algn="just">
              <a:lnSpc>
                <a:spcPct val="150000"/>
              </a:lnSpc>
            </a:pPr>
            <a:endParaRPr lang="en-US" sz="1400" b="1" dirty="0">
              <a:latin typeface="Times New Roman" panose="02020603050405020304" pitchFamily="18" charset="0"/>
              <a:cs typeface="Times New Roman" panose="02020603050405020304" pitchFamily="18" charset="0"/>
            </a:endParaRPr>
          </a:p>
          <a:p>
            <a:pPr marL="0" lvl="0" indent="0" algn="just">
              <a:lnSpc>
                <a:spcPct val="150000"/>
              </a:lnSpc>
              <a:buNone/>
            </a:pPr>
            <a:endParaRPr lang="en-US" sz="1400" dirty="0">
              <a:latin typeface="Times New Roman" panose="02020603050405020304" pitchFamily="18" charset="0"/>
              <a:cs typeface="Times New Roman" panose="02020603050405020304" pitchFamily="18" charset="0"/>
            </a:endParaRP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077200" cy="689372"/>
          </a:xfrm>
        </p:spPr>
        <p:txBody>
          <a:bodyPr>
            <a:normAutofit fontScale="90000"/>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MODULE DESCRIPTION</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1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20/01/2021</a:t>
            </a:r>
          </a:p>
        </p:txBody>
      </p:sp>
      <p:sp>
        <p:nvSpPr>
          <p:cNvPr id="12" name="Footer Placeholder 4">
            <a:extLst>
              <a:ext uri="{FF2B5EF4-FFF2-40B4-BE49-F238E27FC236}">
                <a16:creationId xmlns:a16="http://schemas.microsoft.com/office/drawing/2014/main" id="{C9907D7F-A4E4-4317-AB7D-33136CEA3BBC}"/>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11</a:t>
            </a:r>
          </a:p>
        </p:txBody>
      </p:sp>
    </p:spTree>
    <p:extLst>
      <p:ext uri="{BB962C8B-B14F-4D97-AF65-F5344CB8AC3E}">
        <p14:creationId xmlns:p14="http://schemas.microsoft.com/office/powerpoint/2010/main" val="1927926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02813" y="4728947"/>
            <a:ext cx="2133600" cy="273844"/>
          </a:xfrm>
        </p:spPr>
        <p:txBody>
          <a:bodyPr/>
          <a:lstStyle/>
          <a:p>
            <a:r>
              <a:rPr lang="en-US" dirty="0"/>
              <a:t>20/01/2021</a:t>
            </a:r>
          </a:p>
        </p:txBody>
      </p:sp>
      <p:sp>
        <p:nvSpPr>
          <p:cNvPr id="3" name="Footer Placeholder 2"/>
          <p:cNvSpPr>
            <a:spLocks noGrp="1"/>
          </p:cNvSpPr>
          <p:nvPr>
            <p:ph type="ftr" sz="quarter" idx="11"/>
          </p:nvPr>
        </p:nvSpPr>
        <p:spPr/>
        <p:txBody>
          <a:bodyPr/>
          <a:lstStyle/>
          <a:p>
            <a:pPr algn="r"/>
            <a:r>
              <a:rPr lang="en-US" dirty="0">
                <a:solidFill>
                  <a:schemeClr val="tx2"/>
                </a:solidFill>
              </a:rPr>
              <a:t>Department of CSE, Vemana IT</a:t>
            </a:r>
          </a:p>
        </p:txBody>
      </p:sp>
      <p:sp>
        <p:nvSpPr>
          <p:cNvPr id="4" name="TextBox 3"/>
          <p:cNvSpPr txBox="1"/>
          <p:nvPr/>
        </p:nvSpPr>
        <p:spPr>
          <a:xfrm>
            <a:off x="457200" y="819150"/>
            <a:ext cx="7620000" cy="3000821"/>
          </a:xfrm>
          <a:prstGeom prst="rect">
            <a:avLst/>
          </a:prstGeom>
          <a:noFill/>
        </p:spPr>
        <p:txBody>
          <a:bodyPr wrap="square" rtlCol="0">
            <a:spAutoFit/>
          </a:bodyPr>
          <a:lstStyle/>
          <a:p>
            <a:pPr algn="just">
              <a:lnSpc>
                <a:spcPct val="150000"/>
              </a:lnSpc>
            </a:pPr>
            <a:r>
              <a:rPr lang="en-US" sz="1400" dirty="0">
                <a:latin typeface="Times New Roman" panose="02020603050405020304" pitchFamily="18" charset="0"/>
                <a:cs typeface="Times New Roman" panose="02020603050405020304" pitchFamily="18" charset="0"/>
              </a:rPr>
              <a:t>Coding Languages used for this Component: Python, Django Framework, JavaScript, pymysql framework</a:t>
            </a:r>
            <a:r>
              <a:rPr lang="en-US" sz="1400" b="1" dirty="0">
                <a:latin typeface="Times New Roman" panose="02020603050405020304" pitchFamily="18" charset="0"/>
                <a:cs typeface="Times New Roman" panose="02020603050405020304" pitchFamily="18" charset="0"/>
              </a:rPr>
              <a:t>.</a:t>
            </a:r>
          </a:p>
          <a:p>
            <a:pPr algn="just">
              <a:lnSpc>
                <a:spcPct val="150000"/>
              </a:lnSpc>
            </a:pPr>
            <a:r>
              <a:rPr lang="en-US" sz="1400" b="1" dirty="0">
                <a:latin typeface="Times New Roman" panose="02020603050405020304" pitchFamily="18" charset="0"/>
                <a:cs typeface="Times New Roman" panose="02020603050405020304" pitchFamily="18" charset="0"/>
              </a:rPr>
              <a:t>Database:</a:t>
            </a:r>
            <a:endParaRPr lang="en-US" sz="1400" dirty="0">
              <a:latin typeface="Times New Roman" panose="02020603050405020304" pitchFamily="18"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This module handles acts a buffer between the backend functionality and the graphical user interface. It provides synchronization between the activities of the user and the backend</a:t>
            </a:r>
          </a:p>
          <a:p>
            <a:pPr lvl="0" algn="just">
              <a:lnSpc>
                <a:spcPct val="150000"/>
              </a:lnSpc>
            </a:pPr>
            <a:r>
              <a:rPr lang="en-US" sz="1400" dirty="0">
                <a:latin typeface="Times New Roman" panose="02020603050405020304" pitchFamily="18" charset="0"/>
                <a:cs typeface="Times New Roman" panose="02020603050405020304" pitchFamily="18" charset="0"/>
              </a:rPr>
              <a:t>MySQL Tables used:</a:t>
            </a:r>
          </a:p>
          <a:p>
            <a:pPr lvl="1" algn="just">
              <a:lnSpc>
                <a:spcPct val="150000"/>
              </a:lnSpc>
            </a:pPr>
            <a:r>
              <a:rPr lang="en-US" sz="1400" dirty="0">
                <a:latin typeface="Times New Roman" panose="02020603050405020304" pitchFamily="18" charset="0"/>
                <a:cs typeface="Times New Roman" panose="02020603050405020304" pitchFamily="18" charset="0"/>
              </a:rPr>
              <a:t>UserAuthentication: Deals with user login, logout, and session keys</a:t>
            </a:r>
          </a:p>
          <a:p>
            <a:pPr lvl="1" algn="just">
              <a:lnSpc>
                <a:spcPct val="150000"/>
              </a:lnSpc>
            </a:pPr>
            <a:r>
              <a:rPr lang="en-US" sz="1400" dirty="0">
                <a:latin typeface="Times New Roman" panose="02020603050405020304" pitchFamily="18" charset="0"/>
                <a:cs typeface="Times New Roman" panose="02020603050405020304" pitchFamily="18" charset="0"/>
              </a:rPr>
              <a:t>Devices: Deals with devices and their attributes at real time</a:t>
            </a:r>
          </a:p>
          <a:p>
            <a:pPr lvl="0" algn="just">
              <a:lnSpc>
                <a:spcPct val="150000"/>
              </a:lnSpc>
            </a:pPr>
            <a:r>
              <a:rPr lang="en-US" sz="1400" dirty="0">
                <a:latin typeface="Times New Roman" panose="02020603050405020304" pitchFamily="18" charset="0"/>
                <a:cs typeface="Times New Roman" panose="02020603050405020304" pitchFamily="18" charset="0"/>
              </a:rPr>
              <a:t>Languages used for this Component: MySQL Database, MySQL query Language, MySQL Workbench </a:t>
            </a:r>
            <a:endParaRPr lang="en-US" dirty="0"/>
          </a:p>
        </p:txBody>
      </p:sp>
      <p:sp>
        <p:nvSpPr>
          <p:cNvPr id="5" name="Footer Placeholder 4"/>
          <p:cNvSpPr txBox="1"/>
          <p:nvPr/>
        </p:nvSpPr>
        <p:spPr>
          <a:xfrm>
            <a:off x="8610600" y="4711603"/>
            <a:ext cx="381000" cy="329505"/>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12</a:t>
            </a:r>
          </a:p>
        </p:txBody>
      </p:sp>
      <p:sp>
        <p:nvSpPr>
          <p:cNvPr id="6" name="Date Placeholder 3"/>
          <p:cNvSpPr txBox="1"/>
          <p:nvPr/>
        </p:nvSpPr>
        <p:spPr>
          <a:xfrm>
            <a:off x="8077200" y="28575"/>
            <a:ext cx="990600" cy="378619"/>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
        <p:nvSpPr>
          <p:cNvPr id="8"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Tree>
    <p:extLst>
      <p:ext uri="{BB962C8B-B14F-4D97-AF65-F5344CB8AC3E}">
        <p14:creationId xmlns:p14="http://schemas.microsoft.com/office/powerpoint/2010/main" val="2361101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/01/2021</a:t>
            </a:r>
          </a:p>
        </p:txBody>
      </p:sp>
      <p:sp>
        <p:nvSpPr>
          <p:cNvPr id="3" name="Footer Placeholder 2"/>
          <p:cNvSpPr>
            <a:spLocks noGrp="1"/>
          </p:cNvSpPr>
          <p:nvPr>
            <p:ph type="ftr" sz="quarter" idx="11"/>
          </p:nvPr>
        </p:nvSpPr>
        <p:spPr/>
        <p:txBody>
          <a:bodyPr/>
          <a:lstStyle/>
          <a:p>
            <a:pPr algn="r"/>
            <a:r>
              <a:rPr lang="en-US" dirty="0">
                <a:solidFill>
                  <a:schemeClr val="tx2"/>
                </a:solidFill>
              </a:rPr>
              <a:t>Department of CSE, Vemana IT</a:t>
            </a:r>
          </a:p>
        </p:txBody>
      </p:sp>
      <p:sp>
        <p:nvSpPr>
          <p:cNvPr id="6" name="Rectangle 5"/>
          <p:cNvSpPr/>
          <p:nvPr/>
        </p:nvSpPr>
        <p:spPr>
          <a:xfrm>
            <a:off x="2496108" y="3956052"/>
            <a:ext cx="4335482" cy="458074"/>
          </a:xfrm>
          <a:prstGeom prst="rect">
            <a:avLst/>
          </a:prstGeom>
        </p:spPr>
        <p:txBody>
          <a:bodyPr wrap="none">
            <a:spAutoFit/>
          </a:bodyPr>
          <a:lstStyle/>
          <a:p>
            <a:pPr algn="ctr">
              <a:lnSpc>
                <a:spcPct val="150000"/>
              </a:lnSpc>
            </a:pPr>
            <a:r>
              <a:rPr lang="en-US" b="1" dirty="0">
                <a:solidFill>
                  <a:srgbClr val="231F20"/>
                </a:solidFill>
                <a:latin typeface="Times New Roman" panose="02020603050405020304" pitchFamily="18" charset="0"/>
                <a:ea typeface="Times New Roman" panose="02020603050405020304" pitchFamily="18" charset="0"/>
              </a:rPr>
              <a:t> Data Flow Diagram for Network Monitor</a:t>
            </a:r>
            <a:endParaRPr lang="en-US" sz="1600" dirty="0">
              <a:effectLst/>
              <a:latin typeface="Times New Roman" panose="02020603050405020304" pitchFamily="18" charset="0"/>
              <a:ea typeface="Times New Roman" panose="02020603050405020304" pitchFamily="18" charset="0"/>
            </a:endParaRPr>
          </a:p>
        </p:txBody>
      </p:sp>
      <p:sp>
        <p:nvSpPr>
          <p:cNvPr id="7" name="Footer Placeholder 4"/>
          <p:cNvSpPr txBox="1"/>
          <p:nvPr/>
        </p:nvSpPr>
        <p:spPr>
          <a:xfrm>
            <a:off x="8610600" y="4711603"/>
            <a:ext cx="381000" cy="329505"/>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13</a:t>
            </a:r>
          </a:p>
        </p:txBody>
      </p:sp>
      <p:sp>
        <p:nvSpPr>
          <p:cNvPr id="8"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
        <p:nvSpPr>
          <p:cNvPr id="9"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pic>
        <p:nvPicPr>
          <p:cNvPr id="4" name="Picture 3"/>
          <p:cNvPicPr>
            <a:picLocks noChangeAspect="1"/>
          </p:cNvPicPr>
          <p:nvPr/>
        </p:nvPicPr>
        <p:blipFill>
          <a:blip r:embed="rId2"/>
          <a:stretch>
            <a:fillRect/>
          </a:stretch>
        </p:blipFill>
        <p:spPr>
          <a:xfrm>
            <a:off x="457200" y="407194"/>
            <a:ext cx="7900988" cy="3623969"/>
          </a:xfrm>
          <a:prstGeom prst="rect">
            <a:avLst/>
          </a:prstGeom>
        </p:spPr>
      </p:pic>
    </p:spTree>
    <p:extLst>
      <p:ext uri="{BB962C8B-B14F-4D97-AF65-F5344CB8AC3E}">
        <p14:creationId xmlns:p14="http://schemas.microsoft.com/office/powerpoint/2010/main" val="4259420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20/01/2021</a:t>
            </a:r>
          </a:p>
        </p:txBody>
      </p:sp>
      <p:sp>
        <p:nvSpPr>
          <p:cNvPr id="3" name="Footer Placeholder 2"/>
          <p:cNvSpPr>
            <a:spLocks noGrp="1"/>
          </p:cNvSpPr>
          <p:nvPr>
            <p:ph type="ftr" sz="quarter" idx="11"/>
          </p:nvPr>
        </p:nvSpPr>
        <p:spPr>
          <a:xfrm>
            <a:off x="3124200" y="4760464"/>
            <a:ext cx="2895600" cy="280644"/>
          </a:xfrm>
        </p:spPr>
        <p:txBody>
          <a:bodyPr/>
          <a:lstStyle/>
          <a:p>
            <a:pPr algn="r"/>
            <a:r>
              <a:rPr lang="en-US" dirty="0">
                <a:solidFill>
                  <a:schemeClr val="tx2"/>
                </a:solidFill>
              </a:rPr>
              <a:t>Department of CSE, Vemana IT</a:t>
            </a:r>
          </a:p>
        </p:txBody>
      </p:sp>
      <p:sp>
        <p:nvSpPr>
          <p:cNvPr id="7" name="Footer Placeholder 4"/>
          <p:cNvSpPr txBox="1"/>
          <p:nvPr/>
        </p:nvSpPr>
        <p:spPr>
          <a:xfrm>
            <a:off x="8610600" y="4725563"/>
            <a:ext cx="381000" cy="315545"/>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14</a:t>
            </a:r>
          </a:p>
        </p:txBody>
      </p:sp>
      <p:sp>
        <p:nvSpPr>
          <p:cNvPr id="8"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4" name="Rectangle 3"/>
          <p:cNvSpPr/>
          <p:nvPr/>
        </p:nvSpPr>
        <p:spPr>
          <a:xfrm>
            <a:off x="685800" y="666750"/>
            <a:ext cx="7620000" cy="4252446"/>
          </a:xfrm>
          <a:prstGeom prst="rect">
            <a:avLst/>
          </a:prstGeom>
        </p:spPr>
        <p:txBody>
          <a:bodyPr wrap="square">
            <a:spAutoFit/>
          </a:bodyPr>
          <a:lstStyle/>
          <a:p>
            <a:pPr marL="342900" marR="0" lvl="0" indent="-342900" algn="just">
              <a:lnSpc>
                <a:spcPct val="150000"/>
              </a:lnSpc>
              <a:spcBef>
                <a:spcPts val="0"/>
              </a:spcBef>
              <a:spcAft>
                <a:spcPts val="800"/>
              </a:spcAft>
              <a:buFont typeface="+mj-lt"/>
              <a:buAutoNum type="arabicPeriod"/>
            </a:pPr>
            <a:r>
              <a:rPr lang="en-IN" sz="1400" dirty="0">
                <a:solidFill>
                  <a:srgbClr val="231F20"/>
                </a:solidFill>
                <a:latin typeface="Times New Roman" panose="02020603050405020304" pitchFamily="18" charset="0"/>
                <a:ea typeface="Calibri" panose="020F0502020204030204" pitchFamily="34" charset="0"/>
                <a:cs typeface="Times New Roman" panose="02020603050405020304" pitchFamily="18" charset="0"/>
              </a:rPr>
              <a:t>The </a:t>
            </a:r>
            <a:r>
              <a:rPr lang="en-IN" sz="1400" b="1" dirty="0">
                <a:solidFill>
                  <a:srgbClr val="231F20"/>
                </a:solidFill>
                <a:latin typeface="Times New Roman" panose="02020603050405020304" pitchFamily="18" charset="0"/>
                <a:ea typeface="Calibri" panose="020F0502020204030204" pitchFamily="34" charset="0"/>
                <a:cs typeface="Times New Roman" panose="02020603050405020304" pitchFamily="18" charset="0"/>
              </a:rPr>
              <a:t>Administrator </a:t>
            </a:r>
            <a:r>
              <a:rPr lang="en-IN" sz="1400" dirty="0">
                <a:solidFill>
                  <a:srgbClr val="231F20"/>
                </a:solidFill>
                <a:latin typeface="Times New Roman" panose="02020603050405020304" pitchFamily="18" charset="0"/>
                <a:ea typeface="Calibri" panose="020F0502020204030204" pitchFamily="34" charset="0"/>
                <a:cs typeface="Times New Roman" panose="02020603050405020304" pitchFamily="18" charset="0"/>
              </a:rPr>
              <a:t> contains various attributes such as ID, Name and so on which are needed to login to the Network Monitor System. </a:t>
            </a:r>
          </a:p>
          <a:p>
            <a:pPr marL="342900" marR="0" lvl="0" indent="-342900" algn="just">
              <a:lnSpc>
                <a:spcPct val="150000"/>
              </a:lnSpc>
              <a:spcBef>
                <a:spcPts val="0"/>
              </a:spcBef>
              <a:spcAft>
                <a:spcPts val="800"/>
              </a:spcAft>
              <a:buFont typeface="+mj-lt"/>
              <a:buAutoNum type="arabicPeriod"/>
            </a:pPr>
            <a:r>
              <a:rPr lang="en-US" sz="1400" dirty="0">
                <a:solidFill>
                  <a:srgbClr val="231F20"/>
                </a:solidFill>
                <a:latin typeface="Times New Roman" panose="02020603050405020304" pitchFamily="18" charset="0"/>
                <a:ea typeface="Times New Roman" panose="02020603050405020304" pitchFamily="18" charset="0"/>
              </a:rPr>
              <a:t>The </a:t>
            </a:r>
            <a:r>
              <a:rPr lang="en-US" sz="1400" b="1" dirty="0">
                <a:solidFill>
                  <a:srgbClr val="231F20"/>
                </a:solidFill>
                <a:latin typeface="Times New Roman" panose="02020603050405020304" pitchFamily="18" charset="0"/>
                <a:ea typeface="Times New Roman" panose="02020603050405020304" pitchFamily="18" charset="0"/>
              </a:rPr>
              <a:t>Devices </a:t>
            </a:r>
            <a:r>
              <a:rPr lang="en-US" sz="1400" dirty="0">
                <a:solidFill>
                  <a:srgbClr val="231F20"/>
                </a:solidFill>
                <a:latin typeface="Times New Roman" panose="02020603050405020304" pitchFamily="18" charset="0"/>
                <a:ea typeface="Times New Roman" panose="02020603050405020304" pitchFamily="18" charset="0"/>
              </a:rPr>
              <a:t>contains several attributes such as ID, Name, IP Address and so on that are used to populate database with various parameters of each device such as MAC, </a:t>
            </a:r>
            <a:r>
              <a:rPr lang="en-IN" sz="1400" dirty="0">
                <a:solidFill>
                  <a:srgbClr val="231F20"/>
                </a:solidFill>
                <a:latin typeface="Times New Roman" panose="02020603050405020304" pitchFamily="18" charset="0"/>
                <a:ea typeface="Times New Roman" panose="02020603050405020304" pitchFamily="18" charset="0"/>
              </a:rPr>
              <a:t>Address, Device ID, Device Type, Firmware Version, Reachability, Access, Bandwidth, Latency, Uptime, Traffic Statistics and so on</a:t>
            </a:r>
            <a:r>
              <a:rPr lang="en-US" sz="1400" dirty="0">
                <a:solidFill>
                  <a:srgbClr val="231F20"/>
                </a:solidFill>
                <a:latin typeface="Times New Roman" panose="02020603050405020304" pitchFamily="18" charset="0"/>
                <a:ea typeface="Times New Roman" panose="02020603050405020304" pitchFamily="18" charset="0"/>
              </a:rPr>
              <a:t>.</a:t>
            </a:r>
          </a:p>
          <a:p>
            <a:pPr marL="342900" indent="-342900" algn="just">
              <a:lnSpc>
                <a:spcPct val="150000"/>
              </a:lnSpc>
              <a:spcAft>
                <a:spcPts val="800"/>
              </a:spcAft>
              <a:buFont typeface="+mj-lt"/>
              <a:buAutoNum type="arabicPeriod"/>
            </a:pPr>
            <a:r>
              <a:rPr lang="en-IN" sz="1400" dirty="0">
                <a:solidFill>
                  <a:srgbClr val="231F20"/>
                </a:solidFill>
                <a:latin typeface="Times New Roman" panose="02020603050405020304" pitchFamily="18" charset="0"/>
                <a:ea typeface="Times New Roman" panose="02020603050405020304" pitchFamily="18" charset="0"/>
              </a:rPr>
              <a:t>The </a:t>
            </a:r>
            <a:r>
              <a:rPr lang="en-IN" sz="1400" b="1" dirty="0">
                <a:solidFill>
                  <a:srgbClr val="231F20"/>
                </a:solidFill>
                <a:latin typeface="Times New Roman" panose="02020603050405020304" pitchFamily="18" charset="0"/>
                <a:ea typeface="Times New Roman" panose="02020603050405020304" pitchFamily="18" charset="0"/>
              </a:rPr>
              <a:t>SNMP Monitoring  </a:t>
            </a:r>
            <a:r>
              <a:rPr lang="en-IN" sz="1400" dirty="0">
                <a:solidFill>
                  <a:srgbClr val="231F20"/>
                </a:solidFill>
                <a:latin typeface="Times New Roman" panose="02020603050405020304" pitchFamily="18" charset="0"/>
                <a:ea typeface="Times New Roman" panose="02020603050405020304" pitchFamily="18" charset="0"/>
              </a:rPr>
              <a:t>device including Bandwidth, Latency in reaching the device, Uptime of the device, Traffic Statistics in real time and information about device.</a:t>
            </a:r>
          </a:p>
          <a:p>
            <a:pPr algn="just">
              <a:lnSpc>
                <a:spcPct val="150000"/>
              </a:lnSpc>
              <a:spcAft>
                <a:spcPts val="800"/>
              </a:spcAft>
            </a:pPr>
            <a:endParaRPr lang="en-US" sz="1400" dirty="0">
              <a:solidFill>
                <a:srgbClr val="231F20"/>
              </a:solidFill>
              <a:latin typeface="Times New Roman" panose="02020603050405020304" pitchFamily="18" charset="0"/>
              <a:ea typeface="Times New Roman" panose="02020603050405020304" pitchFamily="18" charset="0"/>
            </a:endParaRPr>
          </a:p>
          <a:p>
            <a:pPr algn="just">
              <a:lnSpc>
                <a:spcPct val="150000"/>
              </a:lnSpc>
              <a:spcAft>
                <a:spcPts val="800"/>
              </a:spcAft>
            </a:pPr>
            <a:endParaRPr lang="en-US" sz="1400" dirty="0">
              <a:solidFill>
                <a:srgbClr val="231F20"/>
              </a:solidFill>
              <a:latin typeface="Times New Roman" panose="02020603050405020304" pitchFamily="18" charset="0"/>
              <a:ea typeface="Times New Roman" panose="02020603050405020304" pitchFamily="18" charset="0"/>
            </a:endParaRPr>
          </a:p>
          <a:p>
            <a:pPr marR="0" lvl="0" algn="just">
              <a:lnSpc>
                <a:spcPct val="150000"/>
              </a:lnSpc>
              <a:spcBef>
                <a:spcPts val="0"/>
              </a:spcBef>
              <a:spcAft>
                <a:spcPts val="800"/>
              </a:spcAft>
            </a:pPr>
            <a:endParaRPr lang="en-US" dirty="0"/>
          </a:p>
        </p:txBody>
      </p:sp>
      <p:sp>
        <p:nvSpPr>
          <p:cNvPr id="11" name="Date Placeholder 3"/>
          <p:cNvSpPr txBox="1"/>
          <p:nvPr/>
        </p:nvSpPr>
        <p:spPr>
          <a:xfrm>
            <a:off x="8077200" y="28575"/>
            <a:ext cx="990600" cy="378619"/>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Tree>
    <p:extLst>
      <p:ext uri="{BB962C8B-B14F-4D97-AF65-F5344CB8AC3E}">
        <p14:creationId xmlns:p14="http://schemas.microsoft.com/office/powerpoint/2010/main" val="1385130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20/01/2021</a:t>
            </a:r>
          </a:p>
        </p:txBody>
      </p:sp>
      <p:sp>
        <p:nvSpPr>
          <p:cNvPr id="3" name="Footer Placeholder 2"/>
          <p:cNvSpPr>
            <a:spLocks noGrp="1"/>
          </p:cNvSpPr>
          <p:nvPr>
            <p:ph type="ftr" sz="quarter" idx="11"/>
          </p:nvPr>
        </p:nvSpPr>
        <p:spPr/>
        <p:txBody>
          <a:bodyPr/>
          <a:lstStyle/>
          <a:p>
            <a:r>
              <a:rPr lang="en-US"/>
              <a:t>Department of CSE, Vemana IT</a:t>
            </a:r>
            <a:endParaRPr lang="en-US" dirty="0"/>
          </a:p>
        </p:txBody>
      </p:sp>
      <p:sp>
        <p:nvSpPr>
          <p:cNvPr id="4" name="Rectangle 3"/>
          <p:cNvSpPr/>
          <p:nvPr/>
        </p:nvSpPr>
        <p:spPr>
          <a:xfrm>
            <a:off x="381000" y="971550"/>
            <a:ext cx="7848600" cy="2319930"/>
          </a:xfrm>
          <a:prstGeom prst="rect">
            <a:avLst/>
          </a:prstGeom>
        </p:spPr>
        <p:txBody>
          <a:bodyPr wrap="square">
            <a:spAutoFit/>
          </a:bodyPr>
          <a:lstStyle/>
          <a:p>
            <a:pPr marL="342900" lvl="0" indent="-342900" algn="just">
              <a:lnSpc>
                <a:spcPct val="150000"/>
              </a:lnSpc>
              <a:buAutoNum type="arabicPeriod" startAt="4"/>
            </a:pPr>
            <a:r>
              <a:rPr lang="en-IN" sz="1400" dirty="0">
                <a:latin typeface="Times New Roman" panose="02020603050405020304" pitchFamily="18" charset="0"/>
                <a:cs typeface="Times New Roman" panose="02020603050405020304" pitchFamily="18" charset="0"/>
              </a:rPr>
              <a:t>The </a:t>
            </a:r>
            <a:r>
              <a:rPr lang="en-IN" sz="1400" b="1" dirty="0">
                <a:latin typeface="Times New Roman" panose="02020603050405020304" pitchFamily="18" charset="0"/>
                <a:cs typeface="Times New Roman" panose="02020603050405020304" pitchFamily="18" charset="0"/>
              </a:rPr>
              <a:t>ICMP Monitoring</a:t>
            </a:r>
            <a:r>
              <a:rPr lang="en-IN" sz="1400" dirty="0">
                <a:latin typeface="Times New Roman" panose="02020603050405020304" pitchFamily="18" charset="0"/>
                <a:cs typeface="Times New Roman" panose="02020603050405020304" pitchFamily="18" charset="0"/>
              </a:rPr>
              <a:t>  contains attributes Send Request that are used to determine the reachability of the device.</a:t>
            </a:r>
            <a:endParaRPr lang="en-US" sz="1400" dirty="0">
              <a:latin typeface="Times New Roman" panose="02020603050405020304" pitchFamily="18" charset="0"/>
              <a:cs typeface="Times New Roman" panose="02020603050405020304" pitchFamily="18" charset="0"/>
            </a:endParaRPr>
          </a:p>
          <a:p>
            <a:pPr marL="342900" lvl="0" indent="-342900" algn="just">
              <a:lnSpc>
                <a:spcPct val="150000"/>
              </a:lnSpc>
              <a:buAutoNum type="arabicPeriod" startAt="4"/>
            </a:pPr>
            <a:r>
              <a:rPr lang="en-IN" sz="1400" dirty="0">
                <a:latin typeface="Times New Roman" panose="02020603050405020304" pitchFamily="18" charset="0"/>
                <a:cs typeface="Times New Roman" panose="02020603050405020304" pitchFamily="18" charset="0"/>
              </a:rPr>
              <a:t>The </a:t>
            </a:r>
            <a:r>
              <a:rPr lang="en-IN" sz="1400" b="1" dirty="0">
                <a:latin typeface="Times New Roman" panose="02020603050405020304" pitchFamily="18" charset="0"/>
                <a:cs typeface="Times New Roman" panose="02020603050405020304" pitchFamily="18" charset="0"/>
              </a:rPr>
              <a:t>LLDP Population</a:t>
            </a:r>
            <a:r>
              <a:rPr lang="en-IN" sz="1400" dirty="0">
                <a:latin typeface="Times New Roman" panose="02020603050405020304" pitchFamily="18" charset="0"/>
                <a:cs typeface="Times New Roman" panose="02020603050405020304" pitchFamily="18" charset="0"/>
              </a:rPr>
              <a:t> contains  Send Request that are used to learn more about the device through the LLDP RX packets; firmware versions, serial number and chassis number are of interest in particular.</a:t>
            </a:r>
            <a:endParaRPr lang="en-US" sz="1400" dirty="0">
              <a:latin typeface="Times New Roman" panose="02020603050405020304" pitchFamily="18" charset="0"/>
              <a:cs typeface="Times New Roman" panose="02020603050405020304" pitchFamily="18" charset="0"/>
            </a:endParaRPr>
          </a:p>
          <a:p>
            <a:pPr marL="342900" lvl="0" indent="-342900" algn="just">
              <a:lnSpc>
                <a:spcPct val="150000"/>
              </a:lnSpc>
              <a:buAutoNum type="arabicPeriod" startAt="4"/>
            </a:pPr>
            <a:r>
              <a:rPr lang="en-IN" sz="1400" dirty="0">
                <a:latin typeface="Times New Roman" panose="02020603050405020304" pitchFamily="18" charset="0"/>
                <a:cs typeface="Times New Roman" panose="02020603050405020304" pitchFamily="18" charset="0"/>
              </a:rPr>
              <a:t>The </a:t>
            </a:r>
            <a:r>
              <a:rPr lang="en-IN" sz="1400" b="1" dirty="0">
                <a:latin typeface="Times New Roman" panose="02020603050405020304" pitchFamily="18" charset="0"/>
                <a:cs typeface="Times New Roman" panose="02020603050405020304" pitchFamily="18" charset="0"/>
              </a:rPr>
              <a:t>ARP Population</a:t>
            </a:r>
            <a:r>
              <a:rPr lang="en-IN" sz="1400" dirty="0">
                <a:latin typeface="Times New Roman" panose="02020603050405020304" pitchFamily="18" charset="0"/>
                <a:cs typeface="Times New Roman" panose="02020603050405020304" pitchFamily="18" charset="0"/>
              </a:rPr>
              <a:t>  contains are mainly used to populate MAC Address and IP Address of the device into the Database. </a:t>
            </a:r>
            <a:endParaRPr lang="en-US" sz="1400" dirty="0"/>
          </a:p>
        </p:txBody>
      </p:sp>
      <p:sp>
        <p:nvSpPr>
          <p:cNvPr id="5"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6" name="Date Placeholder 3"/>
          <p:cNvSpPr txBox="1"/>
          <p:nvPr/>
        </p:nvSpPr>
        <p:spPr>
          <a:xfrm>
            <a:off x="8077200" y="28575"/>
            <a:ext cx="990600" cy="378619"/>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
        <p:nvSpPr>
          <p:cNvPr id="7" name="Footer Placeholder 4"/>
          <p:cNvSpPr txBox="1"/>
          <p:nvPr/>
        </p:nvSpPr>
        <p:spPr>
          <a:xfrm>
            <a:off x="8610600" y="4725563"/>
            <a:ext cx="381000" cy="315545"/>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15</a:t>
            </a:r>
          </a:p>
        </p:txBody>
      </p:sp>
    </p:spTree>
    <p:extLst>
      <p:ext uri="{BB962C8B-B14F-4D97-AF65-F5344CB8AC3E}">
        <p14:creationId xmlns:p14="http://schemas.microsoft.com/office/powerpoint/2010/main" val="3892779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algn="just">
              <a:lnSpc>
                <a:spcPct val="150000"/>
              </a:lnSpc>
            </a:pPr>
            <a:r>
              <a:rPr lang="en-US" sz="1400" dirty="0">
                <a:latin typeface="Times New Roman" panose="02020603050405020304" pitchFamily="18" charset="0"/>
                <a:cs typeface="Times New Roman" panose="02020603050405020304" pitchFamily="18" charset="0"/>
              </a:rPr>
              <a:t>A fully functional network monitoring system that can overlay various monitoring protocols such as ICMP, SNMP, SYSLOG, ARP, LLDP and so on to obtain all information about various network nodes.</a:t>
            </a:r>
          </a:p>
          <a:p>
            <a:pPr algn="just">
              <a:lnSpc>
                <a:spcPct val="150000"/>
              </a:lnSpc>
            </a:pPr>
            <a:r>
              <a:rPr lang="en-US" sz="1400" dirty="0">
                <a:latin typeface="Times New Roman" panose="02020603050405020304" pitchFamily="18" charset="0"/>
                <a:cs typeface="Times New Roman" panose="02020603050405020304" pitchFamily="18" charset="0"/>
              </a:rPr>
              <a:t>Development of easy installation script setup documentation. </a:t>
            </a:r>
          </a:p>
          <a:p>
            <a:pPr algn="just">
              <a:lnSpc>
                <a:spcPct val="150000"/>
              </a:lnSpc>
            </a:pPr>
            <a:r>
              <a:rPr lang="en-US" sz="1400" dirty="0">
                <a:latin typeface="Times New Roman" panose="02020603050405020304" pitchFamily="18" charset="0"/>
                <a:cs typeface="Times New Roman" panose="02020603050405020304" pitchFamily="18" charset="0"/>
              </a:rPr>
              <a:t>A lucid, user-friendly User Interface for the application that can display information with right intensity</a:t>
            </a:r>
          </a:p>
          <a:p>
            <a:pPr algn="just">
              <a:lnSpc>
                <a:spcPct val="150000"/>
              </a:lnSpc>
            </a:pPr>
            <a:r>
              <a:rPr lang="en-US" sz="1400" dirty="0">
                <a:latin typeface="Times New Roman" panose="02020603050405020304" pitchFamily="18" charset="0"/>
                <a:cs typeface="Times New Roman" panose="02020603050405020304" pitchFamily="18" charset="0"/>
              </a:rPr>
              <a:t>Consistent triggering for alerts in any inconsistent conditions that found in a network</a:t>
            </a:r>
          </a:p>
          <a:p>
            <a:pPr algn="just">
              <a:lnSpc>
                <a:spcPct val="150000"/>
              </a:lnSpc>
            </a:pPr>
            <a:r>
              <a:rPr lang="en-US" sz="1400" dirty="0">
                <a:latin typeface="Times New Roman" panose="02020603050405020304" pitchFamily="18" charset="0"/>
                <a:cs typeface="Times New Roman" panose="02020603050405020304" pitchFamily="18" charset="0"/>
              </a:rPr>
              <a:t>Alerts should be sent to the users configured as per their customizations.</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EXPECTED OUTCOME</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1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20/01/2021</a:t>
            </a:r>
          </a:p>
        </p:txBody>
      </p:sp>
      <p:sp>
        <p:nvSpPr>
          <p:cNvPr id="12" name="Footer Placeholder 4">
            <a:extLst>
              <a:ext uri="{FF2B5EF4-FFF2-40B4-BE49-F238E27FC236}">
                <a16:creationId xmlns:a16="http://schemas.microsoft.com/office/drawing/2014/main" id="{22DDB47F-B0C3-43E5-97DC-3FD506169118}"/>
              </a:ext>
            </a:extLst>
          </p:cNvPr>
          <p:cNvSpPr txBox="1"/>
          <p:nvPr/>
        </p:nvSpPr>
        <p:spPr>
          <a:xfrm>
            <a:off x="8229599" y="4770399"/>
            <a:ext cx="670095"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16</a:t>
            </a:r>
          </a:p>
        </p:txBody>
      </p:sp>
    </p:spTree>
    <p:extLst>
      <p:ext uri="{BB962C8B-B14F-4D97-AF65-F5344CB8AC3E}">
        <p14:creationId xmlns:p14="http://schemas.microsoft.com/office/powerpoint/2010/main" val="3747719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marL="0" indent="0" algn="just">
              <a:lnSpc>
                <a:spcPct val="150000"/>
              </a:lnSpc>
              <a:buNone/>
            </a:pPr>
            <a:r>
              <a:rPr lang="en-US" sz="1400" dirty="0">
                <a:latin typeface="Times New Roman" panose="02020603050405020304" pitchFamily="18" charset="0"/>
                <a:cs typeface="Times New Roman" panose="02020603050405020304" pitchFamily="18" charset="0"/>
              </a:rPr>
              <a:t>[1] </a:t>
            </a:r>
            <a:r>
              <a:rPr lang="en-US" sz="1400" b="1" dirty="0">
                <a:latin typeface="Times New Roman" panose="02020603050405020304" pitchFamily="18" charset="0"/>
                <a:cs typeface="Times New Roman" panose="02020603050405020304" pitchFamily="18" charset="0"/>
              </a:rPr>
              <a:t>Network Monitoring System for Network Equipment Availability and Performance Reporting</a:t>
            </a:r>
            <a:r>
              <a:rPr lang="en-US" sz="1400" dirty="0">
                <a:latin typeface="Times New Roman" panose="02020603050405020304" pitchFamily="18" charset="0"/>
                <a:cs typeface="Times New Roman" panose="02020603050405020304" pitchFamily="18" charset="0"/>
              </a:rPr>
              <a:t> –by Baphumelele Masikisiki, Siyabulela Dyakalashre[2020]</a:t>
            </a:r>
          </a:p>
          <a:p>
            <a:pPr marL="0" indent="0" algn="just">
              <a:lnSpc>
                <a:spcPct val="150000"/>
              </a:lnSpc>
              <a:buNone/>
            </a:pPr>
            <a:r>
              <a:rPr lang="en-US" sz="1400" b="1" dirty="0">
                <a:latin typeface="Times New Roman" panose="02020603050405020304" pitchFamily="18" charset="0"/>
                <a:cs typeface="Times New Roman" panose="02020603050405020304" pitchFamily="18" charset="0"/>
              </a:rPr>
              <a:t>[2] Architecture of a Network Performance Monitor for Application Services on Multi-Clouds</a:t>
            </a:r>
            <a:r>
              <a:rPr lang="en-US" sz="1400" dirty="0">
                <a:latin typeface="Times New Roman" panose="02020603050405020304" pitchFamily="18" charset="0"/>
                <a:cs typeface="Times New Roman" panose="02020603050405020304" pitchFamily="18" charset="0"/>
              </a:rPr>
              <a:t> – by Young-min Kim, Ki-sung Lee, Jae-cheol Uhm, Si-chang Kim, and Chan-gun Lee 2018</a:t>
            </a:r>
          </a:p>
          <a:p>
            <a:pPr marL="0" indent="0" algn="just">
              <a:lnSpc>
                <a:spcPct val="150000"/>
              </a:lnSpc>
              <a:buNone/>
            </a:pPr>
            <a:r>
              <a:rPr lang="en-US" sz="1400" dirty="0">
                <a:latin typeface="Times New Roman" panose="02020603050405020304" pitchFamily="18" charset="0"/>
                <a:cs typeface="Times New Roman" panose="02020603050405020304" pitchFamily="18" charset="0"/>
              </a:rPr>
              <a:t>[3] </a:t>
            </a:r>
            <a:r>
              <a:rPr lang="en-US" sz="1400" b="1" dirty="0">
                <a:latin typeface="Times New Roman" panose="02020603050405020304" pitchFamily="18" charset="0"/>
                <a:cs typeface="Times New Roman" panose="02020603050405020304" pitchFamily="18" charset="0"/>
              </a:rPr>
              <a:t>Measurement-Aware Monitor Placement and Routing: A Joint Optimization Approach for Network-Wide Measurements</a:t>
            </a:r>
            <a:r>
              <a:rPr lang="en-US" sz="1400" dirty="0">
                <a:latin typeface="Times New Roman" panose="02020603050405020304" pitchFamily="18" charset="0"/>
                <a:cs typeface="Times New Roman" panose="02020603050405020304" pitchFamily="18" charset="0"/>
              </a:rPr>
              <a:t> – by Guanyao Huang, Chia-Wei Chang, Chen-Nee Chuah, and Bill Lin 2017</a:t>
            </a:r>
          </a:p>
          <a:p>
            <a:pPr marL="0" indent="0" algn="just">
              <a:lnSpc>
                <a:spcPct val="150000"/>
              </a:lnSpc>
              <a:buNone/>
            </a:pPr>
            <a:r>
              <a:rPr lang="en-US" sz="1400" dirty="0">
                <a:latin typeface="Times New Roman" panose="02020603050405020304" pitchFamily="18" charset="0"/>
                <a:cs typeface="Times New Roman" panose="02020603050405020304" pitchFamily="18" charset="0"/>
              </a:rPr>
              <a:t>[4] </a:t>
            </a:r>
            <a:r>
              <a:rPr lang="en-US" sz="1400" b="1" dirty="0">
                <a:latin typeface="Times New Roman" panose="02020603050405020304" pitchFamily="18" charset="0"/>
                <a:cs typeface="Times New Roman" panose="02020603050405020304" pitchFamily="18" charset="0"/>
              </a:rPr>
              <a:t>A Web-based monitor and management system architecture for enterprise virtual private network </a:t>
            </a:r>
            <a:r>
              <a:rPr lang="en-US" sz="1400" dirty="0">
                <a:latin typeface="Times New Roman" panose="02020603050405020304" pitchFamily="18" charset="0"/>
                <a:cs typeface="Times New Roman" panose="02020603050405020304" pitchFamily="18" charset="0"/>
              </a:rPr>
              <a:t>– by Ruey-Shun Chen , Change-Jen Hsu 2019</a:t>
            </a:r>
          </a:p>
          <a:p>
            <a:pPr marL="0" indent="0" algn="just">
              <a:lnSpc>
                <a:spcPct val="17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7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7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70000"/>
              </a:lnSpc>
              <a:buNone/>
            </a:pPr>
            <a:endParaRPr lang="en-US" sz="2200" dirty="0">
              <a:latin typeface="Times New Roman" panose="02020603050405020304" pitchFamily="18" charset="0"/>
              <a:cs typeface="Times New Roman" panose="02020603050405020304" pitchFamily="18" charset="0"/>
            </a:endParaRP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REFERENCES</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1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20/01/2021</a:t>
            </a:r>
          </a:p>
        </p:txBody>
      </p:sp>
      <p:sp>
        <p:nvSpPr>
          <p:cNvPr id="12" name="Footer Placeholder 4">
            <a:extLst>
              <a:ext uri="{FF2B5EF4-FFF2-40B4-BE49-F238E27FC236}">
                <a16:creationId xmlns:a16="http://schemas.microsoft.com/office/drawing/2014/main" id="{C7E2142E-82BB-4994-B007-795485F7F8C9}"/>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18</a:t>
            </a:r>
          </a:p>
        </p:txBody>
      </p:sp>
    </p:spTree>
    <p:extLst>
      <p:ext uri="{BB962C8B-B14F-4D97-AF65-F5344CB8AC3E}">
        <p14:creationId xmlns:p14="http://schemas.microsoft.com/office/powerpoint/2010/main" val="815116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5950"/>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THANK YOU</a:t>
            </a:r>
          </a:p>
        </p:txBody>
      </p:sp>
      <p:sp>
        <p:nvSpPr>
          <p:cNvPr id="12" name="Footer Placeholder 4">
            <a:extLst>
              <a:ext uri="{FF2B5EF4-FFF2-40B4-BE49-F238E27FC236}">
                <a16:creationId xmlns:a16="http://schemas.microsoft.com/office/drawing/2014/main" id="{13810B73-4AAA-481B-91C3-62C546016E85}"/>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8"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14"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
        <p:nvSpPr>
          <p:cNvPr id="15"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20/01/2021</a:t>
            </a:r>
          </a:p>
        </p:txBody>
      </p:sp>
      <p:sp>
        <p:nvSpPr>
          <p:cNvPr id="9" name="Footer Placeholder 4">
            <a:extLst>
              <a:ext uri="{FF2B5EF4-FFF2-40B4-BE49-F238E27FC236}">
                <a16:creationId xmlns:a16="http://schemas.microsoft.com/office/drawing/2014/main" id="{5BAABC9F-2C43-4E9E-95B7-07D7A0433B5A}"/>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19</a:t>
            </a:r>
          </a:p>
        </p:txBody>
      </p:sp>
    </p:spTree>
    <p:extLst>
      <p:ext uri="{BB962C8B-B14F-4D97-AF65-F5344CB8AC3E}">
        <p14:creationId xmlns:p14="http://schemas.microsoft.com/office/powerpoint/2010/main" val="1957674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3B1AF-4827-48F8-89C1-04B58CDA00EB}"/>
              </a:ext>
            </a:extLst>
          </p:cNvPr>
          <p:cNvSpPr>
            <a:spLocks noGrp="1"/>
          </p:cNvSpPr>
          <p:nvPr>
            <p:ph type="title"/>
          </p:nvPr>
        </p:nvSpPr>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BIRD VIEW</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D92DB6-6DA7-483C-9605-E091ACCD8173}"/>
              </a:ext>
            </a:extLst>
          </p:cNvPr>
          <p:cNvSpPr>
            <a:spLocks noGrp="1"/>
          </p:cNvSpPr>
          <p:nvPr>
            <p:ph idx="1"/>
          </p:nvPr>
        </p:nvSpPr>
        <p:spPr>
          <a:xfrm>
            <a:off x="457200" y="1063228"/>
            <a:ext cx="8229600" cy="3531395"/>
          </a:xfrm>
        </p:spPr>
        <p:txBody>
          <a:bodyPr>
            <a:normAutofit/>
          </a:bodyPr>
          <a:lstStyle/>
          <a:p>
            <a:r>
              <a:rPr lang="en-US" sz="1600" dirty="0">
                <a:latin typeface="Times New Roman" panose="02020603050405020304" pitchFamily="18" charset="0"/>
                <a:cs typeface="Times New Roman" panose="02020603050405020304" pitchFamily="18" charset="0"/>
              </a:rPr>
              <a:t>Project Title</a:t>
            </a:r>
          </a:p>
          <a:p>
            <a:r>
              <a:rPr lang="en-US" sz="1600" dirty="0">
                <a:latin typeface="Times New Roman" panose="02020603050405020304" pitchFamily="18" charset="0"/>
                <a:cs typeface="Times New Roman" panose="02020603050405020304" pitchFamily="18" charset="0"/>
              </a:rPr>
              <a:t>Introduction </a:t>
            </a:r>
          </a:p>
          <a:p>
            <a:r>
              <a:rPr lang="en-US" sz="1600" dirty="0">
                <a:latin typeface="Times New Roman" panose="02020603050405020304" pitchFamily="18" charset="0"/>
                <a:cs typeface="Times New Roman" panose="02020603050405020304" pitchFamily="18" charset="0"/>
              </a:rPr>
              <a:t>Literature Survey </a:t>
            </a:r>
          </a:p>
          <a:p>
            <a:r>
              <a:rPr lang="en-US" sz="1600" dirty="0">
                <a:latin typeface="Times New Roman" panose="02020603050405020304" pitchFamily="18" charset="0"/>
                <a:cs typeface="Times New Roman" panose="02020603050405020304" pitchFamily="18" charset="0"/>
              </a:rPr>
              <a:t>Comparative analysis of the survey</a:t>
            </a:r>
          </a:p>
          <a:p>
            <a:r>
              <a:rPr lang="en-US" sz="1600" dirty="0">
                <a:latin typeface="Times New Roman" panose="02020603050405020304" pitchFamily="18" charset="0"/>
                <a:cs typeface="Times New Roman" panose="02020603050405020304" pitchFamily="18" charset="0"/>
              </a:rPr>
              <a:t>Problem Statement</a:t>
            </a:r>
          </a:p>
          <a:p>
            <a:r>
              <a:rPr lang="en-US" sz="1600" dirty="0">
                <a:latin typeface="Times New Roman" panose="02020603050405020304" pitchFamily="18" charset="0"/>
                <a:cs typeface="Times New Roman" panose="02020603050405020304" pitchFamily="18" charset="0"/>
              </a:rPr>
              <a:t>System Requirements</a:t>
            </a:r>
          </a:p>
          <a:p>
            <a:r>
              <a:rPr lang="en-US" sz="1600" dirty="0">
                <a:latin typeface="Times New Roman" panose="02020603050405020304" pitchFamily="18" charset="0"/>
                <a:cs typeface="Times New Roman" panose="02020603050405020304" pitchFamily="18" charset="0"/>
              </a:rPr>
              <a:t>Design Methodology</a:t>
            </a:r>
          </a:p>
          <a:p>
            <a:r>
              <a:rPr lang="en-US" sz="1600" dirty="0">
                <a:latin typeface="Times New Roman" panose="02020603050405020304" pitchFamily="18" charset="0"/>
                <a:cs typeface="Times New Roman" panose="02020603050405020304" pitchFamily="18" charset="0"/>
              </a:rPr>
              <a:t>Module Description</a:t>
            </a:r>
          </a:p>
          <a:p>
            <a:r>
              <a:rPr lang="en-US" sz="1600" dirty="0">
                <a:latin typeface="Times New Roman" panose="02020603050405020304" pitchFamily="18" charset="0"/>
                <a:cs typeface="Times New Roman" panose="02020603050405020304" pitchFamily="18" charset="0"/>
              </a:rPr>
              <a:t>Implementation</a:t>
            </a:r>
          </a:p>
          <a:p>
            <a:r>
              <a:rPr lang="en-US" sz="1600" dirty="0">
                <a:latin typeface="Times New Roman" panose="02020603050405020304" pitchFamily="18" charset="0"/>
                <a:cs typeface="Times New Roman" panose="02020603050405020304" pitchFamily="18" charset="0"/>
              </a:rPr>
              <a:t>Expected outcome</a:t>
            </a:r>
            <a:r>
              <a:rPr lang="en-IN"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References</a:t>
            </a: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p:txBody>
          <a:bodyPr/>
          <a:lstStyle/>
          <a:p>
            <a:r>
              <a:rPr lang="en-US" dirty="0"/>
              <a:t>20/1/2021</a:t>
            </a:r>
          </a:p>
        </p:txBody>
      </p:sp>
      <p:sp>
        <p:nvSpPr>
          <p:cNvPr id="5" name="Footer Placeholder 4">
            <a:extLst>
              <a:ext uri="{FF2B5EF4-FFF2-40B4-BE49-F238E27FC236}">
                <a16:creationId xmlns:a16="http://schemas.microsoft.com/office/drawing/2014/main" id="{4453918D-EF15-46E0-A6E8-96CFE8A48E36}"/>
              </a:ext>
            </a:extLst>
          </p:cNvPr>
          <p:cNvSpPr>
            <a:spLocks noGrp="1"/>
          </p:cNvSpPr>
          <p:nvPr>
            <p:ph type="ftr" sz="quarter" idx="11"/>
          </p:nvPr>
        </p:nvSpPr>
        <p:spPr/>
        <p:txBody>
          <a:bodyPr/>
          <a:lstStyle/>
          <a:p>
            <a:pPr algn="r"/>
            <a:r>
              <a:rPr lang="en-US" sz="1400" dirty="0">
                <a:solidFill>
                  <a:schemeClr val="tx2"/>
                </a:solidFill>
              </a:rPr>
              <a:t>Department of CSE, Vemana IT</a:t>
            </a:r>
          </a:p>
        </p:txBody>
      </p:sp>
      <p:sp>
        <p:nvSpPr>
          <p:cNvPr id="9" name="Footer Placeholder 4">
            <a:extLst>
              <a:ext uri="{FF2B5EF4-FFF2-40B4-BE49-F238E27FC236}">
                <a16:creationId xmlns:a16="http://schemas.microsoft.com/office/drawing/2014/main" id="{AF12BD91-D499-484D-AE27-5A29FE3A87B1}"/>
              </a:ext>
            </a:extLst>
          </p:cNvPr>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a:t>
            </a:r>
          </a:p>
        </p:txBody>
      </p:sp>
      <p:sp>
        <p:nvSpPr>
          <p:cNvPr id="10" name="Date Placeholder 3">
            <a:extLst>
              <a:ext uri="{FF2B5EF4-FFF2-40B4-BE49-F238E27FC236}">
                <a16:creationId xmlns:a16="http://schemas.microsoft.com/office/drawing/2014/main" id="{7EAEFA59-ADD5-483B-81EC-7CBC47C157AE}"/>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11"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Tree>
    <p:extLst>
      <p:ext uri="{BB962C8B-B14F-4D97-AF65-F5344CB8AC3E}">
        <p14:creationId xmlns:p14="http://schemas.microsoft.com/office/powerpoint/2010/main" val="3924860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73263"/>
            <a:ext cx="7772400" cy="3279698"/>
          </a:xfrm>
        </p:spPr>
        <p:txBody>
          <a:bodyPr>
            <a:noAutofit/>
          </a:bodyPr>
          <a:lstStyle/>
          <a:p>
            <a:pPr algn="just">
              <a:lnSpc>
                <a:spcPct val="150000"/>
              </a:lnSpc>
            </a:pPr>
            <a:r>
              <a:rPr lang="en-US" sz="1400" dirty="0">
                <a:latin typeface="Times New Roman" panose="02020603050405020304" pitchFamily="18" charset="0"/>
                <a:cs typeface="Times New Roman" panose="02020603050405020304" pitchFamily="18" charset="0"/>
              </a:rPr>
              <a:t>Network Monitor is a scripted tool that alerts the User about various status changes and updates such as Reachability, Firmware version changes, Issues, Resource usage, Device Information and so on .</a:t>
            </a:r>
          </a:p>
          <a:p>
            <a:pPr algn="just">
              <a:lnSpc>
                <a:spcPct val="150000"/>
              </a:lnSpc>
            </a:pPr>
            <a:r>
              <a:rPr lang="en-US" sz="1400" dirty="0">
                <a:latin typeface="Times New Roman" panose="02020603050405020304" pitchFamily="18" charset="0"/>
                <a:cs typeface="Times New Roman" panose="02020603050405020304" pitchFamily="18" charset="0"/>
              </a:rPr>
              <a:t>Alerts can be sent through various modes such as GUI, Email, SMS .</a:t>
            </a:r>
          </a:p>
          <a:p>
            <a:pPr algn="just">
              <a:lnSpc>
                <a:spcPct val="150000"/>
              </a:lnSpc>
            </a:pPr>
            <a:r>
              <a:rPr lang="en-US" sz="1400" dirty="0">
                <a:latin typeface="Times New Roman" panose="02020603050405020304" pitchFamily="18" charset="0"/>
                <a:cs typeface="Times New Roman" panose="02020603050405020304" pitchFamily="18" charset="0"/>
              </a:rPr>
              <a:t>Various Protocols are used for obtaining these information such as ICMP, ARP, LLDP, SNMP and so on.</a:t>
            </a:r>
          </a:p>
          <a:p>
            <a:pPr algn="just">
              <a:lnSpc>
                <a:spcPct val="150000"/>
              </a:lnSpc>
            </a:pPr>
            <a:r>
              <a:rPr lang="en-US" sz="1400" dirty="0">
                <a:solidFill>
                  <a:srgbClr val="231F20"/>
                </a:solidFill>
                <a:latin typeface="Times New Roman" panose="02020603050405020304" pitchFamily="18" charset="0"/>
              </a:rPr>
              <a:t>The various  devices are supported by the system such as Servers, Routers, Switches, Virtual Machines, IoT Devices, Cloud Instances, Data Stores, Wireless Access Points, Endpoint PCs, Printers, Mobiles and so on.</a:t>
            </a:r>
            <a:endParaRPr lang="en-US" sz="1400" dirty="0">
              <a:solidFill>
                <a:srgbClr val="231F20"/>
              </a:solidFill>
              <a:latin typeface="Times New Roman" panose="02020603050405020304" pitchFamily="18" charset="0"/>
              <a:ea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INTRODUCTION</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195943"/>
            <a:ext cx="2819400" cy="211251"/>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15"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20/01/2021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211945"/>
            <a:ext cx="7924800" cy="3188605"/>
          </a:xfrm>
        </p:spPr>
        <p:txBody>
          <a:bodyPr>
            <a:noAutofit/>
          </a:bodyPr>
          <a:lstStyle/>
          <a:p>
            <a:pPr marL="0" indent="0" algn="just">
              <a:lnSpc>
                <a:spcPct val="150000"/>
              </a:lnSpc>
              <a:buNone/>
            </a:pPr>
            <a:r>
              <a:rPr lang="en-US" sz="1400" dirty="0">
                <a:latin typeface="Times New Roman" panose="02020603050405020304" pitchFamily="18" charset="0"/>
                <a:cs typeface="Times New Roman" panose="02020603050405020304" pitchFamily="18" charset="0"/>
              </a:rPr>
              <a:t>[1] </a:t>
            </a:r>
            <a:r>
              <a:rPr lang="en-US" sz="1400" b="1" dirty="0">
                <a:latin typeface="Times New Roman" panose="02020603050405020304" pitchFamily="18" charset="0"/>
                <a:cs typeface="Times New Roman" panose="02020603050405020304" pitchFamily="18" charset="0"/>
              </a:rPr>
              <a:t>Network Monitoring System for Network Equipment Availability and Performance Reporting</a:t>
            </a:r>
            <a:r>
              <a:rPr lang="en-US" sz="1400" dirty="0">
                <a:latin typeface="Times New Roman" panose="02020603050405020304" pitchFamily="18" charset="0"/>
                <a:cs typeface="Times New Roman" panose="02020603050405020304" pitchFamily="18" charset="0"/>
              </a:rPr>
              <a:t> –by Baphumelele Masikisiki, Siyabulela Dyakalashre[2020]</a:t>
            </a:r>
          </a:p>
          <a:p>
            <a:pPr marL="0" indent="0" algn="just">
              <a:lnSpc>
                <a:spcPct val="150000"/>
              </a:lnSpc>
              <a:buNone/>
            </a:pPr>
            <a:r>
              <a:rPr lang="en-US" sz="1400" dirty="0">
                <a:latin typeface="Times New Roman" panose="02020603050405020304" pitchFamily="18" charset="0"/>
                <a:cs typeface="Times New Roman" panose="02020603050405020304" pitchFamily="18" charset="0"/>
              </a:rPr>
              <a:t>	It describes availability and performance of a network, reporting with UFH being used as a test platform. This system is meant to help network administrators with troubleshooting network devices because it will tell them exactly where to go in order to fix the network. </a:t>
            </a:r>
          </a:p>
          <a:p>
            <a:pPr marL="0" indent="0" algn="just">
              <a:lnSpc>
                <a:spcPct val="150000"/>
              </a:lnSpc>
              <a:buNone/>
            </a:pPr>
            <a:r>
              <a:rPr lang="en-US" sz="1400" dirty="0">
                <a:latin typeface="Times New Roman" panose="02020603050405020304" pitchFamily="18" charset="0"/>
                <a:cs typeface="Times New Roman" panose="02020603050405020304" pitchFamily="18" charset="0"/>
              </a:rPr>
              <a:t>Advantage and Disadvantage</a:t>
            </a:r>
          </a:p>
          <a:p>
            <a:pPr algn="just">
              <a:lnSpc>
                <a:spcPct val="150000"/>
              </a:lnSpc>
            </a:pPr>
            <a:r>
              <a:rPr lang="en-US" sz="1400" dirty="0">
                <a:latin typeface="Times New Roman" panose="02020603050405020304" pitchFamily="18" charset="0"/>
                <a:cs typeface="Times New Roman" panose="02020603050405020304" pitchFamily="18" charset="0"/>
              </a:rPr>
              <a:t>It used to test the availability and performances.</a:t>
            </a:r>
          </a:p>
          <a:p>
            <a:pPr algn="just">
              <a:lnSpc>
                <a:spcPct val="150000"/>
              </a:lnSpc>
            </a:pPr>
            <a:r>
              <a:rPr lang="en-US" sz="1400" dirty="0">
                <a:latin typeface="Times New Roman" panose="02020603050405020304" pitchFamily="18" charset="0"/>
                <a:cs typeface="Times New Roman" panose="02020603050405020304" pitchFamily="18" charset="0"/>
              </a:rPr>
              <a:t> The limitation of  reporting notifications with alarms were not successfully implemented .</a:t>
            </a:r>
          </a:p>
        </p:txBody>
      </p:sp>
      <p:sp>
        <p:nvSpPr>
          <p:cNvPr id="6" name="Footer Placeholder 4"/>
          <p:cNvSpPr txBox="1"/>
          <p:nvPr/>
        </p:nvSpPr>
        <p:spPr>
          <a:xfrm>
            <a:off x="8610600" y="4753485"/>
            <a:ext cx="287438" cy="287624"/>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3</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- 1</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1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20/01/2021</a:t>
            </a:r>
          </a:p>
        </p:txBody>
      </p:sp>
    </p:spTree>
    <p:extLst>
      <p:ext uri="{BB962C8B-B14F-4D97-AF65-F5344CB8AC3E}">
        <p14:creationId xmlns:p14="http://schemas.microsoft.com/office/powerpoint/2010/main" val="281208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20/01/2021</a:t>
            </a:r>
          </a:p>
        </p:txBody>
      </p:sp>
      <p:sp>
        <p:nvSpPr>
          <p:cNvPr id="3" name="Footer Placeholder 2"/>
          <p:cNvSpPr>
            <a:spLocks noGrp="1"/>
          </p:cNvSpPr>
          <p:nvPr>
            <p:ph type="ftr" sz="quarter" idx="11"/>
          </p:nvPr>
        </p:nvSpPr>
        <p:spPr>
          <a:xfrm>
            <a:off x="3276600" y="4771203"/>
            <a:ext cx="2895600" cy="273844"/>
          </a:xfrm>
        </p:spPr>
        <p:txBody>
          <a:bodyPr/>
          <a:lstStyle/>
          <a:p>
            <a:r>
              <a:rPr lang="en-US" dirty="0">
                <a:solidFill>
                  <a:schemeClr val="tx2"/>
                </a:solidFill>
              </a:rPr>
              <a:t>Department of CSE, Vemana IT</a:t>
            </a:r>
          </a:p>
          <a:p>
            <a:endParaRPr lang="en-US" dirty="0"/>
          </a:p>
        </p:txBody>
      </p:sp>
      <p:sp>
        <p:nvSpPr>
          <p:cNvPr id="4" name="TextBox 3"/>
          <p:cNvSpPr txBox="1"/>
          <p:nvPr/>
        </p:nvSpPr>
        <p:spPr>
          <a:xfrm>
            <a:off x="609599" y="742950"/>
            <a:ext cx="7848601" cy="3216265"/>
          </a:xfrm>
          <a:prstGeom prst="rect">
            <a:avLst/>
          </a:prstGeom>
          <a:noFill/>
        </p:spPr>
        <p:txBody>
          <a:bodyPr wrap="square" rtlCol="0">
            <a:spAutoFit/>
          </a:bodyPr>
          <a:lstStyle/>
          <a:p>
            <a:pPr algn="just">
              <a:lnSpc>
                <a:spcPct val="150000"/>
              </a:lnSpc>
            </a:pPr>
            <a:r>
              <a:rPr lang="en-US" sz="1400" b="1" dirty="0">
                <a:latin typeface="Times New Roman" panose="02020603050405020304" pitchFamily="18" charset="0"/>
                <a:cs typeface="Times New Roman" panose="02020603050405020304" pitchFamily="18" charset="0"/>
              </a:rPr>
              <a:t>[2] Architecture of a Network Performance Monitor for Application Services on Multi-Clouds</a:t>
            </a:r>
            <a:r>
              <a:rPr lang="en-US" sz="1400" dirty="0">
                <a:latin typeface="Times New Roman" panose="02020603050405020304" pitchFamily="18" charset="0"/>
                <a:cs typeface="Times New Roman" panose="02020603050405020304" pitchFamily="18" charset="0"/>
              </a:rPr>
              <a:t> – by Young-min Kim, Ki-sung Lee, Jae-cheol Uhm, Si-chang Kim, and Chan-gun Lee [2018]</a:t>
            </a:r>
          </a:p>
          <a:p>
            <a:pPr algn="just">
              <a:lnSpc>
                <a:spcPct val="150000"/>
              </a:lnSpc>
            </a:pPr>
            <a:r>
              <a:rPr lang="en-US" sz="1400" dirty="0">
                <a:solidFill>
                  <a:srgbClr val="231F20"/>
                </a:solidFill>
                <a:latin typeface="Times New Roman" panose="02020603050405020304" pitchFamily="18" charset="0"/>
              </a:rPr>
              <a:t>	Rudimentary reasons for having a network performance monitor for multi-cloud environments have been illustrated with examples in this research. An architecture for such a network monitor is proposed that explains how external agents are used to connect monitor such an environment. </a:t>
            </a:r>
          </a:p>
          <a:p>
            <a:pPr algn="just">
              <a:lnSpc>
                <a:spcPct val="150000"/>
              </a:lnSpc>
            </a:pPr>
            <a:r>
              <a:rPr lang="en-US" sz="1400" dirty="0">
                <a:solidFill>
                  <a:srgbClr val="231F20"/>
                </a:solidFill>
                <a:latin typeface="Times New Roman" panose="02020603050405020304" pitchFamily="18" charset="0"/>
              </a:rPr>
              <a:t>Advantages and Disadvantages:</a:t>
            </a:r>
          </a:p>
          <a:p>
            <a:pPr marL="285750" indent="-285750" algn="just">
              <a:lnSpc>
                <a:spcPct val="150000"/>
              </a:lnSpc>
              <a:spcBef>
                <a:spcPts val="0"/>
              </a:spcBef>
              <a:buFont typeface="Arial" panose="020B0604020202020204" pitchFamily="34" charset="0"/>
              <a:buChar char="•"/>
            </a:pPr>
            <a:r>
              <a:rPr lang="en-US" sz="1400" dirty="0">
                <a:solidFill>
                  <a:srgbClr val="231F20"/>
                </a:solidFill>
                <a:latin typeface="Times New Roman" panose="02020603050405020304" pitchFamily="18" charset="0"/>
              </a:rPr>
              <a:t>The model proposed for monitoring multi clouds is flexible and is integrated using external agents.  </a:t>
            </a:r>
          </a:p>
          <a:p>
            <a:pPr marL="285750" indent="-285750" algn="just">
              <a:lnSpc>
                <a:spcPct val="150000"/>
              </a:lnSpc>
              <a:spcBef>
                <a:spcPts val="0"/>
              </a:spcBef>
              <a:buFont typeface="Arial" panose="020B0604020202020204" pitchFamily="34" charset="0"/>
              <a:buChar char="•"/>
            </a:pPr>
            <a:r>
              <a:rPr lang="en-US" sz="1400" dirty="0">
                <a:solidFill>
                  <a:srgbClr val="231F20"/>
                </a:solidFill>
                <a:latin typeface="Times New Roman" panose="02020603050405020304" pitchFamily="18" charset="0"/>
              </a:rPr>
              <a:t>A DBMS approach to store results for offline analysis has been proposed which would be good for non-cloud network monitoring systems as well. </a:t>
            </a:r>
          </a:p>
          <a:p>
            <a:endParaRPr lang="en-US" sz="1400" dirty="0"/>
          </a:p>
        </p:txBody>
      </p:sp>
      <p:sp>
        <p:nvSpPr>
          <p:cNvPr id="5" name="Footer Placeholder 4"/>
          <p:cNvSpPr txBox="1"/>
          <p:nvPr/>
        </p:nvSpPr>
        <p:spPr>
          <a:xfrm>
            <a:off x="8610600" y="4725563"/>
            <a:ext cx="287438" cy="315546"/>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4</a:t>
            </a:r>
          </a:p>
        </p:txBody>
      </p:sp>
      <p:sp>
        <p:nvSpPr>
          <p:cNvPr id="6" name="Date Placeholder 3">
            <a:extLst>
              <a:ext uri="{FF2B5EF4-FFF2-40B4-BE49-F238E27FC236}">
                <a16:creationId xmlns:a16="http://schemas.microsoft.com/office/drawing/2014/main" id="{E6885163-434D-45CD-97C7-0ED98D1517AC}"/>
              </a:ext>
            </a:extLst>
          </p:cNvPr>
          <p:cNvSpPr txBox="1"/>
          <p:nvPr/>
        </p:nvSpPr>
        <p:spPr>
          <a:xfrm>
            <a:off x="228600" y="127932"/>
            <a:ext cx="2819400" cy="225710"/>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7"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Tree>
    <p:extLst>
      <p:ext uri="{BB962C8B-B14F-4D97-AF65-F5344CB8AC3E}">
        <p14:creationId xmlns:p14="http://schemas.microsoft.com/office/powerpoint/2010/main" val="600112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20/01/2021</a:t>
            </a:r>
          </a:p>
        </p:txBody>
      </p:sp>
      <p:sp>
        <p:nvSpPr>
          <p:cNvPr id="3" name="Footer Placeholder 2"/>
          <p:cNvSpPr>
            <a:spLocks noGrp="1"/>
          </p:cNvSpPr>
          <p:nvPr>
            <p:ph type="ftr" sz="quarter" idx="11"/>
          </p:nvPr>
        </p:nvSpPr>
        <p:spPr/>
        <p:txBody>
          <a:bodyPr/>
          <a:lstStyle/>
          <a:p>
            <a:pPr algn="r"/>
            <a:r>
              <a:rPr lang="en-US" dirty="0">
                <a:solidFill>
                  <a:schemeClr val="tx2"/>
                </a:solidFill>
              </a:rPr>
              <a:t>Department of CSE, Vemana IT</a:t>
            </a:r>
          </a:p>
        </p:txBody>
      </p:sp>
      <p:sp>
        <p:nvSpPr>
          <p:cNvPr id="4" name="TextBox 3"/>
          <p:cNvSpPr txBox="1"/>
          <p:nvPr/>
        </p:nvSpPr>
        <p:spPr>
          <a:xfrm>
            <a:off x="609599" y="666750"/>
            <a:ext cx="7924801" cy="3600986"/>
          </a:xfrm>
          <a:prstGeom prst="rect">
            <a:avLst/>
          </a:prstGeom>
          <a:noFill/>
        </p:spPr>
        <p:txBody>
          <a:bodyPr wrap="square" rtlCol="0">
            <a:spAutoFit/>
          </a:bodyPr>
          <a:lstStyle/>
          <a:p>
            <a:pPr algn="just">
              <a:lnSpc>
                <a:spcPct val="150000"/>
              </a:lnSpc>
            </a:pPr>
            <a:r>
              <a:rPr lang="en-US" sz="1400" dirty="0">
                <a:latin typeface="Times New Roman" panose="02020603050405020304" pitchFamily="18" charset="0"/>
                <a:cs typeface="Times New Roman" panose="02020603050405020304" pitchFamily="18" charset="0"/>
              </a:rPr>
              <a:t> [3] </a:t>
            </a:r>
            <a:r>
              <a:rPr lang="en-US" sz="1400" b="1" dirty="0">
                <a:latin typeface="Times New Roman" panose="02020603050405020304" pitchFamily="18" charset="0"/>
                <a:cs typeface="Times New Roman" panose="02020603050405020304" pitchFamily="18" charset="0"/>
              </a:rPr>
              <a:t>Measurement-Aware Monitor Placement and Routing: A Joint Optimization Approach for Network-Wide Measurements</a:t>
            </a:r>
            <a:r>
              <a:rPr lang="en-US" sz="1400" dirty="0">
                <a:latin typeface="Times New Roman" panose="02020603050405020304" pitchFamily="18" charset="0"/>
                <a:cs typeface="Times New Roman" panose="02020603050405020304" pitchFamily="18" charset="0"/>
              </a:rPr>
              <a:t> – by Guanyao Huang, Chia-Wei Chang, Chen-Nee Chuah, and Bill Lin [2017]</a:t>
            </a:r>
          </a:p>
          <a:p>
            <a:pPr algn="just">
              <a:lnSpc>
                <a:spcPct val="150000"/>
              </a:lnSpc>
            </a:pPr>
            <a:r>
              <a:rPr lang="en-US" sz="1400" dirty="0">
                <a:solidFill>
                  <a:srgbClr val="231F20"/>
                </a:solidFill>
                <a:latin typeface="Times New Roman" panose="02020603050405020304" pitchFamily="18" charset="0"/>
              </a:rPr>
              <a:t>	A theoretical framework is proposed in this research that jointly optimizes monitor placement and dynamic routing strategy to achieve maximum measurement utility with limited monitoring resources. </a:t>
            </a:r>
          </a:p>
          <a:p>
            <a:pPr algn="just">
              <a:lnSpc>
                <a:spcPct val="150000"/>
              </a:lnSpc>
            </a:pPr>
            <a:r>
              <a:rPr lang="en-US" sz="1400" dirty="0">
                <a:solidFill>
                  <a:srgbClr val="231F20"/>
                </a:solidFill>
                <a:latin typeface="Times New Roman" panose="02020603050405020304" pitchFamily="18" charset="0"/>
              </a:rPr>
              <a:t>Advantages and Disadvantages:</a:t>
            </a:r>
          </a:p>
          <a:p>
            <a:pPr marL="285750" indent="-285750" algn="just">
              <a:lnSpc>
                <a:spcPct val="150000"/>
              </a:lnSpc>
              <a:spcBef>
                <a:spcPts val="0"/>
              </a:spcBef>
              <a:buFont typeface="Arial" panose="020B0604020202020204" pitchFamily="34" charset="0"/>
              <a:buChar char="•"/>
            </a:pPr>
            <a:r>
              <a:rPr lang="en-US" sz="1400" dirty="0">
                <a:solidFill>
                  <a:srgbClr val="231F20"/>
                </a:solidFill>
                <a:latin typeface="Times New Roman" panose="02020603050405020304" pitchFamily="18" charset="0"/>
              </a:rPr>
              <a:t>There are many implementation issues with the proposed framework that need to be addressed especially determining what routing protocols are being used. </a:t>
            </a:r>
          </a:p>
          <a:p>
            <a:pPr marL="285750" indent="-285750" algn="just">
              <a:lnSpc>
                <a:spcPct val="150000"/>
              </a:lnSpc>
              <a:spcBef>
                <a:spcPts val="0"/>
              </a:spcBef>
              <a:buFont typeface="Arial" panose="020B0604020202020204" pitchFamily="34" charset="0"/>
              <a:buChar char="•"/>
            </a:pPr>
            <a:r>
              <a:rPr lang="en-US" sz="1400" dirty="0">
                <a:solidFill>
                  <a:srgbClr val="231F20"/>
                </a:solidFill>
                <a:latin typeface="Times New Roman" panose="02020603050405020304" pitchFamily="18" charset="0"/>
              </a:rPr>
              <a:t>The major take away from this research is the procedure involved in forming the base framework for a network monitoring system.</a:t>
            </a:r>
          </a:p>
          <a:p>
            <a:endParaRPr lang="en-US" dirty="0"/>
          </a:p>
        </p:txBody>
      </p:sp>
      <p:sp>
        <p:nvSpPr>
          <p:cNvPr id="5" name="Date Placeholder 3">
            <a:extLst>
              <a:ext uri="{FF2B5EF4-FFF2-40B4-BE49-F238E27FC236}">
                <a16:creationId xmlns:a16="http://schemas.microsoft.com/office/drawing/2014/main" id="{E6885163-434D-45CD-97C7-0ED98D1517AC}"/>
              </a:ext>
            </a:extLst>
          </p:cNvPr>
          <p:cNvSpPr txBox="1"/>
          <p:nvPr/>
        </p:nvSpPr>
        <p:spPr>
          <a:xfrm>
            <a:off x="457200" y="181484"/>
            <a:ext cx="2819400" cy="225710"/>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6"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
        <p:nvSpPr>
          <p:cNvPr id="7" name="Footer Placeholder 4"/>
          <p:cNvSpPr txBox="1"/>
          <p:nvPr/>
        </p:nvSpPr>
        <p:spPr>
          <a:xfrm>
            <a:off x="8610600" y="4725563"/>
            <a:ext cx="287438" cy="315546"/>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5</a:t>
            </a:r>
          </a:p>
        </p:txBody>
      </p:sp>
    </p:spTree>
    <p:extLst>
      <p:ext uri="{BB962C8B-B14F-4D97-AF65-F5344CB8AC3E}">
        <p14:creationId xmlns:p14="http://schemas.microsoft.com/office/powerpoint/2010/main" val="3964796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20/01/2021</a:t>
            </a:r>
          </a:p>
        </p:txBody>
      </p:sp>
      <p:sp>
        <p:nvSpPr>
          <p:cNvPr id="3" name="Footer Placeholder 2"/>
          <p:cNvSpPr>
            <a:spLocks noGrp="1"/>
          </p:cNvSpPr>
          <p:nvPr>
            <p:ph type="ftr" sz="quarter" idx="11"/>
          </p:nvPr>
        </p:nvSpPr>
        <p:spPr/>
        <p:txBody>
          <a:bodyPr/>
          <a:lstStyle/>
          <a:p>
            <a:pPr algn="r"/>
            <a:r>
              <a:rPr lang="en-US" dirty="0">
                <a:solidFill>
                  <a:schemeClr val="tx2"/>
                </a:solidFill>
              </a:rPr>
              <a:t>Department of CSE, Vemana IT</a:t>
            </a:r>
          </a:p>
        </p:txBody>
      </p:sp>
      <p:sp>
        <p:nvSpPr>
          <p:cNvPr id="4" name="TextBox 3"/>
          <p:cNvSpPr txBox="1"/>
          <p:nvPr/>
        </p:nvSpPr>
        <p:spPr>
          <a:xfrm>
            <a:off x="838200" y="895350"/>
            <a:ext cx="7620000" cy="3539430"/>
          </a:xfrm>
          <a:prstGeom prst="rect">
            <a:avLst/>
          </a:prstGeom>
          <a:noFill/>
        </p:spPr>
        <p:txBody>
          <a:bodyPr wrap="square" rtlCol="0">
            <a:spAutoFit/>
          </a:bodyPr>
          <a:lstStyle/>
          <a:p>
            <a:pPr algn="just">
              <a:lnSpc>
                <a:spcPct val="150000"/>
              </a:lnSpc>
            </a:pPr>
            <a:r>
              <a:rPr lang="en-US" sz="1400" dirty="0">
                <a:latin typeface="Times New Roman" panose="02020603050405020304" pitchFamily="18" charset="0"/>
                <a:cs typeface="Times New Roman" panose="02020603050405020304" pitchFamily="18" charset="0"/>
              </a:rPr>
              <a:t>[4] </a:t>
            </a:r>
            <a:r>
              <a:rPr lang="en-US" sz="1400" b="1" dirty="0">
                <a:latin typeface="Times New Roman" panose="02020603050405020304" pitchFamily="18" charset="0"/>
                <a:cs typeface="Times New Roman" panose="02020603050405020304" pitchFamily="18" charset="0"/>
              </a:rPr>
              <a:t>A Web-based monitor and management system architecture for enterprise virtual private network </a:t>
            </a:r>
            <a:r>
              <a:rPr lang="en-US" sz="1400" dirty="0">
                <a:latin typeface="Times New Roman" panose="02020603050405020304" pitchFamily="18" charset="0"/>
                <a:cs typeface="Times New Roman" panose="02020603050405020304" pitchFamily="18" charset="0"/>
              </a:rPr>
              <a:t>– by Ruey-Shun Chen , Change-Jen Hsu, Chan-Chine Chang [2019]</a:t>
            </a:r>
          </a:p>
          <a:p>
            <a:pPr algn="just">
              <a:lnSpc>
                <a:spcPct val="150000"/>
              </a:lnSpc>
            </a:pPr>
            <a:r>
              <a:rPr lang="en-US" sz="1400" dirty="0">
                <a:solidFill>
                  <a:srgbClr val="231F20"/>
                </a:solidFill>
                <a:latin typeface="Times New Roman" panose="02020603050405020304" pitchFamily="18" charset="0"/>
              </a:rPr>
              <a:t>	Monitoring encrypted connection gateways such as enterprise VPNs is a tedious task. This papers formulates a feasible system that can monitor VPNs and includes essential elements such as system components, operation flow and much more. </a:t>
            </a:r>
          </a:p>
          <a:p>
            <a:pPr algn="just">
              <a:lnSpc>
                <a:spcPct val="150000"/>
              </a:lnSpc>
            </a:pPr>
            <a:r>
              <a:rPr lang="en-US" sz="1400" dirty="0">
                <a:solidFill>
                  <a:srgbClr val="231F20"/>
                </a:solidFill>
                <a:latin typeface="Times New Roman" panose="02020603050405020304" pitchFamily="18" charset="0"/>
              </a:rPr>
              <a:t>Advantages and Disadvantages:</a:t>
            </a:r>
          </a:p>
          <a:p>
            <a:pPr marL="285750" indent="-285750" algn="just">
              <a:lnSpc>
                <a:spcPct val="150000"/>
              </a:lnSpc>
              <a:spcBef>
                <a:spcPts val="0"/>
              </a:spcBef>
              <a:buFont typeface="Arial" panose="020B0604020202020204" pitchFamily="34" charset="0"/>
              <a:buChar char="•"/>
            </a:pPr>
            <a:r>
              <a:rPr lang="en-US" sz="1400" dirty="0">
                <a:solidFill>
                  <a:srgbClr val="231F20"/>
                </a:solidFill>
                <a:latin typeface="Times New Roman" panose="02020603050405020304" pitchFamily="18" charset="0"/>
              </a:rPr>
              <a:t>This research is primarily localized on VPNs and encrypted gateways such as SSLVPN, Client-based VPNs and so on. </a:t>
            </a:r>
          </a:p>
          <a:p>
            <a:pPr marL="285750" indent="-285750" algn="just">
              <a:lnSpc>
                <a:spcPct val="150000"/>
              </a:lnSpc>
              <a:spcBef>
                <a:spcPts val="0"/>
              </a:spcBef>
              <a:buFont typeface="Arial" panose="020B0604020202020204" pitchFamily="34" charset="0"/>
              <a:buChar char="•"/>
            </a:pPr>
            <a:r>
              <a:rPr lang="en-US" sz="1400" dirty="0">
                <a:solidFill>
                  <a:srgbClr val="231F20"/>
                </a:solidFill>
                <a:latin typeface="Times New Roman" panose="02020603050405020304" pitchFamily="18" charset="0"/>
              </a:rPr>
              <a:t>It is still dependent on external management tools in order for the enterprises to be rest assured for using the new technologies. </a:t>
            </a:r>
          </a:p>
          <a:p>
            <a:endParaRPr lang="en-US" sz="1400" dirty="0"/>
          </a:p>
        </p:txBody>
      </p:sp>
      <p:sp>
        <p:nvSpPr>
          <p:cNvPr id="5" name="Date Placeholder 3">
            <a:extLst>
              <a:ext uri="{FF2B5EF4-FFF2-40B4-BE49-F238E27FC236}">
                <a16:creationId xmlns:a16="http://schemas.microsoft.com/office/drawing/2014/main" id="{E6885163-434D-45CD-97C7-0ED98D1517AC}"/>
              </a:ext>
            </a:extLst>
          </p:cNvPr>
          <p:cNvSpPr txBox="1"/>
          <p:nvPr/>
        </p:nvSpPr>
        <p:spPr>
          <a:xfrm>
            <a:off x="457200" y="245043"/>
            <a:ext cx="2819400" cy="225710"/>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6"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
        <p:nvSpPr>
          <p:cNvPr id="7" name="Footer Placeholder 4"/>
          <p:cNvSpPr txBox="1"/>
          <p:nvPr/>
        </p:nvSpPr>
        <p:spPr>
          <a:xfrm>
            <a:off x="8610600" y="4725563"/>
            <a:ext cx="287438" cy="315546"/>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6</a:t>
            </a:r>
          </a:p>
        </p:txBody>
      </p:sp>
    </p:spTree>
    <p:extLst>
      <p:ext uri="{BB962C8B-B14F-4D97-AF65-F5344CB8AC3E}">
        <p14:creationId xmlns:p14="http://schemas.microsoft.com/office/powerpoint/2010/main" val="859916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7</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689372"/>
          </a:xfrm>
        </p:spPr>
        <p:txBody>
          <a:bodyPr>
            <a:normAutofit fontScale="90000"/>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COMPARATIVE ANALYSIS </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1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20/01/2021</a:t>
            </a:r>
          </a:p>
        </p:txBody>
      </p:sp>
      <p:graphicFrame>
        <p:nvGraphicFramePr>
          <p:cNvPr id="17" name="Table 4">
            <a:extLst>
              <a:ext uri="{FF2B5EF4-FFF2-40B4-BE49-F238E27FC236}">
                <a16:creationId xmlns:a16="http://schemas.microsoft.com/office/drawing/2014/main" id="{0A3DE33F-D3A3-4E45-9846-4938B2376458}"/>
              </a:ext>
            </a:extLst>
          </p:cNvPr>
          <p:cNvGraphicFramePr>
            <a:graphicFrameLocks noGrp="1"/>
          </p:cNvGraphicFramePr>
          <p:nvPr>
            <p:extLst>
              <p:ext uri="{D42A27DB-BD31-4B8C-83A1-F6EECF244321}">
                <p14:modId xmlns:p14="http://schemas.microsoft.com/office/powerpoint/2010/main" val="1665209306"/>
              </p:ext>
            </p:extLst>
          </p:nvPr>
        </p:nvGraphicFramePr>
        <p:xfrm>
          <a:off x="990600" y="819150"/>
          <a:ext cx="7696200" cy="4008121"/>
        </p:xfrm>
        <a:graphic>
          <a:graphicData uri="http://schemas.openxmlformats.org/drawingml/2006/table">
            <a:tbl>
              <a:tblPr firstRow="1" bandRow="1">
                <a:tableStyleId>{5C22544A-7EE6-4342-B048-85BDC9FD1C3A}</a:tableStyleId>
              </a:tblPr>
              <a:tblGrid>
                <a:gridCol w="2542608">
                  <a:extLst>
                    <a:ext uri="{9D8B030D-6E8A-4147-A177-3AD203B41FA5}">
                      <a16:colId xmlns:a16="http://schemas.microsoft.com/office/drawing/2014/main" val="1878398145"/>
                    </a:ext>
                  </a:extLst>
                </a:gridCol>
                <a:gridCol w="1273394">
                  <a:extLst>
                    <a:ext uri="{9D8B030D-6E8A-4147-A177-3AD203B41FA5}">
                      <a16:colId xmlns:a16="http://schemas.microsoft.com/office/drawing/2014/main" val="3316006825"/>
                    </a:ext>
                  </a:extLst>
                </a:gridCol>
                <a:gridCol w="2038749">
                  <a:extLst>
                    <a:ext uri="{9D8B030D-6E8A-4147-A177-3AD203B41FA5}">
                      <a16:colId xmlns:a16="http://schemas.microsoft.com/office/drawing/2014/main" val="329433535"/>
                    </a:ext>
                  </a:extLst>
                </a:gridCol>
                <a:gridCol w="1841449">
                  <a:extLst>
                    <a:ext uri="{9D8B030D-6E8A-4147-A177-3AD203B41FA5}">
                      <a16:colId xmlns:a16="http://schemas.microsoft.com/office/drawing/2014/main" val="3976692249"/>
                    </a:ext>
                  </a:extLst>
                </a:gridCol>
              </a:tblGrid>
              <a:tr h="372848">
                <a:tc>
                  <a:txBody>
                    <a:bodyPr/>
                    <a:lstStyle/>
                    <a:p>
                      <a:pPr algn="ctr"/>
                      <a:r>
                        <a:rPr lang="en-US" dirty="0">
                          <a:latin typeface="Times New Roman" panose="02020603050405020304" pitchFamily="18" charset="0"/>
                          <a:cs typeface="Times New Roman" panose="02020603050405020304" pitchFamily="18" charset="0"/>
                        </a:rPr>
                        <a:t>Reference</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Technique</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Advantage</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Drawback</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84728700"/>
                  </a:ext>
                </a:extLst>
              </a:tr>
              <a:tr h="745697">
                <a:tc>
                  <a:txBody>
                    <a:bodyPr/>
                    <a:lstStyle/>
                    <a:p>
                      <a:pPr algn="ctr"/>
                      <a:r>
                        <a:rPr lang="en-US" sz="1400" b="0" dirty="0">
                          <a:latin typeface="Times New Roman" panose="02020603050405020304" pitchFamily="18" charset="0"/>
                          <a:cs typeface="Times New Roman" panose="02020603050405020304" pitchFamily="18" charset="0"/>
                        </a:rPr>
                        <a:t>Network Monitoring System for Network Equipment Availability and Performance Reporting</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dirty="0">
                          <a:latin typeface="Times New Roman" panose="02020603050405020304" pitchFamily="18" charset="0"/>
                          <a:cs typeface="Times New Roman" panose="02020603050405020304" pitchFamily="18" charset="0"/>
                        </a:rPr>
                        <a:t>SNMP</a:t>
                      </a:r>
                    </a:p>
                  </a:txBody>
                  <a:tcPr anchor="ctr"/>
                </a:tc>
                <a:tc>
                  <a:txBody>
                    <a:bodyPr/>
                    <a:lstStyle/>
                    <a:p>
                      <a:pPr algn="ctr"/>
                      <a:r>
                        <a:rPr lang="en-IN" sz="1400" b="0" dirty="0">
                          <a:latin typeface="Times New Roman" panose="02020603050405020304" pitchFamily="18" charset="0"/>
                          <a:cs typeface="Times New Roman" panose="02020603050405020304" pitchFamily="18" charset="0"/>
                        </a:rPr>
                        <a:t>Used</a:t>
                      </a:r>
                      <a:r>
                        <a:rPr lang="en-IN" sz="1400" b="0" baseline="0" dirty="0">
                          <a:latin typeface="Times New Roman" panose="02020603050405020304" pitchFamily="18" charset="0"/>
                          <a:cs typeface="Times New Roman" panose="02020603050405020304" pitchFamily="18" charset="0"/>
                        </a:rPr>
                        <a:t> to Test the Performance and Availability</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dirty="0">
                          <a:latin typeface="Times New Roman" panose="02020603050405020304" pitchFamily="18" charset="0"/>
                          <a:cs typeface="Times New Roman" panose="02020603050405020304" pitchFamily="18" charset="0"/>
                        </a:rPr>
                        <a:t>Memory configuration </a:t>
                      </a:r>
                    </a:p>
                  </a:txBody>
                  <a:tcPr anchor="ctr"/>
                </a:tc>
                <a:extLst>
                  <a:ext uri="{0D108BD9-81ED-4DB2-BD59-A6C34878D82A}">
                    <a16:rowId xmlns:a16="http://schemas.microsoft.com/office/drawing/2014/main" val="2296912271"/>
                  </a:ext>
                </a:extLst>
              </a:tr>
              <a:tr h="963192">
                <a:tc>
                  <a:txBody>
                    <a:bodyPr/>
                    <a:lstStyle/>
                    <a:p>
                      <a:pPr algn="ctr"/>
                      <a:r>
                        <a:rPr lang="en-US" sz="1400" b="0" dirty="0">
                          <a:latin typeface="Times New Roman" panose="02020603050405020304" pitchFamily="18" charset="0"/>
                          <a:cs typeface="Times New Roman" panose="02020603050405020304" pitchFamily="18" charset="0"/>
                        </a:rPr>
                        <a:t>Architecture of a Network Performance Monitor for Application Services on Multi-Clouds</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dirty="0">
                          <a:latin typeface="Times New Roman" panose="02020603050405020304" pitchFamily="18" charset="0"/>
                          <a:cs typeface="Times New Roman" panose="02020603050405020304" pitchFamily="18" charset="0"/>
                        </a:rPr>
                        <a:t>Multi-Cloud</a:t>
                      </a:r>
                    </a:p>
                  </a:txBody>
                  <a:tcPr anchor="ctr"/>
                </a:tc>
                <a:tc>
                  <a:txBody>
                    <a:bodyPr/>
                    <a:lstStyle/>
                    <a:p>
                      <a:pPr algn="ctr"/>
                      <a:r>
                        <a:rPr lang="en-IN" sz="1400" b="0" dirty="0">
                          <a:latin typeface="Times New Roman" panose="02020603050405020304" pitchFamily="18" charset="0"/>
                          <a:cs typeface="Times New Roman" panose="02020603050405020304" pitchFamily="18" charset="0"/>
                        </a:rPr>
                        <a:t>Flexible and first of its kind</a:t>
                      </a:r>
                    </a:p>
                  </a:txBody>
                  <a:tcPr anchor="ctr"/>
                </a:tc>
                <a:tc>
                  <a:txBody>
                    <a:bodyPr/>
                    <a:lstStyle/>
                    <a:p>
                      <a:pPr algn="ctr"/>
                      <a:r>
                        <a:rPr lang="en-IN" sz="1400" b="0" dirty="0">
                          <a:latin typeface="Times New Roman" panose="02020603050405020304" pitchFamily="18" charset="0"/>
                          <a:cs typeface="Times New Roman" panose="02020603050405020304" pitchFamily="18" charset="0"/>
                        </a:rPr>
                        <a:t>Network intensive and simulated results</a:t>
                      </a:r>
                    </a:p>
                  </a:txBody>
                  <a:tcPr anchor="ctr"/>
                </a:tc>
                <a:extLst>
                  <a:ext uri="{0D108BD9-81ED-4DB2-BD59-A6C34878D82A}">
                    <a16:rowId xmlns:a16="http://schemas.microsoft.com/office/drawing/2014/main" val="74190426"/>
                  </a:ext>
                </a:extLst>
              </a:tr>
              <a:tr h="963192">
                <a:tc>
                  <a:txBody>
                    <a:bodyPr/>
                    <a:lstStyle/>
                    <a:p>
                      <a:pPr algn="ctr"/>
                      <a:r>
                        <a:rPr lang="en-US" sz="1400" b="0" dirty="0">
                          <a:latin typeface="Times New Roman" panose="02020603050405020304" pitchFamily="18" charset="0"/>
                          <a:cs typeface="Times New Roman" panose="02020603050405020304" pitchFamily="18" charset="0"/>
                        </a:rPr>
                        <a:t>Measurement-Aware Monitor Placement and Routing: A Joint Optimization Approach for Network-Wide Measurements </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dirty="0">
                          <a:latin typeface="Times New Roman" panose="02020603050405020304" pitchFamily="18" charset="0"/>
                          <a:cs typeface="Times New Roman" panose="02020603050405020304" pitchFamily="18" charset="0"/>
                        </a:rPr>
                        <a:t>Routing</a:t>
                      </a:r>
                    </a:p>
                  </a:txBody>
                  <a:tcPr anchor="ctr"/>
                </a:tc>
                <a:tc>
                  <a:txBody>
                    <a:bodyPr/>
                    <a:lstStyle/>
                    <a:p>
                      <a:pPr algn="ctr"/>
                      <a:r>
                        <a:rPr lang="en-IN" sz="1400" b="0" dirty="0">
                          <a:latin typeface="Times New Roman" panose="02020603050405020304" pitchFamily="18" charset="0"/>
                          <a:cs typeface="Times New Roman" panose="02020603050405020304" pitchFamily="18" charset="0"/>
                        </a:rPr>
                        <a:t>Method to implement a framework</a:t>
                      </a:r>
                    </a:p>
                  </a:txBody>
                  <a:tcPr anchor="ctr"/>
                </a:tc>
                <a:tc>
                  <a:txBody>
                    <a:bodyPr/>
                    <a:lstStyle/>
                    <a:p>
                      <a:pPr algn="ctr"/>
                      <a:r>
                        <a:rPr lang="en-IN" sz="1400" b="0" dirty="0">
                          <a:latin typeface="Times New Roman" panose="02020603050405020304" pitchFamily="18" charset="0"/>
                          <a:cs typeface="Times New Roman" panose="02020603050405020304" pitchFamily="18" charset="0"/>
                        </a:rPr>
                        <a:t>No Real-time analysis</a:t>
                      </a:r>
                    </a:p>
                  </a:txBody>
                  <a:tcPr anchor="ctr"/>
                </a:tc>
                <a:extLst>
                  <a:ext uri="{0D108BD9-81ED-4DB2-BD59-A6C34878D82A}">
                    <a16:rowId xmlns:a16="http://schemas.microsoft.com/office/drawing/2014/main" val="2716787316"/>
                  </a:ext>
                </a:extLst>
              </a:tr>
              <a:tr h="963192">
                <a:tc>
                  <a:txBody>
                    <a:bodyPr/>
                    <a:lstStyle/>
                    <a:p>
                      <a:pPr algn="ctr"/>
                      <a:r>
                        <a:rPr lang="en-US" sz="1400" b="0" dirty="0">
                          <a:latin typeface="Times New Roman" panose="02020603050405020304" pitchFamily="18" charset="0"/>
                          <a:cs typeface="Times New Roman" panose="02020603050405020304" pitchFamily="18" charset="0"/>
                        </a:rPr>
                        <a:t>A Web-based monitor and management system architecture for enterprise virtual private network</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dirty="0">
                          <a:latin typeface="Times New Roman" panose="02020603050405020304" pitchFamily="18" charset="0"/>
                          <a:cs typeface="Times New Roman" panose="02020603050405020304" pitchFamily="18" charset="0"/>
                        </a:rPr>
                        <a:t>VPN</a:t>
                      </a:r>
                    </a:p>
                  </a:txBody>
                  <a:tcPr anchor="ctr"/>
                </a:tc>
                <a:tc>
                  <a:txBody>
                    <a:bodyPr/>
                    <a:lstStyle/>
                    <a:p>
                      <a:pPr algn="ctr"/>
                      <a:r>
                        <a:rPr lang="en-IN" sz="1400" b="0" dirty="0">
                          <a:latin typeface="Times New Roman" panose="02020603050405020304" pitchFamily="18" charset="0"/>
                          <a:cs typeface="Times New Roman" panose="02020603050405020304" pitchFamily="18" charset="0"/>
                        </a:rPr>
                        <a:t>Integration of GUI with back end</a:t>
                      </a:r>
                    </a:p>
                  </a:txBody>
                  <a:tcPr anchor="ctr"/>
                </a:tc>
                <a:tc>
                  <a:txBody>
                    <a:bodyPr/>
                    <a:lstStyle/>
                    <a:p>
                      <a:pPr algn="ctr"/>
                      <a:r>
                        <a:rPr lang="en-IN" sz="1400" b="0" dirty="0">
                          <a:latin typeface="Times New Roman" panose="02020603050405020304" pitchFamily="18" charset="0"/>
                          <a:cs typeface="Times New Roman" panose="02020603050405020304" pitchFamily="18" charset="0"/>
                        </a:rPr>
                        <a:t>Covers only VPNs</a:t>
                      </a:r>
                    </a:p>
                  </a:txBody>
                  <a:tcPr anchor="ctr"/>
                </a:tc>
                <a:extLst>
                  <a:ext uri="{0D108BD9-81ED-4DB2-BD59-A6C34878D82A}">
                    <a16:rowId xmlns:a16="http://schemas.microsoft.com/office/drawing/2014/main" val="1290870815"/>
                  </a:ext>
                </a:extLst>
              </a:tr>
            </a:tbl>
          </a:graphicData>
        </a:graphic>
      </p:graphicFrame>
    </p:spTree>
    <p:extLst>
      <p:ext uri="{BB962C8B-B14F-4D97-AF65-F5344CB8AC3E}">
        <p14:creationId xmlns:p14="http://schemas.microsoft.com/office/powerpoint/2010/main" val="4030221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2738" y="1110958"/>
            <a:ext cx="7523062" cy="3656306"/>
          </a:xfrm>
        </p:spPr>
        <p:txBody>
          <a:bodyPr>
            <a:noAutofit/>
          </a:bodyPr>
          <a:lstStyle/>
          <a:p>
            <a:pPr algn="just"/>
            <a:r>
              <a:rPr lang="en-US" sz="1400" dirty="0">
                <a:latin typeface="Times New Roman" panose="02020603050405020304" pitchFamily="18" charset="0"/>
                <a:cs typeface="Times New Roman" panose="02020603050405020304" pitchFamily="18" charset="0"/>
              </a:rPr>
              <a:t>There are many open source  and commercial products  which provide network monitoring facilities.</a:t>
            </a:r>
          </a:p>
          <a:p>
            <a:pPr algn="just"/>
            <a:r>
              <a:rPr lang="en-US" sz="1400" dirty="0">
                <a:latin typeface="Times New Roman" panose="02020603050405020304" pitchFamily="18" charset="0"/>
                <a:cs typeface="Times New Roman" panose="02020603050405020304" pitchFamily="18" charset="0"/>
              </a:rPr>
              <a:t>These applications provide network engineers and administrators with many features and tools to identify and examine network infrastructure. </a:t>
            </a:r>
          </a:p>
          <a:p>
            <a:pPr algn="just"/>
            <a:r>
              <a:rPr lang="en-US" sz="1400" dirty="0">
                <a:latin typeface="Times New Roman" panose="02020603050405020304" pitchFamily="18" charset="0"/>
                <a:cs typeface="Times New Roman" panose="02020603050405020304" pitchFamily="18" charset="0"/>
              </a:rPr>
              <a:t>Many of the monitoring tools available in the industry provide specific monitoring tasks which are limited for one feature. </a:t>
            </a:r>
          </a:p>
          <a:p>
            <a:pPr algn="just"/>
            <a:r>
              <a:rPr lang="en-US" sz="1400" dirty="0">
                <a:latin typeface="Times New Roman" panose="02020603050405020304" pitchFamily="18" charset="0"/>
                <a:cs typeface="Times New Roman" panose="02020603050405020304" pitchFamily="18" charset="0"/>
              </a:rPr>
              <a:t>It Implements web interface for the users to view and monitor network and server and also the terminal for viewing configurations of network devices. </a:t>
            </a:r>
          </a:p>
          <a:p>
            <a:pPr marL="0" indent="0">
              <a:buNone/>
            </a:pPr>
            <a:r>
              <a:rPr lang="en-US" sz="1400" dirty="0">
                <a:latin typeface="Times New Roman" panose="02020603050405020304" pitchFamily="18" charset="0"/>
                <a:cs typeface="Times New Roman" panose="02020603050405020304" pitchFamily="18" charset="0"/>
              </a:rPr>
              <a:t>  </a:t>
            </a:r>
            <a:endParaRPr lang="en-US" sz="1400" dirty="0"/>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689372"/>
          </a:xfrm>
        </p:spPr>
        <p:txBody>
          <a:bodyPr>
            <a:normAutofit fontScale="90000"/>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PROBLEM STATEMENT </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152400" y="131619"/>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1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20/01/2021</a:t>
            </a:r>
          </a:p>
        </p:txBody>
      </p:sp>
      <p:sp>
        <p:nvSpPr>
          <p:cNvPr id="12" name="Footer Placeholder 4">
            <a:extLst>
              <a:ext uri="{FF2B5EF4-FFF2-40B4-BE49-F238E27FC236}">
                <a16:creationId xmlns:a16="http://schemas.microsoft.com/office/drawing/2014/main" id="{6E114B9D-296B-4E2C-9DA3-AA9C971407C9}"/>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8</a:t>
            </a:r>
          </a:p>
        </p:txBody>
      </p:sp>
    </p:spTree>
    <p:extLst>
      <p:ext uri="{BB962C8B-B14F-4D97-AF65-F5344CB8AC3E}">
        <p14:creationId xmlns:p14="http://schemas.microsoft.com/office/powerpoint/2010/main" val="4274269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1805</Words>
  <Application>Microsoft Macintosh PowerPoint</Application>
  <PresentationFormat>On-screen Show (16:9)</PresentationFormat>
  <Paragraphs>241</Paragraphs>
  <Slides>19</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Times New Roman</vt:lpstr>
      <vt:lpstr>Office Theme</vt:lpstr>
      <vt:lpstr>  VEMANA INSTITUTE OF TECHNOLOGY Koramangala, Bengaluru-34. Department of Computer Science and Engineering Project Phase-II Review 3 </vt:lpstr>
      <vt:lpstr>BIRD VIEW</vt:lpstr>
      <vt:lpstr>INTRODUCTION</vt:lpstr>
      <vt:lpstr>LITERATURE SURVEY - 1</vt:lpstr>
      <vt:lpstr>PowerPoint Presentation</vt:lpstr>
      <vt:lpstr>PowerPoint Presentation</vt:lpstr>
      <vt:lpstr>PowerPoint Presentation</vt:lpstr>
      <vt:lpstr>COMPARATIVE ANALYSIS </vt:lpstr>
      <vt:lpstr>PROBLEM STATEMENT </vt:lpstr>
      <vt:lpstr>SYSTEM SPECIFICATION</vt:lpstr>
      <vt:lpstr>DESIGN METHODOLOGY </vt:lpstr>
      <vt:lpstr>MODULE DESCRIPTION</vt:lpstr>
      <vt:lpstr>PowerPoint Presentation</vt:lpstr>
      <vt:lpstr>PowerPoint Presentation</vt:lpstr>
      <vt:lpstr>PowerPoint Presentation</vt:lpstr>
      <vt:lpstr>PowerPoint Presentation</vt:lpstr>
      <vt:lpstr>EXPECTED OUTCOME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4</cp:revision>
  <dcterms:created xsi:type="dcterms:W3CDTF">2016-03-17T09:21:00Z</dcterms:created>
  <dcterms:modified xsi:type="dcterms:W3CDTF">2021-05-14T12:54:59Z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KSOProductBuildVer">
    <vt:lpwstr>1033-11.2.0.8942</vt:lpwstr>
  </property>
</Properties>
</file>