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3"/>
  </p:notesMasterIdLst>
  <p:handoutMasterIdLst>
    <p:handoutMasterId r:id="rId24"/>
  </p:handoutMasterIdLst>
  <p:sldIdLst>
    <p:sldId id="256" r:id="rId2"/>
    <p:sldId id="302" r:id="rId3"/>
    <p:sldId id="303" r:id="rId4"/>
    <p:sldId id="332" r:id="rId5"/>
    <p:sldId id="329" r:id="rId6"/>
    <p:sldId id="318" r:id="rId7"/>
    <p:sldId id="333" r:id="rId8"/>
    <p:sldId id="334" r:id="rId9"/>
    <p:sldId id="319" r:id="rId10"/>
    <p:sldId id="330" r:id="rId11"/>
    <p:sldId id="328" r:id="rId12"/>
    <p:sldId id="273" r:id="rId13"/>
    <p:sldId id="331" r:id="rId14"/>
    <p:sldId id="337" r:id="rId15"/>
    <p:sldId id="335" r:id="rId16"/>
    <p:sldId id="336" r:id="rId17"/>
    <p:sldId id="326" r:id="rId18"/>
    <p:sldId id="322" r:id="rId19"/>
    <p:sldId id="324" r:id="rId20"/>
    <p:sldId id="327" r:id="rId21"/>
    <p:sldId id="286" r:id="rId2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50" d="100"/>
          <a:sy n="150" d="100"/>
        </p:scale>
        <p:origin x="330"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1/23/2021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dirty="0"/>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dirty="0"/>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1/23/2021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dirty="0"/>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33071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7724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642371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967905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20</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72710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28863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040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26017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dirty="0"/>
          </a:p>
        </p:txBody>
      </p:sp>
      <p:sp>
        <p:nvSpPr>
          <p:cNvPr id="5" name="Header Placeholder 4"/>
          <p:cNvSpPr>
            <a:spLocks noGrp="1"/>
          </p:cNvSpPr>
          <p:nvPr>
            <p:ph type="hdr" sz="quarter" idx="11"/>
          </p:nvPr>
        </p:nvSpPr>
        <p:spPr/>
        <p:txBody>
          <a:bodyPr/>
          <a:lstStyle/>
          <a:p>
            <a:r>
              <a:rPr lang="en-US" dirty="0"/>
              <a:t>2018 - 19 Phase II</a:t>
            </a:r>
          </a:p>
        </p:txBody>
      </p:sp>
    </p:spTree>
    <p:extLst>
      <p:ext uri="{BB962C8B-B14F-4D97-AF65-F5344CB8AC3E}">
        <p14:creationId xmlns:p14="http://schemas.microsoft.com/office/powerpoint/2010/main" val="103399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1/23/2021</a:t>
            </a:fld>
            <a:endParaRPr lang="en-US" dirty="0"/>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1/23/2021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1/23/2021</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1/23/2021</a:t>
            </a:fld>
            <a:endParaRPr 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1/23/2021</a:t>
            </a:fld>
            <a:endParaRPr lang="en-US" dirty="0"/>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1/23/2021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1/23/2021</a:t>
            </a:fld>
            <a:endParaRPr lang="en-US" dirty="0"/>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1/23/2021</a:t>
            </a:fld>
            <a:endParaRPr lang="en-US" dirty="0"/>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1/23/2021</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1/23/2021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1/23/2021</a:t>
            </a:fld>
            <a:endParaRPr lang="en-US" dirty="0"/>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1/23/2021</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685800" y="361950"/>
            <a:ext cx="7772400" cy="712639"/>
          </a:xfrm>
        </p:spPr>
        <p:txBody>
          <a:bodyPr>
            <a:noAutofit/>
          </a:bodyPr>
          <a:lstStyle/>
          <a:p>
            <a:r>
              <a:rPr lang="en-IN" sz="2400" b="1" dirty="0">
                <a:solidFill>
                  <a:srgbClr val="0070C0"/>
                </a:solidFill>
              </a:rPr>
              <a:t/>
            </a:r>
            <a:br>
              <a:rPr lang="en-IN" sz="2400" b="1" dirty="0">
                <a:solidFill>
                  <a:srgbClr val="0070C0"/>
                </a:solidFill>
              </a:rPr>
            </a:br>
            <a:r>
              <a:rPr lang="en-IN" sz="2400" b="1" dirty="0">
                <a:solidFill>
                  <a:srgbClr val="0070C0"/>
                </a:solidFill>
              </a:rPr>
              <a:t/>
            </a:r>
            <a:br>
              <a:rPr lang="en-IN" sz="2400" b="1" dirty="0">
                <a:solidFill>
                  <a:srgbClr val="0070C0"/>
                </a:solidFill>
              </a:rPr>
            </a:br>
            <a:r>
              <a:rPr lang="en-IN" sz="2400" b="1" dirty="0">
                <a:solidFill>
                  <a:srgbClr val="0070C0"/>
                </a:solidFill>
                <a:latin typeface="Times New Roman" panose="02020603050405020304" pitchFamily="18" charset="0"/>
                <a:cs typeface="Times New Roman" panose="02020603050405020304" pitchFamily="18" charset="0"/>
              </a:rPr>
              <a:t>VEMANA INSTITUTE OF TECHNOLOGY</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Koramangala, Bengaluru-34.</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Phase-I Review 1</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t/>
            </a:r>
            <a:br>
              <a:rPr lang="en-US" sz="2400" dirty="0"/>
            </a:br>
            <a:endParaRPr lang="en-US" sz="2400" dirty="0"/>
          </a:p>
        </p:txBody>
      </p:sp>
      <p:sp>
        <p:nvSpPr>
          <p:cNvPr id="8" name="Rectangle 4"/>
          <p:cNvSpPr txBox="1"/>
          <p:nvPr/>
        </p:nvSpPr>
        <p:spPr>
          <a:xfrm>
            <a:off x="5544314" y="3882509"/>
            <a:ext cx="3562108" cy="1066800"/>
          </a:xfrm>
          <a:prstGeom prst="rect">
            <a:avLst/>
          </a:prstGeom>
        </p:spPr>
        <p:txBody>
          <a:bodyPr vert="horz" lIns="91440" tIns="45720" rIns="91440" bIns="45720" rtlCol="0">
            <a:noAutofit/>
          </a:bodyPr>
          <a:lstStyle/>
          <a:p>
            <a:pPr lvl="0" algn="r">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Under the Guidance of</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Mr. NOOR BASHA,</a:t>
            </a:r>
          </a:p>
          <a:p>
            <a:pPr lvl="0" algn="r">
              <a:spcBef>
                <a:spcPct val="20000"/>
              </a:spcBef>
            </a:pPr>
            <a:r>
              <a:rPr lang="en-US" sz="1600"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sz="1600" b="1" dirty="0">
                <a:latin typeface="Times New Roman" panose="02020603050405020304" pitchFamily="18" charset="0"/>
                <a:cs typeface="Times New Roman" panose="02020603050405020304" pitchFamily="18" charset="0"/>
              </a:rPr>
              <a:t>Vemana Institute of Technology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8437" y="350701"/>
            <a:ext cx="991475" cy="9651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10" y="361950"/>
            <a:ext cx="1193979" cy="915995"/>
          </a:xfrm>
          <a:prstGeom prst="rect">
            <a:avLst/>
          </a:prstGeom>
        </p:spPr>
      </p:pic>
      <p:sp>
        <p:nvSpPr>
          <p:cNvPr id="9" name="TextBox 8"/>
          <p:cNvSpPr txBox="1"/>
          <p:nvPr/>
        </p:nvSpPr>
        <p:spPr>
          <a:xfrm>
            <a:off x="0" y="2281409"/>
            <a:ext cx="9144000" cy="523220"/>
          </a:xfrm>
          <a:prstGeom prst="rect">
            <a:avLst/>
          </a:prstGeom>
          <a:solidFill>
            <a:schemeClr val="tx2">
              <a:lumMod val="40000"/>
              <a:lumOff val="60000"/>
            </a:schemeClr>
          </a:solidFill>
        </p:spPr>
        <p:txBody>
          <a:bodyPr wrap="square" rtlCol="0" anchor="ctr">
            <a:spAutoFit/>
          </a:bodyPr>
          <a:lstStyle/>
          <a:p>
            <a:pPr algn="ctr"/>
            <a:r>
              <a:rPr lang="en-US" sz="2800" smtClean="0">
                <a:latin typeface="Century" panose="02040604050505020304" pitchFamily="18" charset="0"/>
                <a:cs typeface="Times New Roman" panose="02020603050405020304" pitchFamily="18" charset="0"/>
              </a:rPr>
              <a:t> </a:t>
            </a:r>
            <a:r>
              <a:rPr lang="en-US" sz="2800">
                <a:latin typeface="Century" panose="02040604050505020304" pitchFamily="18" charset="0"/>
                <a:cs typeface="Times New Roman" panose="02020603050405020304" pitchFamily="18" charset="0"/>
              </a:rPr>
              <a:t>NETWORKING </a:t>
            </a:r>
            <a:r>
              <a:rPr lang="en-US" sz="2800" smtClean="0">
                <a:latin typeface="Century" panose="02040604050505020304" pitchFamily="18" charset="0"/>
                <a:cs typeface="Times New Roman" panose="02020603050405020304" pitchFamily="18" charset="0"/>
              </a:rPr>
              <a:t>MONITOR </a:t>
            </a:r>
            <a:endParaRPr lang="en-US" sz="2800" dirty="0">
              <a:latin typeface="Century" panose="02040604050505020304" pitchFamily="18" charset="0"/>
              <a:cs typeface="Times New Roman" panose="02020603050405020304" pitchFamily="18" charset="0"/>
            </a:endParaRPr>
          </a:p>
        </p:txBody>
      </p:sp>
      <p:sp>
        <p:nvSpPr>
          <p:cNvPr id="7" name="Rectangle 4">
            <a:extLst>
              <a:ext uri="{FF2B5EF4-FFF2-40B4-BE49-F238E27FC236}">
                <a16:creationId xmlns="" xmlns:a16="http://schemas.microsoft.com/office/drawing/2014/main" id="{F998D05D-670E-4B4F-A80C-633BEB8F8FE1}"/>
              </a:ext>
            </a:extLst>
          </p:cNvPr>
          <p:cNvSpPr txBox="1"/>
          <p:nvPr/>
        </p:nvSpPr>
        <p:spPr>
          <a:xfrm>
            <a:off x="114298" y="4019550"/>
            <a:ext cx="2723909" cy="1066800"/>
          </a:xfrm>
          <a:prstGeom prst="rect">
            <a:avLst/>
          </a:prstGeom>
        </p:spPr>
        <p:txBody>
          <a:bodyPr vert="horz" lIns="91440" tIns="45720" rIns="91440" bIns="45720" rtlCol="0">
            <a:noAutofit/>
          </a:bodyPr>
          <a:lstStyle/>
          <a:p>
            <a:pPr lvl="0">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RAJASHREE – 1VI17CS114</a:t>
            </a:r>
          </a:p>
          <a:p>
            <a:pPr lvl="0" algn="r">
              <a:spcBef>
                <a:spcPct val="20000"/>
              </a:spcBef>
            </a:pPr>
            <a:r>
              <a:rPr lang="en-US" sz="1600" b="1" dirty="0">
                <a:latin typeface="Times New Roman" panose="02020603050405020304" pitchFamily="18" charset="0"/>
                <a:cs typeface="Times New Roman" panose="02020603050405020304" pitchFamily="18" charset="0"/>
              </a:rPr>
              <a:t>PAVITHRA K – 1VI17CS071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1/23/2021</a:t>
            </a:fld>
            <a:endParaRPr lang="en-US" dirty="0"/>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TextBox 3"/>
          <p:cNvSpPr txBox="1"/>
          <p:nvPr/>
        </p:nvSpPr>
        <p:spPr>
          <a:xfrm>
            <a:off x="152400" y="1284283"/>
            <a:ext cx="8915400" cy="2962158"/>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[5] </a:t>
            </a:r>
            <a:r>
              <a:rPr lang="en-US" sz="1400" b="1" dirty="0">
                <a:latin typeface="Times New Roman" panose="02020603050405020304" pitchFamily="18" charset="0"/>
                <a:cs typeface="Times New Roman" panose="02020603050405020304" pitchFamily="18" charset="0"/>
              </a:rPr>
              <a:t>Distributed Interplanetary Delay/Disruption Tolerant Network (DTN) Monitor and Control System :</a:t>
            </a:r>
          </a:p>
          <a:p>
            <a:pPr algn="just">
              <a:lnSpc>
                <a:spcPct val="150000"/>
              </a:lnSpc>
            </a:pPr>
            <a:r>
              <a:rPr lang="en-US" sz="1400" dirty="0">
                <a:solidFill>
                  <a:srgbClr val="231F20"/>
                </a:solidFill>
                <a:latin typeface="Times New Roman" panose="02020603050405020304" pitchFamily="18" charset="0"/>
              </a:rPr>
              <a:t>In this paper, a web based software application that can monitor the status of a DTN system’s operation is proposed. It can also detect health of the operation and provide solution to a problem. A detection system is present for diagnostic messages that enter the system which are analyzed for any network problem or defects. </a:t>
            </a:r>
          </a:p>
          <a:p>
            <a:pPr algn="just">
              <a:lnSpc>
                <a:spcPct val="150000"/>
              </a:lnSpc>
            </a:pPr>
            <a:r>
              <a:rPr lang="en-US" sz="1400" dirty="0">
                <a:solidFill>
                  <a:srgbClr val="231F20"/>
                </a:solidFill>
                <a:latin typeface="Times New Roman" panose="02020603050405020304" pitchFamily="18" charset="0"/>
              </a:rPr>
              <a:t>Advantages and Disadvantages:</a:t>
            </a:r>
          </a:p>
          <a:p>
            <a:pPr marL="285750" indent="-285750" algn="just">
              <a:lnSpc>
                <a:spcPct val="150000"/>
              </a:lnSpc>
              <a:buFont typeface="Arial" panose="020B0604020202020204" pitchFamily="34" charset="0"/>
              <a:buChar char="•"/>
            </a:pPr>
            <a:r>
              <a:rPr lang="en-US" sz="1400" dirty="0">
                <a:solidFill>
                  <a:srgbClr val="231F20"/>
                </a:solidFill>
                <a:latin typeface="Times New Roman" panose="02020603050405020304" pitchFamily="18" charset="0"/>
              </a:rPr>
              <a:t>This system is reliant on DTN specific diagnostic messages which makes it isolated and proprietary for each network. A more generic monitoring system is the need of the hour. </a:t>
            </a:r>
          </a:p>
          <a:p>
            <a:pPr marL="285750" indent="-285750" algn="just">
              <a:lnSpc>
                <a:spcPct val="150000"/>
              </a:lnSpc>
              <a:buFont typeface="Arial" panose="020B0604020202020204" pitchFamily="34" charset="0"/>
              <a:buChar char="•"/>
            </a:pPr>
            <a:r>
              <a:rPr lang="en-US" sz="1400" dirty="0">
                <a:solidFill>
                  <a:srgbClr val="231F20"/>
                </a:solidFill>
                <a:latin typeface="Times New Roman" panose="02020603050405020304" pitchFamily="18" charset="0"/>
              </a:rPr>
              <a:t>The prominent things that can be used from this paper are how to monitor a network; DTN or otherwise, using network protocols and how to do a diagnostic analysis virtually. </a:t>
            </a:r>
          </a:p>
        </p:txBody>
      </p:sp>
      <p:sp>
        <p:nvSpPr>
          <p:cNvPr id="6" name="Date Placeholder 3">
            <a:extLst>
              <a:ext uri="{FF2B5EF4-FFF2-40B4-BE49-F238E27FC236}">
                <a16:creationId xmlns=""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7" name="Date Placeholder 3">
            <a:extLst>
              <a:ext uri="{FF2B5EF4-FFF2-40B4-BE49-F238E27FC236}">
                <a16:creationId xmlns=""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8" name="Title 1">
            <a:extLst>
              <a:ext uri="{FF2B5EF4-FFF2-40B4-BE49-F238E27FC236}">
                <a16:creationId xmlns="" xmlns:a16="http://schemas.microsoft.com/office/drawing/2014/main" id="{DC85129E-0B0B-4C64-B8AF-D549982166EC}"/>
              </a:ext>
            </a:extLst>
          </p:cNvPr>
          <p:cNvSpPr txBox="1">
            <a:spLocks/>
          </p:cNvSpPr>
          <p:nvPr/>
        </p:nvSpPr>
        <p:spPr>
          <a:xfrm>
            <a:off x="457200" y="205978"/>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Tree>
    <p:extLst>
      <p:ext uri="{BB962C8B-B14F-4D97-AF65-F5344CB8AC3E}">
        <p14:creationId xmlns:p14="http://schemas.microsoft.com/office/powerpoint/2010/main" val="395579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0" y="205978"/>
            <a:ext cx="9144000" cy="857250"/>
          </a:xfrm>
        </p:spPr>
        <p:txBody>
          <a:bodyPr>
            <a:no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OF THE SURVEY</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graphicFrame>
        <p:nvGraphicFramePr>
          <p:cNvPr id="14" name="Table 4">
            <a:extLst>
              <a:ext uri="{FF2B5EF4-FFF2-40B4-BE49-F238E27FC236}">
                <a16:creationId xmlns="" xmlns:a16="http://schemas.microsoft.com/office/drawing/2014/main" id="{0A3DE33F-D3A3-4E45-9846-4938B2376458}"/>
              </a:ext>
            </a:extLst>
          </p:cNvPr>
          <p:cNvGraphicFramePr>
            <a:graphicFrameLocks noGrp="1"/>
          </p:cNvGraphicFramePr>
          <p:nvPr>
            <p:extLst>
              <p:ext uri="{D42A27DB-BD31-4B8C-83A1-F6EECF244321}">
                <p14:modId xmlns:p14="http://schemas.microsoft.com/office/powerpoint/2010/main" val="387910538"/>
              </p:ext>
            </p:extLst>
          </p:nvPr>
        </p:nvGraphicFramePr>
        <p:xfrm>
          <a:off x="102000" y="907421"/>
          <a:ext cx="8889600" cy="3832994"/>
        </p:xfrm>
        <a:graphic>
          <a:graphicData uri="http://schemas.openxmlformats.org/drawingml/2006/table">
            <a:tbl>
              <a:tblPr firstRow="1" bandRow="1">
                <a:tableStyleId>{5C22544A-7EE6-4342-B048-85BDC9FD1C3A}</a:tableStyleId>
              </a:tblPr>
              <a:tblGrid>
                <a:gridCol w="1242866">
                  <a:extLst>
                    <a:ext uri="{9D8B030D-6E8A-4147-A177-3AD203B41FA5}">
                      <a16:colId xmlns="" xmlns:a16="http://schemas.microsoft.com/office/drawing/2014/main" val="1878398145"/>
                    </a:ext>
                  </a:extLst>
                </a:gridCol>
                <a:gridCol w="1805134">
                  <a:extLst>
                    <a:ext uri="{9D8B030D-6E8A-4147-A177-3AD203B41FA5}">
                      <a16:colId xmlns="" xmlns:a16="http://schemas.microsoft.com/office/drawing/2014/main" val="3316006825"/>
                    </a:ext>
                  </a:extLst>
                </a:gridCol>
                <a:gridCol w="2946000">
                  <a:extLst>
                    <a:ext uri="{9D8B030D-6E8A-4147-A177-3AD203B41FA5}">
                      <a16:colId xmlns="" xmlns:a16="http://schemas.microsoft.com/office/drawing/2014/main" val="329433535"/>
                    </a:ext>
                  </a:extLst>
                </a:gridCol>
                <a:gridCol w="2895600">
                  <a:extLst>
                    <a:ext uri="{9D8B030D-6E8A-4147-A177-3AD203B41FA5}">
                      <a16:colId xmlns="" xmlns:a16="http://schemas.microsoft.com/office/drawing/2014/main" val="3976692249"/>
                    </a:ext>
                  </a:extLst>
                </a:gridCol>
              </a:tblGrid>
              <a:tr h="912618">
                <a:tc>
                  <a:txBody>
                    <a:bodyPr/>
                    <a:lstStyle/>
                    <a:p>
                      <a:pPr algn="ctr"/>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Algorithm/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Technique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84728700"/>
                  </a:ext>
                </a:extLst>
              </a:tr>
              <a:tr h="730094">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QoS and VoIP</a:t>
                      </a:r>
                    </a:p>
                  </a:txBody>
                  <a:tcPr anchor="ctr"/>
                </a:tc>
                <a:tc>
                  <a:txBody>
                    <a:bodyPr/>
                    <a:lstStyle/>
                    <a:p>
                      <a:pPr algn="ctr"/>
                      <a:r>
                        <a:rPr lang="en-IN" dirty="0">
                          <a:latin typeface="Times New Roman" panose="02020603050405020304" pitchFamily="18" charset="0"/>
                          <a:cs typeface="Times New Roman" panose="02020603050405020304" pitchFamily="18" charset="0"/>
                        </a:rPr>
                        <a:t>Balanced Cost and Quality</a:t>
                      </a:r>
                    </a:p>
                  </a:txBody>
                  <a:tcPr anchor="ctr"/>
                </a:tc>
                <a:tc>
                  <a:txBody>
                    <a:bodyPr/>
                    <a:lstStyle/>
                    <a:p>
                      <a:pPr algn="ctr"/>
                      <a:r>
                        <a:rPr lang="en-IN" dirty="0">
                          <a:latin typeface="Times New Roman" panose="02020603050405020304" pitchFamily="18" charset="0"/>
                          <a:cs typeface="Times New Roman" panose="02020603050405020304" pitchFamily="18" charset="0"/>
                        </a:rPr>
                        <a:t>Localized to large enterprises</a:t>
                      </a:r>
                    </a:p>
                  </a:txBody>
                  <a:tcPr anchor="ctr"/>
                </a:tc>
                <a:extLst>
                  <a:ext uri="{0D108BD9-81ED-4DB2-BD59-A6C34878D82A}">
                    <a16:rowId xmlns="" xmlns:a16="http://schemas.microsoft.com/office/drawing/2014/main" val="2296912271"/>
                  </a:ext>
                </a:extLst>
              </a:tr>
              <a:tr h="73009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Multi-Cloud</a:t>
                      </a:r>
                    </a:p>
                  </a:txBody>
                  <a:tcPr anchor="ctr"/>
                </a:tc>
                <a:tc>
                  <a:txBody>
                    <a:bodyPr/>
                    <a:lstStyle/>
                    <a:p>
                      <a:pPr algn="ctr"/>
                      <a:r>
                        <a:rPr lang="en-IN" dirty="0">
                          <a:latin typeface="Times New Roman" panose="02020603050405020304" pitchFamily="18" charset="0"/>
                          <a:cs typeface="Times New Roman" panose="02020603050405020304" pitchFamily="18" charset="0"/>
                        </a:rPr>
                        <a:t>Flexible and first of its kind</a:t>
                      </a:r>
                    </a:p>
                  </a:txBody>
                  <a:tcPr anchor="ctr"/>
                </a:tc>
                <a:tc>
                  <a:txBody>
                    <a:bodyPr/>
                    <a:lstStyle/>
                    <a:p>
                      <a:pPr algn="ctr"/>
                      <a:r>
                        <a:rPr lang="en-IN" dirty="0">
                          <a:latin typeface="Times New Roman" panose="02020603050405020304" pitchFamily="18" charset="0"/>
                          <a:cs typeface="Times New Roman" panose="02020603050405020304" pitchFamily="18" charset="0"/>
                        </a:rPr>
                        <a:t>Network intensive and simulated results</a:t>
                      </a:r>
                    </a:p>
                  </a:txBody>
                  <a:tcPr anchor="ctr"/>
                </a:tc>
                <a:extLst>
                  <a:ext uri="{0D108BD9-81ED-4DB2-BD59-A6C34878D82A}">
                    <a16:rowId xmlns="" xmlns:a16="http://schemas.microsoft.com/office/drawing/2014/main" val="74190426"/>
                  </a:ext>
                </a:extLst>
              </a:tr>
              <a:tr h="73009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Routing</a:t>
                      </a:r>
                    </a:p>
                  </a:txBody>
                  <a:tcPr anchor="ctr"/>
                </a:tc>
                <a:tc>
                  <a:txBody>
                    <a:bodyPr/>
                    <a:lstStyle/>
                    <a:p>
                      <a:pPr algn="ctr"/>
                      <a:r>
                        <a:rPr lang="en-IN" dirty="0">
                          <a:latin typeface="Times New Roman" panose="02020603050405020304" pitchFamily="18" charset="0"/>
                          <a:cs typeface="Times New Roman" panose="02020603050405020304" pitchFamily="18" charset="0"/>
                        </a:rPr>
                        <a:t>Method to implement a framework</a:t>
                      </a:r>
                    </a:p>
                  </a:txBody>
                  <a:tcPr anchor="ctr"/>
                </a:tc>
                <a:tc>
                  <a:txBody>
                    <a:bodyPr/>
                    <a:lstStyle/>
                    <a:p>
                      <a:pPr algn="ctr"/>
                      <a:r>
                        <a:rPr lang="en-IN" dirty="0">
                          <a:latin typeface="Times New Roman" panose="02020603050405020304" pitchFamily="18" charset="0"/>
                          <a:cs typeface="Times New Roman" panose="02020603050405020304" pitchFamily="18" charset="0"/>
                        </a:rPr>
                        <a:t>No Real-time analysis</a:t>
                      </a:r>
                    </a:p>
                  </a:txBody>
                  <a:tcPr anchor="ctr"/>
                </a:tc>
                <a:extLst>
                  <a:ext uri="{0D108BD9-81ED-4DB2-BD59-A6C34878D82A}">
                    <a16:rowId xmlns="" xmlns:a16="http://schemas.microsoft.com/office/drawing/2014/main" val="2716787316"/>
                  </a:ext>
                </a:extLst>
              </a:tr>
              <a:tr h="730094">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VPN</a:t>
                      </a:r>
                    </a:p>
                  </a:txBody>
                  <a:tcPr anchor="ctr"/>
                </a:tc>
                <a:tc>
                  <a:txBody>
                    <a:bodyPr/>
                    <a:lstStyle/>
                    <a:p>
                      <a:pPr algn="ctr"/>
                      <a:r>
                        <a:rPr lang="en-IN" dirty="0">
                          <a:latin typeface="Times New Roman" panose="02020603050405020304" pitchFamily="18" charset="0"/>
                          <a:cs typeface="Times New Roman" panose="02020603050405020304" pitchFamily="18" charset="0"/>
                        </a:rPr>
                        <a:t>Integration of GUI with back end</a:t>
                      </a:r>
                    </a:p>
                  </a:txBody>
                  <a:tcPr anchor="ctr"/>
                </a:tc>
                <a:tc>
                  <a:txBody>
                    <a:bodyPr/>
                    <a:lstStyle/>
                    <a:p>
                      <a:pPr algn="ctr"/>
                      <a:r>
                        <a:rPr lang="en-IN" dirty="0">
                          <a:latin typeface="Times New Roman" panose="02020603050405020304" pitchFamily="18" charset="0"/>
                          <a:cs typeface="Times New Roman" panose="02020603050405020304" pitchFamily="18" charset="0"/>
                        </a:rPr>
                        <a:t>Covers only VPNs</a:t>
                      </a:r>
                    </a:p>
                  </a:txBody>
                  <a:tcPr anchor="ctr"/>
                </a:tc>
                <a:extLst>
                  <a:ext uri="{0D108BD9-81ED-4DB2-BD59-A6C34878D82A}">
                    <a16:rowId xmlns="" xmlns:a16="http://schemas.microsoft.com/office/drawing/2014/main" val="1290870815"/>
                  </a:ext>
                </a:extLst>
              </a:tr>
            </a:tbl>
          </a:graphicData>
        </a:graphic>
      </p:graphicFrame>
    </p:spTree>
    <p:extLst>
      <p:ext uri="{BB962C8B-B14F-4D97-AF65-F5344CB8AC3E}">
        <p14:creationId xmlns:p14="http://schemas.microsoft.com/office/powerpoint/2010/main" val="32696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 y="710265"/>
            <a:ext cx="8953500" cy="3975241"/>
          </a:xfrm>
        </p:spPr>
        <p:txBody>
          <a:bodyPr>
            <a:noAutofit/>
          </a:bodyPr>
          <a:lstStyle/>
          <a:p>
            <a:pPr marL="0" indent="0" algn="just">
              <a:lnSpc>
                <a:spcPct val="150000"/>
              </a:lnSpc>
              <a:buNone/>
            </a:pPr>
            <a:r>
              <a:rPr lang="en-US" sz="1400" b="1" dirty="0">
                <a:solidFill>
                  <a:srgbClr val="231F20"/>
                </a:solidFill>
                <a:latin typeface="Times New Roman" panose="02020603050405020304" pitchFamily="18" charset="0"/>
              </a:rPr>
              <a:t>Existing</a:t>
            </a:r>
            <a:r>
              <a:rPr lang="en-US" sz="1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1400" b="1" dirty="0">
                <a:solidFill>
                  <a:srgbClr val="231F20"/>
                </a:solidFill>
                <a:latin typeface="Times New Roman" panose="02020603050405020304" pitchFamily="18" charset="0"/>
              </a:rPr>
              <a:t>System:</a:t>
            </a:r>
            <a:endParaRPr lang="en-US" sz="1400" dirty="0">
              <a:solidFill>
                <a:srgbClr val="231F20"/>
              </a:solidFill>
              <a:effectLst/>
              <a:latin typeface="Times New Roman" panose="02020603050405020304" pitchFamily="18" charset="0"/>
              <a:ea typeface="Times New Roman" panose="02020603050405020304" pitchFamily="18" charset="0"/>
            </a:endParaRPr>
          </a:p>
          <a:p>
            <a:pPr algn="just">
              <a:lnSpc>
                <a:spcPct val="150000"/>
              </a:lnSpc>
            </a:pPr>
            <a:r>
              <a:rPr lang="en-US" sz="1400" dirty="0">
                <a:solidFill>
                  <a:srgbClr val="231F20"/>
                </a:solidFill>
                <a:effectLst/>
                <a:latin typeface="Times New Roman" panose="02020603050405020304" pitchFamily="18" charset="0"/>
                <a:ea typeface="Times New Roman" panose="02020603050405020304" pitchFamily="18" charset="0"/>
              </a:rPr>
              <a:t>As networks are the backbone for any enterprise, organizations employ a separate team to look after their labs by constantly logging into several system interfaces and manual loggin</a:t>
            </a:r>
            <a:r>
              <a:rPr lang="en-US" sz="1400" dirty="0">
                <a:solidFill>
                  <a:srgbClr val="231F20"/>
                </a:solidFill>
                <a:latin typeface="Times New Roman" panose="02020603050405020304" pitchFamily="18" charset="0"/>
                <a:ea typeface="Times New Roman" panose="02020603050405020304" pitchFamily="18" charset="0"/>
              </a:rPr>
              <a:t>g various status information of network nodes. </a:t>
            </a:r>
            <a:r>
              <a:rPr lang="en-US" sz="1400" dirty="0">
                <a:solidFill>
                  <a:srgbClr val="231F20"/>
                </a:solidFill>
                <a:effectLst/>
                <a:latin typeface="Times New Roman" panose="02020603050405020304" pitchFamily="18" charset="0"/>
                <a:ea typeface="Times New Roman" panose="02020603050405020304" pitchFamily="18" charset="0"/>
              </a:rPr>
              <a:t>Security and monitoring have become a critical concern for every person with internet connectivity.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Existing Network </a:t>
            </a:r>
            <a:r>
              <a:rPr lang="en-US" sz="1400" dirty="0">
                <a:solidFill>
                  <a:srgbClr val="231F20"/>
                </a:solidFill>
                <a:effectLst/>
                <a:latin typeface="Times New Roman" panose="02020603050405020304" pitchFamily="18" charset="0"/>
                <a:ea typeface="Times New Roman" panose="02020603050405020304" pitchFamily="18" charset="0"/>
              </a:rPr>
              <a:t>monitoring systems are designed to support very specific applications such as identifying the device’s connectivity or latency or out-of-band analysis and so on.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Also, </a:t>
            </a:r>
            <a:r>
              <a:rPr lang="en-US" sz="1400" dirty="0">
                <a:solidFill>
                  <a:srgbClr val="231F20"/>
                </a:solidFill>
                <a:effectLst/>
                <a:latin typeface="Times New Roman" panose="02020603050405020304" pitchFamily="18" charset="0"/>
                <a:ea typeface="Times New Roman" panose="02020603050405020304" pitchFamily="18" charset="0"/>
              </a:rPr>
              <a:t>they are homogenous in terms of protocol usage. </a:t>
            </a:r>
            <a:r>
              <a:rPr lang="en-US" sz="1400" dirty="0">
                <a:solidFill>
                  <a:srgbClr val="231F20"/>
                </a:solidFill>
                <a:latin typeface="Times New Roman" panose="02020603050405020304" pitchFamily="18" charset="0"/>
                <a:ea typeface="Times New Roman" panose="02020603050405020304" pitchFamily="18" charset="0"/>
              </a:rPr>
              <a:t>For further analysis, such as gathering information about all network nodes, performance analysis and so on, various tools are available that are expensive and not completely up to today’s networking speeds. </a:t>
            </a:r>
            <a:endParaRPr lang="en-US" sz="1400" dirty="0">
              <a:solidFill>
                <a:srgbClr val="231F20"/>
              </a:solidFill>
              <a:effectLst/>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A typical organization includes at least 3 routers, 5-6 switches, 100-150 PCs, 3-5 servers, a cloud environment consisting of its 3-5 instances and 1-2 data stores, 20-30 VMs for testing their product. </a:t>
            </a:r>
            <a:r>
              <a:rPr lang="en-US" sz="1400" dirty="0">
                <a:solidFill>
                  <a:srgbClr val="231F20"/>
                </a:solidFill>
                <a:effectLst/>
                <a:latin typeface="Times New Roman" panose="02020603050405020304" pitchFamily="18" charset="0"/>
                <a:ea typeface="Times New Roman" panose="02020603050405020304" pitchFamily="18" charset="0"/>
              </a:rPr>
              <a:t>Such organizations/homes cannot afford a stack of tools to maintain a stable and high-performance network. </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176EA1C9-E23B-48AB-8281-D2D5849F059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 xmlns:a16="http://schemas.microsoft.com/office/drawing/2014/main" id="{89B01AFC-C763-4360-A0DF-36623F26E639}"/>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57EFB148-FA92-4E16-96EF-077DDA9F085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6200" y="971550"/>
            <a:ext cx="8915400" cy="379571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r>
              <a:rPr lang="en-US" sz="1400" b="1" dirty="0">
                <a:solidFill>
                  <a:srgbClr val="231F20"/>
                </a:solidFill>
                <a:latin typeface="Times New Roman" panose="02020603050405020304" pitchFamily="18" charset="0"/>
              </a:rPr>
              <a:t>Proposed System:</a:t>
            </a:r>
            <a:endParaRPr lang="en-US" sz="1400" dirty="0">
              <a:solidFill>
                <a:srgbClr val="231F20"/>
              </a:solidFill>
              <a:latin typeface="Times New Roman" panose="02020603050405020304" pitchFamily="18" charset="0"/>
              <a:ea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Network Monitor is a web application that reports various status changes and updates of various network nodes in an organization</a:t>
            </a:r>
          </a:p>
          <a:p>
            <a:pPr algn="just">
              <a:lnSpc>
                <a:spcPct val="150000"/>
              </a:lnSpc>
            </a:pPr>
            <a:r>
              <a:rPr lang="en-US" sz="1400" dirty="0">
                <a:latin typeface="Times New Roman" panose="02020603050405020304" pitchFamily="18" charset="0"/>
                <a:cs typeface="Times New Roman" panose="02020603050405020304" pitchFamily="18" charset="0"/>
              </a:rPr>
              <a:t>The system basically comprises of 3 parts</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Front End: Main functionalities include Logging into the system, Adding  a device, Editing a device, Deleting a device, Displaying the ‘Devices’ table</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Database: It comprises of two tables - </a:t>
            </a:r>
            <a:r>
              <a:rPr lang="en-US" sz="1400" b="1" dirty="0" err="1">
                <a:latin typeface="Times New Roman" panose="02020603050405020304" pitchFamily="18" charset="0"/>
                <a:cs typeface="Times New Roman" panose="02020603050405020304" pitchFamily="18" charset="0"/>
              </a:rPr>
              <a:t>UserLogin</a:t>
            </a:r>
            <a:r>
              <a:rPr lang="en-US" sz="1400" dirty="0">
                <a:latin typeface="Times New Roman" panose="02020603050405020304" pitchFamily="18" charset="0"/>
                <a:cs typeface="Times New Roman" panose="02020603050405020304" pitchFamily="18" charset="0"/>
              </a:rPr>
              <a:t> is the administer the secure login activity to network monitor and </a:t>
            </a:r>
            <a:r>
              <a:rPr lang="en-US" sz="1400" b="1" dirty="0">
                <a:latin typeface="Times New Roman" panose="02020603050405020304" pitchFamily="18" charset="0"/>
                <a:cs typeface="Times New Roman" panose="02020603050405020304" pitchFamily="18" charset="0"/>
              </a:rPr>
              <a:t>Devices</a:t>
            </a:r>
            <a:r>
              <a:rPr lang="en-US" sz="1400" dirty="0">
                <a:latin typeface="Times New Roman" panose="02020603050405020304" pitchFamily="18" charset="0"/>
                <a:cs typeface="Times New Roman" panose="02020603050405020304" pitchFamily="18" charset="0"/>
              </a:rPr>
              <a:t> table consists of the device name, locally generated device id, IP Address and System Parameters such as Reachability, Availability, Latency, Mac Address and so on. </a:t>
            </a:r>
          </a:p>
          <a:p>
            <a:pPr lvl="1"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 End: A Python script that runs every 10 seconds to obtain information of all network nodes using different protocols and updates the same in the Database</a:t>
            </a:r>
          </a:p>
        </p:txBody>
      </p:sp>
      <p:sp>
        <p:nvSpPr>
          <p:cNvPr id="5" name="Title 1">
            <a:extLst>
              <a:ext uri="{FF2B5EF4-FFF2-40B4-BE49-F238E27FC236}">
                <a16:creationId xmlns="" xmlns:a16="http://schemas.microsoft.com/office/drawing/2014/main" id="{A74DC265-B8A4-4A7D-BEC5-49C9BE7CEF86}"/>
              </a:ext>
            </a:extLst>
          </p:cNvPr>
          <p:cNvSpPr txBox="1">
            <a:spLocks/>
          </p:cNvSpPr>
          <p:nvPr/>
        </p:nvSpPr>
        <p:spPr>
          <a:xfrm>
            <a:off x="457200" y="205978"/>
            <a:ext cx="8229600" cy="8572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endPar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 xmlns:a16="http://schemas.microsoft.com/office/drawing/2014/main" id="{BFC0A1CF-FBD8-4A20-A86C-D1807533684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7" name="Date Placeholder 3">
            <a:extLst>
              <a:ext uri="{FF2B5EF4-FFF2-40B4-BE49-F238E27FC236}">
                <a16:creationId xmlns="" xmlns:a16="http://schemas.microsoft.com/office/drawing/2014/main" id="{69660009-3E78-4D1D-BB08-A7F5ED37371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8" name="Footer Placeholder 4">
            <a:extLst>
              <a:ext uri="{FF2B5EF4-FFF2-40B4-BE49-F238E27FC236}">
                <a16:creationId xmlns="" xmlns:a16="http://schemas.microsoft.com/office/drawing/2014/main" id="{E640B1D3-DB4D-447F-889D-5CB363790BEB}"/>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9" name="Footer Placeholder 4">
            <a:extLst>
              <a:ext uri="{FF2B5EF4-FFF2-40B4-BE49-F238E27FC236}">
                <a16:creationId xmlns="" xmlns:a16="http://schemas.microsoft.com/office/drawing/2014/main" id="{BE0FBA02-D135-4772-ACBA-E7E8BCBACD32}"/>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a:extLst>
              <a:ext uri="{FF2B5EF4-FFF2-40B4-BE49-F238E27FC236}">
                <a16:creationId xmlns="" xmlns:a16="http://schemas.microsoft.com/office/drawing/2014/main" id="{F0B97C1B-B3EB-4954-80E0-AE835375B239}"/>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39428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00" y="819150"/>
            <a:ext cx="8991600" cy="3833936"/>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Methodology describes various protocols used to complete the project:</a:t>
            </a:r>
          </a:p>
          <a:p>
            <a:pPr algn="just">
              <a:lnSpc>
                <a:spcPct val="150000"/>
              </a:lnSpc>
            </a:pPr>
            <a:r>
              <a:rPr lang="en-US" sz="1400" b="1" dirty="0">
                <a:latin typeface="Times New Roman" panose="02020603050405020304" pitchFamily="18" charset="0"/>
                <a:cs typeface="Times New Roman" panose="02020603050405020304" pitchFamily="18" charset="0"/>
              </a:rPr>
              <a:t>ICMP:</a:t>
            </a:r>
            <a:r>
              <a:rPr lang="en-US" sz="1400" dirty="0">
                <a:latin typeface="Times New Roman" panose="02020603050405020304" pitchFamily="18" charset="0"/>
                <a:cs typeface="Times New Roman" panose="02020603050405020304" pitchFamily="18" charset="0"/>
              </a:rPr>
              <a:t> Ping is a basic Internet program that uses ICMP and allows a user to verify that a particular IP address exists and can accept requests. Ping is used diagnostically to ensure that a host computer the user is trying to reach is actually operating. Ping works by sending an Internet Control Message Protocol (ICMP) Echo Request to a specified interface on the network and waiting for a reply. Ping can be used for troubleshooting to test connectivity and determine response time Ping command is very useful in debugging and testing network and internet connection</a:t>
            </a:r>
          </a:p>
          <a:p>
            <a:pPr algn="just"/>
            <a:r>
              <a:rPr lang="en-US" sz="1400" b="1" dirty="0">
                <a:latin typeface="Times New Roman" panose="02020603050405020304" pitchFamily="18" charset="0"/>
                <a:cs typeface="Times New Roman" panose="02020603050405020304" pitchFamily="18" charset="0"/>
              </a:rPr>
              <a:t>SNMP:</a:t>
            </a:r>
            <a:r>
              <a:rPr lang="en-US" sz="1400" dirty="0">
                <a:latin typeface="Times New Roman" panose="02020603050405020304" pitchFamily="18" charset="0"/>
                <a:cs typeface="Times New Roman" panose="02020603050405020304" pitchFamily="18" charset="0"/>
              </a:rPr>
              <a:t> The Simple Network Management Protocol (SNMP) is a standard internet protocol, for maintaining devices and proactively let you know what’s going on your network. SNMP Managed Network Components are:</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Managed Device : this is a network node that contains an SNMP agent on a managed network. Management devices include Router, Switch it store the information collected and make it available on Network-Management Systems (NMS). </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Agent: This is a software that is installed on a device that is being managed by SNMP. </a:t>
            </a:r>
          </a:p>
          <a:p>
            <a:pPr lvl="1"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Network Management System: This is software is installed on Manger</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91742"/>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67241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0678"/>
            <a:ext cx="8991600" cy="3993508"/>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SYSLOG</a:t>
            </a:r>
            <a:r>
              <a:rPr lang="en-US" sz="1400" dirty="0">
                <a:latin typeface="Times New Roman" panose="02020603050405020304" pitchFamily="18" charset="0"/>
                <a:cs typeface="Times New Roman" panose="02020603050405020304" pitchFamily="18" charset="0"/>
              </a:rPr>
              <a:t>: It is a standard for system logging. In short we can say anything we configure to log from a system will be forwarded and will store like a typical log book. SYSLOG uses UDP port 514 for communication between SYSLOG servers and clients. As its UDP we know that it doesn’t do reliable communication. SYSLOG packet contains information about the facility, Severity, Hostname, Timestamp, and Message. </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SYSLOG components  are described below:</a:t>
            </a:r>
          </a:p>
          <a:p>
            <a:pPr marL="0" indent="0" algn="just">
              <a:lnSpc>
                <a:spcPct val="150000"/>
              </a:lnSpc>
              <a:buNone/>
            </a:pPr>
            <a:r>
              <a:rPr lang="en-US" sz="1400" dirty="0">
                <a:latin typeface="Times New Roman" panose="02020603050405020304" pitchFamily="18" charset="0"/>
                <a:cs typeface="Times New Roman" panose="02020603050405020304" pitchFamily="18" charset="0"/>
              </a:rPr>
              <a:t>Log device: devices which create log messages such as router, firewall, server or any device which can create an event message for SYSLOG. </a:t>
            </a:r>
          </a:p>
          <a:p>
            <a:pPr algn="just">
              <a:lnSpc>
                <a:spcPct val="150000"/>
              </a:lnSpc>
            </a:pPr>
            <a:r>
              <a:rPr lang="en-US" sz="1400" dirty="0">
                <a:latin typeface="Times New Roman" panose="02020603050405020304" pitchFamily="18" charset="0"/>
                <a:cs typeface="Times New Roman" panose="02020603050405020304" pitchFamily="18" charset="0"/>
              </a:rPr>
              <a:t>Log collector: These components collect SYSLOG data. </a:t>
            </a:r>
          </a:p>
          <a:p>
            <a:pPr algn="just">
              <a:lnSpc>
                <a:spcPct val="150000"/>
              </a:lnSpc>
            </a:pPr>
            <a:r>
              <a:rPr lang="en-US" sz="1400" dirty="0">
                <a:latin typeface="Times New Roman" panose="02020603050405020304" pitchFamily="18" charset="0"/>
                <a:cs typeface="Times New Roman" panose="02020603050405020304" pitchFamily="18" charset="0"/>
              </a:rPr>
              <a:t>SYSLOG server would be a typical log collector in this case.</a:t>
            </a:r>
          </a:p>
          <a:p>
            <a:pPr algn="just">
              <a:lnSpc>
                <a:spcPct val="150000"/>
              </a:lnSpc>
            </a:pPr>
            <a:r>
              <a:rPr lang="en-US" sz="1400" dirty="0">
                <a:latin typeface="Times New Roman" panose="02020603050405020304" pitchFamily="18" charset="0"/>
                <a:cs typeface="Times New Roman" panose="02020603050405020304" pitchFamily="18" charset="0"/>
              </a:rPr>
              <a:t>Log relay: sometime message need to forward through a log collector. These component forward messages which they receive from log devices</a:t>
            </a:r>
            <a:endParaRPr lang="en-US" sz="1400" i="0" strike="noStrike" dirty="0">
              <a:effectLst/>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5169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97366"/>
            <a:ext cx="9067800" cy="4403582"/>
          </a:xfrm>
        </p:spPr>
        <p:txBody>
          <a:bodyPr>
            <a:noAutofit/>
          </a:bodyPr>
          <a:lstStyle/>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ARP:</a:t>
            </a:r>
            <a:r>
              <a:rPr lang="en-US" sz="1400" i="0" dirty="0">
                <a:effectLst/>
                <a:latin typeface="Times New Roman" panose="02020603050405020304" pitchFamily="18" charset="0"/>
                <a:cs typeface="Times New Roman" panose="02020603050405020304" pitchFamily="18" charset="0"/>
              </a:rPr>
              <a:t> The Address Resolution Protocol (ARP) is a </a:t>
            </a:r>
            <a:r>
              <a:rPr lang="en-US" sz="1400" i="0" strike="noStrike" dirty="0">
                <a:effectLst/>
                <a:latin typeface="Times New Roman" panose="02020603050405020304" pitchFamily="18" charset="0"/>
                <a:cs typeface="Times New Roman" panose="02020603050405020304" pitchFamily="18" charset="0"/>
              </a:rPr>
              <a:t>communication protocol</a:t>
            </a:r>
            <a:r>
              <a:rPr lang="en-US" sz="1400" i="0" dirty="0">
                <a:effectLst/>
                <a:latin typeface="Times New Roman" panose="02020603050405020304" pitchFamily="18" charset="0"/>
                <a:cs typeface="Times New Roman" panose="02020603050405020304" pitchFamily="18" charset="0"/>
              </a:rPr>
              <a:t> used for discovering the </a:t>
            </a:r>
            <a:r>
              <a:rPr lang="en-US" sz="1400" i="0" strike="noStrike" dirty="0">
                <a:effectLst/>
                <a:latin typeface="Times New Roman" panose="02020603050405020304" pitchFamily="18" charset="0"/>
                <a:cs typeface="Times New Roman" panose="02020603050405020304" pitchFamily="18" charset="0"/>
              </a:rPr>
              <a:t>link layer</a:t>
            </a:r>
            <a:r>
              <a:rPr lang="en-US" sz="1400" i="0" dirty="0">
                <a:effectLst/>
                <a:latin typeface="Times New Roman" panose="02020603050405020304" pitchFamily="18" charset="0"/>
                <a:cs typeface="Times New Roman" panose="02020603050405020304" pitchFamily="18" charset="0"/>
              </a:rPr>
              <a:t> address, such as a </a:t>
            </a:r>
            <a:r>
              <a:rPr lang="en-US" sz="1400" i="0" strike="noStrike" dirty="0">
                <a:effectLst/>
                <a:latin typeface="Times New Roman" panose="02020603050405020304" pitchFamily="18" charset="0"/>
                <a:cs typeface="Times New Roman" panose="02020603050405020304" pitchFamily="18" charset="0"/>
              </a:rPr>
              <a:t>MAC address</a:t>
            </a:r>
            <a:r>
              <a:rPr lang="en-US" sz="1400" i="0" dirty="0">
                <a:effectLst/>
                <a:latin typeface="Times New Roman" panose="02020603050405020304" pitchFamily="18" charset="0"/>
                <a:cs typeface="Times New Roman" panose="02020603050405020304" pitchFamily="18" charset="0"/>
              </a:rPr>
              <a:t>, associated with a given </a:t>
            </a:r>
            <a:r>
              <a:rPr lang="en-US" sz="1400" i="0" strike="noStrike" dirty="0">
                <a:effectLst/>
                <a:latin typeface="Times New Roman" panose="02020603050405020304" pitchFamily="18" charset="0"/>
                <a:cs typeface="Times New Roman" panose="02020603050405020304" pitchFamily="18" charset="0"/>
              </a:rPr>
              <a:t>internet layer</a:t>
            </a:r>
            <a:r>
              <a:rPr lang="en-US" sz="1400" i="0" dirty="0">
                <a:effectLst/>
                <a:latin typeface="Times New Roman" panose="02020603050405020304" pitchFamily="18" charset="0"/>
                <a:cs typeface="Times New Roman" panose="02020603050405020304" pitchFamily="18" charset="0"/>
              </a:rPr>
              <a:t> address, typically an </a:t>
            </a:r>
            <a:r>
              <a:rPr lang="en-US" sz="1400" i="0" strike="noStrike" dirty="0">
                <a:effectLst/>
                <a:latin typeface="Times New Roman" panose="02020603050405020304" pitchFamily="18" charset="0"/>
                <a:cs typeface="Times New Roman" panose="02020603050405020304" pitchFamily="18" charset="0"/>
              </a:rPr>
              <a:t>IPv4 address. </a:t>
            </a:r>
            <a:r>
              <a:rPr lang="en-US" sz="1400" i="0" dirty="0">
                <a:effectLst/>
                <a:latin typeface="Times New Roman" panose="02020603050405020304" pitchFamily="18" charset="0"/>
                <a:cs typeface="Times New Roman" panose="02020603050405020304" pitchFamily="18" charset="0"/>
              </a:rPr>
              <a:t>The Address Resolution Protocol uses a simple message format containing one address resolution request or response. The message </a:t>
            </a:r>
            <a:r>
              <a:rPr lang="en-US" sz="1400" i="0" strike="noStrike" dirty="0">
                <a:effectLst/>
                <a:latin typeface="Times New Roman" panose="02020603050405020304" pitchFamily="18" charset="0"/>
                <a:cs typeface="Times New Roman" panose="02020603050405020304" pitchFamily="18" charset="0"/>
              </a:rPr>
              <a:t>header</a:t>
            </a:r>
            <a:r>
              <a:rPr lang="en-US" sz="1400" i="0" dirty="0">
                <a:effectLst/>
                <a:latin typeface="Times New Roman" panose="02020603050405020304" pitchFamily="18" charset="0"/>
                <a:cs typeface="Times New Roman" panose="02020603050405020304" pitchFamily="18" charset="0"/>
              </a:rPr>
              <a:t> specifies the types of network in use at each layer as well as the size of addresses of each. </a:t>
            </a:r>
            <a:endParaRPr lang="en-US" sz="1400" strike="noStrike"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b="1" i="0" dirty="0">
                <a:effectLst/>
                <a:latin typeface="Times New Roman" panose="02020603050405020304" pitchFamily="18" charset="0"/>
                <a:cs typeface="Times New Roman" panose="02020603050405020304" pitchFamily="18" charset="0"/>
              </a:rPr>
              <a:t>LLDP:</a:t>
            </a:r>
            <a:r>
              <a:rPr lang="en-US" sz="1400" i="0" dirty="0">
                <a:effectLst/>
                <a:latin typeface="Times New Roman" panose="02020603050405020304" pitchFamily="18" charset="0"/>
                <a:cs typeface="Times New Roman" panose="02020603050405020304" pitchFamily="18" charset="0"/>
              </a:rPr>
              <a:t> The Link Layer Discovery Protocol (LLDP) is a vendor-neutral </a:t>
            </a:r>
            <a:r>
              <a:rPr lang="en-US" sz="1400" i="0" strike="noStrike" dirty="0">
                <a:effectLst/>
                <a:latin typeface="Times New Roman" panose="02020603050405020304" pitchFamily="18" charset="0"/>
                <a:cs typeface="Times New Roman" panose="02020603050405020304" pitchFamily="18" charset="0"/>
              </a:rPr>
              <a:t>link layer</a:t>
            </a:r>
            <a:r>
              <a:rPr lang="en-US" sz="1400" i="0" dirty="0">
                <a:effectLst/>
                <a:latin typeface="Times New Roman" panose="02020603050405020304" pitchFamily="18" charset="0"/>
                <a:cs typeface="Times New Roman" panose="02020603050405020304" pitchFamily="18" charset="0"/>
              </a:rPr>
              <a:t> protocol used by </a:t>
            </a:r>
            <a:r>
              <a:rPr lang="en-US" sz="1400" i="0" strike="noStrike" dirty="0">
                <a:effectLst/>
                <a:latin typeface="Times New Roman" panose="02020603050405020304" pitchFamily="18" charset="0"/>
                <a:cs typeface="Times New Roman" panose="02020603050405020304" pitchFamily="18" charset="0"/>
              </a:rPr>
              <a:t>network devices</a:t>
            </a:r>
            <a:r>
              <a:rPr lang="en-US" sz="1400" i="0" dirty="0">
                <a:effectLst/>
                <a:latin typeface="Times New Roman" panose="02020603050405020304" pitchFamily="18" charset="0"/>
                <a:cs typeface="Times New Roman" panose="02020603050405020304" pitchFamily="18" charset="0"/>
              </a:rPr>
              <a:t> for advertising their identity, capabilities, and neighbors on a </a:t>
            </a:r>
            <a:r>
              <a:rPr lang="en-US" sz="1400" i="0" strike="noStrike" dirty="0">
                <a:effectLst/>
                <a:latin typeface="Times New Roman" panose="02020603050405020304" pitchFamily="18" charset="0"/>
                <a:cs typeface="Times New Roman" panose="02020603050405020304" pitchFamily="18" charset="0"/>
              </a:rPr>
              <a:t>local area network</a:t>
            </a:r>
            <a:r>
              <a:rPr lang="en-US" sz="1400" i="0" dirty="0">
                <a:effectLst/>
                <a:latin typeface="Times New Roman" panose="02020603050405020304" pitchFamily="18" charset="0"/>
                <a:cs typeface="Times New Roman" panose="02020603050405020304" pitchFamily="18" charset="0"/>
              </a:rPr>
              <a:t> based on </a:t>
            </a:r>
            <a:r>
              <a:rPr lang="en-US" sz="1400" i="0" strike="noStrike" dirty="0">
                <a:effectLst/>
                <a:latin typeface="Times New Roman" panose="02020603050405020304" pitchFamily="18" charset="0"/>
                <a:cs typeface="Times New Roman" panose="02020603050405020304" pitchFamily="18" charset="0"/>
              </a:rPr>
              <a:t>IEEE 802</a:t>
            </a:r>
            <a:r>
              <a:rPr lang="en-US" sz="1400" i="0" dirty="0">
                <a:effectLst/>
                <a:latin typeface="Times New Roman" panose="02020603050405020304" pitchFamily="18" charset="0"/>
                <a:cs typeface="Times New Roman" panose="02020603050405020304" pitchFamily="18" charset="0"/>
              </a:rPr>
              <a:t> technology, principally </a:t>
            </a:r>
            <a:r>
              <a:rPr lang="en-US" sz="1400" i="0" strike="noStrike" dirty="0">
                <a:effectLst/>
                <a:latin typeface="Times New Roman" panose="02020603050405020304" pitchFamily="18" charset="0"/>
                <a:cs typeface="Times New Roman" panose="02020603050405020304" pitchFamily="18" charset="0"/>
              </a:rPr>
              <a:t>wired Ethernet</a:t>
            </a:r>
            <a:r>
              <a:rPr lang="en-US" sz="1400" i="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Media Endpoint Discovery </a:t>
            </a:r>
            <a:r>
              <a:rPr lang="en-US" sz="1400" i="0" dirty="0">
                <a:effectLst/>
                <a:latin typeface="Times New Roman" panose="02020603050405020304" pitchFamily="18" charset="0"/>
                <a:cs typeface="Times New Roman" panose="02020603050405020304" pitchFamily="18" charset="0"/>
              </a:rPr>
              <a:t>is an enhancement of LLDP, known as LLDP-MED, that provides:</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Auto-discovery of LAN devices</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Device location discovery to allow creation of location databases and, in the case of </a:t>
            </a:r>
            <a:r>
              <a:rPr lang="en-US" sz="1400" i="0" strike="noStrike" dirty="0">
                <a:effectLst/>
                <a:latin typeface="Times New Roman" panose="02020603050405020304" pitchFamily="18" charset="0"/>
                <a:cs typeface="Times New Roman" panose="02020603050405020304" pitchFamily="18" charset="0"/>
              </a:rPr>
              <a:t>Voice over Internet Protocol</a:t>
            </a:r>
            <a:r>
              <a:rPr lang="en-US" sz="1400" i="0" dirty="0">
                <a:effectLst/>
                <a:latin typeface="Times New Roman" panose="02020603050405020304" pitchFamily="18" charset="0"/>
                <a:cs typeface="Times New Roman" panose="02020603050405020304" pitchFamily="18" charset="0"/>
              </a:rPr>
              <a:t> (VoIP)</a:t>
            </a:r>
          </a:p>
          <a:p>
            <a:pPr algn="just">
              <a:lnSpc>
                <a:spcPct val="150000"/>
              </a:lnSpc>
              <a:buFont typeface="Arial" panose="020B0604020202020204" pitchFamily="34" charset="0"/>
              <a:buChar char="•"/>
            </a:pPr>
            <a:r>
              <a:rPr lang="en-US" sz="1400" i="0" dirty="0">
                <a:effectLst/>
                <a:latin typeface="Times New Roman" panose="02020603050405020304" pitchFamily="18" charset="0"/>
                <a:cs typeface="Times New Roman" panose="02020603050405020304" pitchFamily="18" charset="0"/>
              </a:rPr>
              <a:t>Inventory management, allowing network administrators to track their network devices, and determine their characteristics (manufacturer, software and hardware versions, serial or asset number).</a:t>
            </a:r>
          </a:p>
          <a:p>
            <a:pPr marL="0" indent="0" algn="just">
              <a:lnSpc>
                <a:spcPct val="150000"/>
              </a:lnSpc>
              <a:buNone/>
            </a:pPr>
            <a:endParaRPr lang="en-US" sz="1400" i="0" strike="noStrike" dirty="0">
              <a:effectLst/>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6870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1532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52550"/>
            <a:ext cx="4038600" cy="3914290"/>
          </a:xfrm>
        </p:spPr>
        <p:txBody>
          <a:bodyPr>
            <a:normAutofit/>
          </a:bodyPr>
          <a:lstStyle/>
          <a:p>
            <a:pPr marL="0" marR="0" indent="0">
              <a:lnSpc>
                <a:spcPct val="120000"/>
              </a:lnSpc>
              <a:spcBef>
                <a:spcPts val="0"/>
              </a:spcBef>
              <a:spcAft>
                <a:spcPts val="1200"/>
              </a:spcAft>
              <a:buNone/>
            </a:pPr>
            <a:r>
              <a:rPr lang="en-US" sz="1400" b="1" dirty="0">
                <a:solidFill>
                  <a:srgbClr val="231F20"/>
                </a:solidFill>
                <a:latin typeface="Times New Roman" panose="02020603050405020304" pitchFamily="18" charset="0"/>
              </a:rPr>
              <a:t>Hardware Specifications:</a:t>
            </a:r>
          </a:p>
          <a:p>
            <a:pPr>
              <a:lnSpc>
                <a:spcPct val="120000"/>
              </a:lnSpc>
              <a:spcBef>
                <a:spcPts val="0"/>
              </a:spcBef>
              <a:spcAft>
                <a:spcPts val="1200"/>
              </a:spcAft>
            </a:pPr>
            <a:r>
              <a:rPr lang="en-US" sz="1400" dirty="0">
                <a:solidFill>
                  <a:srgbClr val="231F20"/>
                </a:solidFill>
                <a:latin typeface="Times New Roman" panose="02020603050405020304" pitchFamily="18" charset="0"/>
              </a:rPr>
              <a:t>Processor: Intel® Core i5 ™ CPU and above</a:t>
            </a:r>
          </a:p>
          <a:p>
            <a:pPr>
              <a:lnSpc>
                <a:spcPct val="120000"/>
              </a:lnSpc>
              <a:spcBef>
                <a:spcPts val="0"/>
              </a:spcBef>
              <a:spcAft>
                <a:spcPts val="1200"/>
              </a:spcAft>
            </a:pPr>
            <a:r>
              <a:rPr lang="en-US" sz="1400" dirty="0">
                <a:solidFill>
                  <a:srgbClr val="231F20"/>
                </a:solidFill>
                <a:latin typeface="Times New Roman" panose="02020603050405020304" pitchFamily="18" charset="0"/>
              </a:rPr>
              <a:t>RAM: 8 GB or higher</a:t>
            </a:r>
          </a:p>
          <a:p>
            <a:pPr>
              <a:lnSpc>
                <a:spcPct val="120000"/>
              </a:lnSpc>
              <a:spcBef>
                <a:spcPts val="0"/>
              </a:spcBef>
              <a:spcAft>
                <a:spcPts val="1200"/>
              </a:spcAft>
            </a:pPr>
            <a:r>
              <a:rPr lang="en-US" sz="1400" dirty="0">
                <a:solidFill>
                  <a:srgbClr val="231F20"/>
                </a:solidFill>
                <a:latin typeface="Times New Roman" panose="02020603050405020304" pitchFamily="18" charset="0"/>
              </a:rPr>
              <a:t>Hard Disk: 100 GB or higher</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
        <p:nvSpPr>
          <p:cNvPr id="15" name="Date Placeholder 3">
            <a:extLst>
              <a:ext uri="{FF2B5EF4-FFF2-40B4-BE49-F238E27FC236}">
                <a16:creationId xmlns="" xmlns:a16="http://schemas.microsoft.com/office/drawing/2014/main" id="{77041AD4-79DE-43F9-A208-EB6EAD67EC6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FBA8D23F-F274-4824-A7A4-FDEC12A30B6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785F7EBD-25C8-4B82-B044-60CAD1D390E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4" name="TextBox 3">
            <a:extLst>
              <a:ext uri="{FF2B5EF4-FFF2-40B4-BE49-F238E27FC236}">
                <a16:creationId xmlns="" xmlns:a16="http://schemas.microsoft.com/office/drawing/2014/main" id="{202970DE-D595-414E-9AF2-CA0C4A0B09C1}"/>
              </a:ext>
            </a:extLst>
          </p:cNvPr>
          <p:cNvSpPr txBox="1"/>
          <p:nvPr/>
        </p:nvSpPr>
        <p:spPr>
          <a:xfrm>
            <a:off x="4702466" y="1301873"/>
            <a:ext cx="4204656" cy="3607141"/>
          </a:xfrm>
          <a:prstGeom prst="rect">
            <a:avLst/>
          </a:prstGeom>
          <a:noFill/>
        </p:spPr>
        <p:txBody>
          <a:bodyPr wrap="square" rtlCol="0">
            <a:spAutoFit/>
          </a:bodyPr>
          <a:lstStyle/>
          <a:p>
            <a:pPr marR="0" lvl="0">
              <a:lnSpc>
                <a:spcPct val="120000"/>
              </a:lnSpc>
              <a:spcBef>
                <a:spcPts val="0"/>
              </a:spcBef>
              <a:spcAft>
                <a:spcPts val="1200"/>
              </a:spcAft>
            </a:pPr>
            <a:r>
              <a:rPr lang="en-US" sz="1400" b="1" dirty="0">
                <a:solidFill>
                  <a:srgbClr val="231F20"/>
                </a:solidFill>
                <a:latin typeface="Times New Roman" panose="02020603050405020304" pitchFamily="18" charset="0"/>
              </a:rPr>
              <a:t>Software Specifications: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Operating System: Windows 10/Ubuntu 20.04 LTS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Architecture: 64-bit OS</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Python 3.8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PIP Packages: </a:t>
            </a:r>
            <a:r>
              <a:rPr lang="en-US" sz="1400" dirty="0" err="1">
                <a:solidFill>
                  <a:srgbClr val="231F20"/>
                </a:solidFill>
                <a:latin typeface="Times New Roman" panose="02020603050405020304" pitchFamily="18" charset="0"/>
              </a:rPr>
              <a:t>RegEx</a:t>
            </a:r>
            <a:r>
              <a:rPr lang="en-US" sz="1400" dirty="0">
                <a:solidFill>
                  <a:srgbClr val="231F20"/>
                </a:solidFill>
                <a:latin typeface="Times New Roman" panose="02020603050405020304" pitchFamily="18" charset="0"/>
              </a:rPr>
              <a:t>, Flask, Django, Pymysql</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Database: MySQL5.7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JavaScript 1.8.5 or higher</a:t>
            </a:r>
          </a:p>
          <a:p>
            <a:pPr marL="285750" marR="0" lvl="0" indent="-285750">
              <a:lnSpc>
                <a:spcPct val="120000"/>
              </a:lnSpc>
              <a:spcBef>
                <a:spcPts val="0"/>
              </a:spcBef>
              <a:spcAft>
                <a:spcPts val="1200"/>
              </a:spcAft>
              <a:buFont typeface="Arial" panose="020B0604020202020204" pitchFamily="34" charset="0"/>
              <a:buChar char="•"/>
            </a:pPr>
            <a:r>
              <a:rPr lang="en-US" sz="1400" dirty="0">
                <a:solidFill>
                  <a:srgbClr val="231F20"/>
                </a:solidFill>
                <a:latin typeface="Times New Roman" panose="02020603050405020304" pitchFamily="18" charset="0"/>
              </a:rPr>
              <a:t>Front End: HTML5, CSS3, Bootstrap4</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2386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3228"/>
            <a:ext cx="7239000" cy="3489722"/>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SYSLOG, ARP, LLDP and so on to obtain all information about various network nodes.</a:t>
            </a:r>
          </a:p>
          <a:p>
            <a:pPr algn="just">
              <a:lnSpc>
                <a:spcPct val="150000"/>
              </a:lnSpc>
            </a:pPr>
            <a:r>
              <a:rPr lang="en-US" sz="1400" dirty="0">
                <a:latin typeface="Times New Roman" panose="02020603050405020304" pitchFamily="18" charset="0"/>
                <a:cs typeface="Times New Roman" panose="02020603050405020304" pitchFamily="18" charset="0"/>
              </a:rPr>
              <a:t>Development of easy installation script setup documentation. </a:t>
            </a:r>
          </a:p>
          <a:p>
            <a:pPr algn="just">
              <a:lnSpc>
                <a:spcPct val="150000"/>
              </a:lnSpc>
            </a:pPr>
            <a:r>
              <a:rPr lang="en-US" sz="14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lnSpc>
                <a:spcPct val="150000"/>
              </a:lnSpc>
            </a:pPr>
            <a:r>
              <a:rPr lang="en-US" sz="14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lnSpc>
                <a:spcPct val="150000"/>
              </a:lnSpc>
            </a:pPr>
            <a:r>
              <a:rPr lang="en-US" sz="1400" dirty="0">
                <a:latin typeface="Times New Roman" panose="02020603050405020304" pitchFamily="18" charset="0"/>
                <a:cs typeface="Times New Roman" panose="02020603050405020304" pitchFamily="18" charset="0"/>
              </a:rPr>
              <a:t>Alerts should be sent to the users configured as per their customizations.</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11</a:t>
            </a:r>
          </a:p>
        </p:txBody>
      </p:sp>
      <p:sp>
        <p:nvSpPr>
          <p:cNvPr id="15" name="Date Placeholder 3">
            <a:extLst>
              <a:ext uri="{FF2B5EF4-FFF2-40B4-BE49-F238E27FC236}">
                <a16:creationId xmlns="" xmlns:a16="http://schemas.microsoft.com/office/drawing/2014/main" id="{B7B8C723-3974-4BCF-9072-3A9695A790B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652FD19F-EE9E-4D14-9855-225D2D422E6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21F69871-FDE9-4D82-9454-7BD29FCF373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92792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534400" cy="3737718"/>
          </a:xfrm>
        </p:spPr>
        <p:txBody>
          <a:bodyPr>
            <a:noAutofit/>
          </a:bodyPr>
          <a:lstStyle/>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Networks serve as the backbone for any enterprise. Any network outage during working hours is huge loss for the organizations.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 a result, they employ a separate team to look after their labs by constantly logging into several system interfaces and checking their statuses.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It is a tedious task to login to each of these nodes, check if they are reachable and check their health status constantly. As the enterprise grows, the numbers increases exponentially.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Generating network performance reports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Deploying new technology and software upgrade successfully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200"/>
              </a:spcAft>
              <a:buFont typeface="Arial" panose="020B0604020202020204" pitchFamily="34" charset="0"/>
              <a:buChar char="•"/>
              <a:tabLst>
                <a:tab pos="457200" algn="l"/>
              </a:tabLst>
            </a:pPr>
            <a:r>
              <a:rPr lang="en-US" sz="1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Monitoring the flow of traffic and track user network activity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22DDB47F-B0C3-43E5-97DC-3FD50616911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
        <p:nvSpPr>
          <p:cNvPr id="15" name="Date Placeholder 3">
            <a:extLst>
              <a:ext uri="{FF2B5EF4-FFF2-40B4-BE49-F238E27FC236}">
                <a16:creationId xmlns="" xmlns:a16="http://schemas.microsoft.com/office/drawing/2014/main" id="{C2F8AEC7-B9A6-43EA-9088-6C6023104B5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643FD5BB-27F3-41E7-9911-7B583A1611F8}"/>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C68400CB-5F57-4A64-AF41-0F973C1145D7}"/>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74771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7D92DB6-6DA7-483C-9605-E091ACCD8173}"/>
              </a:ext>
            </a:extLst>
          </p:cNvPr>
          <p:cNvSpPr>
            <a:spLocks noGrp="1"/>
          </p:cNvSpPr>
          <p:nvPr>
            <p:ph idx="1"/>
          </p:nvPr>
        </p:nvSpPr>
        <p:spPr>
          <a:xfrm>
            <a:off x="668438" y="1247897"/>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Motivation</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System Specification</a:t>
            </a:r>
          </a:p>
          <a:p>
            <a:r>
              <a:rPr lang="en-US" sz="1600" dirty="0">
                <a:latin typeface="Times New Roman" panose="02020603050405020304" pitchFamily="18" charset="0"/>
                <a:cs typeface="Times New Roman" panose="02020603050405020304" pitchFamily="18" charset="0"/>
              </a:rPr>
              <a:t>Expected outcome</a:t>
            </a:r>
          </a:p>
          <a:p>
            <a:r>
              <a:rPr lang="en-US" sz="1600" dirty="0">
                <a:latin typeface="Times New Roman" panose="02020603050405020304" pitchFamily="18" charset="0"/>
                <a:cs typeface="Times New Roman" panose="02020603050405020304" pitchFamily="18" charset="0"/>
              </a:rPr>
              <a:t>Applications</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D257C7DE-82B0-4BFD-ADB2-512C0711F065}"/>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Footer Placeholder 4">
            <a:extLst>
              <a:ext uri="{FF2B5EF4-FFF2-40B4-BE49-F238E27FC236}">
                <a16:creationId xmlns=""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 xmlns:a16="http://schemas.microsoft.com/office/drawing/2014/main" id="{7EAEFA59-ADD5-483B-81EC-7CBC47C157A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1" name="Date Placeholder 3"/>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Tree>
    <p:extLst>
      <p:ext uri="{BB962C8B-B14F-4D97-AF65-F5344CB8AC3E}">
        <p14:creationId xmlns:p14="http://schemas.microsoft.com/office/powerpoint/2010/main" val="3814251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13</a:t>
            </a:r>
          </a:p>
        </p:txBody>
      </p:sp>
      <p:sp>
        <p:nvSpPr>
          <p:cNvPr id="15" name="Date Placeholder 3">
            <a:extLst>
              <a:ext uri="{FF2B5EF4-FFF2-40B4-BE49-F238E27FC236}">
                <a16:creationId xmlns="" xmlns:a16="http://schemas.microsoft.com/office/drawing/2014/main" id="{F7F1FCB5-A2AF-4B14-B8AB-ACE0D66C9CE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 xmlns:a16="http://schemas.microsoft.com/office/drawing/2014/main" id="{DF6CE105-6C5E-4DE7-A045-FD455A5A989A}"/>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 xmlns:a16="http://schemas.microsoft.com/office/drawing/2014/main" id="{0DADE530-75F7-4839-81E3-87050A31C961}"/>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Content Placeholder 4">
            <a:extLst>
              <a:ext uri="{FF2B5EF4-FFF2-40B4-BE49-F238E27FC236}">
                <a16:creationId xmlns="" xmlns:a16="http://schemas.microsoft.com/office/drawing/2014/main" id="{11AE2190-B4AB-4050-9D30-FFC7B6158DD3}"/>
              </a:ext>
            </a:extLst>
          </p:cNvPr>
          <p:cNvSpPr>
            <a:spLocks noGrp="1"/>
          </p:cNvSpPr>
          <p:nvPr>
            <p:ph idx="1"/>
          </p:nvPr>
        </p:nvSpPr>
        <p:spPr>
          <a:xfrm>
            <a:off x="381001" y="985658"/>
            <a:ext cx="8610600" cy="3815289"/>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[1] </a:t>
            </a:r>
            <a:r>
              <a:rPr lang="en-US" sz="12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200" dirty="0">
                <a:latin typeface="Times New Roman" panose="02020603050405020304" pitchFamily="18" charset="0"/>
                <a:cs typeface="Times New Roman" panose="02020603050405020304" pitchFamily="18" charset="0"/>
              </a:rPr>
              <a:t> – by Melanie Grah and Dr. Peter Radcliffe 2014</a:t>
            </a:r>
          </a:p>
          <a:p>
            <a:pPr marL="0" indent="0" algn="just">
              <a:buNone/>
            </a:pPr>
            <a:r>
              <a:rPr lang="en-US" sz="1200" dirty="0">
                <a:latin typeface="Times New Roman" panose="02020603050405020304" pitchFamily="18" charset="0"/>
                <a:cs typeface="Times New Roman" panose="02020603050405020304" pitchFamily="18" charset="0"/>
              </a:rPr>
              <a:t>[2] </a:t>
            </a:r>
            <a:r>
              <a:rPr lang="en-US" sz="12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200" dirty="0">
                <a:latin typeface="Times New Roman" panose="02020603050405020304" pitchFamily="18" charset="0"/>
                <a:cs typeface="Times New Roman" panose="02020603050405020304" pitchFamily="18" charset="0"/>
              </a:rPr>
              <a:t> – by Young-min Kim, Ki-sung Lee, Jae-cheol Uhm, Si-chang Kim, and Chan-gun Lee 2013</a:t>
            </a:r>
          </a:p>
          <a:p>
            <a:pPr marL="0" indent="0" algn="just">
              <a:buNone/>
            </a:pPr>
            <a:r>
              <a:rPr lang="en-US" sz="1200" dirty="0">
                <a:latin typeface="Times New Roman" panose="02020603050405020304" pitchFamily="18" charset="0"/>
                <a:cs typeface="Times New Roman" panose="02020603050405020304" pitchFamily="18" charset="0"/>
              </a:rPr>
              <a:t>[3] </a:t>
            </a:r>
            <a:r>
              <a:rPr lang="en-US" sz="12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200" dirty="0">
                <a:latin typeface="Times New Roman" panose="02020603050405020304" pitchFamily="18" charset="0"/>
                <a:cs typeface="Times New Roman" panose="02020603050405020304" pitchFamily="18" charset="0"/>
              </a:rPr>
              <a:t> – by Guanyao Huang, Chia-Wei Chang, Chen-Nee Chuah, and Bill Lin 2012</a:t>
            </a:r>
          </a:p>
          <a:p>
            <a:pPr marL="0" indent="0" algn="just">
              <a:buNone/>
            </a:pPr>
            <a:r>
              <a:rPr lang="en-US" sz="1200" dirty="0">
                <a:latin typeface="Times New Roman" panose="02020603050405020304" pitchFamily="18" charset="0"/>
                <a:cs typeface="Times New Roman" panose="02020603050405020304" pitchFamily="18" charset="0"/>
              </a:rPr>
              <a:t>[4] </a:t>
            </a:r>
            <a:r>
              <a:rPr lang="en-US" sz="1200" b="1" dirty="0">
                <a:latin typeface="Times New Roman" panose="02020603050405020304" pitchFamily="18" charset="0"/>
                <a:cs typeface="Times New Roman" panose="02020603050405020304" pitchFamily="18" charset="0"/>
              </a:rPr>
              <a:t>Study on monitor and control of POL transport by road in IOT </a:t>
            </a:r>
            <a:r>
              <a:rPr lang="en-US" sz="1200" dirty="0">
                <a:latin typeface="Times New Roman" panose="02020603050405020304" pitchFamily="18" charset="0"/>
                <a:cs typeface="Times New Roman" panose="02020603050405020304" pitchFamily="18" charset="0"/>
              </a:rPr>
              <a:t>– by Yang Chen, Qidong Yong, Dong Xiang 2012</a:t>
            </a:r>
          </a:p>
          <a:p>
            <a:pPr marL="0" indent="0" algn="just">
              <a:buNone/>
            </a:pPr>
            <a:r>
              <a:rPr lang="en-US" sz="1200" dirty="0">
                <a:latin typeface="Times New Roman" panose="02020603050405020304" pitchFamily="18" charset="0"/>
                <a:cs typeface="Times New Roman" panose="02020603050405020304" pitchFamily="18" charset="0"/>
              </a:rPr>
              <a:t>[5] </a:t>
            </a:r>
            <a:r>
              <a:rPr lang="en-US" sz="1200" b="1" dirty="0">
                <a:latin typeface="Times New Roman" panose="02020603050405020304" pitchFamily="18" charset="0"/>
                <a:cs typeface="Times New Roman" panose="02020603050405020304" pitchFamily="18" charset="0"/>
              </a:rPr>
              <a:t>Distributed Interplanetary Delay/Disruption Tolerant Network (DTN) Monitor and Control System </a:t>
            </a:r>
            <a:r>
              <a:rPr lang="en-US" sz="1200" dirty="0">
                <a:latin typeface="Times New Roman" panose="02020603050405020304" pitchFamily="18" charset="0"/>
                <a:cs typeface="Times New Roman" panose="02020603050405020304" pitchFamily="18" charset="0"/>
              </a:rPr>
              <a:t>– by Shin-Ywan Wang 2012</a:t>
            </a:r>
          </a:p>
          <a:p>
            <a:pPr marL="0" indent="0" algn="just">
              <a:buNone/>
            </a:pPr>
            <a:r>
              <a:rPr lang="en-US" sz="1200" dirty="0">
                <a:latin typeface="Times New Roman" panose="02020603050405020304" pitchFamily="18" charset="0"/>
                <a:cs typeface="Times New Roman" panose="02020603050405020304" pitchFamily="18" charset="0"/>
              </a:rPr>
              <a:t>[6] </a:t>
            </a:r>
            <a:r>
              <a:rPr lang="en-US" sz="1200" b="1" dirty="0">
                <a:latin typeface="Times New Roman" panose="02020603050405020304" pitchFamily="18" charset="0"/>
                <a:cs typeface="Times New Roman" panose="02020603050405020304" pitchFamily="18" charset="0"/>
              </a:rPr>
              <a:t>Overhead Contact System On-line Monitor Technology Based on Wireless Sensor Network </a:t>
            </a:r>
            <a:r>
              <a:rPr lang="en-US" sz="1200" dirty="0">
                <a:latin typeface="Times New Roman" panose="02020603050405020304" pitchFamily="18" charset="0"/>
                <a:cs typeface="Times New Roman" panose="02020603050405020304" pitchFamily="18" charset="0"/>
              </a:rPr>
              <a:t>– by Jiangjian Xie and Yi Wang, Tingting Lu 2011</a:t>
            </a:r>
          </a:p>
          <a:p>
            <a:pPr marL="0" indent="0" algn="just">
              <a:buNone/>
            </a:pPr>
            <a:r>
              <a:rPr lang="en-US" sz="1200" dirty="0">
                <a:latin typeface="Times New Roman" panose="02020603050405020304" pitchFamily="18" charset="0"/>
                <a:cs typeface="Times New Roman" panose="02020603050405020304" pitchFamily="18" charset="0"/>
              </a:rPr>
              <a:t>[7] </a:t>
            </a:r>
            <a:r>
              <a:rPr lang="en-US" sz="1200" b="1" dirty="0">
                <a:latin typeface="Times New Roman" panose="02020603050405020304" pitchFamily="18" charset="0"/>
                <a:cs typeface="Times New Roman" panose="02020603050405020304" pitchFamily="18" charset="0"/>
              </a:rPr>
              <a:t>The Design and implementation of a UPS Monitor and Control System </a:t>
            </a:r>
            <a:r>
              <a:rPr lang="en-US" sz="1200" dirty="0">
                <a:latin typeface="Times New Roman" panose="02020603050405020304" pitchFamily="18" charset="0"/>
                <a:cs typeface="Times New Roman" panose="02020603050405020304" pitchFamily="18" charset="0"/>
              </a:rPr>
              <a:t>– by</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Lidong Fu and Bin Zhang 2011</a:t>
            </a:r>
          </a:p>
          <a:p>
            <a:pPr marL="0" indent="0" algn="just">
              <a:buNone/>
            </a:pPr>
            <a:r>
              <a:rPr lang="en-US" sz="1200" dirty="0">
                <a:latin typeface="Times New Roman" panose="02020603050405020304" pitchFamily="18" charset="0"/>
                <a:cs typeface="Times New Roman" panose="02020603050405020304" pitchFamily="18" charset="0"/>
              </a:rPr>
              <a:t>[8] </a:t>
            </a:r>
            <a:r>
              <a:rPr lang="en-US" sz="1200" b="1" dirty="0">
                <a:latin typeface="Times New Roman" panose="02020603050405020304" pitchFamily="18" charset="0"/>
                <a:cs typeface="Times New Roman" panose="02020603050405020304" pitchFamily="18" charset="0"/>
              </a:rPr>
              <a:t>Fault-tolerant Schemes for NoC with a Network Monitor </a:t>
            </a:r>
            <a:r>
              <a:rPr lang="en-US" sz="1200" dirty="0">
                <a:latin typeface="Times New Roman" panose="02020603050405020304" pitchFamily="18" charset="0"/>
                <a:cs typeface="Times New Roman" panose="02020603050405020304" pitchFamily="18" charset="0"/>
              </a:rPr>
              <a:t>– by Zhang Ying , Wu Ning , Wan Yu Peng , Ge Fen , Zhou Fang 2010</a:t>
            </a:r>
          </a:p>
          <a:p>
            <a:pPr marL="0" indent="0" algn="just">
              <a:buNone/>
            </a:pPr>
            <a:r>
              <a:rPr lang="en-US" sz="1200" dirty="0">
                <a:latin typeface="Times New Roman" panose="02020603050405020304" pitchFamily="18" charset="0"/>
                <a:cs typeface="Times New Roman" panose="02020603050405020304" pitchFamily="18" charset="0"/>
              </a:rPr>
              <a:t>[9]</a:t>
            </a:r>
            <a:r>
              <a:rPr lang="en-US" sz="1200" b="1" dirty="0">
                <a:latin typeface="Times New Roman" panose="02020603050405020304" pitchFamily="18" charset="0"/>
                <a:cs typeface="Times New Roman" panose="02020603050405020304" pitchFamily="18" charset="0"/>
              </a:rPr>
              <a:t> Using activity sensitivity and network topology information to monitor project time performance </a:t>
            </a:r>
            <a:r>
              <a:rPr lang="en-US" sz="1200" dirty="0">
                <a:latin typeface="Times New Roman" panose="02020603050405020304" pitchFamily="18" charset="0"/>
                <a:cs typeface="Times New Roman" panose="02020603050405020304" pitchFamily="18" charset="0"/>
              </a:rPr>
              <a:t>– by Mario Vanhoucke1. 2010</a:t>
            </a:r>
          </a:p>
          <a:p>
            <a:pPr marL="0" indent="0" algn="just">
              <a:buNone/>
            </a:pPr>
            <a:r>
              <a:rPr lang="en-US" sz="1200" dirty="0">
                <a:latin typeface="Times New Roman" panose="02020603050405020304" pitchFamily="18" charset="0"/>
                <a:cs typeface="Times New Roman" panose="02020603050405020304" pitchFamily="18" charset="0"/>
              </a:rPr>
              <a:t>[10] </a:t>
            </a:r>
            <a:r>
              <a:rPr lang="en-US" sz="1200" b="1" dirty="0">
                <a:latin typeface="Times New Roman" panose="02020603050405020304" pitchFamily="18" charset="0"/>
                <a:cs typeface="Times New Roman" panose="02020603050405020304" pitchFamily="18" charset="0"/>
              </a:rPr>
              <a:t>A transparent virtual machine monitor level packet compression network service </a:t>
            </a:r>
            <a:r>
              <a:rPr lang="en-US" sz="1200" dirty="0">
                <a:latin typeface="Times New Roman" panose="02020603050405020304" pitchFamily="18" charset="0"/>
                <a:cs typeface="Times New Roman" panose="02020603050405020304" pitchFamily="18" charset="0"/>
              </a:rPr>
              <a:t>– by Ali Hamidi, Hadi Salimi and Mohsen Sharifi. [2010]</a:t>
            </a:r>
          </a:p>
          <a:p>
            <a:pPr marL="0" indent="0" algn="just">
              <a:buNone/>
            </a:pPr>
            <a:r>
              <a:rPr lang="en-US" sz="1200" dirty="0">
                <a:latin typeface="Times New Roman" panose="02020603050405020304" pitchFamily="18" charset="0"/>
                <a:cs typeface="Times New Roman" panose="02020603050405020304" pitchFamily="18" charset="0"/>
              </a:rPr>
              <a:t>[11] </a:t>
            </a:r>
            <a:r>
              <a:rPr lang="en-US" sz="1200" b="1" dirty="0">
                <a:latin typeface="Times New Roman" panose="02020603050405020304" pitchFamily="18" charset="0"/>
                <a:cs typeface="Times New Roman" panose="02020603050405020304" pitchFamily="18" charset="0"/>
              </a:rPr>
              <a:t>On evaluating the differences of TCP and ICMP in network measurement </a:t>
            </a:r>
            <a:r>
              <a:rPr lang="en-US" sz="1200" dirty="0">
                <a:latin typeface="Times New Roman" panose="02020603050405020304" pitchFamily="18" charset="0"/>
                <a:cs typeface="Times New Roman" panose="02020603050405020304" pitchFamily="18" charset="0"/>
              </a:rPr>
              <a:t>– by Li Wenwei, Zhange Dafang, Yang Jinmin and Xie Gaogang [2007]</a:t>
            </a:r>
          </a:p>
        </p:txBody>
      </p:sp>
    </p:spTree>
    <p:extLst>
      <p:ext uri="{BB962C8B-B14F-4D97-AF65-F5344CB8AC3E}">
        <p14:creationId xmlns:p14="http://schemas.microsoft.com/office/powerpoint/2010/main" val="81511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 xmlns:a16="http://schemas.microsoft.com/office/drawing/2014/main"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14</a:t>
            </a:r>
          </a:p>
        </p:txBody>
      </p:sp>
      <p:sp>
        <p:nvSpPr>
          <p:cNvPr id="9" name="Date Placeholder 3">
            <a:extLst>
              <a:ext uri="{FF2B5EF4-FFF2-40B4-BE49-F238E27FC236}">
                <a16:creationId xmlns="" xmlns:a16="http://schemas.microsoft.com/office/drawing/2014/main" id="{5F72E7FB-5406-40F2-93C2-E9165F64003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0" name="Date Placeholder 3">
            <a:extLst>
              <a:ext uri="{FF2B5EF4-FFF2-40B4-BE49-F238E27FC236}">
                <a16:creationId xmlns="" xmlns:a16="http://schemas.microsoft.com/office/drawing/2014/main" id="{B760CA4A-E789-471D-8EB1-F60022B7FEEE}"/>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1" name="Date Placeholder 3">
            <a:extLst>
              <a:ext uri="{FF2B5EF4-FFF2-40B4-BE49-F238E27FC236}">
                <a16:creationId xmlns="" xmlns:a16="http://schemas.microsoft.com/office/drawing/2014/main" id="{BA45694C-EE57-46E3-94BB-26F02AD1A1E2}"/>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4323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481" y="971337"/>
            <a:ext cx="8440838" cy="3871914"/>
          </a:xfrm>
        </p:spPr>
        <p:txBody>
          <a:bodyPr>
            <a:noAutofit/>
          </a:bodyPr>
          <a:lstStyle/>
          <a:p>
            <a:pPr marL="0" marR="0" indent="0" algn="just">
              <a:lnSpc>
                <a:spcPct val="150000"/>
              </a:lnSpc>
              <a:spcBef>
                <a:spcPts val="0"/>
              </a:spcBef>
              <a:spcAft>
                <a:spcPts val="0"/>
              </a:spcAft>
              <a:buNone/>
            </a:pPr>
            <a:r>
              <a:rPr lang="en-US" sz="1400" dirty="0">
                <a:solidFill>
                  <a:srgbClr val="231F20"/>
                </a:solidFill>
                <a:effectLst/>
                <a:latin typeface="Times New Roman" panose="02020603050405020304" pitchFamily="18" charset="0"/>
                <a:ea typeface="Times New Roman" panose="02020603050405020304" pitchFamily="18" charset="0"/>
              </a:rPr>
              <a:t>	A computer network is a group of network nodes that use a set of common communication protocols over digital interconnections for the purpose of sharing resources located on or provided by the network nodes. A network node is either a redistribution point or a communication endpoint such as modem, hub, switch, bridge, routers, network file systems, personal computers and so on.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Network monitoring system is a scripted tool that administers a computer network for slow or failing components and that notifies the configured users in case of outages, latencies, upgrades, and other events.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Internet technologies have become very important in every person’s day to day life and proactive monitoring of interconnected devices has become vital in the internet service provision business. The onset of ecommerce has reduced the prices of IoT to great extent and a typical home in suburban consists of Layer 3 router, a Wi-Fi access point, internet connected TV and remotely controlled light bulbs. As a result, security and monitoring have become a critical concern for every person with internet connectivity.</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48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30606"/>
            <a:ext cx="8763000" cy="3554900"/>
          </a:xfrm>
        </p:spPr>
        <p:txBody>
          <a:bodyPr>
            <a:noAutofit/>
          </a:bodyPr>
          <a:lstStyle/>
          <a:p>
            <a:pPr marL="0" marR="0" indent="0" algn="just">
              <a:lnSpc>
                <a:spcPct val="150000"/>
              </a:lnSpc>
              <a:spcBef>
                <a:spcPts val="0"/>
              </a:spcBef>
              <a:spcAft>
                <a:spcPts val="0"/>
              </a:spcAft>
              <a:buNone/>
            </a:pPr>
            <a:r>
              <a:rPr lang="en-US" sz="1400" dirty="0">
                <a:solidFill>
                  <a:srgbClr val="231F20"/>
                </a:solidFill>
                <a:effectLst/>
                <a:latin typeface="Times New Roman" panose="02020603050405020304" pitchFamily="18" charset="0"/>
                <a:ea typeface="Times New Roman" panose="02020603050405020304" pitchFamily="18" charset="0"/>
              </a:rPr>
              <a:t>	The latest generation of network monitoring systems are designed to support very specific applications. Most of them in general, are devised to monitor enterprise environments that generally consist of 100s of similar network nodes such as a network rack, routers, switches, and personal computers. Further, they are designed to support very specific applications such as identifying the device’s connectivity or latency or out-of-band analysis and so on. To obtain results they are homogenous in terms of protocol usage. For example, some systems use ICMP alone to obtain performance analysis of a huge network. Also, due to the lack of a buffer Dataset, they are not generally real-time and are quite torpid.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ea typeface="Times New Roman" panose="02020603050405020304" pitchFamily="18" charset="0"/>
              </a:rPr>
              <a:t>	</a:t>
            </a:r>
            <a:r>
              <a:rPr lang="en-US" sz="1400" dirty="0">
                <a:solidFill>
                  <a:srgbClr val="231F20"/>
                </a:solidFill>
                <a:effectLst/>
                <a:latin typeface="Times New Roman" panose="02020603050405020304" pitchFamily="18" charset="0"/>
                <a:ea typeface="Times New Roman" panose="02020603050405020304" pitchFamily="18" charset="0"/>
              </a:rPr>
              <a:t>A typical topology that consists of less than 50 network nodes such as a startup environment or a home office environment cannot afford such a stack of tools and maintaining a stable and high performance network is an up-hill task for them. As a result, most of the emerging organizations employ a separate team that act as network administrators.</a:t>
            </a:r>
            <a:endParaRPr lang="en-US" sz="1400" dirty="0">
              <a:effectLst/>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57521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0" y="1072214"/>
            <a:ext cx="9067800" cy="3713956"/>
          </a:xfrm>
        </p:spPr>
        <p:txBody>
          <a:bodyPr>
            <a:noAutofit/>
          </a:bodyPr>
          <a:lstStyle/>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By examining the daily work of Network Security Engineers’ and Network Administrators’ work at various network security and load balancing related organizations, it has been deduced that a typical network administrator uses around 10-11 different web portals to maintain each customer’s network that generally consists of 200-400 network nodes.</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The main reason for the large number of portals is due to the lack in support of a variety of devices by a single monitor. For example, every public has its own service to monitor their network nodes and they charge hefty amounts per node for these services. A customer who uses multiple clouds is at an intense loss due to the lack of a common tool.</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Moreover, the prices of the monitors range from 2000-3000 USD per 100 network nodes per month which was really not an affordable solution by many customers while their performance wasn’t efficient either.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As a result, there is a dire need of a fully functional network monitor system that can support a wide range of devices and can be economical too.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23959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2" y="929160"/>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Dynamic Network Control with QoS and Resource Priority Monitor Based on Active “eM” for Commercial VoIP</a:t>
            </a:r>
            <a:r>
              <a:rPr lang="en-US" sz="1400" dirty="0">
                <a:latin typeface="Times New Roman" panose="02020603050405020304" pitchFamily="18" charset="0"/>
                <a:cs typeface="Times New Roman" panose="02020603050405020304" pitchFamily="18" charset="0"/>
              </a:rPr>
              <a:t> – by Melanie Grah and Dr. Peter Radcliffe 2014</a:t>
            </a: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This paper examines methods by which VoIP can be managed using a dynamic method to balance cost and quality. In VoIP systems, quality has a real commercial value as clients will leave a service provider that does not deliver an adequate quality of service. The major takeaway from this paper for our research is the methods to monitor quality of a VoIP system or gateway.</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While this paper suggests some interesting methods on improving VoIP quality, it doesn’t include dynamic real-time monitoring of such applications. </a:t>
            </a:r>
          </a:p>
          <a:p>
            <a:pPr algn="just">
              <a:lnSpc>
                <a:spcPct val="150000"/>
              </a:lnSpc>
              <a:spcBef>
                <a:spcPts val="0"/>
              </a:spcBef>
            </a:pPr>
            <a:r>
              <a:rPr lang="en-US" sz="1400" dirty="0">
                <a:solidFill>
                  <a:srgbClr val="231F20"/>
                </a:solidFill>
                <a:latin typeface="Times New Roman" panose="02020603050405020304" pitchFamily="18" charset="0"/>
              </a:rPr>
              <a:t>The proposed architecture focusses prominently on commercial clients which includes basic infrastructure costs. These need to be avoided by virtualizing select components to a good extent. </a:t>
            </a: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120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2792"/>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400" dirty="0">
                <a:latin typeface="Times New Roman" panose="02020603050405020304" pitchFamily="18" charset="0"/>
                <a:cs typeface="Times New Roman" panose="02020603050405020304" pitchFamily="18" charset="0"/>
              </a:rPr>
              <a:t> – by Young-min Kim, Ki-sung Lee, Jae-</a:t>
            </a:r>
            <a:r>
              <a:rPr lang="en-US" sz="1400" dirty="0" err="1">
                <a:latin typeface="Times New Roman" panose="02020603050405020304" pitchFamily="18" charset="0"/>
                <a:cs typeface="Times New Roman" panose="02020603050405020304" pitchFamily="18" charset="0"/>
              </a:rPr>
              <a:t>cheol</a:t>
            </a:r>
            <a:r>
              <a:rPr lang="en-US" sz="1400" dirty="0">
                <a:latin typeface="Times New Roman" panose="02020603050405020304" pitchFamily="18" charset="0"/>
                <a:cs typeface="Times New Roman" panose="02020603050405020304" pitchFamily="18" charset="0"/>
              </a:rPr>
              <a:t> Uhm, Si-</a:t>
            </a:r>
            <a:r>
              <a:rPr lang="en-US" sz="1400" dirty="0" err="1">
                <a:latin typeface="Times New Roman" panose="02020603050405020304" pitchFamily="18" charset="0"/>
                <a:cs typeface="Times New Roman" panose="02020603050405020304" pitchFamily="18" charset="0"/>
              </a:rPr>
              <a:t>chang</a:t>
            </a:r>
            <a:r>
              <a:rPr lang="en-US" sz="1400" dirty="0">
                <a:latin typeface="Times New Roman" panose="02020603050405020304" pitchFamily="18" charset="0"/>
                <a:cs typeface="Times New Roman" panose="02020603050405020304" pitchFamily="18" charset="0"/>
              </a:rPr>
              <a:t> Kim, and Chan-gun Lee 2013</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Rudimentary reasons for having a network performance monitor for multi-cloud environments have been illustrated with examples in this research. An architecture for such a network monitor is proposed that explains how external agents are used to connect monitor such an environment. Also, a model to integrate various public clouds is formulated in a flexible manner. In addition, the issues of timely delivery and off-line analysis of measured results are addressed.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The model proposed for monitoring multi clouds is flexible and is integrated using external agents. These agents may be network intensive models for logging of network node events</a:t>
            </a:r>
          </a:p>
          <a:p>
            <a:pPr algn="just">
              <a:lnSpc>
                <a:spcPct val="150000"/>
              </a:lnSpc>
              <a:spcBef>
                <a:spcPts val="0"/>
              </a:spcBef>
            </a:pPr>
            <a:r>
              <a:rPr lang="en-US" sz="1400" dirty="0">
                <a:solidFill>
                  <a:srgbClr val="231F20"/>
                </a:solidFill>
                <a:latin typeface="Times New Roman" panose="02020603050405020304" pitchFamily="18" charset="0"/>
              </a:rPr>
              <a:t>This model isn’t tested in real-life scenario and the results mentioned are through simulated environments. </a:t>
            </a:r>
          </a:p>
          <a:p>
            <a:pPr algn="just">
              <a:lnSpc>
                <a:spcPct val="150000"/>
              </a:lnSpc>
              <a:spcBef>
                <a:spcPts val="0"/>
              </a:spcBef>
            </a:pPr>
            <a:r>
              <a:rPr lang="en-US" sz="1400" dirty="0">
                <a:solidFill>
                  <a:srgbClr val="231F20"/>
                </a:solidFill>
                <a:latin typeface="Times New Roman" panose="02020603050405020304" pitchFamily="18" charset="0"/>
              </a:rPr>
              <a:t>A DBMS approach to store results for offline analysis has been proposed which would be good for non-cloud network monitoring systems as well. </a:t>
            </a: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51837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2792"/>
            <a:ext cx="9144000" cy="381271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400" dirty="0">
                <a:latin typeface="Times New Roman" panose="02020603050405020304" pitchFamily="18" charset="0"/>
                <a:cs typeface="Times New Roman" panose="02020603050405020304" pitchFamily="18" charset="0"/>
              </a:rPr>
              <a:t> – by </a:t>
            </a:r>
            <a:r>
              <a:rPr lang="en-US" sz="1400" dirty="0" err="1">
                <a:latin typeface="Times New Roman" panose="02020603050405020304" pitchFamily="18" charset="0"/>
                <a:cs typeface="Times New Roman" panose="02020603050405020304" pitchFamily="18" charset="0"/>
              </a:rPr>
              <a:t>Guanyao</a:t>
            </a:r>
            <a:r>
              <a:rPr lang="en-US" sz="1400" dirty="0">
                <a:latin typeface="Times New Roman" panose="02020603050405020304" pitchFamily="18" charset="0"/>
                <a:cs typeface="Times New Roman" panose="02020603050405020304" pitchFamily="18" charset="0"/>
              </a:rPr>
              <a:t> Huang, Chia-Wei Chang, Chen-Nee </a:t>
            </a:r>
            <a:r>
              <a:rPr lang="en-US" sz="1400" dirty="0" err="1">
                <a:latin typeface="Times New Roman" panose="02020603050405020304" pitchFamily="18" charset="0"/>
                <a:cs typeface="Times New Roman" panose="02020603050405020304" pitchFamily="18" charset="0"/>
              </a:rPr>
              <a:t>Chuah</a:t>
            </a:r>
            <a:r>
              <a:rPr lang="en-US" sz="1400" dirty="0">
                <a:latin typeface="Times New Roman" panose="02020603050405020304" pitchFamily="18" charset="0"/>
                <a:cs typeface="Times New Roman" panose="02020603050405020304" pitchFamily="18" charset="0"/>
              </a:rPr>
              <a:t>, and Bill Lin 2012</a:t>
            </a:r>
          </a:p>
          <a:p>
            <a:pPr marL="0" indent="0" algn="just">
              <a:lnSpc>
                <a:spcPct val="150000"/>
              </a:lnSpc>
              <a:spcBef>
                <a:spcPts val="0"/>
              </a:spcBef>
              <a:buNone/>
            </a:pPr>
            <a:r>
              <a:rPr lang="en-US" sz="1400" dirty="0">
                <a:solidFill>
                  <a:srgbClr val="231F20"/>
                </a:solidFill>
                <a:latin typeface="Times New Roman" panose="02020603050405020304" pitchFamily="18" charset="0"/>
              </a:rPr>
              <a:t>	A theoretical framework is proposed in this research that jointly optimizes monitor placement and dynamic routing strategy to achieve maximum measurement utility with limited monitoring resources. Through experiments using real traces and topologies, it has been justified that these heuristic solutions can achieve measurement gains that are quite close to the optimal solutions, while reducing the computation times. </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There are many implementation issues with the proposed framework that need to be addressed especially determining what routing protocols are being used. </a:t>
            </a:r>
          </a:p>
          <a:p>
            <a:pPr algn="just">
              <a:lnSpc>
                <a:spcPct val="150000"/>
              </a:lnSpc>
              <a:spcBef>
                <a:spcPts val="0"/>
              </a:spcBef>
            </a:pPr>
            <a:r>
              <a:rPr lang="en-US" sz="1400" dirty="0">
                <a:solidFill>
                  <a:srgbClr val="231F20"/>
                </a:solidFill>
                <a:latin typeface="Times New Roman" panose="02020603050405020304" pitchFamily="18" charset="0"/>
              </a:rPr>
              <a:t>Also, this framework requires that the traffic reaches it in real-time instead of the framework polling for the same.</a:t>
            </a:r>
          </a:p>
          <a:p>
            <a:pPr algn="just">
              <a:lnSpc>
                <a:spcPct val="150000"/>
              </a:lnSpc>
              <a:spcBef>
                <a:spcPts val="0"/>
              </a:spcBef>
            </a:pPr>
            <a:r>
              <a:rPr lang="en-US" sz="1400" dirty="0">
                <a:solidFill>
                  <a:srgbClr val="231F20"/>
                </a:solidFill>
                <a:latin typeface="Times New Roman" panose="02020603050405020304" pitchFamily="18" charset="0"/>
              </a:rPr>
              <a:t>The major takeaway from this research is the procedure involved in forming the base framework for a network monitoring system.</a:t>
            </a: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524719" y="15989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9913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3229"/>
            <a:ext cx="8686800" cy="3704035"/>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400" dirty="0">
                <a:latin typeface="Times New Roman" panose="02020603050405020304" pitchFamily="18" charset="0"/>
                <a:cs typeface="Times New Roman" panose="02020603050405020304" pitchFamily="18" charset="0"/>
              </a:rPr>
              <a:t>– by Ruey-Shun Chen *, Change-Jen Hsu, Chan-Chine Chang, S.W. Yeh 2005</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	Monitoring encrypted connection gateways such as enterprise VPNs is a tedious task. This papers formulates a feasible system that can monitor VPNs and includes essential elements such as system components, operation flow and much more. Also, it explains how a web GUI can be integrated with back-end for real time analysis.</a:t>
            </a:r>
          </a:p>
          <a:p>
            <a:pPr marL="0" marR="0" indent="0" algn="just">
              <a:lnSpc>
                <a:spcPct val="150000"/>
              </a:lnSpc>
              <a:spcBef>
                <a:spcPts val="0"/>
              </a:spcBef>
              <a:spcAft>
                <a:spcPts val="0"/>
              </a:spcAft>
              <a:buNone/>
            </a:pPr>
            <a:r>
              <a:rPr lang="en-US" sz="1400" dirty="0">
                <a:solidFill>
                  <a:srgbClr val="231F20"/>
                </a:solidFill>
                <a:latin typeface="Times New Roman" panose="02020603050405020304" pitchFamily="18" charset="0"/>
              </a:rPr>
              <a:t>Advantages and Disadvantages:</a:t>
            </a:r>
          </a:p>
          <a:p>
            <a:pPr algn="just">
              <a:lnSpc>
                <a:spcPct val="150000"/>
              </a:lnSpc>
              <a:spcBef>
                <a:spcPts val="0"/>
              </a:spcBef>
            </a:pPr>
            <a:r>
              <a:rPr lang="en-US" sz="1400" dirty="0">
                <a:solidFill>
                  <a:srgbClr val="231F20"/>
                </a:solidFill>
                <a:latin typeface="Times New Roman" panose="02020603050405020304" pitchFamily="18" charset="0"/>
              </a:rPr>
              <a:t>This research is primarily localized on VPNs and encrypted gateways such as SSLVPN, Client-based VPNs and so on.  Also, it is more focused on monitoring at a hardware level than at the end-user level. </a:t>
            </a:r>
          </a:p>
          <a:p>
            <a:pPr algn="just">
              <a:lnSpc>
                <a:spcPct val="150000"/>
              </a:lnSpc>
              <a:spcBef>
                <a:spcPts val="0"/>
              </a:spcBef>
            </a:pPr>
            <a:r>
              <a:rPr lang="en-US" sz="1400" dirty="0">
                <a:solidFill>
                  <a:srgbClr val="231F20"/>
                </a:solidFill>
                <a:latin typeface="Times New Roman" panose="02020603050405020304" pitchFamily="18" charset="0"/>
              </a:rPr>
              <a:t>It is still dependent on external management tools in order for the enterprises to be rest assured for using the new technologies. </a:t>
            </a:r>
          </a:p>
          <a:p>
            <a:pPr algn="just">
              <a:lnSpc>
                <a:spcPct val="150000"/>
              </a:lnSpc>
              <a:spcBef>
                <a:spcPts val="0"/>
              </a:spcBef>
            </a:pPr>
            <a:endParaRPr lang="en-US" sz="1400" dirty="0">
              <a:solidFill>
                <a:srgbClr val="231F20"/>
              </a:solidFill>
              <a:latin typeface="Times New Roman" panose="02020603050405020304" pitchFamily="18" charset="0"/>
            </a:endParaRPr>
          </a:p>
          <a:p>
            <a:pPr algn="just">
              <a:lnSpc>
                <a:spcPct val="150000"/>
              </a:lnSpc>
              <a:spcBef>
                <a:spcPts val="0"/>
              </a:spcBef>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1F20"/>
              </a:solidFill>
              <a:latin typeface="Times New Roman" panose="02020603050405020304" pitchFamily="18" charset="0"/>
            </a:endParaRPr>
          </a:p>
        </p:txBody>
      </p:sp>
      <p:sp>
        <p:nvSpPr>
          <p:cNvPr id="6" name="Footer Placeholder 4"/>
          <p:cNvSpPr txBox="1"/>
          <p:nvPr/>
        </p:nvSpPr>
        <p:spPr>
          <a:xfrm>
            <a:off x="8610600" y="4815641"/>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11" name="Title 1">
            <a:extLst>
              <a:ext uri="{FF2B5EF4-FFF2-40B4-BE49-F238E27FC236}">
                <a16:creationId xmlns=""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a:t>
            </a:r>
          </a:p>
        </p:txBody>
      </p:sp>
      <p:sp>
        <p:nvSpPr>
          <p:cNvPr id="13" name="Footer Placeholder 4">
            <a:extLst>
              <a:ext uri="{FF2B5EF4-FFF2-40B4-BE49-F238E27FC236}">
                <a16:creationId xmlns=""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86683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2350</Words>
  <Application>Microsoft Office PowerPoint</Application>
  <PresentationFormat>On-screen Show (16:9)</PresentationFormat>
  <Paragraphs>297</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vt:lpstr>
      <vt:lpstr>Times New Roman</vt:lpstr>
      <vt:lpstr>Office Theme</vt:lpstr>
      <vt:lpstr>  VEMANA INSTITUTE OF TECHNOLOGY Koramangala, Bengaluru-34. Department of Computer Science and Engineering Project Phase-I Review 1   </vt:lpstr>
      <vt:lpstr>BIRD VIEW</vt:lpstr>
      <vt:lpstr>INTRODUCTION</vt:lpstr>
      <vt:lpstr>INTRODUCTION</vt:lpstr>
      <vt:lpstr>MOTIVATION</vt:lpstr>
      <vt:lpstr>LITERATURE SURVEY </vt:lpstr>
      <vt:lpstr>LITERATURE SURVEY </vt:lpstr>
      <vt:lpstr>LITERATURE SURVEY </vt:lpstr>
      <vt:lpstr>LITERATURE SURVEY </vt:lpstr>
      <vt:lpstr>PowerPoint Presentation</vt:lpstr>
      <vt:lpstr>COMPARATIVE ANALYSIS OF THE SURVEY</vt:lpstr>
      <vt:lpstr>PROBLEM STATEMENT </vt:lpstr>
      <vt:lpstr>PowerPoint Presentation</vt:lpstr>
      <vt:lpstr>METHODOLOGY </vt:lpstr>
      <vt:lpstr>METHODOLOGY </vt:lpstr>
      <vt:lpstr>METHODOLOGY </vt:lpstr>
      <vt:lpstr>SYSTEM SPECIFICATION</vt:lpstr>
      <vt:lpstr>EXPECTED OUTCOME </vt:lpstr>
      <vt:lpstr>APPLICATIONS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2021-01-23T12:10:10Z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