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Reddy K (rreddyk)" initials="RRK(" lastIdx="1" clrIdx="0">
    <p:extLst>
      <p:ext uri="{19B8F6BF-5375-455C-9EA6-DF929625EA0E}">
        <p15:presenceInfo xmlns:p15="http://schemas.microsoft.com/office/powerpoint/2012/main" userId="S::rreddyk@cisco.com::395639d4-c9f3-47f7-88e5-fe35df81f9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6647B-9307-49C5-AE08-08DED814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D52D7-B2D4-4B78-B317-F49F058F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62F503-84B2-49B5-ADBE-D1E382A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43DA11-2A50-408E-BD2F-5149A9D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85F533-18DA-4617-9844-739820B4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49D25-FA74-4667-AA71-7C07D0F0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9AA09B-FE27-44DE-8987-461E9E5C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E58F68-8230-4514-BB6D-7A4DE94D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2AEDC4-E85C-4D7B-8D0B-6919FDB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D8560B-DB79-4E42-979D-47CE2A7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71F768-B7B1-4593-BEBB-85B1808B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CC4777-B0BB-45CD-8885-9CA59F52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8FC32-777E-4543-97E3-03A0551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541399-5C37-43CB-BF52-DEE9097C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CE0B32-C7CB-49C5-8C66-98BDAB6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0C2CA-EB6D-4EEC-B5A1-696C2AB1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DBE86-A6AC-4545-9FA7-C80A460A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FE8C90-C750-4B1B-99C8-0D3AC5E5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6F4DD-6D4F-4B55-942D-97562F99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6D8655-248F-48BF-94EE-615AC1E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BCA0D-B9C8-4914-A331-7570C798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FF2CB0-7258-4FD5-B3AB-C331BE47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39396E-3082-41EE-BA75-B8735D3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2F0292-FFA9-423E-A905-F612DD31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CE9C3-4A06-4B9B-B4D7-98B2D00D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0318E-ED55-4639-8373-F0FC9797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5AEA4-C41D-4753-AC7C-2AE353DD9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085C9-F604-43D9-B818-769B38D8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EBD303-6FA2-4C51-A80A-AF308B58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439729-4066-4ABE-AF89-4D6B95D1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8BA92E-BD5A-43CA-AFF2-DB04B1FE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0C8E4-C1D0-435B-AD70-84D3DBD7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54E14E-2425-4C10-9E25-A9BE2CC0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CA3982-703F-41E7-B932-C2DFAE3DF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BC35CD-817C-49C8-9BBF-CA10AC193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8F4239-7EEC-433C-A34D-31C048E29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B6BBA7-CFB6-42FB-94DA-5650489E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0B30D7-3F7A-4901-851F-DE08267F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3D4255-6C16-4A48-970E-7A15FFFE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1F7B8-8AF3-48C4-A305-C0CA0EAC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3196DC-B832-4A74-A530-05F18805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BEF9F4-255A-48BE-BB20-92A7360A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BB29AD-E136-4832-91A1-5429ECF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1F14AA-127D-404E-A3FE-9A4806F6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B714F3-04EE-4F43-AAAB-A76C4AA2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BEFF01-FBBE-4ABC-83E8-A599568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A795F-1CE6-4BBC-B7B0-3F7F6B33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7A90F-5377-4C34-8283-0BB4C700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4E2666-2EDD-46AA-937B-61AD0B06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D0B2B-CD75-4551-8683-AD41D2F6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01478F-4D62-4662-8A68-0FA1DF2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8B8A5C-CC63-43E9-8DD7-22AFFF2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9BFD3-41CA-4CFF-847E-E50636F1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A409FC-8A0D-42A2-A781-E19CEDA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CD1931-D21C-4A66-B52F-4DDB59C8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C63277-ED36-4CCC-85FB-48966F11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9A5901-D7B0-48C2-B5E0-EAEFE9EE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69780B-A12D-46CC-856E-B794CF6E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6155D5-B0F9-45B0-9E30-BC7313B4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E630A1-1B39-46BC-999D-1517B305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FFAAAC-8484-4FCA-B140-7992BF6DA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9C75-C14C-4F40-8339-AFDED1C7E5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C14430-FA6B-4D81-9CB2-43510642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59CBC-2500-42DD-A80A-E41D83270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C7AE-9BD7-4B54-A506-382F3AFF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6836ACF-4ED7-47BD-AC75-C76601B0FCC6}"/>
              </a:ext>
            </a:extLst>
          </p:cNvPr>
          <p:cNvSpPr/>
          <p:nvPr/>
        </p:nvSpPr>
        <p:spPr>
          <a:xfrm>
            <a:off x="0" y="-1"/>
            <a:ext cx="12192000" cy="6429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CFB87C-2398-407B-B079-E4ADFA572B23}"/>
              </a:ext>
            </a:extLst>
          </p:cNvPr>
          <p:cNvSpPr txBox="1"/>
          <p:nvPr/>
        </p:nvSpPr>
        <p:spPr>
          <a:xfrm>
            <a:off x="5125221" y="58189"/>
            <a:ext cx="17443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netmon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401335B-895F-417C-9587-DFAED8860AE6}"/>
              </a:ext>
            </a:extLst>
          </p:cNvPr>
          <p:cNvSpPr/>
          <p:nvPr/>
        </p:nvSpPr>
        <p:spPr>
          <a:xfrm>
            <a:off x="101138" y="58189"/>
            <a:ext cx="11989724" cy="6878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AA37F0-F5B1-443C-A21A-C4A999551205}"/>
              </a:ext>
            </a:extLst>
          </p:cNvPr>
          <p:cNvSpPr txBox="1"/>
          <p:nvPr/>
        </p:nvSpPr>
        <p:spPr>
          <a:xfrm>
            <a:off x="1224753" y="771018"/>
            <a:ext cx="1077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Monitor Any Device Anywhere.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E4A7D1-36EF-4D92-AB19-1FE1A3DF65C2}"/>
              </a:ext>
            </a:extLst>
          </p:cNvPr>
          <p:cNvSpPr txBox="1"/>
          <p:nvPr/>
        </p:nvSpPr>
        <p:spPr>
          <a:xfrm>
            <a:off x="3813780" y="278617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09E349-C3BD-4E40-BDD6-1A898F1468C9}"/>
              </a:ext>
            </a:extLst>
          </p:cNvPr>
          <p:cNvSpPr txBox="1"/>
          <p:nvPr/>
        </p:nvSpPr>
        <p:spPr>
          <a:xfrm>
            <a:off x="3833817" y="321266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username</a:t>
            </a:r>
            <a:endParaRPr lang="en-US" i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447FEC-04F0-4304-9FBC-8A890E4009FA}"/>
              </a:ext>
            </a:extLst>
          </p:cNvPr>
          <p:cNvSpPr txBox="1"/>
          <p:nvPr/>
        </p:nvSpPr>
        <p:spPr>
          <a:xfrm>
            <a:off x="3813780" y="365430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password</a:t>
            </a:r>
            <a:endParaRPr lang="en-US" i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2D368A1-69FC-4701-B755-B17FBC189CDF}"/>
              </a:ext>
            </a:extLst>
          </p:cNvPr>
          <p:cNvCxnSpPr/>
          <p:nvPr/>
        </p:nvCxnSpPr>
        <p:spPr>
          <a:xfrm>
            <a:off x="3904052" y="3520440"/>
            <a:ext cx="35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1AFDAC6-8A7E-4DA5-80E9-83350FBECA28}"/>
              </a:ext>
            </a:extLst>
          </p:cNvPr>
          <p:cNvCxnSpPr/>
          <p:nvPr/>
        </p:nvCxnSpPr>
        <p:spPr>
          <a:xfrm>
            <a:off x="3884015" y="3962078"/>
            <a:ext cx="35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98838D0-D5BA-4783-8575-4BE0EFBCA159}"/>
              </a:ext>
            </a:extLst>
          </p:cNvPr>
          <p:cNvSpPr/>
          <p:nvPr/>
        </p:nvSpPr>
        <p:spPr>
          <a:xfrm>
            <a:off x="3904052" y="4154062"/>
            <a:ext cx="981656" cy="31510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F595616-4ABB-4CF1-81E5-A5F26D38D6EC}"/>
              </a:ext>
            </a:extLst>
          </p:cNvPr>
          <p:cNvSpPr txBox="1"/>
          <p:nvPr/>
        </p:nvSpPr>
        <p:spPr>
          <a:xfrm>
            <a:off x="8729281" y="2300492"/>
            <a:ext cx="23673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Reachability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Bandwidth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Latency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Info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Uptime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Stats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Firmware update alerts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Traffic Statistics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SSH Access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SNMP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and Email Alerts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customized alerts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9F98875-792B-4BA6-8431-8B27F9B66FC7}"/>
              </a:ext>
            </a:extLst>
          </p:cNvPr>
          <p:cNvSpPr txBox="1"/>
          <p:nvPr/>
        </p:nvSpPr>
        <p:spPr>
          <a:xfrm>
            <a:off x="226921" y="2515527"/>
            <a:ext cx="23678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Routers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Switches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Devices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Instances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Stores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Access Points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PCs</a:t>
            </a:r>
          </a:p>
        </p:txBody>
      </p:sp>
    </p:spTree>
    <p:extLst>
      <p:ext uri="{BB962C8B-B14F-4D97-AF65-F5344CB8AC3E}">
        <p14:creationId xmlns:p14="http://schemas.microsoft.com/office/powerpoint/2010/main" val="38713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A886DF-32FB-4E03-9FC8-04EB050465D2}"/>
              </a:ext>
            </a:extLst>
          </p:cNvPr>
          <p:cNvSpPr/>
          <p:nvPr/>
        </p:nvSpPr>
        <p:spPr>
          <a:xfrm>
            <a:off x="0" y="-1"/>
            <a:ext cx="12192000" cy="6429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CFB87C-2398-407B-B079-E4ADFA572B23}"/>
              </a:ext>
            </a:extLst>
          </p:cNvPr>
          <p:cNvSpPr txBox="1"/>
          <p:nvPr/>
        </p:nvSpPr>
        <p:spPr>
          <a:xfrm>
            <a:off x="5125220" y="-38747"/>
            <a:ext cx="19415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netmon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401335B-895F-417C-9587-DFAED8860AE6}"/>
              </a:ext>
            </a:extLst>
          </p:cNvPr>
          <p:cNvSpPr/>
          <p:nvPr/>
        </p:nvSpPr>
        <p:spPr>
          <a:xfrm>
            <a:off x="101138" y="58189"/>
            <a:ext cx="11989724" cy="6878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ser Account Icons - Download Free Vector Icons | Noun Project">
            <a:extLst>
              <a:ext uri="{FF2B5EF4-FFF2-40B4-BE49-F238E27FC236}">
                <a16:creationId xmlns:a16="http://schemas.microsoft.com/office/drawing/2014/main" xmlns="" id="{806A5900-539B-4BCD-84A8-CDF4F3A1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073" y="167695"/>
            <a:ext cx="307572" cy="3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3EDE051-4E2B-4AE0-88CE-8D5C9550DDA2}"/>
              </a:ext>
            </a:extLst>
          </p:cNvPr>
          <p:cNvSpPr/>
          <p:nvPr/>
        </p:nvSpPr>
        <p:spPr>
          <a:xfrm>
            <a:off x="10931237" y="167695"/>
            <a:ext cx="608909" cy="30757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37A1DF2-6DBA-488E-B919-C5ABAE1E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0462"/>
              </p:ext>
            </p:extLst>
          </p:nvPr>
        </p:nvGraphicFramePr>
        <p:xfrm>
          <a:off x="-2" y="2957946"/>
          <a:ext cx="12192002" cy="39000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0700">
                  <a:extLst>
                    <a:ext uri="{9D8B030D-6E8A-4147-A177-3AD203B41FA5}">
                      <a16:colId xmlns:a16="http://schemas.microsoft.com/office/drawing/2014/main" xmlns="" val="4075448370"/>
                    </a:ext>
                  </a:extLst>
                </a:gridCol>
                <a:gridCol w="2975957">
                  <a:extLst>
                    <a:ext uri="{9D8B030D-6E8A-4147-A177-3AD203B41FA5}">
                      <a16:colId xmlns:a16="http://schemas.microsoft.com/office/drawing/2014/main" xmlns="" val="2542705276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xmlns="" val="343140418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xmlns="" val="179973018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xmlns="" val="2586243771"/>
                    </a:ext>
                  </a:extLst>
                </a:gridCol>
                <a:gridCol w="1521230">
                  <a:extLst>
                    <a:ext uri="{9D8B030D-6E8A-4147-A177-3AD203B41FA5}">
                      <a16:colId xmlns:a16="http://schemas.microsoft.com/office/drawing/2014/main" xmlns="" val="857288876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xmlns="" val="1772237102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xmlns="" val="3324505143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xmlns="" val="1304354780"/>
                    </a:ext>
                  </a:extLst>
                </a:gridCol>
              </a:tblGrid>
              <a:tr h="24522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IP 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MAC 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Information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Traffic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698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PROD 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192.168.240.235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24-EE-9A-F1-D7-AE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Windows 2008R2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8750866"/>
                  </a:ext>
                </a:extLst>
              </a:tr>
              <a:tr h="1787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Ravi-Ubuntu 20.04 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10.10.1.200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Ubuntu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0 RX: 0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0261457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Pantry Light Big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IoT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172.16.31.12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343299"/>
                  </a:ext>
                </a:extLst>
              </a:tr>
              <a:tr h="153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Ravi WIN 2012 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10.10.1.201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Windows 2012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169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WAN 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192.168.1.1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Cisco ISR 4432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21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Accounts Switch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Switch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192.168.100.100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Meraki MS 250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1861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DevOps 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192.168.20.1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Cisco ISR 2560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723798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Dev 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WiFi</a:t>
                      </a:r>
                      <a:r>
                        <a:rPr lang="en-US" sz="1100" dirty="0">
                          <a:latin typeface="Century Gothic" panose="020B0502020202020204" pitchFamily="34" charset="0"/>
                        </a:rPr>
                        <a:t> 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10.50.10.1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SonicPoint</a:t>
                      </a:r>
                      <a:r>
                        <a:rPr lang="en-US" sz="11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ACi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entury Gothic" panose="020B0502020202020204" pitchFamily="34" charset="0"/>
                        </a:rPr>
                        <a:t>TX: 22345 RX: 54982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41584611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Lisbon Meeting Room TV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IoT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172.16.31.25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0 RX: 0</a:t>
                      </a:r>
                    </a:p>
                    <a:p>
                      <a:pPr algn="ctr"/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1628267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5276EC8F-46C8-4E36-A6BC-1D18913438BF}"/>
              </a:ext>
            </a:extLst>
          </p:cNvPr>
          <p:cNvSpPr/>
          <p:nvPr/>
        </p:nvSpPr>
        <p:spPr>
          <a:xfrm>
            <a:off x="4513811" y="3337560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xmlns="" id="{F921D718-51E3-4696-AB59-ABD2C4CB55F1}"/>
              </a:ext>
            </a:extLst>
          </p:cNvPr>
          <p:cNvSpPr/>
          <p:nvPr/>
        </p:nvSpPr>
        <p:spPr>
          <a:xfrm>
            <a:off x="4513811" y="4138448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05AD505-403F-4B6D-AA52-DB1AA6E84B65}"/>
              </a:ext>
            </a:extLst>
          </p:cNvPr>
          <p:cNvSpPr/>
          <p:nvPr/>
        </p:nvSpPr>
        <p:spPr>
          <a:xfrm>
            <a:off x="4513809" y="3736256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167EE4C2-BCB6-42C2-A0EA-1055ADBED50D}"/>
              </a:ext>
            </a:extLst>
          </p:cNvPr>
          <p:cNvSpPr/>
          <p:nvPr/>
        </p:nvSpPr>
        <p:spPr>
          <a:xfrm>
            <a:off x="4513809" y="6561348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63D62FBC-DEF3-443E-96F2-CC1E3B589FCF}"/>
              </a:ext>
            </a:extLst>
          </p:cNvPr>
          <p:cNvSpPr/>
          <p:nvPr/>
        </p:nvSpPr>
        <p:spPr>
          <a:xfrm>
            <a:off x="4513811" y="4548955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4B20694B-B881-4835-A598-45C968A6F784}"/>
              </a:ext>
            </a:extLst>
          </p:cNvPr>
          <p:cNvSpPr/>
          <p:nvPr/>
        </p:nvSpPr>
        <p:spPr>
          <a:xfrm>
            <a:off x="4513810" y="4959462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xmlns="" id="{420F2CB4-7E5C-47A7-A218-AD4A2FD5685D}"/>
              </a:ext>
            </a:extLst>
          </p:cNvPr>
          <p:cNvSpPr/>
          <p:nvPr/>
        </p:nvSpPr>
        <p:spPr>
          <a:xfrm>
            <a:off x="4513810" y="5384796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F4A30ADC-38ED-4ED4-AD06-62A26C1E7962}"/>
              </a:ext>
            </a:extLst>
          </p:cNvPr>
          <p:cNvSpPr/>
          <p:nvPr/>
        </p:nvSpPr>
        <p:spPr>
          <a:xfrm>
            <a:off x="4513809" y="6226631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E3EC6936-CB6F-4909-BAB3-EA0D274FD698}"/>
              </a:ext>
            </a:extLst>
          </p:cNvPr>
          <p:cNvSpPr/>
          <p:nvPr/>
        </p:nvSpPr>
        <p:spPr>
          <a:xfrm>
            <a:off x="4513809" y="5786054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81D0B7F-554B-4A77-BC02-684D87ACE1CA}"/>
              </a:ext>
            </a:extLst>
          </p:cNvPr>
          <p:cNvSpPr txBox="1"/>
          <p:nvPr/>
        </p:nvSpPr>
        <p:spPr>
          <a:xfrm>
            <a:off x="166254" y="8941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alerts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601018-B64A-4650-8B4C-E4963A8DA4C6}"/>
              </a:ext>
            </a:extLst>
          </p:cNvPr>
          <p:cNvSpPr txBox="1"/>
          <p:nvPr/>
        </p:nvSpPr>
        <p:spPr>
          <a:xfrm>
            <a:off x="166254" y="1321760"/>
            <a:ext cx="453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11:30:24  WAN Router (ID: 5) firmware changed from IOS 12.7 to 12.8</a:t>
            </a:r>
          </a:p>
          <a:p>
            <a:r>
              <a:rPr lang="en-US" sz="1200" dirty="0">
                <a:solidFill>
                  <a:srgbClr val="92D050"/>
                </a:solidFill>
              </a:rPr>
              <a:t>11:11:34  Dev AP (ID: 8) is online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11:10:54  Dev AP (ID: 8) is offline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10:59:34  PROD Server’s CPU is at 100%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10:58:25  PROD Server’s CPU is at 100%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xmlns="" id="{E0F2B24B-2D3B-4D5C-AA9A-E2AF46E3DECE}"/>
              </a:ext>
            </a:extLst>
          </p:cNvPr>
          <p:cNvSpPr/>
          <p:nvPr/>
        </p:nvSpPr>
        <p:spPr>
          <a:xfrm>
            <a:off x="9099666" y="1111436"/>
            <a:ext cx="2926080" cy="1481156"/>
          </a:xfrm>
          <a:prstGeom prst="wedgeRoundRectCallout">
            <a:avLst>
              <a:gd name="adj1" fmla="val 21945"/>
              <a:gd name="adj2" fmla="val -91303"/>
              <a:gd name="adj3" fmla="val 1666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F57F50C-B6EA-4FAF-B33D-9577352CCF5C}"/>
              </a:ext>
            </a:extLst>
          </p:cNvPr>
          <p:cNvSpPr txBox="1"/>
          <p:nvPr/>
        </p:nvSpPr>
        <p:spPr>
          <a:xfrm>
            <a:off x="9171869" y="1256487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QA Switch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584A15-F1D3-4100-AA49-5722D0996C83}"/>
              </a:ext>
            </a:extLst>
          </p:cNvPr>
          <p:cNvSpPr txBox="1"/>
          <p:nvPr/>
        </p:nvSpPr>
        <p:spPr>
          <a:xfrm>
            <a:off x="9151832" y="169812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Swit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|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16FFA01-04D7-40B7-9C48-0D2F3C9399F6}"/>
              </a:ext>
            </a:extLst>
          </p:cNvPr>
          <p:cNvCxnSpPr>
            <a:cxnSpLocks/>
          </p:cNvCxnSpPr>
          <p:nvPr/>
        </p:nvCxnSpPr>
        <p:spPr>
          <a:xfrm>
            <a:off x="9242104" y="1564265"/>
            <a:ext cx="2661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BA31946-0993-45BF-9560-7F3A0E65B1C7}"/>
              </a:ext>
            </a:extLst>
          </p:cNvPr>
          <p:cNvCxnSpPr>
            <a:cxnSpLocks/>
          </p:cNvCxnSpPr>
          <p:nvPr/>
        </p:nvCxnSpPr>
        <p:spPr>
          <a:xfrm>
            <a:off x="9222067" y="2005903"/>
            <a:ext cx="268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602F84-964C-4E47-A172-ECABF9B7A75F}"/>
              </a:ext>
            </a:extLst>
          </p:cNvPr>
          <p:cNvSpPr txBox="1"/>
          <p:nvPr/>
        </p:nvSpPr>
        <p:spPr>
          <a:xfrm>
            <a:off x="9171869" y="2098411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Ip address</a:t>
            </a:r>
            <a:endParaRPr lang="en-US" i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A655771-73D1-411D-9C66-A0B1EF961E2B}"/>
              </a:ext>
            </a:extLst>
          </p:cNvPr>
          <p:cNvCxnSpPr>
            <a:cxnSpLocks/>
          </p:cNvCxnSpPr>
          <p:nvPr/>
        </p:nvCxnSpPr>
        <p:spPr>
          <a:xfrm flipV="1">
            <a:off x="9242104" y="2406188"/>
            <a:ext cx="26612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6E274DD-072F-4EFB-A3A5-662BB82A7CA8}"/>
              </a:ext>
            </a:extLst>
          </p:cNvPr>
          <p:cNvSpPr txBox="1"/>
          <p:nvPr/>
        </p:nvSpPr>
        <p:spPr>
          <a:xfrm>
            <a:off x="10594673" y="2643876"/>
            <a:ext cx="1362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Click to Search…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9FE8813-13F5-4DA7-9FFE-2BCA7B8B93BB}"/>
              </a:ext>
            </a:extLst>
          </p:cNvPr>
          <p:cNvSpPr/>
          <p:nvPr/>
        </p:nvSpPr>
        <p:spPr>
          <a:xfrm>
            <a:off x="-2" y="2576028"/>
            <a:ext cx="94243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Devices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C23DEE7-8CE5-4CBA-9FC1-A1F07B5E1309}"/>
              </a:ext>
            </a:extLst>
          </p:cNvPr>
          <p:cNvSpPr/>
          <p:nvPr/>
        </p:nvSpPr>
        <p:spPr>
          <a:xfrm>
            <a:off x="942429" y="2593082"/>
            <a:ext cx="942431" cy="3623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Network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E26355F-C76C-41CF-8B35-D163357C2490}"/>
              </a:ext>
            </a:extLst>
          </p:cNvPr>
          <p:cNvSpPr/>
          <p:nvPr/>
        </p:nvSpPr>
        <p:spPr>
          <a:xfrm>
            <a:off x="1884860" y="2593082"/>
            <a:ext cx="947654" cy="3623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029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A886DF-32FB-4E03-9FC8-04EB050465D2}"/>
              </a:ext>
            </a:extLst>
          </p:cNvPr>
          <p:cNvSpPr/>
          <p:nvPr/>
        </p:nvSpPr>
        <p:spPr>
          <a:xfrm>
            <a:off x="0" y="-1"/>
            <a:ext cx="12192000" cy="6429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CFB87C-2398-407B-B079-E4ADFA572B23}"/>
              </a:ext>
            </a:extLst>
          </p:cNvPr>
          <p:cNvSpPr txBox="1"/>
          <p:nvPr/>
        </p:nvSpPr>
        <p:spPr>
          <a:xfrm>
            <a:off x="5125220" y="-38747"/>
            <a:ext cx="19415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netmon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401335B-895F-417C-9587-DFAED8860AE6}"/>
              </a:ext>
            </a:extLst>
          </p:cNvPr>
          <p:cNvSpPr/>
          <p:nvPr/>
        </p:nvSpPr>
        <p:spPr>
          <a:xfrm>
            <a:off x="101138" y="58189"/>
            <a:ext cx="11989724" cy="6878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ser Account Icons - Download Free Vector Icons | Noun Project">
            <a:extLst>
              <a:ext uri="{FF2B5EF4-FFF2-40B4-BE49-F238E27FC236}">
                <a16:creationId xmlns:a16="http://schemas.microsoft.com/office/drawing/2014/main" xmlns="" id="{806A5900-539B-4BCD-84A8-CDF4F3A1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073" y="167695"/>
            <a:ext cx="307572" cy="3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3EDE051-4E2B-4AE0-88CE-8D5C9550DDA2}"/>
              </a:ext>
            </a:extLst>
          </p:cNvPr>
          <p:cNvSpPr/>
          <p:nvPr/>
        </p:nvSpPr>
        <p:spPr>
          <a:xfrm>
            <a:off x="10931237" y="167695"/>
            <a:ext cx="608909" cy="30757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37A1DF2-6DBA-488E-B919-C5ABAE1E5D25}"/>
              </a:ext>
            </a:extLst>
          </p:cNvPr>
          <p:cNvGraphicFramePr>
            <a:graphicFrameLocks noGrp="1"/>
          </p:cNvGraphicFramePr>
          <p:nvPr/>
        </p:nvGraphicFramePr>
        <p:xfrm>
          <a:off x="-2" y="2957946"/>
          <a:ext cx="12192002" cy="39000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0700">
                  <a:extLst>
                    <a:ext uri="{9D8B030D-6E8A-4147-A177-3AD203B41FA5}">
                      <a16:colId xmlns:a16="http://schemas.microsoft.com/office/drawing/2014/main" xmlns="" val="4075448370"/>
                    </a:ext>
                  </a:extLst>
                </a:gridCol>
                <a:gridCol w="2975957">
                  <a:extLst>
                    <a:ext uri="{9D8B030D-6E8A-4147-A177-3AD203B41FA5}">
                      <a16:colId xmlns:a16="http://schemas.microsoft.com/office/drawing/2014/main" xmlns="" val="2542705276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xmlns="" val="343140418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xmlns="" val="179973018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xmlns="" val="2586243771"/>
                    </a:ext>
                  </a:extLst>
                </a:gridCol>
                <a:gridCol w="1521230">
                  <a:extLst>
                    <a:ext uri="{9D8B030D-6E8A-4147-A177-3AD203B41FA5}">
                      <a16:colId xmlns:a16="http://schemas.microsoft.com/office/drawing/2014/main" xmlns="" val="857288876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xmlns="" val="1772237102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xmlns="" val="3324505143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xmlns="" val="1304354780"/>
                    </a:ext>
                  </a:extLst>
                </a:gridCol>
              </a:tblGrid>
              <a:tr h="24522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IP 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MAC 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Information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Traffic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698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PROD 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192.168.240.235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24-EE-9A-F1-D7-AE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Windows 2008R2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8750866"/>
                  </a:ext>
                </a:extLst>
              </a:tr>
              <a:tr h="1787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Ravi-Ubuntu 20.04 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10.10.1.200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Ubuntu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0 RX: 0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0261457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Pantry Light Big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IoT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172.16.31.12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343299"/>
                  </a:ext>
                </a:extLst>
              </a:tr>
              <a:tr h="153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Ravi WIN 2012 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10.10.1.201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Windows 2012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169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WAN 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192.168.1.1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Cisco ISR 4432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621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Accounts Switch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Switch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192.168.100.100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Meraki MS 250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1861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DevOps 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Router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192.168.20.1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Cisco ISR 2560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22345 RX: 54982</a:t>
                      </a:r>
                    </a:p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8723798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Dev 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WiFi</a:t>
                      </a:r>
                      <a:r>
                        <a:rPr lang="en-US" sz="1100" dirty="0">
                          <a:latin typeface="Century Gothic" panose="020B0502020202020204" pitchFamily="34" charset="0"/>
                        </a:rPr>
                        <a:t> 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92D050"/>
                          </a:solidFill>
                          <a:latin typeface="Century Gothic" panose="020B0502020202020204" pitchFamily="34" charset="0"/>
                        </a:rPr>
                        <a:t>Online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10.50.10.1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SonicPoint</a:t>
                      </a:r>
                      <a:r>
                        <a:rPr lang="en-US" sz="11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Century Gothic" panose="020B0502020202020204" pitchFamily="34" charset="0"/>
                        </a:rPr>
                        <a:t>ACi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entury Gothic" panose="020B0502020202020204" pitchFamily="34" charset="0"/>
                        </a:rPr>
                        <a:t>TX: 22345 RX: 54982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41584611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Lisbon Meeting Room TV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IoT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Offline</a:t>
                      </a:r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172.16.31.25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TX: 0 RX: 0</a:t>
                      </a:r>
                    </a:p>
                    <a:p>
                      <a:pPr algn="ctr"/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1628267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5276EC8F-46C8-4E36-A6BC-1D18913438BF}"/>
              </a:ext>
            </a:extLst>
          </p:cNvPr>
          <p:cNvSpPr/>
          <p:nvPr/>
        </p:nvSpPr>
        <p:spPr>
          <a:xfrm>
            <a:off x="4513811" y="3337560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xmlns="" id="{F921D718-51E3-4696-AB59-ABD2C4CB55F1}"/>
              </a:ext>
            </a:extLst>
          </p:cNvPr>
          <p:cNvSpPr/>
          <p:nvPr/>
        </p:nvSpPr>
        <p:spPr>
          <a:xfrm>
            <a:off x="4513811" y="4138448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05AD505-403F-4B6D-AA52-DB1AA6E84B65}"/>
              </a:ext>
            </a:extLst>
          </p:cNvPr>
          <p:cNvSpPr/>
          <p:nvPr/>
        </p:nvSpPr>
        <p:spPr>
          <a:xfrm>
            <a:off x="4513809" y="3736256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167EE4C2-BCB6-42C2-A0EA-1055ADBED50D}"/>
              </a:ext>
            </a:extLst>
          </p:cNvPr>
          <p:cNvSpPr/>
          <p:nvPr/>
        </p:nvSpPr>
        <p:spPr>
          <a:xfrm>
            <a:off x="4513809" y="6561348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63D62FBC-DEF3-443E-96F2-CC1E3B589FCF}"/>
              </a:ext>
            </a:extLst>
          </p:cNvPr>
          <p:cNvSpPr/>
          <p:nvPr/>
        </p:nvSpPr>
        <p:spPr>
          <a:xfrm>
            <a:off x="4513811" y="4548955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4B20694B-B881-4835-A598-45C968A6F784}"/>
              </a:ext>
            </a:extLst>
          </p:cNvPr>
          <p:cNvSpPr/>
          <p:nvPr/>
        </p:nvSpPr>
        <p:spPr>
          <a:xfrm>
            <a:off x="4513810" y="4959462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xmlns="" id="{420F2CB4-7E5C-47A7-A218-AD4A2FD5685D}"/>
              </a:ext>
            </a:extLst>
          </p:cNvPr>
          <p:cNvSpPr/>
          <p:nvPr/>
        </p:nvSpPr>
        <p:spPr>
          <a:xfrm>
            <a:off x="4513810" y="5384796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F4A30ADC-38ED-4ED4-AD06-62A26C1E7962}"/>
              </a:ext>
            </a:extLst>
          </p:cNvPr>
          <p:cNvSpPr/>
          <p:nvPr/>
        </p:nvSpPr>
        <p:spPr>
          <a:xfrm>
            <a:off x="4513809" y="6226631"/>
            <a:ext cx="83127" cy="9144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E3EC6936-CB6F-4909-BAB3-EA0D274FD698}"/>
              </a:ext>
            </a:extLst>
          </p:cNvPr>
          <p:cNvSpPr/>
          <p:nvPr/>
        </p:nvSpPr>
        <p:spPr>
          <a:xfrm>
            <a:off x="4513809" y="5786054"/>
            <a:ext cx="83127" cy="9144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81D0B7F-554B-4A77-BC02-684D87ACE1CA}"/>
              </a:ext>
            </a:extLst>
          </p:cNvPr>
          <p:cNvSpPr txBox="1"/>
          <p:nvPr/>
        </p:nvSpPr>
        <p:spPr>
          <a:xfrm>
            <a:off x="166254" y="8941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alerts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601018-B64A-4650-8B4C-E4963A8DA4C6}"/>
              </a:ext>
            </a:extLst>
          </p:cNvPr>
          <p:cNvSpPr txBox="1"/>
          <p:nvPr/>
        </p:nvSpPr>
        <p:spPr>
          <a:xfrm>
            <a:off x="166254" y="1321760"/>
            <a:ext cx="453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11:30:24  WAN Router (ID: 5) firmware changed from IOS 12.7 to 12.8</a:t>
            </a:r>
          </a:p>
          <a:p>
            <a:r>
              <a:rPr lang="en-US" sz="1200" dirty="0">
                <a:solidFill>
                  <a:srgbClr val="92D050"/>
                </a:solidFill>
              </a:rPr>
              <a:t>11:11:34  Dev AP (ID: 8) is online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11:10:54  Dev AP (ID: 8) is offline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10:59:34  PROD Server’s CPU is at 100%</a:t>
            </a:r>
          </a:p>
          <a:p>
            <a:r>
              <a:rPr lang="en-US" sz="1200" dirty="0">
                <a:solidFill>
                  <a:srgbClr val="C00000"/>
                </a:solidFill>
              </a:rPr>
              <a:t>10:58:25  PROD Server’s CPU is at 100%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0389D2-38A8-4A92-8ECC-561787431501}"/>
              </a:ext>
            </a:extLst>
          </p:cNvPr>
          <p:cNvSpPr/>
          <p:nvPr/>
        </p:nvSpPr>
        <p:spPr>
          <a:xfrm>
            <a:off x="-2" y="2576028"/>
            <a:ext cx="94243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Devices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EF99E1-6222-4E5F-9587-F76F053C97A9}"/>
              </a:ext>
            </a:extLst>
          </p:cNvPr>
          <p:cNvSpPr/>
          <p:nvPr/>
        </p:nvSpPr>
        <p:spPr>
          <a:xfrm>
            <a:off x="942429" y="2593082"/>
            <a:ext cx="942431" cy="3623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98EC6EC-9C7F-431C-B22B-5420E45EA53B}"/>
              </a:ext>
            </a:extLst>
          </p:cNvPr>
          <p:cNvSpPr/>
          <p:nvPr/>
        </p:nvSpPr>
        <p:spPr>
          <a:xfrm>
            <a:off x="1884860" y="2593082"/>
            <a:ext cx="947654" cy="3623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5112B49-A5F4-4620-91A1-BE55CCCBC620}"/>
              </a:ext>
            </a:extLst>
          </p:cNvPr>
          <p:cNvSpPr txBox="1"/>
          <p:nvPr/>
        </p:nvSpPr>
        <p:spPr>
          <a:xfrm>
            <a:off x="10594673" y="2643876"/>
            <a:ext cx="1362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Click to Search…</a:t>
            </a:r>
          </a:p>
        </p:txBody>
      </p:sp>
    </p:spTree>
    <p:extLst>
      <p:ext uri="{BB962C8B-B14F-4D97-AF65-F5344CB8AC3E}">
        <p14:creationId xmlns:p14="http://schemas.microsoft.com/office/powerpoint/2010/main" val="279885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A886DF-32FB-4E03-9FC8-04EB050465D2}"/>
              </a:ext>
            </a:extLst>
          </p:cNvPr>
          <p:cNvSpPr/>
          <p:nvPr/>
        </p:nvSpPr>
        <p:spPr>
          <a:xfrm>
            <a:off x="0" y="-1"/>
            <a:ext cx="12192000" cy="6429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CFB87C-2398-407B-B079-E4ADFA572B23}"/>
              </a:ext>
            </a:extLst>
          </p:cNvPr>
          <p:cNvSpPr txBox="1"/>
          <p:nvPr/>
        </p:nvSpPr>
        <p:spPr>
          <a:xfrm>
            <a:off x="101138" y="-30129"/>
            <a:ext cx="19415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netmon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401335B-895F-417C-9587-DFAED8860AE6}"/>
              </a:ext>
            </a:extLst>
          </p:cNvPr>
          <p:cNvSpPr/>
          <p:nvPr/>
        </p:nvSpPr>
        <p:spPr>
          <a:xfrm>
            <a:off x="101138" y="58189"/>
            <a:ext cx="11989724" cy="6878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ser Account Icons - Download Free Vector Icons | Noun Project">
            <a:extLst>
              <a:ext uri="{FF2B5EF4-FFF2-40B4-BE49-F238E27FC236}">
                <a16:creationId xmlns:a16="http://schemas.microsoft.com/office/drawing/2014/main" xmlns="" id="{806A5900-539B-4BCD-84A8-CDF4F3A1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18" y="232322"/>
            <a:ext cx="307572" cy="3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3EDE051-4E2B-4AE0-88CE-8D5C9550DDA2}"/>
              </a:ext>
            </a:extLst>
          </p:cNvPr>
          <p:cNvSpPr/>
          <p:nvPr/>
        </p:nvSpPr>
        <p:spPr>
          <a:xfrm>
            <a:off x="10931237" y="232323"/>
            <a:ext cx="608909" cy="30757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625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470</Words>
  <Application>Microsoft Office PowerPoint</Application>
  <PresentationFormat>Widescreen</PresentationFormat>
  <Paragraphs>203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Reddy K (rreddyk)</dc:creator>
  <cp:lastModifiedBy>admin</cp:lastModifiedBy>
  <cp:revision>22</cp:revision>
  <dcterms:created xsi:type="dcterms:W3CDTF">2020-10-07T10:47:14Z</dcterms:created>
  <dcterms:modified xsi:type="dcterms:W3CDTF">2020-10-14T09:31:25Z</dcterms:modified>
</cp:coreProperties>
</file>