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5" r:id="rId3"/>
    <p:sldId id="316" r:id="rId4"/>
    <p:sldId id="318" r:id="rId5"/>
    <p:sldId id="341" r:id="rId6"/>
    <p:sldId id="339" r:id="rId7"/>
    <p:sldId id="340" r:id="rId8"/>
    <p:sldId id="327" r:id="rId9"/>
    <p:sldId id="321" r:id="rId10"/>
    <p:sldId id="323" r:id="rId11"/>
    <p:sldId id="326" r:id="rId12"/>
    <p:sldId id="322" r:id="rId13"/>
    <p:sldId id="342" r:id="rId14"/>
    <p:sldId id="336" r:id="rId15"/>
    <p:sldId id="335" r:id="rId16"/>
    <p:sldId id="343" r:id="rId17"/>
    <p:sldId id="324" r:id="rId18"/>
    <p:sldId id="328" r:id="rId19"/>
    <p:sldId id="319" r:id="rId20"/>
    <p:sldId id="317" r:id="rId21"/>
    <p:sldId id="344" r:id="rId2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87621" autoAdjust="0"/>
  </p:normalViewPr>
  <p:slideViewPr>
    <p:cSldViewPr>
      <p:cViewPr varScale="1">
        <p:scale>
          <a:sx n="146" d="100"/>
          <a:sy n="146" d="100"/>
        </p:scale>
        <p:origin x="-9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2018 - 19 Phase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72557-76BA-41F3-80B7-1C8DA4668134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FEFF5-99F1-4A28-A2CB-A6C4C664F6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904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r>
              <a:rPr lang="en-US" dirty="0"/>
              <a:t>2018 - 19 Phase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5087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1751708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74060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1265800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05214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77709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273602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42332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2018 - 19 Phase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84960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172846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77421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3934029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2018 - 19 Phase II</a:t>
            </a:r>
          </a:p>
        </p:txBody>
      </p:sp>
    </p:spTree>
    <p:extLst>
      <p:ext uri="{BB962C8B-B14F-4D97-AF65-F5344CB8AC3E}">
        <p14:creationId xmlns:p14="http://schemas.microsoft.com/office/powerpoint/2010/main" val="196790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B09E-62B8-4931-A740-BCE383B263A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EEDB-C7E5-487B-BD7B-D545B5AB831F}" type="datetime1">
              <a:rPr lang="en-US" sz="1400" smtClean="0">
                <a:solidFill>
                  <a:schemeClr val="tx2"/>
                </a:solidFill>
              </a:rPr>
              <a:t>1/22/2021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3364-9DED-42B6-9382-A06B25C2C1EE}" type="datetime1">
              <a:rPr lang="en-US" sz="1400" smtClean="0">
                <a:solidFill>
                  <a:schemeClr val="tx2"/>
                </a:solidFill>
              </a:rPr>
              <a:t>1/22/2021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958E-392C-45A5-8B7C-6FFEC23D40D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fld id="{ECBC0750-C1CD-4D8E-ADE1-93E3A0AC8329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229E-9CC9-445C-B402-B93B63F9A47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2418-A1E9-40C6-9BFD-22F174C7C75A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659-6005-4324-A283-1E4ADF604BA5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26AC-5549-4798-B196-7FC3403A62EA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B857-E226-4E94-98F0-FF856D010F57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5FB-884B-42DB-93BA-92C1B703D307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7979-20C0-4E52-BDB0-0EB42B25359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CSE, Vemana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t>‹#›</a:t>
            </a:fld>
            <a:endParaRPr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54497-932D-41FA-9B42-24346FA37FED}" type="datetime1">
              <a:rPr lang="en-US" sz="1400" smtClean="0">
                <a:solidFill>
                  <a:schemeClr val="tx2"/>
                </a:solidFill>
              </a:rPr>
              <a:t>1/22/2021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711288" y="819150"/>
            <a:ext cx="7772400" cy="712639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/>
            </a:r>
            <a:br>
              <a:rPr lang="en-IN" sz="3200" b="1" dirty="0">
                <a:solidFill>
                  <a:srgbClr val="0070C0"/>
                </a:solidFill>
              </a:rPr>
            </a:br>
            <a:r>
              <a:rPr lang="en-IN" sz="3200" b="1" dirty="0">
                <a:solidFill>
                  <a:srgbClr val="0070C0"/>
                </a:solidFill>
              </a:rPr>
              <a:t/>
            </a:r>
            <a:br>
              <a:rPr lang="en-IN" sz="3200" b="1" dirty="0">
                <a:solidFill>
                  <a:srgbClr val="0070C0"/>
                </a:solidFill>
              </a:rPr>
            </a:b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VEMANA INSTITUTE OF TECHNOLOGY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Koramangala, Bengaluru-34.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Phase-I Review 2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Rectangle 4"/>
          <p:cNvSpPr txBox="1"/>
          <p:nvPr/>
        </p:nvSpPr>
        <p:spPr>
          <a:xfrm>
            <a:off x="228599" y="3139690"/>
            <a:ext cx="8737779" cy="19014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PAVITHRA K – 1VI17CS071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RAJASHREE – 1VI17CS114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" name="Rectangle 4"/>
          <p:cNvSpPr txBox="1"/>
          <p:nvPr/>
        </p:nvSpPr>
        <p:spPr>
          <a:xfrm>
            <a:off x="5257800" y="3139691"/>
            <a:ext cx="3886200" cy="1901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lvl="0" algn="r">
              <a:spcBef>
                <a:spcPct val="200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NOOR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BASHA,</a:t>
            </a:r>
          </a:p>
          <a:p>
            <a:pPr lvl="0" algn="r">
              <a:spcBef>
                <a:spcPct val="2000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Professor Department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0" algn="r">
              <a:spcBef>
                <a:spcPct val="200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Vemana Institute of Technology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761721"/>
            <a:ext cx="1193979" cy="1162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" y="858935"/>
            <a:ext cx="1465044" cy="1123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88" y="2566190"/>
            <a:ext cx="9144000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 25 - NETWORK MONITOR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38" y="-21431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31E83F52-633D-40A0-9A97-2F9A100137AD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9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6282" y="634603"/>
            <a:ext cx="4967517" cy="42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91" y="1001316"/>
            <a:ext cx="3987410" cy="3733799"/>
          </a:xfrm>
        </p:spPr>
        <p:txBody>
          <a:bodyPr>
            <a:norm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Hardware Specifications: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Processor</a:t>
            </a: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: Intel® Core i5 ™ CPU and above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RAM: 8 GB or higher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Hard Disk: 100 GB or higher</a:t>
            </a: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0FCAE7D6-4E8F-4930-AF17-B90E0BF188C8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801" y="974330"/>
            <a:ext cx="3962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Software Specifications:</a:t>
            </a:r>
          </a:p>
          <a:p>
            <a:pPr marL="285750" marR="0" lvl="0" indent="-2857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Operating System: Windows 10/Ubuntu 20.04 LTS</a:t>
            </a:r>
          </a:p>
          <a:p>
            <a:pPr marL="285750" marR="0" lvl="0" indent="-2857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Architecture: 64-bit OS</a:t>
            </a:r>
          </a:p>
          <a:p>
            <a:pPr marL="285750" marR="0" lvl="0" indent="-2857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Python 3.8 or higher</a:t>
            </a:r>
          </a:p>
          <a:p>
            <a:pPr marL="285750" marR="0" lvl="0" indent="-2857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PIP Packages: RegEx,  Django, Pymysql</a:t>
            </a:r>
          </a:p>
          <a:p>
            <a:pPr marL="285750" marR="0" lvl="0" indent="-2857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Database: MySQL5.7 or higher</a:t>
            </a:r>
          </a:p>
          <a:p>
            <a:pPr marL="285750" marR="0" lvl="0" indent="-2857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JavaScript 1.8.5 or higher</a:t>
            </a:r>
          </a:p>
          <a:p>
            <a:pPr marL="285750" marR="0" lvl="0" indent="-2857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Front End: HTML5, CSS3, Bootstrap4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4068"/>
            <a:ext cx="7696200" cy="366128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facilitates the user to login into the system, initiate the utility, whereby detail of the entire network is present in a table. </a:t>
            </a:r>
          </a:p>
          <a:p>
            <a:pPr lvl="0" algn="just"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show up eventually which are obtained from the device using ICMP protocol</a:t>
            </a:r>
          </a:p>
          <a:p>
            <a:pPr lvl="0"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also see all the performance attributes such as reachability, latency and so on present on any network node by switching between tabs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Languages used for this Component: HTML, CSS, Bootstrap Templates,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Processing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handles all functionality from finding the network nodes, attributes, querying with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and updating the database with information obtained through back end processing.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077200" cy="68937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C9907D7F-A4E4-4317-AB7D-33136CEA3BBC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11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02813" y="4728947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19150"/>
            <a:ext cx="7620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Languages used for this Component: Python, Django Framework, JavaScript, pymysql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handles acts a buffer between the backend functionality and the graphical user interface. It provides synchronization between the activities of the user and the backend</a:t>
            </a:r>
          </a:p>
          <a:p>
            <a:pPr lvl="0" algn="just"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used: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UserAuthentication: Deals with user login, logout, and session keys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Devices: Deals with devices and their attributes at real time</a:t>
            </a:r>
          </a:p>
          <a:p>
            <a:pPr lvl="0"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 for this Component: MySQL Database, MySQL query Language, MySQL Workbench </a:t>
            </a:r>
            <a:endParaRPr 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610600" y="4711603"/>
            <a:ext cx="381000" cy="329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Date Placeholder 3"/>
          <p:cNvSpPr txBox="1"/>
          <p:nvPr/>
        </p:nvSpPr>
        <p:spPr>
          <a:xfrm>
            <a:off x="8077200" y="28575"/>
            <a:ext cx="990600" cy="378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/01/2021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6108" y="3956052"/>
            <a:ext cx="433548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Flow Diagram for Network Monitor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8610600" y="4711603"/>
            <a:ext cx="381000" cy="329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7194"/>
            <a:ext cx="7900988" cy="36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0464"/>
            <a:ext cx="2895600" cy="280644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7" name="Footer Placeholder 4"/>
          <p:cNvSpPr txBox="1"/>
          <p:nvPr/>
        </p:nvSpPr>
        <p:spPr>
          <a:xfrm>
            <a:off x="8610600" y="4725563"/>
            <a:ext cx="381000" cy="315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14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66750"/>
            <a:ext cx="7620000" cy="425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400" b="1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 </a:t>
            </a:r>
            <a:r>
              <a:rPr lang="en-IN" sz="1400" dirty="0" smtClean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contains various attributes such as ID, Name and so on which are needed to login to the Network Monitor </a:t>
            </a:r>
            <a:r>
              <a:rPr lang="en-IN" sz="1400" dirty="0" smtClean="0">
                <a:solidFill>
                  <a:srgbClr val="231F2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400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Devices </a:t>
            </a: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contains </a:t>
            </a: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several attributes such as ID, Name, IP Address and so on that are used to populate database with various parameters of each device such as MAC, </a:t>
            </a:r>
            <a:r>
              <a:rPr lang="en-IN" sz="1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Address, Device ID, Device Type, Firmware Version, Reachability, Access, Bandwidth, Latency, Uptime, Traffic Statistics and so on</a:t>
            </a: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IN" sz="1400" b="1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SNMP Monitoring  </a:t>
            </a:r>
            <a:r>
              <a:rPr lang="en-IN" sz="1400" dirty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device including Bandwidth, Latency in reaching the device, Uptime of the device, Traffic Statistics in real time and information about device</a:t>
            </a:r>
            <a:r>
              <a:rPr lang="en-IN" sz="1400" dirty="0" smtClean="0">
                <a:solidFill>
                  <a:srgbClr val="231F2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400" dirty="0" smtClean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4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11" name="Date Placeholder 3"/>
          <p:cNvSpPr txBox="1"/>
          <p:nvPr/>
        </p:nvSpPr>
        <p:spPr>
          <a:xfrm>
            <a:off x="8077200" y="28575"/>
            <a:ext cx="990600" cy="378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</p:spTree>
    <p:extLst>
      <p:ext uri="{BB962C8B-B14F-4D97-AF65-F5344CB8AC3E}">
        <p14:creationId xmlns:p14="http://schemas.microsoft.com/office/powerpoint/2010/main" val="13851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 Vemana 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71550"/>
            <a:ext cx="7848600" cy="2319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AutoNum type="arabicPeriod" startAt="4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ICMP Monitoring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contains attributes Send Request that are used to determine the reachability of the device.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AutoNum type="arabicPeriod" startAt="4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LLDP Population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 Send Request that are used to learn more about the device through the LLDP RX packets; firmware versions, serial number and chassis number are of interest in particular.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AutoNum type="arabicPeriod" startAt="4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Population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contains are mainly used to populate MAC Address and IP Address of the device into the Database. </a:t>
            </a:r>
            <a:endParaRPr lang="en-US" sz="1400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6" name="Date Placeholder 3"/>
          <p:cNvSpPr txBox="1"/>
          <p:nvPr/>
        </p:nvSpPr>
        <p:spPr>
          <a:xfrm>
            <a:off x="8077200" y="28575"/>
            <a:ext cx="990600" cy="378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7" name="Footer Placeholder 4"/>
          <p:cNvSpPr txBox="1"/>
          <p:nvPr/>
        </p:nvSpPr>
        <p:spPr>
          <a:xfrm>
            <a:off x="8610600" y="4725563"/>
            <a:ext cx="381000" cy="315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15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7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network monitoring system that can overlay various monitoring protocols such as ICMP, SNMP, SYSLOG, ARP, LLDP and so on to obtain all information about various network nodes.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easy installation script setup documentation. 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lucid, user-friendly User Interface for the application that can display information with right intensity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triggering for alerts in any inconsistent conditions that found in a network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should be sent to the users configured as per their customizations.</a:t>
            </a: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22DDB47F-B0C3-43E5-97DC-3FD506169118}"/>
              </a:ext>
            </a:extLst>
          </p:cNvPr>
          <p:cNvSpPr txBox="1"/>
          <p:nvPr/>
        </p:nvSpPr>
        <p:spPr>
          <a:xfrm>
            <a:off x="8229599" y="4770399"/>
            <a:ext cx="670095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16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 FOR THE PROJECT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4767264"/>
            <a:ext cx="24384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22DDB47F-B0C3-43E5-97DC-3FD506169118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17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2086" name="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2" y="1280162"/>
            <a:ext cx="5608638" cy="31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849312" y="927496"/>
            <a:ext cx="1676400" cy="34607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479674" y="924321"/>
            <a:ext cx="838200" cy="344488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FA20A56-1C66-4CD0-8D59-294F44B5B515}"/>
              </a:ext>
            </a:extLst>
          </p:cNvPr>
          <p:cNvCxnSpPr/>
          <p:nvPr/>
        </p:nvCxnSpPr>
        <p:spPr>
          <a:xfrm flipV="1">
            <a:off x="3382327" y="2583180"/>
            <a:ext cx="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317874" y="924321"/>
            <a:ext cx="808038" cy="34607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079874" y="924321"/>
            <a:ext cx="784225" cy="34607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864099" y="924321"/>
            <a:ext cx="784225" cy="34925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8" name="Rectangle 29"/>
          <p:cNvSpPr>
            <a:spLocks noChangeArrowheads="1"/>
          </p:cNvSpPr>
          <p:nvPr/>
        </p:nvSpPr>
        <p:spPr bwMode="auto">
          <a:xfrm>
            <a:off x="5649276" y="922734"/>
            <a:ext cx="737235" cy="357982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BAD15480-1836-4E35-8949-2B0909C81BD5}"/>
              </a:ext>
            </a:extLst>
          </p:cNvPr>
          <p:cNvSpPr/>
          <p:nvPr/>
        </p:nvSpPr>
        <p:spPr>
          <a:xfrm>
            <a:off x="2468562" y="1770696"/>
            <a:ext cx="533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43731D1A-E5C5-4A6F-AE33-3E6B2674A410}"/>
              </a:ext>
            </a:extLst>
          </p:cNvPr>
          <p:cNvSpPr/>
          <p:nvPr/>
        </p:nvSpPr>
        <p:spPr>
          <a:xfrm>
            <a:off x="3443446" y="2240043"/>
            <a:ext cx="457200" cy="125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76919B97-63AD-4BA7-9E55-6F23B6D08CAC}"/>
              </a:ext>
            </a:extLst>
          </p:cNvPr>
          <p:cNvSpPr/>
          <p:nvPr/>
        </p:nvSpPr>
        <p:spPr>
          <a:xfrm>
            <a:off x="3949699" y="2777172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86801636-1A34-4EB2-A6B5-058AF435CC73}"/>
              </a:ext>
            </a:extLst>
          </p:cNvPr>
          <p:cNvSpPr/>
          <p:nvPr/>
        </p:nvSpPr>
        <p:spPr>
          <a:xfrm>
            <a:off x="5328917" y="3303269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98F03288-3B6B-454C-8D65-3FB22ACDF1F0}"/>
              </a:ext>
            </a:extLst>
          </p:cNvPr>
          <p:cNvSpPr/>
          <p:nvPr/>
        </p:nvSpPr>
        <p:spPr>
          <a:xfrm>
            <a:off x="5624192" y="3638550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A4B74A64-5FEA-4D17-9DB3-41BCC6A190C9}"/>
              </a:ext>
            </a:extLst>
          </p:cNvPr>
          <p:cNvSpPr/>
          <p:nvPr/>
        </p:nvSpPr>
        <p:spPr>
          <a:xfrm>
            <a:off x="6005511" y="4166237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B0783D40-42B1-42FA-90D6-C683869EC9BA}"/>
              </a:ext>
            </a:extLst>
          </p:cNvPr>
          <p:cNvSpPr/>
          <p:nvPr/>
        </p:nvSpPr>
        <p:spPr>
          <a:xfrm>
            <a:off x="6331585" y="5592445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49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457200" y="378024"/>
            <a:ext cx="18473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48"/>
          <p:cNvSpPr>
            <a:spLocks noChangeArrowheads="1"/>
          </p:cNvSpPr>
          <p:nvPr/>
        </p:nvSpPr>
        <p:spPr bwMode="auto">
          <a:xfrm>
            <a:off x="4572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2897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System for Network Equipment Availability and Performance Reporting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–by Baphumelele Masikisiki, Siyabulela Dyakalashre[2020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Architecture of a Network Performance Monitor for Application Services on Multi-Clouds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by Young-min Kim, Ki-sung Lee, Jae-cheol Uhm, Si-chang Kim, and Chan-gun Lee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Measurement-Aware Monitor Placement and Routing: A Joint Optimization Approach for Network-Wide Measurements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by Guanyao Huang, Chia-Wei Chang, Chen-Nee Chuah, and Bill Lin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monitor and management system architecture for enterprise virtual private network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by Ruey-Shun Chen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Change-Jen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Hsu 2019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C7E2142E-82BB-4994-B007-795485F7F8C9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18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63B1AF-4827-48F8-89C1-04B58CDA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BIRD VIEW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D92DB6-6DA7-483C-9605-E091ACCD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53139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the survey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 for the project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53918D-EF15-46E0-A6E8-96CFE8A4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AF12BD91-D499-484D-AE27-5A29FE3A87B1}"/>
              </a:ext>
            </a:extLst>
          </p:cNvPr>
          <p:cNvSpPr txBox="1"/>
          <p:nvPr/>
        </p:nvSpPr>
        <p:spPr>
          <a:xfrm>
            <a:off x="8610600" y="4770399"/>
            <a:ext cx="287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EAEFA59-ADD5-483B-81EC-7CBC47C157AE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1" name="Date Placeholder 3"/>
          <p:cNvSpPr txBox="1"/>
          <p:nvPr/>
        </p:nvSpPr>
        <p:spPr>
          <a:xfrm>
            <a:off x="8115300" y="109702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</p:spTree>
    <p:extLst>
      <p:ext uri="{BB962C8B-B14F-4D97-AF65-F5344CB8AC3E}">
        <p14:creationId xmlns:p14="http://schemas.microsoft.com/office/powerpoint/2010/main" val="39248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59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13810B73-4AAA-481B-91C3-62C54601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4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5BAABC9F-2C43-4E9E-95B7-07D7A0433B5A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chemeClr val="tx2"/>
                </a:solidFill>
              </a:rPr>
              <a:t>19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B857-E226-4E94-98F0-FF856D010F57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CSE, Vemana 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48195" y="1200153"/>
          <a:ext cx="3847610" cy="3394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6120"/>
                <a:gridCol w="401490"/>
              </a:tblGrid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Acknowledgement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Abstract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List of Figures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List of Tables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</a:t>
                      </a:r>
                      <a:r>
                        <a:rPr lang="en-US" sz="400">
                          <a:effectLst/>
                        </a:rPr>
                        <a:t>      </a:t>
                      </a:r>
                      <a:r>
                        <a:rPr lang="en-US" sz="700">
                          <a:effectLst/>
                        </a:rPr>
                        <a:t>Introduction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15297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1.1</a:t>
                      </a:r>
                      <a:r>
                        <a:rPr lang="en-US" sz="400">
                          <a:effectLst/>
                        </a:rPr>
                        <a:t>              </a:t>
                      </a:r>
                      <a:r>
                        <a:rPr lang="en-US" sz="700">
                          <a:effectLst/>
                        </a:rPr>
                        <a:t>Scope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15297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1.2</a:t>
                      </a:r>
                      <a:r>
                        <a:rPr lang="en-US" sz="400">
                          <a:effectLst/>
                        </a:rPr>
                        <a:t>              </a:t>
                      </a:r>
                      <a:r>
                        <a:rPr lang="en-US" sz="700">
                          <a:effectLst/>
                        </a:rPr>
                        <a:t>Objective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</a:t>
                      </a:r>
                      <a:r>
                        <a:rPr lang="en-US" sz="400">
                          <a:effectLst/>
                        </a:rPr>
                        <a:t>      </a:t>
                      </a:r>
                      <a:r>
                        <a:rPr lang="en-US" sz="700">
                          <a:effectLst/>
                        </a:rPr>
                        <a:t>Literature Survey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16358">
                <a:tc>
                  <a:txBody>
                    <a:bodyPr/>
                    <a:lstStyle/>
                    <a:p>
                      <a:pPr marL="0" marR="0" indent="15297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2.1</a:t>
                      </a:r>
                      <a:r>
                        <a:rPr lang="en-US" sz="400">
                          <a:effectLst/>
                        </a:rPr>
                        <a:t>              </a:t>
                      </a:r>
                      <a:r>
                        <a:rPr lang="en-US" sz="700">
                          <a:effectLst/>
                        </a:rPr>
                        <a:t>Comparative Analysis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3.</a:t>
                      </a:r>
                      <a:r>
                        <a:rPr lang="en-US" sz="400">
                          <a:effectLst/>
                        </a:rPr>
                        <a:t>      </a:t>
                      </a:r>
                      <a:r>
                        <a:rPr lang="en-US" sz="700">
                          <a:effectLst/>
                        </a:rPr>
                        <a:t>System Requirements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43124">
                <a:tc>
                  <a:txBody>
                    <a:bodyPr/>
                    <a:lstStyle/>
                    <a:p>
                      <a:pPr marL="0" marR="0" indent="15297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3.1</a:t>
                      </a:r>
                      <a:r>
                        <a:rPr lang="en-US" sz="400">
                          <a:effectLst/>
                        </a:rPr>
                        <a:t>              </a:t>
                      </a:r>
                      <a:r>
                        <a:rPr lang="en-US" sz="700">
                          <a:effectLst/>
                        </a:rPr>
                        <a:t>Functional Requirements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93310">
                <a:tc>
                  <a:txBody>
                    <a:bodyPr/>
                    <a:lstStyle/>
                    <a:p>
                      <a:pPr marL="0" marR="0" indent="15297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3.2</a:t>
                      </a:r>
                      <a:r>
                        <a:rPr lang="en-US" sz="400">
                          <a:effectLst/>
                        </a:rPr>
                        <a:t>              </a:t>
                      </a:r>
                      <a:r>
                        <a:rPr lang="en-US" sz="700">
                          <a:effectLst/>
                        </a:rPr>
                        <a:t>Non-Functional Requirements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49815">
                <a:tc>
                  <a:txBody>
                    <a:bodyPr/>
                    <a:lstStyle/>
                    <a:p>
                      <a:pPr marL="0" marR="0" indent="15297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3.3</a:t>
                      </a:r>
                      <a:r>
                        <a:rPr lang="en-US" sz="400">
                          <a:effectLst/>
                        </a:rPr>
                        <a:t>              </a:t>
                      </a:r>
                      <a:r>
                        <a:rPr lang="en-US" sz="700">
                          <a:effectLst/>
                        </a:rPr>
                        <a:t>Hardware Requirements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69890">
                <a:tc>
                  <a:txBody>
                    <a:bodyPr/>
                    <a:lstStyle/>
                    <a:p>
                      <a:pPr marL="0" marR="0" indent="15297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3.4</a:t>
                      </a:r>
                      <a:r>
                        <a:rPr lang="en-US" sz="400">
                          <a:effectLst/>
                        </a:rPr>
                        <a:t>              </a:t>
                      </a:r>
                      <a:r>
                        <a:rPr lang="en-US" sz="700">
                          <a:effectLst/>
                        </a:rPr>
                        <a:t>Software Requirements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</a:t>
                      </a:r>
                      <a:r>
                        <a:rPr lang="en-US" sz="400">
                          <a:effectLst/>
                        </a:rPr>
                        <a:t>      </a:t>
                      </a:r>
                      <a:r>
                        <a:rPr lang="en-US" sz="700">
                          <a:effectLst/>
                        </a:rPr>
                        <a:t>Design Methodology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6395">
                <a:tc>
                  <a:txBody>
                    <a:bodyPr/>
                    <a:lstStyle/>
                    <a:p>
                      <a:pPr marL="0" marR="0" indent="15297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4.1</a:t>
                      </a:r>
                      <a:r>
                        <a:rPr lang="en-US" sz="400">
                          <a:effectLst/>
                        </a:rPr>
                        <a:t>              </a:t>
                      </a:r>
                      <a:r>
                        <a:rPr lang="en-US" sz="700">
                          <a:effectLst/>
                        </a:rPr>
                        <a:t>System Architecture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152971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4.2</a:t>
                      </a:r>
                      <a:r>
                        <a:rPr lang="en-US" sz="400">
                          <a:effectLst/>
                        </a:rPr>
                        <a:t>              </a:t>
                      </a:r>
                      <a:r>
                        <a:rPr lang="en-US" sz="700">
                          <a:effectLst/>
                        </a:rPr>
                        <a:t>Design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17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19703">
                <a:tc>
                  <a:txBody>
                    <a:bodyPr/>
                    <a:lstStyle/>
                    <a:p>
                      <a:pPr marL="0" marR="0" indent="198882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4.2.1</a:t>
                      </a:r>
                      <a:r>
                        <a:rPr lang="en-US" sz="400">
                          <a:effectLst/>
                        </a:rPr>
                        <a:t>        </a:t>
                      </a:r>
                      <a:r>
                        <a:rPr lang="en-US" sz="700">
                          <a:effectLst/>
                        </a:rPr>
                        <a:t>Use Case Diagram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17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59852">
                <a:tc>
                  <a:txBody>
                    <a:bodyPr/>
                    <a:lstStyle/>
                    <a:p>
                      <a:pPr marL="0" marR="0" indent="198882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4.2.2</a:t>
                      </a:r>
                      <a:r>
                        <a:rPr lang="en-US" sz="400">
                          <a:effectLst/>
                        </a:rPr>
                        <a:t>        </a:t>
                      </a:r>
                      <a:r>
                        <a:rPr lang="en-US" sz="700">
                          <a:effectLst/>
                        </a:rPr>
                        <a:t>Class Diagram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6395">
                <a:tc>
                  <a:txBody>
                    <a:bodyPr/>
                    <a:lstStyle/>
                    <a:p>
                      <a:pPr marL="0" marR="0" indent="198882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4.2.3</a:t>
                      </a:r>
                      <a:r>
                        <a:rPr lang="en-US" sz="400">
                          <a:effectLst/>
                        </a:rPr>
                        <a:t>        </a:t>
                      </a:r>
                      <a:r>
                        <a:rPr lang="en-US" sz="700">
                          <a:effectLst/>
                        </a:rPr>
                        <a:t>Sequence Diagram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19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6395">
                <a:tc>
                  <a:txBody>
                    <a:bodyPr/>
                    <a:lstStyle/>
                    <a:p>
                      <a:pPr marL="0" marR="0" indent="198882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4.2.4</a:t>
                      </a:r>
                      <a:r>
                        <a:rPr lang="en-US" sz="400">
                          <a:effectLst/>
                        </a:rPr>
                        <a:t>        </a:t>
                      </a:r>
                      <a:r>
                        <a:rPr lang="en-US" sz="700">
                          <a:effectLst/>
                        </a:rPr>
                        <a:t>Data Flow Diagram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20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5.</a:t>
                      </a:r>
                      <a:r>
                        <a:rPr lang="en-US" sz="400">
                          <a:effectLst/>
                        </a:rPr>
                        <a:t>      </a:t>
                      </a:r>
                      <a:r>
                        <a:rPr lang="en-US" sz="700">
                          <a:effectLst/>
                        </a:rPr>
                        <a:t>Module Description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23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         Applications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</a:t>
                      </a:r>
                      <a:r>
                        <a:rPr lang="en-US" sz="400">
                          <a:effectLst/>
                        </a:rPr>
                        <a:t>      </a:t>
                      </a:r>
                      <a:r>
                        <a:rPr lang="en-US" sz="700">
                          <a:effectLst/>
                        </a:rPr>
                        <a:t> Summary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29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Conclusion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  <a:tr h="122677">
                <a:tc>
                  <a:txBody>
                    <a:bodyPr/>
                    <a:lstStyle/>
                    <a:p>
                      <a:pPr marL="0" marR="0" indent="76517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References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31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149" marR="40149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28800" y="5699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>
            <a:lvl1pPr indent="765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765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OF CONTENTS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765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7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263"/>
            <a:ext cx="7772400" cy="327969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 is a scripted tool that alerts the User about various status changes and updates such as Reachability, Firmware version changes, Issues, Resource usage, Device Information and so 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can be sent through various modes such as GUI, Email, SMS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Protocols are used for obtaining these information such as ICMP, ARP, LLDP, SNMP and so on.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The various  </a:t>
            </a: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devices are supported by the system such as Servers, Routers, Switches, Virtual Machines, IoT Devices, Cloud Instances, Data Stores, Wireless Access Points, Endpoint PCs, Printers, Mobiles and so on.</a:t>
            </a:r>
            <a:endParaRPr lang="en-US" sz="1400" dirty="0">
              <a:solidFill>
                <a:srgbClr val="231F2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8610600" y="4770399"/>
            <a:ext cx="287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195943"/>
            <a:ext cx="2819400" cy="211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1945"/>
            <a:ext cx="7924800" cy="31886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 for Network Equipment Availability and Performance Reporting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–by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Baphumelele Masikisiki,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Siyabulela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Dyakalashre[2020]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 describes availability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performance of a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network, reporting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UFH being used as a test platform.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meant to help network administrators with troubleshooting network devices because it will tell them exactly where to go in order to fix the network.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used to test the availability and performances.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notifications with alarms were not successfully implemented .</a:t>
            </a:r>
          </a:p>
        </p:txBody>
      </p:sp>
      <p:sp>
        <p:nvSpPr>
          <p:cNvPr id="6" name="Footer Placeholder 4"/>
          <p:cNvSpPr txBox="1"/>
          <p:nvPr/>
        </p:nvSpPr>
        <p:spPr>
          <a:xfrm>
            <a:off x="8610600" y="4753485"/>
            <a:ext cx="287438" cy="287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- 1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6600" y="4771203"/>
            <a:ext cx="2895600" cy="27384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Department of CSE, Vemana IT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742950"/>
            <a:ext cx="784860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Architecture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Network Performance Monitor for Application Services on Multi-Clouds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by Young-min Kim, Ki-sung Lee, Jae-cheol Uhm, Si-chang Kim, and Chan-gun Lee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[2018]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	Rudimentary reasons for having a network performance monitor for multi-cloud environments have been illustrated with examples in this research. An architecture for such a network monitor is proposed that explains how external agents are used to connect monitor such an environment. </a:t>
            </a:r>
            <a:endParaRPr lang="en-US" sz="1400" dirty="0" smtClean="0">
              <a:solidFill>
                <a:srgbClr val="231F2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Advantages </a:t>
            </a: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and Disadvantages: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The model proposed for monitoring multi clouds is flexible and is integrated using external agents. </a:t>
            </a: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 </a:t>
            </a:r>
            <a:endParaRPr lang="en-US" sz="1400" dirty="0">
              <a:solidFill>
                <a:srgbClr val="231F2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A DBMS approach to store results for offline analysis has been proposed which would be good for non-cloud network monitoring systems as well. </a:t>
            </a:r>
          </a:p>
          <a:p>
            <a:endParaRPr lang="en-US" sz="1400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8610600" y="4725563"/>
            <a:ext cx="287438" cy="315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228600" y="127932"/>
            <a:ext cx="2819400" cy="225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7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</p:spTree>
    <p:extLst>
      <p:ext uri="{BB962C8B-B14F-4D97-AF65-F5344CB8AC3E}">
        <p14:creationId xmlns:p14="http://schemas.microsoft.com/office/powerpoint/2010/main" val="6001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666750"/>
            <a:ext cx="79248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[3]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Measurement-Aware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Placement and Routing: A Joint Optimization Approach for Network-Wide Measurements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by Guanyao Huang, Chia-Wei Chang, Chen-Nee Chuah, and Bill Lin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[2017]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	A theoretical framework is proposed in this research that jointly optimizes monitor placement and dynamic routing strategy to achieve maximum measurement utility with limited monitoring resources. </a:t>
            </a:r>
            <a:endParaRPr lang="en-US" sz="1400" dirty="0" smtClean="0">
              <a:solidFill>
                <a:srgbClr val="231F2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Advantages </a:t>
            </a: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and Disadvantages: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There are many implementation issues with the proposed framework that need to be addressed especially determining what routing protocols are being used.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The major </a:t>
            </a: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take away </a:t>
            </a: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from this research is the procedure involved in forming the base framework for a network monitoring system.</a:t>
            </a:r>
          </a:p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181484"/>
            <a:ext cx="2819400" cy="225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6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7" name="Footer Placeholder 4"/>
          <p:cNvSpPr txBox="1"/>
          <p:nvPr/>
        </p:nvSpPr>
        <p:spPr>
          <a:xfrm>
            <a:off x="8610600" y="4725563"/>
            <a:ext cx="287438" cy="315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47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89535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monitor and management system architecture for enterprise virtual private network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by Ruey-Shun Chen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Change-Jen Hsu, Chan-Chine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 [2019]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	Monitoring encrypted connection gateways such as enterprise VPNs is a tedious task. This papers formulates a feasible system that can monitor VPNs and includes essential elements such as system components, operation flow and much more. </a:t>
            </a:r>
            <a:endParaRPr lang="en-US" sz="1400" dirty="0" smtClean="0">
              <a:solidFill>
                <a:srgbClr val="231F2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Advantages </a:t>
            </a: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and Disadvantages: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This research is primarily localized on VPNs and encrypted gateways such as SSLVPN, Client-based VPNs and so on. </a:t>
            </a:r>
            <a:endParaRPr lang="en-US" sz="1400" dirty="0" smtClean="0">
              <a:solidFill>
                <a:srgbClr val="231F2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231F20"/>
                </a:solidFill>
                <a:latin typeface="Times New Roman" panose="02020603050405020304" pitchFamily="18" charset="0"/>
              </a:rPr>
              <a:t>It </a:t>
            </a:r>
            <a:r>
              <a:rPr lang="en-US" sz="1400" dirty="0">
                <a:solidFill>
                  <a:srgbClr val="231F20"/>
                </a:solidFill>
                <a:latin typeface="Times New Roman" panose="02020603050405020304" pitchFamily="18" charset="0"/>
              </a:rPr>
              <a:t>is still dependent on external management tools in order for the enterprises to be rest assured for using the new technologies. </a:t>
            </a:r>
          </a:p>
          <a:p>
            <a:endParaRPr lang="en-US" sz="1400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45043"/>
            <a:ext cx="2819400" cy="225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6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7" name="Footer Placeholder 4"/>
          <p:cNvSpPr txBox="1"/>
          <p:nvPr/>
        </p:nvSpPr>
        <p:spPr>
          <a:xfrm>
            <a:off x="8610600" y="4725563"/>
            <a:ext cx="287438" cy="315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599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457200" y="205978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graphicFrame>
        <p:nvGraphicFramePr>
          <p:cNvPr id="17" name="Table 4">
            <a:extLst>
              <a:ext uri="{FF2B5EF4-FFF2-40B4-BE49-F238E27FC236}">
                <a16:creationId xmlns="" xmlns:a16="http://schemas.microsoft.com/office/drawing/2014/main" id="{0A3DE33F-D3A3-4E45-9846-4938B237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58752"/>
              </p:ext>
            </p:extLst>
          </p:nvPr>
        </p:nvGraphicFramePr>
        <p:xfrm>
          <a:off x="1314450" y="-620316"/>
          <a:ext cx="6991349" cy="514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745">
                  <a:extLst>
                    <a:ext uri="{9D8B030D-6E8A-4147-A177-3AD203B41FA5}">
                      <a16:colId xmlns="" xmlns:a16="http://schemas.microsoft.com/office/drawing/2014/main" val="1878398145"/>
                    </a:ext>
                  </a:extLst>
                </a:gridCol>
                <a:gridCol w="1156771">
                  <a:extLst>
                    <a:ext uri="{9D8B030D-6E8A-4147-A177-3AD203B41FA5}">
                      <a16:colId xmlns="" xmlns:a16="http://schemas.microsoft.com/office/drawing/2014/main" val="3316006825"/>
                    </a:ext>
                  </a:extLst>
                </a:gridCol>
                <a:gridCol w="1852031">
                  <a:extLst>
                    <a:ext uri="{9D8B030D-6E8A-4147-A177-3AD203B41FA5}">
                      <a16:colId xmlns="" xmlns:a16="http://schemas.microsoft.com/office/drawing/2014/main" val="329433535"/>
                    </a:ext>
                  </a:extLst>
                </a:gridCol>
                <a:gridCol w="1672802">
                  <a:extLst>
                    <a:ext uri="{9D8B030D-6E8A-4147-A177-3AD203B41FA5}">
                      <a16:colId xmlns="" xmlns:a16="http://schemas.microsoft.com/office/drawing/2014/main" val="3976692249"/>
                    </a:ext>
                  </a:extLst>
                </a:gridCol>
              </a:tblGrid>
              <a:tr h="5946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4728700"/>
                  </a:ext>
                </a:extLst>
              </a:tr>
              <a:tr h="10760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Monitoring System for Network Equipment Availability and Performance Reporting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SNMP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r>
                        <a:rPr lang="en-IN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Test the Performance and Availability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configuration 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96912271"/>
                  </a:ext>
                </a:extLst>
              </a:tr>
              <a:tr h="10760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 of a Network Performance Monitor for Application Services on Multi-Clouds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and first of its kind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intensive and simulated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190426"/>
                  </a:ext>
                </a:extLst>
              </a:tr>
              <a:tr h="127426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Measurement-Aware Monitor Placement and Routing: A Joint Optimization Approach for Network-Wide Measurements 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to implement a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Real-time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16787316"/>
                  </a:ext>
                </a:extLst>
              </a:tr>
              <a:tr h="10760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Web-based monitor and management system architecture for enterprise virtual private network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GUI with back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Covers only VPNs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9087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38" y="1110958"/>
            <a:ext cx="7523062" cy="3656306"/>
          </a:xfrm>
        </p:spPr>
        <p:txBody>
          <a:bodyPr>
            <a:no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open source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provide network monitoring facilities.</a:t>
            </a: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applications provide network engineers and administrators with many features and tools to identify and examine network infrastructure. </a:t>
            </a: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available in the industry provide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tasks which are limited for one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Implements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for the users to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monitor network and server and also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viewing configurations of network devices.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4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/>
        </p:nvSpPr>
        <p:spPr>
          <a:xfrm>
            <a:off x="8077200" y="57260"/>
            <a:ext cx="990600" cy="3499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2020 - 21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DC85129E-0B0B-4C64-B8AF-D549982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8937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1ABF561-8E91-4704-BDD7-0520E384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Department of CSE, Vemana IT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E6885163-434D-45CD-97C7-0ED98D1517AC}"/>
              </a:ext>
            </a:extLst>
          </p:cNvPr>
          <p:cNvSpPr txBox="1"/>
          <p:nvPr/>
        </p:nvSpPr>
        <p:spPr>
          <a:xfrm>
            <a:off x="152400" y="131619"/>
            <a:ext cx="2819400" cy="20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 Monitor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D257C7DE-82B0-4BFD-ADB2-512C071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/>
          <a:p>
            <a:r>
              <a:rPr lang="en-US" dirty="0" smtClean="0"/>
              <a:t>20/01/2021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6E114B9D-296B-4E2C-9DA3-AA9C971407C9}"/>
              </a:ext>
            </a:extLst>
          </p:cNvPr>
          <p:cNvSpPr txBox="1"/>
          <p:nvPr/>
        </p:nvSpPr>
        <p:spPr>
          <a:xfrm>
            <a:off x="8229600" y="4770399"/>
            <a:ext cx="668438" cy="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rtl="0" latinLnBrk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742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Microsoft Office PowerPoint</Application>
  <PresentationFormat>On-screen Show (16:9)</PresentationFormat>
  <Paragraphs>310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  VEMANA INSTITUTE OF TECHNOLOGY Koramangala, Bengaluru-34. Department of Computer Science and Engineering Project Phase-I Review 2   </vt:lpstr>
      <vt:lpstr>BIRD VIEW</vt:lpstr>
      <vt:lpstr>INTRODUCTION</vt:lpstr>
      <vt:lpstr>LITERATURE SURVEY - 1</vt:lpstr>
      <vt:lpstr>PowerPoint Presentation</vt:lpstr>
      <vt:lpstr>PowerPoint Presentation</vt:lpstr>
      <vt:lpstr>PowerPoint Presentation</vt:lpstr>
      <vt:lpstr>COMPARATIVE ANALYSIS </vt:lpstr>
      <vt:lpstr>PROBLEM STATEMENT </vt:lpstr>
      <vt:lpstr>DESIGN METHODOLOGY </vt:lpstr>
      <vt:lpstr>SYSTEM SPECIFICATION</vt:lpstr>
      <vt:lpstr>MODULE DESCRIPTION</vt:lpstr>
      <vt:lpstr>PowerPoint Presentation</vt:lpstr>
      <vt:lpstr>PowerPoint Presentation</vt:lpstr>
      <vt:lpstr>PowerPoint Presentation</vt:lpstr>
      <vt:lpstr>PowerPoint Presentation</vt:lpstr>
      <vt:lpstr>EXPECTED OUTCOME</vt:lpstr>
      <vt:lpstr>PLAN OF ACTION FOR THE PROJECT</vt:lpstr>
      <vt:lpstr>REFERENCES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2016-03-17T09:21:00Z</dcterms:created>
  <dcterms:modified xsi:type="dcterms:W3CDTF">2021-01-22T16:59:41Z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KSOProductBuildVer">
    <vt:lpwstr>1033-11.2.0.8942</vt:lpwstr>
  </property>
</Properties>
</file>