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85" r:id="rId11"/>
    <p:sldId id="291" r:id="rId12"/>
    <p:sldId id="266" r:id="rId13"/>
    <p:sldId id="267" r:id="rId14"/>
    <p:sldId id="268" r:id="rId15"/>
    <p:sldId id="292" r:id="rId16"/>
    <p:sldId id="270" r:id="rId17"/>
    <p:sldId id="271" r:id="rId18"/>
    <p:sldId id="272" r:id="rId19"/>
    <p:sldId id="273" r:id="rId20"/>
    <p:sldId id="274" r:id="rId21"/>
    <p:sldId id="275" r:id="rId22"/>
    <p:sldId id="293" r:id="rId23"/>
    <p:sldId id="276" r:id="rId24"/>
    <p:sldId id="286" r:id="rId25"/>
    <p:sldId id="288" r:id="rId26"/>
    <p:sldId id="287" r:id="rId27"/>
    <p:sldId id="283" r:id="rId28"/>
    <p:sldId id="284"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iNAIHihQtSvQckYWev3gyyawS4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3d3bf58d6d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3d3bf58d6d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3d3bf58d6d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3d3bf58d6d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28"/>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28"/>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 name="Google Shape;25;p28"/>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37"/>
          <p:cNvSpPr txBox="1">
            <a:spLocks noGrp="1"/>
          </p:cNvSpPr>
          <p:nvPr>
            <p:ph type="title"/>
          </p:nvPr>
        </p:nvSpPr>
        <p:spPr>
          <a:xfrm>
            <a:off x="677335" y="609600"/>
            <a:ext cx="8596800" cy="3403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 name="Google Shape;92;p37"/>
          <p:cNvSpPr txBox="1">
            <a:spLocks noGrp="1"/>
          </p:cNvSpPr>
          <p:nvPr>
            <p:ph type="body" idx="1"/>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93" name="Google Shape;93;p3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3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p3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38"/>
          <p:cNvSpPr txBox="1">
            <a:spLocks noGrp="1"/>
          </p:cNvSpPr>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38"/>
          <p:cNvSpPr txBox="1">
            <a:spLocks noGrp="1"/>
          </p:cNvSpPr>
          <p:nvPr>
            <p:ph type="body" idx="1"/>
          </p:nvPr>
        </p:nvSpPr>
        <p:spPr>
          <a:xfrm>
            <a:off x="1366139" y="3632200"/>
            <a:ext cx="7224600" cy="381000"/>
          </a:xfrm>
          <a:prstGeom prst="rect">
            <a:avLst/>
          </a:prstGeom>
          <a:noFill/>
          <a:ln>
            <a:noFill/>
          </a:ln>
        </p:spPr>
        <p:txBody>
          <a:bodyPr spcFirstLastPara="1" wrap="square" lIns="91425" tIns="45700" rIns="91425" bIns="45700" anchor="ctr" anchorCtr="0">
            <a:noAutofit/>
          </a:bodyPr>
          <a:lstStyle>
            <a:lvl1pPr marL="457200" lvl="0" indent="-228600" algn="l" rtl="0">
              <a:spcBef>
                <a:spcPts val="1000"/>
              </a:spcBef>
              <a:spcAft>
                <a:spcPts val="0"/>
              </a:spcAft>
              <a:buSzPts val="1280"/>
              <a:buFont typeface="Trebuchet MS"/>
              <a:buNone/>
              <a:defRPr sz="1600">
                <a:solidFill>
                  <a:srgbClr val="7F7F7F"/>
                </a:solidFill>
              </a:defRPr>
            </a:lvl1pPr>
            <a:lvl2pPr marL="914400" lvl="1" indent="-228600" algn="l" rtl="0">
              <a:spcBef>
                <a:spcPts val="1000"/>
              </a:spcBef>
              <a:spcAft>
                <a:spcPts val="0"/>
              </a:spcAft>
              <a:buSzPts val="1280"/>
              <a:buFont typeface="Trebuchet MS"/>
              <a:buNone/>
              <a:defRPr/>
            </a:lvl2pPr>
            <a:lvl3pPr marL="1371600" lvl="2" indent="-228600" algn="l" rtl="0">
              <a:spcBef>
                <a:spcPts val="1000"/>
              </a:spcBef>
              <a:spcAft>
                <a:spcPts val="0"/>
              </a:spcAft>
              <a:buSzPts val="1120"/>
              <a:buFont typeface="Trebuchet MS"/>
              <a:buNone/>
              <a:defRPr/>
            </a:lvl3pPr>
            <a:lvl4pPr marL="1828800" lvl="3" indent="-228600" algn="l" rtl="0">
              <a:spcBef>
                <a:spcPts val="1000"/>
              </a:spcBef>
              <a:spcAft>
                <a:spcPts val="0"/>
              </a:spcAft>
              <a:buSzPts val="960"/>
              <a:buFont typeface="Trebuchet MS"/>
              <a:buNone/>
              <a:defRPr/>
            </a:lvl4pPr>
            <a:lvl5pPr marL="2286000" lvl="4" indent="-228600" algn="l" rtl="0">
              <a:spcBef>
                <a:spcPts val="1000"/>
              </a:spcBef>
              <a:spcAft>
                <a:spcPts val="0"/>
              </a:spcAft>
              <a:buSzPts val="960"/>
              <a:buFont typeface="Trebuchet MS"/>
              <a:buNone/>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99" name="Google Shape;99;p38"/>
          <p:cNvSpPr txBox="1">
            <a:spLocks noGrp="1"/>
          </p:cNvSpPr>
          <p:nvPr>
            <p:ph type="body" idx="2"/>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00" name="Google Shape;100;p38"/>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38"/>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38"/>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38"/>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04" name="Google Shape;104;p38"/>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39"/>
          <p:cNvSpPr txBox="1">
            <a:spLocks noGrp="1"/>
          </p:cNvSpPr>
          <p:nvPr>
            <p:ph type="title"/>
          </p:nvPr>
        </p:nvSpPr>
        <p:spPr>
          <a:xfrm>
            <a:off x="677335" y="1931988"/>
            <a:ext cx="8596800" cy="25956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 name="Google Shape;107;p39"/>
          <p:cNvSpPr txBox="1">
            <a:spLocks noGrp="1"/>
          </p:cNvSpPr>
          <p:nvPr>
            <p:ph type="body" idx="1"/>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08" name="Google Shape;108;p39"/>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 name="Google Shape;109;p39"/>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 name="Google Shape;110;p39"/>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40"/>
          <p:cNvSpPr txBox="1">
            <a:spLocks noGrp="1"/>
          </p:cNvSpPr>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40"/>
          <p:cNvSpPr txBox="1">
            <a:spLocks noGrp="1"/>
          </p:cNvSpPr>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Font typeface="Trebuchet MS"/>
              <a:buNone/>
              <a:defRPr sz="2400">
                <a:solidFill>
                  <a:srgbClr val="3F3F3F"/>
                </a:solidFill>
              </a:defRPr>
            </a:lvl1pPr>
            <a:lvl2pPr marL="914400" lvl="1" indent="-228600" algn="l" rtl="0">
              <a:spcBef>
                <a:spcPts val="1000"/>
              </a:spcBef>
              <a:spcAft>
                <a:spcPts val="0"/>
              </a:spcAft>
              <a:buSzPts val="1280"/>
              <a:buFont typeface="Trebuchet MS"/>
              <a:buNone/>
              <a:defRPr/>
            </a:lvl2pPr>
            <a:lvl3pPr marL="1371600" lvl="2" indent="-228600" algn="l" rtl="0">
              <a:spcBef>
                <a:spcPts val="1000"/>
              </a:spcBef>
              <a:spcAft>
                <a:spcPts val="0"/>
              </a:spcAft>
              <a:buSzPts val="1120"/>
              <a:buFont typeface="Trebuchet MS"/>
              <a:buNone/>
              <a:defRPr/>
            </a:lvl3pPr>
            <a:lvl4pPr marL="1828800" lvl="3" indent="-228600" algn="l" rtl="0">
              <a:spcBef>
                <a:spcPts val="1000"/>
              </a:spcBef>
              <a:spcAft>
                <a:spcPts val="0"/>
              </a:spcAft>
              <a:buSzPts val="960"/>
              <a:buFont typeface="Trebuchet MS"/>
              <a:buNone/>
              <a:defRPr/>
            </a:lvl4pPr>
            <a:lvl5pPr marL="2286000" lvl="4" indent="-228600" algn="l" rtl="0">
              <a:spcBef>
                <a:spcPts val="1000"/>
              </a:spcBef>
              <a:spcAft>
                <a:spcPts val="0"/>
              </a:spcAft>
              <a:buSzPts val="960"/>
              <a:buFont typeface="Trebuchet MS"/>
              <a:buNone/>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14" name="Google Shape;114;p40"/>
          <p:cNvSpPr txBox="1">
            <a:spLocks noGrp="1"/>
          </p:cNvSpPr>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40"/>
              <a:buNone/>
              <a:defRPr sz="18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15" name="Google Shape;115;p40"/>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p40"/>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4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40"/>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19" name="Google Shape;119;p40"/>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41"/>
          <p:cNvSpPr txBox="1">
            <a:spLocks noGrp="1"/>
          </p:cNvSpPr>
          <p:nvPr>
            <p:ph type="title"/>
          </p:nvPr>
        </p:nvSpPr>
        <p:spPr>
          <a:xfrm>
            <a:off x="685799" y="609600"/>
            <a:ext cx="8588100" cy="3022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41"/>
          <p:cNvSpPr txBox="1">
            <a:spLocks noGrp="1"/>
          </p:cNvSpPr>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Font typeface="Trebuchet MS"/>
              <a:buNone/>
              <a:defRPr sz="2400">
                <a:solidFill>
                  <a:schemeClr val="accent1"/>
                </a:solidFill>
              </a:defRPr>
            </a:lvl1pPr>
            <a:lvl2pPr marL="914400" lvl="1" indent="-228600" algn="l" rtl="0">
              <a:spcBef>
                <a:spcPts val="1000"/>
              </a:spcBef>
              <a:spcAft>
                <a:spcPts val="0"/>
              </a:spcAft>
              <a:buSzPts val="1280"/>
              <a:buFont typeface="Trebuchet MS"/>
              <a:buNone/>
              <a:defRPr/>
            </a:lvl2pPr>
            <a:lvl3pPr marL="1371600" lvl="2" indent="-228600" algn="l" rtl="0">
              <a:spcBef>
                <a:spcPts val="1000"/>
              </a:spcBef>
              <a:spcAft>
                <a:spcPts val="0"/>
              </a:spcAft>
              <a:buSzPts val="1120"/>
              <a:buFont typeface="Trebuchet MS"/>
              <a:buNone/>
              <a:defRPr/>
            </a:lvl3pPr>
            <a:lvl4pPr marL="1828800" lvl="3" indent="-228600" algn="l" rtl="0">
              <a:spcBef>
                <a:spcPts val="1000"/>
              </a:spcBef>
              <a:spcAft>
                <a:spcPts val="0"/>
              </a:spcAft>
              <a:buSzPts val="960"/>
              <a:buFont typeface="Trebuchet MS"/>
              <a:buNone/>
              <a:defRPr/>
            </a:lvl4pPr>
            <a:lvl5pPr marL="2286000" lvl="4" indent="-228600" algn="l" rtl="0">
              <a:spcBef>
                <a:spcPts val="1000"/>
              </a:spcBef>
              <a:spcAft>
                <a:spcPts val="0"/>
              </a:spcAft>
              <a:buSzPts val="960"/>
              <a:buFont typeface="Trebuchet MS"/>
              <a:buNone/>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23" name="Google Shape;123;p41"/>
          <p:cNvSpPr txBox="1">
            <a:spLocks noGrp="1"/>
          </p:cNvSpPr>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40"/>
              <a:buNone/>
              <a:defRPr sz="18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24" name="Google Shape;124;p4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 name="Google Shape;125;p4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6" name="Google Shape;126;p4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42"/>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p42"/>
          <p:cNvSpPr txBox="1">
            <a:spLocks noGrp="1"/>
          </p:cNvSpPr>
          <p:nvPr>
            <p:ph type="body" idx="1"/>
          </p:nvPr>
        </p:nvSpPr>
        <p:spPr>
          <a:xfrm rot="5400000">
            <a:off x="3035202" y="-197411"/>
            <a:ext cx="3880800" cy="8596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30" name="Google Shape;130;p42"/>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42"/>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4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43"/>
          <p:cNvSpPr txBox="1">
            <a:spLocks noGrp="1"/>
          </p:cNvSpPr>
          <p:nvPr>
            <p:ph type="title"/>
          </p:nvPr>
        </p:nvSpPr>
        <p:spPr>
          <a:xfrm rot="5400000">
            <a:off x="5994316" y="2582999"/>
            <a:ext cx="5251500" cy="13047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43"/>
          <p:cNvSpPr txBox="1">
            <a:spLocks noGrp="1"/>
          </p:cNvSpPr>
          <p:nvPr>
            <p:ph type="body" idx="1"/>
          </p:nvPr>
        </p:nvSpPr>
        <p:spPr>
          <a:xfrm rot="5400000">
            <a:off x="1581635" y="-294750"/>
            <a:ext cx="5251500" cy="7060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36" name="Google Shape;136;p43"/>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7" name="Google Shape;137;p43"/>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43"/>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9"/>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3600"/>
              <a:buFont typeface="Trebuchet MS"/>
              <a:buNone/>
              <a:defRPr sz="36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29"/>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29" name="Google Shape;29;p29"/>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29"/>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29"/>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2"/>
        <p:cNvGrpSpPr/>
        <p:nvPr/>
      </p:nvGrpSpPr>
      <p:grpSpPr>
        <a:xfrm>
          <a:off x="0" y="0"/>
          <a:ext cx="0" cy="0"/>
          <a:chOff x="0" y="0"/>
          <a:chExt cx="0" cy="0"/>
        </a:xfrm>
      </p:grpSpPr>
      <p:grpSp>
        <p:nvGrpSpPr>
          <p:cNvPr id="33" name="Google Shape;33;p30"/>
          <p:cNvGrpSpPr/>
          <p:nvPr/>
        </p:nvGrpSpPr>
        <p:grpSpPr>
          <a:xfrm>
            <a:off x="-104" y="-8467"/>
            <a:ext cx="12192237" cy="6866580"/>
            <a:chOff x="-104" y="-8467"/>
            <a:chExt cx="12192237" cy="6866580"/>
          </a:xfrm>
        </p:grpSpPr>
        <p:cxnSp>
          <p:nvCxnSpPr>
            <p:cNvPr id="34" name="Google Shape;34;p30"/>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5" name="Google Shape;35;p30"/>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36" name="Google Shape;36;p3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37" name="Google Shape;37;p30"/>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8" name="Google Shape;38;p30"/>
            <p:cNvSpPr/>
            <p:nvPr/>
          </p:nvSpPr>
          <p:spPr>
            <a:xfrm>
              <a:off x="8932333" y="3048000"/>
              <a:ext cx="3259800" cy="3810000"/>
            </a:xfrm>
            <a:prstGeom prst="triangle">
              <a:avLst>
                <a:gd name="adj" fmla="val 100000"/>
              </a:avLst>
            </a:prstGeom>
            <a:solidFill>
              <a:schemeClr val="accent2">
                <a:alpha val="71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0"/>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40" name="Google Shape;40;p30"/>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41" name="Google Shape;41;p30"/>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42" name="Google Shape;42;p30"/>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0"/>
            <p:cNvSpPr/>
            <p:nvPr/>
          </p:nvSpPr>
          <p:spPr>
            <a:xfrm rot="10800000">
              <a:off x="-104" y="54"/>
              <a:ext cx="842700" cy="5666100"/>
            </a:xfrm>
            <a:prstGeom prst="triangle">
              <a:avLst>
                <a:gd name="adj" fmla="val 100000"/>
              </a:avLst>
            </a:prstGeom>
            <a:solidFill>
              <a:schemeClr val="accent1">
                <a:alpha val="84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30"/>
          <p:cNvSpPr txBox="1">
            <a:spLocks noGrp="1"/>
          </p:cNvSpPr>
          <p:nvPr>
            <p:ph type="ctrTitle"/>
          </p:nvPr>
        </p:nvSpPr>
        <p:spPr>
          <a:xfrm>
            <a:off x="1507067" y="2404534"/>
            <a:ext cx="7767000" cy="16464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Clr>
                <a:schemeClr val="accent1"/>
              </a:buClr>
              <a:buSzPts val="5400"/>
              <a:buFont typeface="Trebuchet MS"/>
              <a:buNone/>
              <a:defRPr sz="5400">
                <a:solidFill>
                  <a:schemeClr val="accen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30"/>
          <p:cNvSpPr txBox="1">
            <a:spLocks noGrp="1"/>
          </p:cNvSpPr>
          <p:nvPr>
            <p:ph type="subTitle" idx="1"/>
          </p:nvPr>
        </p:nvSpPr>
        <p:spPr>
          <a:xfrm>
            <a:off x="1507067" y="4050833"/>
            <a:ext cx="7767000" cy="1096800"/>
          </a:xfrm>
          <a:prstGeom prst="rect">
            <a:avLst/>
          </a:prstGeom>
          <a:noFill/>
          <a:ln>
            <a:noFill/>
          </a:ln>
        </p:spPr>
        <p:txBody>
          <a:bodyPr spcFirstLastPara="1" wrap="square" lIns="91425" tIns="45700" rIns="91425" bIns="45700" anchor="t" anchorCtr="0">
            <a:normAutofit/>
          </a:bodyPr>
          <a:lstStyle>
            <a:lvl1pPr lvl="0" algn="r" rtl="0">
              <a:spcBef>
                <a:spcPts val="1000"/>
              </a:spcBef>
              <a:spcAft>
                <a:spcPts val="0"/>
              </a:spcAft>
              <a:buSzPts val="1440"/>
              <a:buNone/>
              <a:defRPr>
                <a:solidFill>
                  <a:srgbClr val="7F7F7F"/>
                </a:solidFill>
              </a:defRPr>
            </a:lvl1pPr>
            <a:lvl2pPr lvl="1" algn="ctr" rtl="0">
              <a:spcBef>
                <a:spcPts val="1000"/>
              </a:spcBef>
              <a:spcAft>
                <a:spcPts val="0"/>
              </a:spcAft>
              <a:buSzPts val="1280"/>
              <a:buNone/>
              <a:defRPr>
                <a:solidFill>
                  <a:srgbClr val="888888"/>
                </a:solidFill>
              </a:defRPr>
            </a:lvl2pPr>
            <a:lvl3pPr lvl="2" algn="ctr" rtl="0">
              <a:spcBef>
                <a:spcPts val="1000"/>
              </a:spcBef>
              <a:spcAft>
                <a:spcPts val="0"/>
              </a:spcAft>
              <a:buSzPts val="1120"/>
              <a:buNone/>
              <a:defRPr>
                <a:solidFill>
                  <a:srgbClr val="888888"/>
                </a:solidFill>
              </a:defRPr>
            </a:lvl3pPr>
            <a:lvl4pPr lvl="3" algn="ctr" rtl="0">
              <a:spcBef>
                <a:spcPts val="1000"/>
              </a:spcBef>
              <a:spcAft>
                <a:spcPts val="0"/>
              </a:spcAft>
              <a:buSzPts val="960"/>
              <a:buNone/>
              <a:defRPr>
                <a:solidFill>
                  <a:srgbClr val="888888"/>
                </a:solidFill>
              </a:defRPr>
            </a:lvl4pPr>
            <a:lvl5pPr lvl="4" algn="ctr" rtl="0">
              <a:spcBef>
                <a:spcPts val="1000"/>
              </a:spcBef>
              <a:spcAft>
                <a:spcPts val="0"/>
              </a:spcAft>
              <a:buSzPts val="960"/>
              <a:buNone/>
              <a:defRPr>
                <a:solidFill>
                  <a:srgbClr val="888888"/>
                </a:solidFill>
              </a:defRPr>
            </a:lvl5pPr>
            <a:lvl6pPr lvl="5" algn="ctr" rtl="0">
              <a:spcBef>
                <a:spcPts val="1000"/>
              </a:spcBef>
              <a:spcAft>
                <a:spcPts val="0"/>
              </a:spcAft>
              <a:buSzPts val="960"/>
              <a:buNone/>
              <a:defRPr>
                <a:solidFill>
                  <a:srgbClr val="888888"/>
                </a:solidFill>
              </a:defRPr>
            </a:lvl6pPr>
            <a:lvl7pPr lvl="6" algn="ctr" rtl="0">
              <a:spcBef>
                <a:spcPts val="1000"/>
              </a:spcBef>
              <a:spcAft>
                <a:spcPts val="0"/>
              </a:spcAft>
              <a:buSzPts val="960"/>
              <a:buNone/>
              <a:defRPr>
                <a:solidFill>
                  <a:srgbClr val="888888"/>
                </a:solidFill>
              </a:defRPr>
            </a:lvl7pPr>
            <a:lvl8pPr lvl="7" algn="ctr" rtl="0">
              <a:spcBef>
                <a:spcPts val="1000"/>
              </a:spcBef>
              <a:spcAft>
                <a:spcPts val="0"/>
              </a:spcAft>
              <a:buSzPts val="960"/>
              <a:buNone/>
              <a:defRPr>
                <a:solidFill>
                  <a:srgbClr val="888888"/>
                </a:solidFill>
              </a:defRPr>
            </a:lvl8pPr>
            <a:lvl9pPr lvl="8" algn="ctr" rtl="0">
              <a:spcBef>
                <a:spcPts val="1000"/>
              </a:spcBef>
              <a:spcAft>
                <a:spcPts val="0"/>
              </a:spcAft>
              <a:buSzPts val="960"/>
              <a:buNone/>
              <a:defRPr>
                <a:solidFill>
                  <a:srgbClr val="888888"/>
                </a:solidFill>
              </a:defRPr>
            </a:lvl9pPr>
          </a:lstStyle>
          <a:p>
            <a:endParaRPr/>
          </a:p>
        </p:txBody>
      </p:sp>
      <p:sp>
        <p:nvSpPr>
          <p:cNvPr id="46" name="Google Shape;46;p30"/>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677335" y="2700867"/>
            <a:ext cx="8596800" cy="182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4000"/>
              <a:buFont typeface="Trebuchet MS"/>
              <a:buNone/>
              <a:defRPr sz="40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677335" y="4527448"/>
            <a:ext cx="8596800" cy="8604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600"/>
              <a:buNone/>
              <a:defRPr sz="20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52" name="Google Shape;52;p3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3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3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677334"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58" name="Google Shape;58;p32"/>
          <p:cNvSpPr txBox="1">
            <a:spLocks noGrp="1"/>
          </p:cNvSpPr>
          <p:nvPr>
            <p:ph type="body" idx="2"/>
          </p:nvPr>
        </p:nvSpPr>
        <p:spPr>
          <a:xfrm>
            <a:off x="5089970"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59" name="Google Shape;59;p32"/>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32"/>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3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3"/>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3600"/>
              <a:buFont typeface="Trebuchet MS"/>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33"/>
          <p:cNvSpPr txBox="1">
            <a:spLocks noGrp="1"/>
          </p:cNvSpPr>
          <p:nvPr>
            <p:ph type="body" idx="1"/>
          </p:nvPr>
        </p:nvSpPr>
        <p:spPr>
          <a:xfrm>
            <a:off x="675745"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None/>
              <a:defRPr sz="2400" b="0"/>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65" name="Google Shape;65;p33"/>
          <p:cNvSpPr txBox="1">
            <a:spLocks noGrp="1"/>
          </p:cNvSpPr>
          <p:nvPr>
            <p:ph type="body" idx="2"/>
          </p:nvPr>
        </p:nvSpPr>
        <p:spPr>
          <a:xfrm>
            <a:off x="675745"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66" name="Google Shape;66;p33"/>
          <p:cNvSpPr txBox="1">
            <a:spLocks noGrp="1"/>
          </p:cNvSpPr>
          <p:nvPr>
            <p:ph type="body" idx="3"/>
          </p:nvPr>
        </p:nvSpPr>
        <p:spPr>
          <a:xfrm>
            <a:off x="5088383"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None/>
              <a:defRPr sz="2400" b="0"/>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67" name="Google Shape;67;p33"/>
          <p:cNvSpPr txBox="1">
            <a:spLocks noGrp="1"/>
          </p:cNvSpPr>
          <p:nvPr>
            <p:ph type="body" idx="4"/>
          </p:nvPr>
        </p:nvSpPr>
        <p:spPr>
          <a:xfrm>
            <a:off x="5088384"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68" name="Google Shape;68;p33"/>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33"/>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34"/>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34"/>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35"/>
          <p:cNvSpPr txBox="1">
            <a:spLocks noGrp="1"/>
          </p:cNvSpPr>
          <p:nvPr>
            <p:ph type="title"/>
          </p:nvPr>
        </p:nvSpPr>
        <p:spPr>
          <a:xfrm>
            <a:off x="677334" y="1498604"/>
            <a:ext cx="3854400" cy="12786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2000"/>
              <a:buFont typeface="Trebuchet MS"/>
              <a:buNone/>
              <a:defRPr sz="20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35"/>
          <p:cNvSpPr txBox="1">
            <a:spLocks noGrp="1"/>
          </p:cNvSpPr>
          <p:nvPr>
            <p:ph type="body" idx="1"/>
          </p:nvPr>
        </p:nvSpPr>
        <p:spPr>
          <a:xfrm>
            <a:off x="4760461" y="514924"/>
            <a:ext cx="4513500" cy="55263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79" name="Google Shape;79;p35"/>
          <p:cNvSpPr txBox="1">
            <a:spLocks noGrp="1"/>
          </p:cNvSpPr>
          <p:nvPr>
            <p:ph type="body" idx="2"/>
          </p:nvPr>
        </p:nvSpPr>
        <p:spPr>
          <a:xfrm>
            <a:off x="677334" y="2777069"/>
            <a:ext cx="3854400" cy="25845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1120"/>
              <a:buNone/>
              <a:defRPr sz="1400"/>
            </a:lvl2pPr>
            <a:lvl3pPr marL="1371600" lvl="2" indent="-228600" algn="l" rtl="0">
              <a:spcBef>
                <a:spcPts val="1000"/>
              </a:spcBef>
              <a:spcAft>
                <a:spcPts val="0"/>
              </a:spcAft>
              <a:buSzPts val="960"/>
              <a:buNone/>
              <a:defRPr sz="1200"/>
            </a:lvl3pPr>
            <a:lvl4pPr marL="1828800" lvl="3" indent="-228600" algn="l" rtl="0">
              <a:spcBef>
                <a:spcPts val="1000"/>
              </a:spcBef>
              <a:spcAft>
                <a:spcPts val="0"/>
              </a:spcAft>
              <a:buSzPts val="800"/>
              <a:buNone/>
              <a:defRPr sz="1000"/>
            </a:lvl4pPr>
            <a:lvl5pPr marL="2286000" lvl="4" indent="-228600" algn="l" rtl="0">
              <a:spcBef>
                <a:spcPts val="1000"/>
              </a:spcBef>
              <a:spcAft>
                <a:spcPts val="0"/>
              </a:spcAft>
              <a:buSzPts val="800"/>
              <a:buNone/>
              <a:defRPr sz="1000"/>
            </a:lvl5pPr>
            <a:lvl6pPr marL="2743200" lvl="5" indent="-228600" algn="l" rtl="0">
              <a:spcBef>
                <a:spcPts val="1000"/>
              </a:spcBef>
              <a:spcAft>
                <a:spcPts val="0"/>
              </a:spcAft>
              <a:buSzPts val="800"/>
              <a:buNone/>
              <a:defRPr sz="1000"/>
            </a:lvl6pPr>
            <a:lvl7pPr marL="3200400" lvl="6" indent="-228600" algn="l" rtl="0">
              <a:spcBef>
                <a:spcPts val="1000"/>
              </a:spcBef>
              <a:spcAft>
                <a:spcPts val="0"/>
              </a:spcAft>
              <a:buSzPts val="800"/>
              <a:buNone/>
              <a:defRPr sz="1000"/>
            </a:lvl7pPr>
            <a:lvl8pPr marL="3657600" lvl="7" indent="-228600" algn="l" rtl="0">
              <a:spcBef>
                <a:spcPts val="1000"/>
              </a:spcBef>
              <a:spcAft>
                <a:spcPts val="0"/>
              </a:spcAft>
              <a:buSzPts val="800"/>
              <a:buNone/>
              <a:defRPr sz="1000"/>
            </a:lvl8pPr>
            <a:lvl9pPr marL="4114800" lvl="8" indent="-228600" algn="l" rtl="0">
              <a:spcBef>
                <a:spcPts val="1000"/>
              </a:spcBef>
              <a:spcAft>
                <a:spcPts val="0"/>
              </a:spcAft>
              <a:buSzPts val="800"/>
              <a:buNone/>
              <a:defRPr sz="1000"/>
            </a:lvl9pPr>
          </a:lstStyle>
          <a:p>
            <a:endParaRPr/>
          </a:p>
        </p:txBody>
      </p:sp>
      <p:sp>
        <p:nvSpPr>
          <p:cNvPr id="80" name="Google Shape;80;p35"/>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35"/>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35"/>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36"/>
          <p:cNvSpPr txBox="1">
            <a:spLocks noGrp="1"/>
          </p:cNvSpPr>
          <p:nvPr>
            <p:ph type="title"/>
          </p:nvPr>
        </p:nvSpPr>
        <p:spPr>
          <a:xfrm>
            <a:off x="677334" y="4800600"/>
            <a:ext cx="85968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2400"/>
              <a:buFont typeface="Trebuchet MS"/>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36"/>
          <p:cNvSpPr>
            <a:spLocks noGrp="1"/>
          </p:cNvSpPr>
          <p:nvPr>
            <p:ph type="pic" idx="2"/>
          </p:nvPr>
        </p:nvSpPr>
        <p:spPr>
          <a:xfrm>
            <a:off x="677334" y="609600"/>
            <a:ext cx="8596800" cy="3845700"/>
          </a:xfrm>
          <a:prstGeom prst="rect">
            <a:avLst/>
          </a:prstGeom>
          <a:noFill/>
          <a:ln>
            <a:noFill/>
          </a:ln>
        </p:spPr>
      </p:sp>
      <p:sp>
        <p:nvSpPr>
          <p:cNvPr id="86" name="Google Shape;86;p36"/>
          <p:cNvSpPr txBox="1">
            <a:spLocks noGrp="1"/>
          </p:cNvSpPr>
          <p:nvPr>
            <p:ph type="body" idx="1"/>
          </p:nvPr>
        </p:nvSpPr>
        <p:spPr>
          <a:xfrm>
            <a:off x="677334" y="5367338"/>
            <a:ext cx="8596800" cy="6741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960"/>
              <a:buNone/>
              <a:defRPr sz="12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87" name="Google Shape;87;p36"/>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36"/>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3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27"/>
          <p:cNvGrpSpPr/>
          <p:nvPr/>
        </p:nvGrpSpPr>
        <p:grpSpPr>
          <a:xfrm>
            <a:off x="0" y="-8467"/>
            <a:ext cx="12192133" cy="6866580"/>
            <a:chOff x="0" y="-8467"/>
            <a:chExt cx="12192133" cy="6866580"/>
          </a:xfrm>
        </p:grpSpPr>
        <p:cxnSp>
          <p:nvCxnSpPr>
            <p:cNvPr id="7" name="Google Shape;7;p2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27"/>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9" name="Google Shape;9;p2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10" name="Google Shape;10;p27"/>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7"/>
            <p:cNvSpPr/>
            <p:nvPr/>
          </p:nvSpPr>
          <p:spPr>
            <a:xfrm>
              <a:off x="8932333" y="3048000"/>
              <a:ext cx="3259800" cy="3810000"/>
            </a:xfrm>
            <a:prstGeom prst="triangle">
              <a:avLst>
                <a:gd name="adj" fmla="val 100000"/>
              </a:avLst>
            </a:prstGeom>
            <a:solidFill>
              <a:schemeClr val="accent2">
                <a:alpha val="71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7"/>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13" name="Google Shape;13;p27"/>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14" name="Google Shape;14;p27"/>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15" name="Google Shape;15;p27"/>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7"/>
            <p:cNvSpPr/>
            <p:nvPr/>
          </p:nvSpPr>
          <p:spPr>
            <a:xfrm>
              <a:off x="0" y="4013200"/>
              <a:ext cx="448800" cy="2844900"/>
            </a:xfrm>
            <a:prstGeom prst="triangle">
              <a:avLst>
                <a:gd name="adj" fmla="val 0"/>
              </a:avLst>
            </a:prstGeom>
            <a:solidFill>
              <a:schemeClr val="accent1">
                <a:alpha val="84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7"/>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27"/>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2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2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2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ransmission_Control_Protocol" TargetMode="External"/><Relationship Id="rId7" Type="http://schemas.openxmlformats.org/officeDocument/2006/relationships/hyperlink" Target="https://en.wikipedia.org/wiki/TCP_and_UDP_por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n.wikipedia.org/wiki/Nmap#cite_note-10" TargetMode="External"/><Relationship Id="rId5" Type="http://schemas.openxmlformats.org/officeDocument/2006/relationships/hyperlink" Target="https://en.wikipedia.org/wiki/Port_scanner" TargetMode="External"/><Relationship Id="rId4" Type="http://schemas.openxmlformats.org/officeDocument/2006/relationships/hyperlink" Target="https://en.wikipedia.org/wiki/Internet_Control_Message_Protoc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1"/>
          <p:cNvPicPr preferRelativeResize="0"/>
          <p:nvPr/>
        </p:nvPicPr>
        <p:blipFill rotWithShape="1">
          <a:blip r:embed="rId3">
            <a:alphaModFix/>
          </a:blip>
          <a:srcRect/>
          <a:stretch/>
        </p:blipFill>
        <p:spPr>
          <a:xfrm>
            <a:off x="368155" y="186777"/>
            <a:ext cx="1719262" cy="1719263"/>
          </a:xfrm>
          <a:prstGeom prst="rect">
            <a:avLst/>
          </a:prstGeom>
          <a:noFill/>
          <a:ln>
            <a:noFill/>
          </a:ln>
        </p:spPr>
      </p:pic>
      <p:pic>
        <p:nvPicPr>
          <p:cNvPr id="144" name="Google Shape;144;p1"/>
          <p:cNvPicPr preferRelativeResize="0"/>
          <p:nvPr/>
        </p:nvPicPr>
        <p:blipFill rotWithShape="1">
          <a:blip r:embed="rId4">
            <a:alphaModFix/>
          </a:blip>
          <a:srcRect/>
          <a:stretch/>
        </p:blipFill>
        <p:spPr>
          <a:xfrm>
            <a:off x="9062077" y="610640"/>
            <a:ext cx="2527300" cy="1295400"/>
          </a:xfrm>
          <a:prstGeom prst="rect">
            <a:avLst/>
          </a:prstGeom>
          <a:noFill/>
          <a:ln>
            <a:noFill/>
          </a:ln>
        </p:spPr>
      </p:pic>
      <p:sp>
        <p:nvSpPr>
          <p:cNvPr id="145" name="Google Shape;145;p1"/>
          <p:cNvSpPr/>
          <p:nvPr/>
        </p:nvSpPr>
        <p:spPr>
          <a:xfrm>
            <a:off x="1912116" y="772453"/>
            <a:ext cx="7216775" cy="37856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dirty="0">
                <a:solidFill>
                  <a:srgbClr val="000000"/>
                </a:solidFill>
                <a:latin typeface="Times New Roman"/>
                <a:ea typeface="Times New Roman"/>
                <a:cs typeface="Times New Roman"/>
                <a:sym typeface="Times New Roman"/>
              </a:rPr>
              <a:t>INSTITUTE FOR ADVANCED COMPUTING</a:t>
            </a:r>
            <a:br>
              <a:rPr lang="en-US" sz="2400" b="1" i="0" u="none" strike="noStrike" cap="none" dirty="0">
                <a:solidFill>
                  <a:srgbClr val="000000"/>
                </a:solidFill>
                <a:latin typeface="Times New Roman"/>
                <a:ea typeface="Times New Roman"/>
                <a:cs typeface="Times New Roman"/>
                <a:sym typeface="Times New Roman"/>
              </a:rPr>
            </a:br>
            <a:r>
              <a:rPr lang="en-US" sz="2400" b="1" i="0" u="none" strike="noStrike" cap="none" dirty="0">
                <a:solidFill>
                  <a:srgbClr val="000000"/>
                </a:solidFill>
                <a:latin typeface="Times New Roman"/>
                <a:ea typeface="Times New Roman"/>
                <a:cs typeface="Times New Roman"/>
                <a:sym typeface="Times New Roman"/>
              </a:rPr>
              <a:t>AND</a:t>
            </a:r>
            <a:br>
              <a:rPr lang="en-US" sz="2400" b="1" i="0" u="none" strike="noStrike" cap="none" dirty="0">
                <a:solidFill>
                  <a:srgbClr val="000000"/>
                </a:solidFill>
                <a:latin typeface="Times New Roman"/>
                <a:ea typeface="Times New Roman"/>
                <a:cs typeface="Times New Roman"/>
                <a:sym typeface="Times New Roman"/>
              </a:rPr>
            </a:br>
            <a:r>
              <a:rPr lang="en-US" sz="2400" b="1" i="0" u="none" strike="noStrike" cap="none" dirty="0">
                <a:solidFill>
                  <a:srgbClr val="000000"/>
                </a:solidFill>
                <a:latin typeface="Times New Roman"/>
                <a:ea typeface="Times New Roman"/>
                <a:cs typeface="Times New Roman"/>
                <a:sym typeface="Times New Roman"/>
              </a:rPr>
              <a:t>  SOFTWARE DEVELOPMENT</a:t>
            </a:r>
            <a:br>
              <a:rPr lang="en-US" sz="2400" b="1" i="0" u="none" strike="noStrike" cap="none" dirty="0">
                <a:solidFill>
                  <a:srgbClr val="000000"/>
                </a:solidFill>
                <a:latin typeface="Times New Roman"/>
                <a:ea typeface="Times New Roman"/>
                <a:cs typeface="Times New Roman"/>
                <a:sym typeface="Times New Roman"/>
              </a:rPr>
            </a:br>
            <a:r>
              <a:rPr lang="en-US" sz="2400" b="1" i="0" u="none" strike="noStrike" cap="none" dirty="0">
                <a:solidFill>
                  <a:srgbClr val="000000"/>
                </a:solidFill>
                <a:latin typeface="Times New Roman"/>
                <a:ea typeface="Times New Roman"/>
                <a:cs typeface="Times New Roman"/>
                <a:sym typeface="Times New Roman"/>
              </a:rPr>
              <a:t>  AKURDI, PUNE</a:t>
            </a:r>
            <a:endParaRPr dirty="0"/>
          </a:p>
          <a:p>
            <a:pPr marL="0" marR="0" lvl="0" indent="0" algn="ctr" rtl="0">
              <a:spcBef>
                <a:spcPts val="0"/>
              </a:spcBef>
              <a:spcAft>
                <a:spcPts val="0"/>
              </a:spcAft>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None/>
            </a:pPr>
            <a:br>
              <a:rPr lang="en-US" sz="2400" b="0" i="0" u="none" strike="noStrike" cap="none">
                <a:solidFill>
                  <a:srgbClr val="000000"/>
                </a:solidFill>
                <a:latin typeface="Times New Roman"/>
                <a:ea typeface="Times New Roman"/>
                <a:cs typeface="Times New Roman"/>
                <a:sym typeface="Times New Roman"/>
              </a:rPr>
            </a:br>
            <a:r>
              <a:rPr lang="en-US" sz="2400" b="1" i="0" u="none" strike="noStrike" cap="none">
                <a:solidFill>
                  <a:schemeClr val="dk1"/>
                </a:solidFill>
                <a:latin typeface="Times New Roman"/>
                <a:ea typeface="Times New Roman"/>
                <a:cs typeface="Times New Roman"/>
                <a:sym typeface="Times New Roman"/>
              </a:rPr>
              <a:t>Detecting Vulnerabilities of Windows </a:t>
            </a:r>
            <a:r>
              <a:rPr lang="en-US" sz="2400" b="1">
                <a:solidFill>
                  <a:schemeClr val="dk1"/>
                </a:solidFill>
                <a:latin typeface="Times New Roman"/>
                <a:ea typeface="Times New Roman"/>
                <a:cs typeface="Times New Roman"/>
                <a:sym typeface="Times New Roman"/>
              </a:rPr>
              <a:t>using Nessus</a:t>
            </a:r>
            <a:r>
              <a:rPr lang="en-US" sz="2400" b="1" i="0" u="none" strike="noStrike" cap="none">
                <a:solidFill>
                  <a:schemeClr val="dk1"/>
                </a:solidFill>
                <a:latin typeface="Times New Roman"/>
                <a:ea typeface="Times New Roman"/>
                <a:cs typeface="Times New Roman"/>
                <a:sym typeface="Times New Roman"/>
              </a:rPr>
              <a:t> and Exploiting it with Metasploit Framework</a:t>
            </a:r>
            <a:endParaRPr/>
          </a:p>
          <a:p>
            <a:pPr marL="0" marR="0" lvl="0" indent="0" algn="ctr" rtl="0">
              <a:spcBef>
                <a:spcPts val="0"/>
              </a:spcBef>
              <a:spcAft>
                <a:spcPts val="0"/>
              </a:spcAft>
              <a:buNone/>
            </a:pPr>
            <a:br>
              <a:rPr lang="en-US" sz="2400" b="0" i="0" u="none" strike="noStrike" cap="none" dirty="0">
                <a:solidFill>
                  <a:schemeClr val="dk1"/>
                </a:solidFill>
                <a:latin typeface="Times New Roman"/>
                <a:ea typeface="Times New Roman"/>
                <a:cs typeface="Times New Roman"/>
                <a:sym typeface="Times New Roman"/>
              </a:rPr>
            </a:br>
            <a:endParaRPr sz="2400" b="0" i="0" u="none" strike="noStrike" cap="none" dirty="0">
              <a:solidFill>
                <a:schemeClr val="dk1"/>
              </a:solidFill>
              <a:latin typeface="Times New Roman"/>
              <a:ea typeface="Times New Roman"/>
              <a:cs typeface="Times New Roman"/>
              <a:sym typeface="Times New Roman"/>
            </a:endParaRPr>
          </a:p>
        </p:txBody>
      </p:sp>
      <p:sp>
        <p:nvSpPr>
          <p:cNvPr id="146" name="Google Shape;146;p1"/>
          <p:cNvSpPr/>
          <p:nvPr/>
        </p:nvSpPr>
        <p:spPr>
          <a:xfrm>
            <a:off x="715280" y="4074219"/>
            <a:ext cx="10091738" cy="30059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0000"/>
                </a:solidFill>
                <a:latin typeface="Times New Roman"/>
                <a:ea typeface="Times New Roman"/>
                <a:cs typeface="Times New Roman"/>
                <a:sym typeface="Times New Roman"/>
              </a:rPr>
              <a:t>GROUP NO: 10</a:t>
            </a: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1" dirty="0">
                <a:latin typeface="Times New Roman"/>
                <a:ea typeface="Times New Roman"/>
                <a:cs typeface="Times New Roman"/>
                <a:sym typeface="Times New Roman"/>
              </a:rPr>
              <a:t>KOMAL SAWANT</a:t>
            </a:r>
            <a:r>
              <a:rPr lang="en-US" sz="2000" b="1" i="0" u="none" strike="noStrike" cap="none" dirty="0">
                <a:solidFill>
                  <a:srgbClr val="000000"/>
                </a:solidFill>
                <a:latin typeface="Times New Roman"/>
                <a:ea typeface="Times New Roman"/>
                <a:cs typeface="Times New Roman"/>
                <a:sym typeface="Times New Roman"/>
              </a:rPr>
              <a:t>(22341</a:t>
            </a:r>
            <a:r>
              <a:rPr lang="en-US" sz="2000" b="1" dirty="0">
                <a:latin typeface="Times New Roman"/>
                <a:ea typeface="Times New Roman"/>
                <a:cs typeface="Times New Roman"/>
                <a:sym typeface="Times New Roman"/>
              </a:rPr>
              <a:t>5</a:t>
            </a:r>
            <a:r>
              <a:rPr lang="en-US" sz="2000" b="1" i="0" u="none" strike="noStrike" cap="none" dirty="0">
                <a:solidFill>
                  <a:srgbClr val="000000"/>
                </a:solidFill>
                <a:latin typeface="Times New Roman"/>
                <a:ea typeface="Times New Roman"/>
                <a:cs typeface="Times New Roman"/>
                <a:sym typeface="Times New Roman"/>
              </a:rPr>
              <a:t>)</a:t>
            </a: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1013"/>
              </a:spcBef>
              <a:spcAft>
                <a:spcPts val="0"/>
              </a:spcAft>
              <a:buNone/>
            </a:pPr>
            <a:r>
              <a:rPr lang="en-US" sz="2000" b="1" i="0" u="none" strike="noStrike" cap="none" dirty="0">
                <a:solidFill>
                  <a:srgbClr val="000000"/>
                </a:solidFill>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rPr>
              <a:t>RAJASHRI SONAJE</a:t>
            </a:r>
            <a:r>
              <a:rPr lang="en-US" sz="2000" b="1" i="0" u="none" strike="noStrike" cap="none" dirty="0">
                <a:solidFill>
                  <a:srgbClr val="000000"/>
                </a:solidFill>
                <a:latin typeface="Times New Roman"/>
                <a:ea typeface="Times New Roman"/>
                <a:cs typeface="Times New Roman"/>
                <a:sym typeface="Times New Roman"/>
              </a:rPr>
              <a:t>(2234</a:t>
            </a:r>
            <a:r>
              <a:rPr lang="en-US" sz="2000" b="1" dirty="0">
                <a:latin typeface="Times New Roman"/>
                <a:ea typeface="Times New Roman"/>
                <a:cs typeface="Times New Roman"/>
                <a:sym typeface="Times New Roman"/>
              </a:rPr>
              <a:t>36</a:t>
            </a:r>
            <a:r>
              <a:rPr lang="en-US" sz="2000" b="1" i="0" u="none" strike="noStrike" cap="none" dirty="0">
                <a:solidFill>
                  <a:srgbClr val="000000"/>
                </a:solidFill>
                <a:latin typeface="Times New Roman"/>
                <a:ea typeface="Times New Roman"/>
                <a:cs typeface="Times New Roman"/>
                <a:sym typeface="Times New Roman"/>
              </a:rPr>
              <a:t>) </a:t>
            </a:r>
            <a:endParaRPr dirty="0"/>
          </a:p>
          <a:p>
            <a:pPr marL="0" marR="0" lvl="0" indent="0" algn="ctr" rtl="0">
              <a:spcBef>
                <a:spcPts val="1013"/>
              </a:spcBef>
              <a:spcAft>
                <a:spcPts val="0"/>
              </a:spcAft>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l" rtl="0">
              <a:spcBef>
                <a:spcPts val="1013"/>
              </a:spcBef>
              <a:spcAft>
                <a:spcPts val="0"/>
              </a:spcAft>
              <a:buNone/>
            </a:pPr>
            <a:r>
              <a:rPr lang="en-US" sz="2000" b="1" i="0" u="none" strike="noStrike" cap="none" dirty="0">
                <a:solidFill>
                  <a:srgbClr val="000000"/>
                </a:solidFill>
                <a:latin typeface="Times New Roman"/>
                <a:ea typeface="Times New Roman"/>
                <a:cs typeface="Times New Roman"/>
                <a:sym typeface="Times New Roman"/>
              </a:rPr>
              <a:t>    PROJECT GUIDE                                                      CENTRE CO-ORDINATOR</a:t>
            </a:r>
            <a:endParaRPr sz="2000" b="1" i="0" u="none" strike="noStrike" cap="none" dirty="0">
              <a:solidFill>
                <a:schemeClr val="dk1"/>
              </a:solidFill>
              <a:latin typeface="Times New Roman"/>
              <a:ea typeface="Times New Roman"/>
              <a:cs typeface="Times New Roman"/>
              <a:sym typeface="Times New Roman"/>
            </a:endParaRPr>
          </a:p>
          <a:p>
            <a:pPr marL="0" marR="0" lvl="0" indent="0" algn="l" rtl="0">
              <a:spcBef>
                <a:spcPts val="1013"/>
              </a:spcBef>
              <a:spcAft>
                <a:spcPts val="0"/>
              </a:spcAft>
              <a:buNone/>
            </a:pPr>
            <a:r>
              <a:rPr lang="en-US" sz="2000" b="1" i="0" u="none" strike="noStrike" cap="none" dirty="0">
                <a:solidFill>
                  <a:srgbClr val="000000"/>
                </a:solidFill>
                <a:latin typeface="Times New Roman"/>
                <a:ea typeface="Times New Roman"/>
                <a:cs typeface="Times New Roman"/>
                <a:sym typeface="Times New Roman"/>
              </a:rPr>
              <a:t>     </a:t>
            </a:r>
            <a:r>
              <a:rPr lang="en-US" sz="2000" b="1" i="0" u="none" strike="noStrike" cap="none" dirty="0" err="1">
                <a:solidFill>
                  <a:srgbClr val="000000"/>
                </a:solidFill>
                <a:latin typeface="Times New Roman"/>
                <a:ea typeface="Times New Roman"/>
                <a:cs typeface="Times New Roman"/>
                <a:sym typeface="Times New Roman"/>
              </a:rPr>
              <a:t>Mr</a:t>
            </a:r>
            <a:r>
              <a:rPr lang="en-US" sz="2000" b="1" dirty="0" err="1">
                <a:latin typeface="Times New Roman"/>
                <a:ea typeface="Times New Roman"/>
                <a:cs typeface="Times New Roman"/>
                <a:sym typeface="Times New Roman"/>
              </a:rPr>
              <a:t>.</a:t>
            </a:r>
            <a:r>
              <a:rPr lang="en-US" sz="2000" b="1" i="0" u="none" strike="noStrike" cap="none" dirty="0" err="1">
                <a:solidFill>
                  <a:srgbClr val="000000"/>
                </a:solidFill>
                <a:latin typeface="Times New Roman"/>
                <a:ea typeface="Times New Roman"/>
                <a:cs typeface="Times New Roman"/>
                <a:sym typeface="Times New Roman"/>
              </a:rPr>
              <a:t>Kartik</a:t>
            </a:r>
            <a:r>
              <a:rPr lang="en-US" sz="2000" b="1" i="0" u="none" strike="noStrike" cap="none" dirty="0">
                <a:solidFill>
                  <a:srgbClr val="000000"/>
                </a:solidFill>
                <a:latin typeface="Times New Roman"/>
                <a:ea typeface="Times New Roman"/>
                <a:cs typeface="Times New Roman"/>
                <a:sym typeface="Times New Roman"/>
              </a:rPr>
              <a:t> </a:t>
            </a:r>
            <a:r>
              <a:rPr lang="en-US" sz="2000" b="1" i="0" u="none" strike="noStrike" cap="none" dirty="0" err="1">
                <a:solidFill>
                  <a:srgbClr val="000000"/>
                </a:solidFill>
                <a:latin typeface="Times New Roman"/>
                <a:ea typeface="Times New Roman"/>
                <a:cs typeface="Times New Roman"/>
                <a:sym typeface="Times New Roman"/>
              </a:rPr>
              <a:t>Awari</a:t>
            </a:r>
            <a:r>
              <a:rPr lang="en-US" sz="2000" b="1" i="0" u="none" strike="noStrike" cap="none" dirty="0">
                <a:solidFill>
                  <a:srgbClr val="000000"/>
                </a:solidFill>
                <a:latin typeface="Times New Roman"/>
                <a:ea typeface="Times New Roman"/>
                <a:cs typeface="Times New Roman"/>
                <a:sym typeface="Times New Roman"/>
              </a:rPr>
              <a:t>                                                         </a:t>
            </a:r>
            <a:r>
              <a:rPr lang="en-US" sz="2000" b="1" i="0" u="none" strike="noStrike" cap="none" dirty="0" err="1">
                <a:solidFill>
                  <a:srgbClr val="000000"/>
                </a:solidFill>
                <a:latin typeface="Times New Roman"/>
                <a:ea typeface="Times New Roman"/>
                <a:cs typeface="Times New Roman"/>
                <a:sym typeface="Times New Roman"/>
              </a:rPr>
              <a:t>Mr.</a:t>
            </a:r>
            <a:r>
              <a:rPr lang="en-US" sz="2000" b="1" dirty="0" err="1">
                <a:latin typeface="Times New Roman"/>
                <a:ea typeface="Times New Roman"/>
                <a:cs typeface="Times New Roman"/>
                <a:sym typeface="Times New Roman"/>
              </a:rPr>
              <a:t>Rohit</a:t>
            </a:r>
            <a:r>
              <a:rPr lang="en-US" sz="2000" b="1" dirty="0">
                <a:latin typeface="Times New Roman"/>
                <a:ea typeface="Times New Roman"/>
                <a:cs typeface="Times New Roman"/>
                <a:sym typeface="Times New Roman"/>
              </a:rPr>
              <a:t> </a:t>
            </a:r>
            <a:r>
              <a:rPr lang="en-US" sz="2000" b="1" dirty="0" err="1">
                <a:latin typeface="Times New Roman"/>
                <a:ea typeface="Times New Roman"/>
                <a:cs typeface="Times New Roman"/>
                <a:sym typeface="Times New Roman"/>
              </a:rPr>
              <a:t>puranik</a:t>
            </a:r>
            <a:r>
              <a:rPr lang="en-US" sz="2000" b="1" dirty="0">
                <a:latin typeface="Times New Roman"/>
                <a:ea typeface="Times New Roman"/>
                <a:cs typeface="Times New Roman"/>
                <a:sym typeface="Times New Roman"/>
              </a:rPr>
              <a:t>                    </a:t>
            </a:r>
            <a:r>
              <a:rPr lang="en-US" sz="2000" b="1" i="0" u="none" strike="noStrike" cap="none" dirty="0">
                <a:solidFill>
                  <a:srgbClr val="000000"/>
                </a:solidFill>
                <a:latin typeface="Times New Roman"/>
                <a:ea typeface="Times New Roman"/>
                <a:cs typeface="Times New Roman"/>
                <a:sym typeface="Times New Roman"/>
              </a:rPr>
              <a:t>    </a:t>
            </a:r>
            <a:r>
              <a:rPr lang="en-US" sz="1800" b="1" i="0" u="none" strike="noStrike" cap="none" dirty="0">
                <a:solidFill>
                  <a:srgbClr val="000000"/>
                </a:solidFill>
                <a:latin typeface="Times New Roman"/>
                <a:ea typeface="Times New Roman"/>
                <a:cs typeface="Times New Roman"/>
                <a:sym typeface="Times New Roman"/>
              </a:rPr>
              <a:t>                                              					</a:t>
            </a:r>
            <a:br>
              <a:rPr lang="en-US" sz="1800" b="1" i="0" u="none" strike="noStrike" cap="none" dirty="0">
                <a:solidFill>
                  <a:schemeClr val="dk1"/>
                </a:solidFill>
                <a:latin typeface="Times New Roman"/>
                <a:ea typeface="Times New Roman"/>
                <a:cs typeface="Times New Roman"/>
                <a:sym typeface="Times New Roman"/>
              </a:rPr>
            </a:br>
            <a:r>
              <a:rPr lang="en-US" sz="1800" b="1" i="0" u="none" strike="noStrike" cap="none" dirty="0">
                <a:solidFill>
                  <a:schemeClr val="dk1"/>
                </a:solidFill>
                <a:latin typeface="Times New Roman"/>
                <a:ea typeface="Times New Roman"/>
                <a:cs typeface="Times New Roman"/>
                <a:sym typeface="Times New Roman"/>
              </a:rPr>
              <a:t> </a:t>
            </a:r>
            <a:endParaRPr sz="1800" b="1" i="0" u="none" strike="noStrike" cap="none" dirty="0">
              <a:solidFill>
                <a:schemeClr val="dk1"/>
              </a:solidFill>
              <a:latin typeface="Times New Roman"/>
              <a:ea typeface="Times New Roman"/>
              <a:cs typeface="Times New Roman"/>
              <a:sym typeface="Times New Roman"/>
            </a:endParaRPr>
          </a:p>
        </p:txBody>
      </p:sp>
      <p:sp>
        <p:nvSpPr>
          <p:cNvPr id="147" name="Google Shape;147;p1"/>
          <p:cNvSpPr/>
          <p:nvPr/>
        </p:nvSpPr>
        <p:spPr>
          <a:xfrm>
            <a:off x="1227786" y="2594903"/>
            <a:ext cx="8791575" cy="12239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endParaRPr sz="2800" b="0" i="0" u="sng" strike="noStrike" cap="none">
              <a:solidFill>
                <a:schemeClr val="accen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9BD5-1451-D289-C18E-314A36D9A4D9}"/>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59B9EE89-893B-61BC-A2EB-6923C160BD26}"/>
              </a:ext>
            </a:extLst>
          </p:cNvPr>
          <p:cNvSpPr>
            <a:spLocks noGrp="1"/>
          </p:cNvSpPr>
          <p:nvPr>
            <p:ph type="body" idx="1"/>
          </p:nvPr>
        </p:nvSpPr>
        <p:spPr/>
        <p:txBody>
          <a:bodyPr/>
          <a:lstStyle/>
          <a:p>
            <a:endParaRPr lang="en-IN" dirty="0"/>
          </a:p>
        </p:txBody>
      </p:sp>
      <p:pic>
        <p:nvPicPr>
          <p:cNvPr id="9" name="Picture 8">
            <a:extLst>
              <a:ext uri="{FF2B5EF4-FFF2-40B4-BE49-F238E27FC236}">
                <a16:creationId xmlns:a16="http://schemas.microsoft.com/office/drawing/2014/main" id="{AB679EB7-753E-75D6-61E2-E7712BAF9694}"/>
              </a:ext>
            </a:extLst>
          </p:cNvPr>
          <p:cNvPicPr/>
          <p:nvPr/>
        </p:nvPicPr>
        <p:blipFill>
          <a:blip r:embed="rId2"/>
          <a:stretch>
            <a:fillRect/>
          </a:stretch>
        </p:blipFill>
        <p:spPr>
          <a:xfrm>
            <a:off x="353961" y="506361"/>
            <a:ext cx="9114504" cy="5638800"/>
          </a:xfrm>
          <a:prstGeom prst="rect">
            <a:avLst/>
          </a:prstGeom>
        </p:spPr>
      </p:pic>
    </p:spTree>
    <p:extLst>
      <p:ext uri="{BB962C8B-B14F-4D97-AF65-F5344CB8AC3E}">
        <p14:creationId xmlns:p14="http://schemas.microsoft.com/office/powerpoint/2010/main" val="191266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46A3-E795-41B7-591F-C8573684D08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51BA926-A477-6A78-7759-A657CCFCB090}"/>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204035FB-B4F2-9B76-E42D-2D7913FC3D52}"/>
              </a:ext>
            </a:extLst>
          </p:cNvPr>
          <p:cNvPicPr/>
          <p:nvPr/>
        </p:nvPicPr>
        <p:blipFill>
          <a:blip r:embed="rId2"/>
          <a:stretch>
            <a:fillRect/>
          </a:stretch>
        </p:blipFill>
        <p:spPr>
          <a:xfrm>
            <a:off x="264419" y="609600"/>
            <a:ext cx="9277787" cy="5472545"/>
          </a:xfrm>
          <a:prstGeom prst="rect">
            <a:avLst/>
          </a:prstGeom>
        </p:spPr>
      </p:pic>
    </p:spTree>
    <p:extLst>
      <p:ext uri="{BB962C8B-B14F-4D97-AF65-F5344CB8AC3E}">
        <p14:creationId xmlns:p14="http://schemas.microsoft.com/office/powerpoint/2010/main" val="3605398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Metasploit Framework</a:t>
            </a:r>
            <a:endParaRPr b="1">
              <a:solidFill>
                <a:schemeClr val="dk1"/>
              </a:solidFill>
              <a:latin typeface="Times New Roman"/>
              <a:ea typeface="Times New Roman"/>
              <a:cs typeface="Times New Roman"/>
              <a:sym typeface="Times New Roman"/>
            </a:endParaRPr>
          </a:p>
        </p:txBody>
      </p:sp>
      <p:sp>
        <p:nvSpPr>
          <p:cNvPr id="208" name="Google Shape;208;p11"/>
          <p:cNvSpPr txBox="1">
            <a:spLocks noGrp="1"/>
          </p:cNvSpPr>
          <p:nvPr>
            <p:ph type="body" idx="1"/>
          </p:nvPr>
        </p:nvSpPr>
        <p:spPr>
          <a:xfrm>
            <a:off x="677334" y="1443789"/>
            <a:ext cx="8596668" cy="459757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US" sz="2400" i="0">
                <a:solidFill>
                  <a:schemeClr val="dk1"/>
                </a:solidFill>
                <a:latin typeface="Times New Roman"/>
                <a:ea typeface="Times New Roman"/>
                <a:cs typeface="Times New Roman"/>
                <a:sym typeface="Times New Roman"/>
              </a:rPr>
              <a:t>The Metasploit framework is a very powerful tool which can be used by cybercriminals as well as ethical hackers to probe systematic vulnerabilities on networks and servers. Because it's an open-source framework, it can be easily customized and used with most operating systems.</a:t>
            </a:r>
            <a:endParaRPr/>
          </a:p>
          <a:p>
            <a:pPr marL="0" lvl="0" indent="0" algn="l" rtl="0">
              <a:spcBef>
                <a:spcPts val="1000"/>
              </a:spcBef>
              <a:spcAft>
                <a:spcPts val="0"/>
              </a:spcAft>
              <a:buSzPts val="1920"/>
              <a:buNone/>
            </a:pPr>
            <a:r>
              <a:rPr lang="en-US" sz="2400" i="0">
                <a:solidFill>
                  <a:schemeClr val="dk1"/>
                </a:solidFill>
                <a:latin typeface="Times New Roman"/>
                <a:ea typeface="Times New Roman"/>
                <a:cs typeface="Times New Roman"/>
                <a:sym typeface="Times New Roman"/>
              </a:rPr>
              <a:t>The Metasploit Framework is a Ruby-based, modular penetration testing platform that enables you to write, test, and execute exploit code.</a:t>
            </a:r>
            <a:endParaRPr/>
          </a:p>
          <a:p>
            <a:pPr marL="0" lvl="0" indent="0" algn="l" rtl="0">
              <a:spcBef>
                <a:spcPts val="1000"/>
              </a:spcBef>
              <a:spcAft>
                <a:spcPts val="0"/>
              </a:spcAft>
              <a:buSzPts val="1920"/>
              <a:buNone/>
            </a:pPr>
            <a:r>
              <a:rPr lang="en-US" sz="2400" i="0">
                <a:solidFill>
                  <a:schemeClr val="dk1"/>
                </a:solidFill>
                <a:latin typeface="Times New Roman"/>
                <a:ea typeface="Times New Roman"/>
                <a:cs typeface="Times New Roman"/>
                <a:sym typeface="Times New Roman"/>
              </a:rPr>
              <a:t>The Metasploit Framework has three interfaces:</a:t>
            </a:r>
            <a:endParaRPr sz="240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920"/>
              <a:buChar char="►"/>
            </a:pPr>
            <a:r>
              <a:rPr lang="en-US" sz="2400" i="0">
                <a:solidFill>
                  <a:schemeClr val="dk1"/>
                </a:solidFill>
                <a:latin typeface="Times New Roman"/>
                <a:ea typeface="Times New Roman"/>
                <a:cs typeface="Times New Roman"/>
                <a:sym typeface="Times New Roman"/>
              </a:rPr>
              <a:t>msfcli, a single command-line interface</a:t>
            </a:r>
            <a:endParaRPr sz="240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920"/>
              <a:buChar char="►"/>
            </a:pPr>
            <a:r>
              <a:rPr lang="en-US" sz="2400" i="0">
                <a:solidFill>
                  <a:schemeClr val="dk1"/>
                </a:solidFill>
                <a:latin typeface="Times New Roman"/>
                <a:ea typeface="Times New Roman"/>
                <a:cs typeface="Times New Roman"/>
                <a:sym typeface="Times New Roman"/>
              </a:rPr>
              <a:t>msfweb, a Web-based interface</a:t>
            </a:r>
            <a:endParaRPr sz="240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920"/>
              <a:buChar char="►"/>
            </a:pPr>
            <a:r>
              <a:rPr lang="en-US" sz="2400" i="0">
                <a:solidFill>
                  <a:schemeClr val="dk1"/>
                </a:solidFill>
                <a:latin typeface="Times New Roman"/>
                <a:ea typeface="Times New Roman"/>
                <a:cs typeface="Times New Roman"/>
                <a:sym typeface="Times New Roman"/>
              </a:rPr>
              <a:t>msfconsole, an interactive shell interface</a:t>
            </a:r>
            <a:endParaRPr sz="2400">
              <a:solidFill>
                <a:schemeClr val="dk1"/>
              </a:solidFill>
              <a:latin typeface="Times New Roman"/>
              <a:ea typeface="Times New Roman"/>
              <a:cs typeface="Times New Roman"/>
              <a:sym typeface="Times New Roman"/>
            </a:endParaRPr>
          </a:p>
          <a:p>
            <a:pPr marL="0" lvl="0" indent="0" algn="l" rtl="0">
              <a:spcBef>
                <a:spcPts val="1000"/>
              </a:spcBef>
              <a:spcAft>
                <a:spcPts val="0"/>
              </a:spcAft>
              <a:buSzPts val="1920"/>
              <a:buNone/>
            </a:pPr>
            <a:endParaRPr sz="2400"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endParaRPr/>
          </a:p>
        </p:txBody>
      </p:sp>
      <p:sp>
        <p:nvSpPr>
          <p:cNvPr id="214" name="Google Shape;214;p1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a:p>
        </p:txBody>
      </p:sp>
      <p:pic>
        <p:nvPicPr>
          <p:cNvPr id="215" name="Google Shape;215;p12"/>
          <p:cNvPicPr preferRelativeResize="0"/>
          <p:nvPr/>
        </p:nvPicPr>
        <p:blipFill>
          <a:blip r:embed="rId3">
            <a:alphaModFix/>
          </a:blip>
          <a:stretch>
            <a:fillRect/>
          </a:stretch>
        </p:blipFill>
        <p:spPr>
          <a:xfrm>
            <a:off x="443346" y="517050"/>
            <a:ext cx="9033256" cy="5731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ETERNALBLUE:</a:t>
            </a:r>
            <a:endParaRPr b="1">
              <a:solidFill>
                <a:schemeClr val="dk1"/>
              </a:solidFill>
              <a:latin typeface="Times New Roman"/>
              <a:ea typeface="Times New Roman"/>
              <a:cs typeface="Times New Roman"/>
              <a:sym typeface="Times New Roman"/>
            </a:endParaRPr>
          </a:p>
        </p:txBody>
      </p:sp>
      <p:sp>
        <p:nvSpPr>
          <p:cNvPr id="221" name="Google Shape;221;p15"/>
          <p:cNvSpPr txBox="1">
            <a:spLocks noGrp="1"/>
          </p:cNvSpPr>
          <p:nvPr>
            <p:ph type="body" idx="1"/>
          </p:nvPr>
        </p:nvSpPr>
        <p:spPr>
          <a:xfrm>
            <a:off x="677334" y="1542402"/>
            <a:ext cx="8596800" cy="388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US" sz="2400">
                <a:solidFill>
                  <a:schemeClr val="dk1"/>
                </a:solidFill>
                <a:latin typeface="Times New Roman"/>
                <a:ea typeface="Times New Roman"/>
                <a:cs typeface="Times New Roman"/>
                <a:sym typeface="Times New Roman"/>
              </a:rPr>
              <a:t>EternalBlue is an exploit that allows cyber threat actors to remotely execute arbitrary code and gain access to a network by sending specially crafted packets. It exploits a software vulnerability in Microsoft’s Windows operating systems (OS) Server Message Block (SMB) version 1 (SMBv1) protocol, a network file sharing protocol that allows access to files on a remote server. This exploit potentially allows cyber threat actors to compromise the entire network and all devices connected to it. Due to EternalBlue’s ability to compromise networks, if one device is infected by malware via EternalBlue, every device connected to the network is at risk. This makes recovery difficult, as all devices on a network may have to be taken offline for remediation. This vulnerability was patched and is listed on Microsoft’s security bulletin as MS17-010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16A63F-FF7C-8137-113F-18B2D41EEC48}"/>
              </a:ext>
            </a:extLst>
          </p:cNvPr>
          <p:cNvPicPr/>
          <p:nvPr/>
        </p:nvPicPr>
        <p:blipFill>
          <a:blip r:embed="rId2"/>
          <a:stretch>
            <a:fillRect/>
          </a:stretch>
        </p:blipFill>
        <p:spPr>
          <a:xfrm>
            <a:off x="353961" y="966563"/>
            <a:ext cx="9219531" cy="5168765"/>
          </a:xfrm>
          <a:prstGeom prst="rect">
            <a:avLst/>
          </a:prstGeom>
        </p:spPr>
      </p:pic>
      <p:sp>
        <p:nvSpPr>
          <p:cNvPr id="5" name="TextBox 4">
            <a:extLst>
              <a:ext uri="{FF2B5EF4-FFF2-40B4-BE49-F238E27FC236}">
                <a16:creationId xmlns:a16="http://schemas.microsoft.com/office/drawing/2014/main" id="{43EBE045-08CB-4578-3FBE-4442C50FA141}"/>
              </a:ext>
            </a:extLst>
          </p:cNvPr>
          <p:cNvSpPr txBox="1"/>
          <p:nvPr/>
        </p:nvSpPr>
        <p:spPr>
          <a:xfrm>
            <a:off x="353961" y="368710"/>
            <a:ext cx="8111166" cy="523220"/>
          </a:xfrm>
          <a:prstGeom prst="rect">
            <a:avLst/>
          </a:prstGeom>
          <a:noFill/>
        </p:spPr>
        <p:txBody>
          <a:bodyPr wrap="square" rtlCol="0">
            <a:spAutoFit/>
          </a:bodyPr>
          <a:lstStyle/>
          <a:p>
            <a:r>
              <a:rPr lang="en-IN" dirty="0"/>
              <a:t>USING payload exploit/windows/</a:t>
            </a:r>
            <a:r>
              <a:rPr lang="en-IN" dirty="0" err="1"/>
              <a:t>smb</a:t>
            </a:r>
            <a:r>
              <a:rPr lang="en-IN" dirty="0"/>
              <a:t>/ms17-010-ethernalblue </a:t>
            </a:r>
          </a:p>
          <a:p>
            <a:r>
              <a:rPr lang="en-IN" dirty="0"/>
              <a:t>We can exploit windows 7 and can take advantage of </a:t>
            </a:r>
            <a:r>
              <a:rPr lang="en-IN" dirty="0" err="1"/>
              <a:t>smb</a:t>
            </a:r>
            <a:r>
              <a:rPr lang="en-IN" dirty="0"/>
              <a:t> share folder without login password </a:t>
            </a:r>
          </a:p>
        </p:txBody>
      </p:sp>
    </p:spTree>
    <p:extLst>
      <p:ext uri="{BB962C8B-B14F-4D97-AF65-F5344CB8AC3E}">
        <p14:creationId xmlns:p14="http://schemas.microsoft.com/office/powerpoint/2010/main" val="352892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endParaRPr/>
          </a:p>
        </p:txBody>
      </p:sp>
      <p:pic>
        <p:nvPicPr>
          <p:cNvPr id="234" name="Google Shape;234;p13"/>
          <p:cNvPicPr preferRelativeResize="0"/>
          <p:nvPr/>
        </p:nvPicPr>
        <p:blipFill>
          <a:blip r:embed="rId3">
            <a:alphaModFix/>
          </a:blip>
          <a:stretch>
            <a:fillRect/>
          </a:stretch>
        </p:blipFill>
        <p:spPr>
          <a:xfrm>
            <a:off x="339213" y="609600"/>
            <a:ext cx="9200257" cy="560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41" name="Google Shape;241;g23d3bf58d6d_0_719"/>
          <p:cNvPicPr preferRelativeResize="0"/>
          <p:nvPr/>
        </p:nvPicPr>
        <p:blipFill>
          <a:blip r:embed="rId3">
            <a:alphaModFix/>
          </a:blip>
          <a:stretch>
            <a:fillRect/>
          </a:stretch>
        </p:blipFill>
        <p:spPr>
          <a:xfrm>
            <a:off x="339213" y="610566"/>
            <a:ext cx="9334083" cy="5325660"/>
          </a:xfrm>
          <a:prstGeom prst="rect">
            <a:avLst/>
          </a:prstGeom>
          <a:noFill/>
          <a:ln>
            <a:noFill/>
          </a:ln>
        </p:spPr>
      </p:pic>
      <p:sp>
        <p:nvSpPr>
          <p:cNvPr id="2" name="TextBox 1">
            <a:extLst>
              <a:ext uri="{FF2B5EF4-FFF2-40B4-BE49-F238E27FC236}">
                <a16:creationId xmlns:a16="http://schemas.microsoft.com/office/drawing/2014/main" id="{0B6738ED-3922-043F-F8B7-261DBD52B886}"/>
              </a:ext>
            </a:extLst>
          </p:cNvPr>
          <p:cNvSpPr txBox="1"/>
          <p:nvPr/>
        </p:nvSpPr>
        <p:spPr>
          <a:xfrm>
            <a:off x="339214" y="221225"/>
            <a:ext cx="8180466" cy="307777"/>
          </a:xfrm>
          <a:prstGeom prst="rect">
            <a:avLst/>
          </a:prstGeom>
          <a:noFill/>
        </p:spPr>
        <p:txBody>
          <a:bodyPr wrap="square" rtlCol="0">
            <a:spAutoFit/>
          </a:bodyPr>
          <a:lstStyle/>
          <a:p>
            <a:r>
              <a:rPr lang="en-IN" dirty="0"/>
              <a:t>Set remote host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8" name="Google Shape;248;g23d3bf58d6d_0_725"/>
          <p:cNvPicPr preferRelativeResize="0"/>
          <p:nvPr/>
        </p:nvPicPr>
        <p:blipFill>
          <a:blip r:embed="rId3">
            <a:alphaModFix/>
          </a:blip>
          <a:stretch>
            <a:fillRect/>
          </a:stretch>
        </p:blipFill>
        <p:spPr>
          <a:xfrm>
            <a:off x="367616" y="584868"/>
            <a:ext cx="9115595" cy="5691250"/>
          </a:xfrm>
          <a:prstGeom prst="rect">
            <a:avLst/>
          </a:prstGeom>
          <a:noFill/>
          <a:ln>
            <a:noFill/>
          </a:ln>
        </p:spPr>
      </p:pic>
      <p:sp>
        <p:nvSpPr>
          <p:cNvPr id="2" name="TextBox 1">
            <a:extLst>
              <a:ext uri="{FF2B5EF4-FFF2-40B4-BE49-F238E27FC236}">
                <a16:creationId xmlns:a16="http://schemas.microsoft.com/office/drawing/2014/main" id="{92BA0FBF-A56C-165C-1F11-634B67D49956}"/>
              </a:ext>
            </a:extLst>
          </p:cNvPr>
          <p:cNvSpPr txBox="1"/>
          <p:nvPr/>
        </p:nvSpPr>
        <p:spPr>
          <a:xfrm>
            <a:off x="367616" y="250723"/>
            <a:ext cx="5534420" cy="307777"/>
          </a:xfrm>
          <a:prstGeom prst="rect">
            <a:avLst/>
          </a:prstGeom>
          <a:noFill/>
        </p:spPr>
        <p:txBody>
          <a:bodyPr wrap="square" rtlCol="0">
            <a:spAutoFit/>
          </a:bodyPr>
          <a:lstStyle/>
          <a:p>
            <a:r>
              <a:rPr lang="en-IN" dirty="0"/>
              <a:t>Run exploit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5" name="Google Shape;255;p14"/>
          <p:cNvPicPr preferRelativeResize="0"/>
          <p:nvPr/>
        </p:nvPicPr>
        <p:blipFill>
          <a:blip r:embed="rId3">
            <a:alphaModFix/>
          </a:blip>
          <a:stretch>
            <a:fillRect/>
          </a:stretch>
        </p:blipFill>
        <p:spPr>
          <a:xfrm>
            <a:off x="398637" y="358878"/>
            <a:ext cx="9069828" cy="5888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INDEX</a:t>
            </a:r>
            <a:endParaRPr/>
          </a:p>
        </p:txBody>
      </p:sp>
      <p:sp>
        <p:nvSpPr>
          <p:cNvPr id="153" name="Google Shape;153;p2"/>
          <p:cNvSpPr txBox="1">
            <a:spLocks noGrp="1"/>
          </p:cNvSpPr>
          <p:nvPr>
            <p:ph type="body" idx="1"/>
          </p:nvPr>
        </p:nvSpPr>
        <p:spPr>
          <a:xfrm>
            <a:off x="677334" y="1700785"/>
            <a:ext cx="8596668" cy="434057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b="1" dirty="0">
                <a:solidFill>
                  <a:schemeClr val="dk1"/>
                </a:solidFill>
                <a:latin typeface="Times New Roman"/>
                <a:ea typeface="Times New Roman"/>
                <a:cs typeface="Times New Roman"/>
                <a:sym typeface="Times New Roman"/>
              </a:rPr>
              <a:t>INTRODUCTION</a:t>
            </a:r>
            <a:endParaRPr dirty="0"/>
          </a:p>
          <a:p>
            <a:pPr marL="342900" lvl="0" indent="-342900" algn="l" rtl="0">
              <a:spcBef>
                <a:spcPts val="1000"/>
              </a:spcBef>
              <a:spcAft>
                <a:spcPts val="0"/>
              </a:spcAft>
              <a:buSzPts val="1920"/>
              <a:buChar char="►"/>
            </a:pPr>
            <a:r>
              <a:rPr lang="en-US" sz="2400" b="1" dirty="0">
                <a:solidFill>
                  <a:schemeClr val="dk1"/>
                </a:solidFill>
                <a:latin typeface="Times New Roman"/>
                <a:ea typeface="Times New Roman"/>
                <a:cs typeface="Times New Roman"/>
                <a:sym typeface="Times New Roman"/>
              </a:rPr>
              <a:t>PHASES OF ATTACK</a:t>
            </a:r>
            <a:endParaRPr sz="2400" b="1" dirty="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920"/>
              <a:buChar char="►"/>
            </a:pPr>
            <a:r>
              <a:rPr lang="en-US" sz="2400" b="1" dirty="0">
                <a:solidFill>
                  <a:schemeClr val="dk1"/>
                </a:solidFill>
                <a:latin typeface="Times New Roman"/>
                <a:ea typeface="Times New Roman"/>
                <a:cs typeface="Times New Roman"/>
                <a:sym typeface="Times New Roman"/>
              </a:rPr>
              <a:t>NESSUS</a:t>
            </a:r>
            <a:endParaRPr dirty="0"/>
          </a:p>
          <a:p>
            <a:pPr marL="342900" lvl="0" indent="-342900" algn="l" rtl="0">
              <a:spcBef>
                <a:spcPts val="1000"/>
              </a:spcBef>
              <a:spcAft>
                <a:spcPts val="0"/>
              </a:spcAft>
              <a:buSzPts val="1920"/>
              <a:buChar char="►"/>
            </a:pPr>
            <a:r>
              <a:rPr lang="en-US" sz="2400" b="1" dirty="0">
                <a:solidFill>
                  <a:schemeClr val="dk1"/>
                </a:solidFill>
                <a:latin typeface="Times New Roman"/>
                <a:ea typeface="Times New Roman"/>
                <a:cs typeface="Times New Roman"/>
                <a:sym typeface="Times New Roman"/>
              </a:rPr>
              <a:t>NMAP</a:t>
            </a:r>
            <a:endParaRPr dirty="0"/>
          </a:p>
          <a:p>
            <a:pPr marL="342900" lvl="0" indent="-342900" algn="l" rtl="0">
              <a:spcBef>
                <a:spcPts val="1000"/>
              </a:spcBef>
              <a:spcAft>
                <a:spcPts val="0"/>
              </a:spcAft>
              <a:buSzPts val="1920"/>
              <a:buChar char="►"/>
            </a:pPr>
            <a:r>
              <a:rPr lang="en-US" sz="2400" b="1" dirty="0">
                <a:solidFill>
                  <a:schemeClr val="dk1"/>
                </a:solidFill>
                <a:latin typeface="Times New Roman"/>
                <a:ea typeface="Times New Roman"/>
                <a:cs typeface="Times New Roman"/>
                <a:sym typeface="Times New Roman"/>
              </a:rPr>
              <a:t>METASPLOIT FRAMEWORK</a:t>
            </a:r>
            <a:endParaRPr dirty="0"/>
          </a:p>
          <a:p>
            <a:pPr marL="342900" lvl="0" indent="-342900" algn="l" rtl="0">
              <a:spcBef>
                <a:spcPts val="1000"/>
              </a:spcBef>
              <a:spcAft>
                <a:spcPts val="0"/>
              </a:spcAft>
              <a:buSzPts val="1920"/>
              <a:buChar char="►"/>
            </a:pPr>
            <a:r>
              <a:rPr lang="en-US" sz="2400" b="1" dirty="0">
                <a:solidFill>
                  <a:schemeClr val="dk1"/>
                </a:solidFill>
                <a:latin typeface="Times New Roman"/>
                <a:ea typeface="Times New Roman"/>
                <a:cs typeface="Times New Roman"/>
                <a:sym typeface="Times New Roman"/>
              </a:rPr>
              <a:t>HYDRA</a:t>
            </a:r>
            <a:endParaRPr dirty="0"/>
          </a:p>
          <a:p>
            <a:pPr marL="342900" lvl="0" indent="-220980" algn="l" rtl="0">
              <a:spcBef>
                <a:spcPts val="1000"/>
              </a:spcBef>
              <a:spcAft>
                <a:spcPts val="0"/>
              </a:spcAft>
              <a:buSzPts val="1920"/>
              <a:buNone/>
            </a:pPr>
            <a:endParaRPr sz="2400" b="1" dirty="0">
              <a:solidFill>
                <a:schemeClr val="dk1"/>
              </a:solidFill>
              <a:latin typeface="Times New Roman"/>
              <a:ea typeface="Times New Roman"/>
              <a:cs typeface="Times New Roman"/>
              <a:sym typeface="Times New Roman"/>
            </a:endParaRPr>
          </a:p>
          <a:p>
            <a:pPr marL="342900" lvl="0" indent="-220980" algn="l" rtl="0">
              <a:spcBef>
                <a:spcPts val="1000"/>
              </a:spcBef>
              <a:spcAft>
                <a:spcPts val="0"/>
              </a:spcAft>
              <a:buSzPts val="1920"/>
              <a:buNone/>
            </a:pPr>
            <a:endParaRPr sz="2400" b="1"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SzPts val="1920"/>
              <a:buNone/>
            </a:pP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5" name="Picture 4">
            <a:extLst>
              <a:ext uri="{FF2B5EF4-FFF2-40B4-BE49-F238E27FC236}">
                <a16:creationId xmlns:a16="http://schemas.microsoft.com/office/drawing/2014/main" id="{4E5331B0-5D70-1056-8A8C-59961F7B6DB2}"/>
              </a:ext>
            </a:extLst>
          </p:cNvPr>
          <p:cNvPicPr/>
          <p:nvPr/>
        </p:nvPicPr>
        <p:blipFill>
          <a:blip r:embed="rId3"/>
          <a:stretch>
            <a:fillRect/>
          </a:stretch>
        </p:blipFill>
        <p:spPr>
          <a:xfrm>
            <a:off x="377647" y="450273"/>
            <a:ext cx="9001875" cy="59574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 name="Picture 1">
            <a:extLst>
              <a:ext uri="{FF2B5EF4-FFF2-40B4-BE49-F238E27FC236}">
                <a16:creationId xmlns:a16="http://schemas.microsoft.com/office/drawing/2014/main" id="{8795AE05-9BBE-71F6-DC34-993E7D3799F4}"/>
              </a:ext>
            </a:extLst>
          </p:cNvPr>
          <p:cNvPicPr/>
          <p:nvPr/>
        </p:nvPicPr>
        <p:blipFill>
          <a:blip r:embed="rId3"/>
          <a:stretch>
            <a:fillRect/>
          </a:stretch>
        </p:blipFill>
        <p:spPr>
          <a:xfrm>
            <a:off x="309715" y="696526"/>
            <a:ext cx="9335729" cy="54649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D61E24-79A6-E6A0-5975-F80066A18B12}"/>
              </a:ext>
            </a:extLst>
          </p:cNvPr>
          <p:cNvPicPr/>
          <p:nvPr/>
        </p:nvPicPr>
        <p:blipFill>
          <a:blip r:embed="rId2"/>
          <a:stretch>
            <a:fillRect/>
          </a:stretch>
        </p:blipFill>
        <p:spPr>
          <a:xfrm>
            <a:off x="294968" y="554181"/>
            <a:ext cx="9247238" cy="5375564"/>
          </a:xfrm>
          <a:prstGeom prst="rect">
            <a:avLst/>
          </a:prstGeom>
        </p:spPr>
      </p:pic>
    </p:spTree>
    <p:extLst>
      <p:ext uri="{BB962C8B-B14F-4D97-AF65-F5344CB8AC3E}">
        <p14:creationId xmlns:p14="http://schemas.microsoft.com/office/powerpoint/2010/main" val="1127278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HYDRA</a:t>
            </a:r>
            <a:endParaRPr b="1">
              <a:solidFill>
                <a:schemeClr val="dk1"/>
              </a:solidFill>
              <a:latin typeface="Times New Roman"/>
              <a:ea typeface="Times New Roman"/>
              <a:cs typeface="Times New Roman"/>
              <a:sym typeface="Times New Roman"/>
            </a:endParaRPr>
          </a:p>
        </p:txBody>
      </p:sp>
      <p:sp>
        <p:nvSpPr>
          <p:cNvPr id="272" name="Google Shape;272;p18"/>
          <p:cNvSpPr txBox="1">
            <a:spLocks noGrp="1"/>
          </p:cNvSpPr>
          <p:nvPr>
            <p:ph type="body" idx="1"/>
          </p:nvPr>
        </p:nvSpPr>
        <p:spPr>
          <a:xfrm>
            <a:off x="677333" y="1566407"/>
            <a:ext cx="9162125" cy="447495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920"/>
              <a:buChar char="►"/>
            </a:pPr>
            <a:r>
              <a:rPr lang="en-US" sz="2400" b="0" i="0" u="none" strike="noStrike">
                <a:solidFill>
                  <a:srgbClr val="000000"/>
                </a:solidFill>
                <a:latin typeface="Times New Roman"/>
                <a:ea typeface="Times New Roman"/>
                <a:cs typeface="Times New Roman"/>
                <a:sym typeface="Times New Roman"/>
              </a:rPr>
              <a:t>Hydra is a parallelized network login cracker built in various operating systems like Kali  Linux, Parrot and other major penetration testing environments. </a:t>
            </a:r>
            <a:endParaRPr/>
          </a:p>
          <a:p>
            <a:pPr marL="342900" lvl="0" indent="-342900" algn="just" rtl="0">
              <a:spcBef>
                <a:spcPts val="1000"/>
              </a:spcBef>
              <a:spcAft>
                <a:spcPts val="0"/>
              </a:spcAft>
              <a:buSzPts val="1920"/>
              <a:buChar char="►"/>
            </a:pPr>
            <a:r>
              <a:rPr lang="en-US" sz="2400" b="0" i="0" u="none" strike="noStrike">
                <a:solidFill>
                  <a:srgbClr val="000000"/>
                </a:solidFill>
                <a:latin typeface="Times New Roman"/>
                <a:ea typeface="Times New Roman"/>
                <a:cs typeface="Times New Roman"/>
                <a:sym typeface="Times New Roman"/>
              </a:rPr>
              <a:t>Hydra works by using different  approaches to perform brute-force attacks in order to guess the right username and password  combination. </a:t>
            </a:r>
            <a:endParaRPr sz="2400">
              <a:solidFill>
                <a:srgbClr val="000000"/>
              </a:solidFill>
              <a:latin typeface="Times New Roman"/>
              <a:ea typeface="Times New Roman"/>
              <a:cs typeface="Times New Roman"/>
              <a:sym typeface="Times New Roman"/>
            </a:endParaRPr>
          </a:p>
          <a:p>
            <a:pPr marL="507326" marR="418362" lvl="0" indent="-458215" algn="just" rtl="0">
              <a:spcBef>
                <a:spcPts val="1055"/>
              </a:spcBef>
              <a:spcAft>
                <a:spcPts val="0"/>
              </a:spcAft>
              <a:buSzPts val="1920"/>
              <a:buChar char="►"/>
            </a:pPr>
            <a:r>
              <a:rPr lang="en-US" sz="2400" b="0" i="0" u="none" strike="noStrike">
                <a:solidFill>
                  <a:srgbClr val="000000"/>
                </a:solidFill>
                <a:latin typeface="Times New Roman"/>
                <a:ea typeface="Times New Roman"/>
                <a:cs typeface="Times New Roman"/>
                <a:sym typeface="Times New Roman"/>
              </a:rPr>
              <a:t>Hydra is commonly used by penetration testers together with a set of programmes  like crunch,[2] cupp[3] etc, which are used to generate wordlists. Hydra is then used to test the  attacks using the wordlists that these programmes created.  </a:t>
            </a:r>
            <a:endParaRPr sz="2400" b="0">
              <a:latin typeface="Times New Roman"/>
              <a:ea typeface="Times New Roman"/>
              <a:cs typeface="Times New Roman"/>
              <a:sym typeface="Times New Roman"/>
            </a:endParaRPr>
          </a:p>
          <a:p>
            <a:pPr marL="507326" lvl="0" indent="-342899" algn="just" rtl="0">
              <a:spcBef>
                <a:spcPts val="866"/>
              </a:spcBef>
              <a:spcAft>
                <a:spcPts val="0"/>
              </a:spcAft>
              <a:buSzPts val="1920"/>
              <a:buChar char="►"/>
            </a:pPr>
            <a:r>
              <a:rPr lang="en-US" sz="2400" b="0" i="0" u="none" strike="noStrike">
                <a:solidFill>
                  <a:srgbClr val="000000"/>
                </a:solidFill>
                <a:latin typeface="Times New Roman"/>
                <a:ea typeface="Times New Roman"/>
                <a:cs typeface="Times New Roman"/>
                <a:sym typeface="Times New Roman"/>
              </a:rPr>
              <a:t>Hydra is mainly used for brute force attack. </a:t>
            </a:r>
            <a:endParaRPr sz="2400" b="0">
              <a:latin typeface="Times New Roman"/>
              <a:ea typeface="Times New Roman"/>
              <a:cs typeface="Times New Roman"/>
              <a:sym typeface="Times New Roman"/>
            </a:endParaRPr>
          </a:p>
          <a:p>
            <a:pPr marL="0" lvl="0" indent="0" algn="just" rtl="0">
              <a:spcBef>
                <a:spcPts val="1000"/>
              </a:spcBef>
              <a:spcAft>
                <a:spcPts val="0"/>
              </a:spcAft>
              <a:buSzPts val="1920"/>
              <a:buNone/>
            </a:pPr>
            <a:br>
              <a:rPr lang="en-US" sz="2400">
                <a:latin typeface="Times New Roman"/>
                <a:ea typeface="Times New Roman"/>
                <a:cs typeface="Times New Roman"/>
                <a:sym typeface="Times New Roman"/>
              </a:rPr>
            </a:br>
            <a:br>
              <a:rPr lang="en-US" sz="2400">
                <a:latin typeface="Times New Roman"/>
                <a:ea typeface="Times New Roman"/>
                <a:cs typeface="Times New Roman"/>
                <a:sym typeface="Times New Roman"/>
              </a:rPr>
            </a:br>
            <a:endParaRPr sz="2400" b="0" i="0" u="none" strike="noStrike">
              <a:solidFill>
                <a:srgbClr val="000000"/>
              </a:solidFill>
              <a:latin typeface="Times New Roman"/>
              <a:ea typeface="Times New Roman"/>
              <a:cs typeface="Times New Roman"/>
              <a:sym typeface="Times New Roman"/>
            </a:endParaRPr>
          </a:p>
          <a:p>
            <a:pPr marL="342900" lvl="0" indent="-220980" algn="just" rtl="0">
              <a:spcBef>
                <a:spcPts val="1000"/>
              </a:spcBef>
              <a:spcAft>
                <a:spcPts val="0"/>
              </a:spcAft>
              <a:buSzPts val="1920"/>
              <a:buNone/>
            </a:pP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11B0EC-763A-B42A-A802-E99151E7BCD3}"/>
              </a:ext>
            </a:extLst>
          </p:cNvPr>
          <p:cNvPicPr>
            <a:picLocks noChangeAspect="1"/>
          </p:cNvPicPr>
          <p:nvPr/>
        </p:nvPicPr>
        <p:blipFill>
          <a:blip r:embed="rId2"/>
          <a:stretch>
            <a:fillRect/>
          </a:stretch>
        </p:blipFill>
        <p:spPr>
          <a:xfrm>
            <a:off x="676428" y="405273"/>
            <a:ext cx="8423327" cy="6047453"/>
          </a:xfrm>
          <a:prstGeom prst="rect">
            <a:avLst/>
          </a:prstGeom>
        </p:spPr>
      </p:pic>
    </p:spTree>
    <p:extLst>
      <p:ext uri="{BB962C8B-B14F-4D97-AF65-F5344CB8AC3E}">
        <p14:creationId xmlns:p14="http://schemas.microsoft.com/office/powerpoint/2010/main" val="3291019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EB72BD-17CC-31B1-5145-CC08BD02DC97}"/>
              </a:ext>
            </a:extLst>
          </p:cNvPr>
          <p:cNvPicPr/>
          <p:nvPr/>
        </p:nvPicPr>
        <p:blipFill>
          <a:blip r:embed="rId2"/>
          <a:stretch>
            <a:fillRect/>
          </a:stretch>
        </p:blipFill>
        <p:spPr>
          <a:xfrm>
            <a:off x="368710" y="325805"/>
            <a:ext cx="9085006" cy="5943600"/>
          </a:xfrm>
          <a:prstGeom prst="rect">
            <a:avLst/>
          </a:prstGeom>
        </p:spPr>
      </p:pic>
    </p:spTree>
    <p:extLst>
      <p:ext uri="{BB962C8B-B14F-4D97-AF65-F5344CB8AC3E}">
        <p14:creationId xmlns:p14="http://schemas.microsoft.com/office/powerpoint/2010/main" val="2997799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CDFCAD-0B02-45F5-2492-E8A79E76DF2A}"/>
              </a:ext>
            </a:extLst>
          </p:cNvPr>
          <p:cNvPicPr/>
          <p:nvPr/>
        </p:nvPicPr>
        <p:blipFill>
          <a:blip r:embed="rId2"/>
          <a:stretch>
            <a:fillRect/>
          </a:stretch>
        </p:blipFill>
        <p:spPr>
          <a:xfrm>
            <a:off x="338121" y="386543"/>
            <a:ext cx="9159839" cy="5764298"/>
          </a:xfrm>
          <a:prstGeom prst="rect">
            <a:avLst/>
          </a:prstGeom>
        </p:spPr>
      </p:pic>
    </p:spTree>
    <p:extLst>
      <p:ext uri="{BB962C8B-B14F-4D97-AF65-F5344CB8AC3E}">
        <p14:creationId xmlns:p14="http://schemas.microsoft.com/office/powerpoint/2010/main" val="1525479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CONCLUSION</a:t>
            </a:r>
            <a:endParaRPr/>
          </a:p>
        </p:txBody>
      </p:sp>
      <p:sp>
        <p:nvSpPr>
          <p:cNvPr id="318" name="Google Shape;318;p25"/>
          <p:cNvSpPr txBox="1">
            <a:spLocks noGrp="1"/>
          </p:cNvSpPr>
          <p:nvPr>
            <p:ph type="body" idx="1"/>
          </p:nvPr>
        </p:nvSpPr>
        <p:spPr>
          <a:xfrm>
            <a:off x="677334" y="1825738"/>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a:solidFill>
                  <a:schemeClr val="dk1"/>
                </a:solidFill>
                <a:latin typeface="Times New Roman"/>
                <a:ea typeface="Times New Roman"/>
                <a:cs typeface="Times New Roman"/>
                <a:sym typeface="Times New Roman"/>
              </a:rPr>
              <a:t>Metasploit framework is a powerful tool for exploiting a remote target machine. With more than 900 attacks obtained by multiple combinations of payloads and exploit types, the ever increasing need for patching the vulnerabilities in the system can be dealt with a great deal of information about them and risk of an attack happening by exploiting a particular vulnerability.</a:t>
            </a:r>
            <a:endParaRPr/>
          </a:p>
          <a:p>
            <a:pPr marL="342900" lvl="0" indent="-342900" algn="l" rtl="0">
              <a:spcBef>
                <a:spcPts val="1000"/>
              </a:spcBef>
              <a:spcAft>
                <a:spcPts val="0"/>
              </a:spcAft>
              <a:buSzPts val="1920"/>
              <a:buChar char="►"/>
            </a:pPr>
            <a:r>
              <a:rPr lang="en-US" sz="2400">
                <a:solidFill>
                  <a:schemeClr val="dk1"/>
                </a:solidFill>
                <a:latin typeface="Times New Roman"/>
                <a:ea typeface="Times New Roman"/>
                <a:cs typeface="Times New Roman"/>
                <a:sym typeface="Times New Roman"/>
              </a:rPr>
              <a:t>Penetration testing is just one of the multiple ways to make sure the information on your systems is secure and not open to hacking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6"/>
          <p:cNvSpPr txBox="1">
            <a:spLocks noGrp="1"/>
          </p:cNvSpPr>
          <p:nvPr>
            <p:ph type="ctrTitle"/>
          </p:nvPr>
        </p:nvSpPr>
        <p:spPr>
          <a:xfrm>
            <a:off x="993972" y="2494686"/>
            <a:ext cx="7766936" cy="164630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7200"/>
              <a:buFont typeface="Times New Roman"/>
              <a:buNone/>
            </a:pPr>
            <a:r>
              <a:rPr lang="en-US" sz="7200" b="1">
                <a:solidFill>
                  <a:schemeClr val="dk1"/>
                </a:solidFill>
                <a:latin typeface="Times New Roman"/>
                <a:ea typeface="Times New Roman"/>
                <a:cs typeface="Times New Roman"/>
                <a:sym typeface="Times New Roman"/>
              </a:rPr>
              <a:t>THANK YOU !!!</a:t>
            </a:r>
            <a:endParaRPr sz="7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INTRODUCTION</a:t>
            </a:r>
            <a:br>
              <a:rPr lang="en-US" b="1">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159" name="Google Shape;159;p3"/>
          <p:cNvSpPr txBox="1">
            <a:spLocks noGrp="1"/>
          </p:cNvSpPr>
          <p:nvPr>
            <p:ph type="body" idx="1"/>
          </p:nvPr>
        </p:nvSpPr>
        <p:spPr>
          <a:xfrm>
            <a:off x="471272" y="1442240"/>
            <a:ext cx="8596668" cy="4526281"/>
          </a:xfrm>
          <a:prstGeom prst="rect">
            <a:avLst/>
          </a:prstGeom>
          <a:noFill/>
          <a:ln>
            <a:noFill/>
          </a:ln>
        </p:spPr>
        <p:txBody>
          <a:bodyPr spcFirstLastPara="1" wrap="square" lIns="91425" tIns="45700" rIns="91425" bIns="45700" anchor="t" anchorCtr="0">
            <a:noAutofit/>
          </a:bodyPr>
          <a:lstStyle/>
          <a:p>
            <a:pPr marL="47739" marR="418426" lvl="0" indent="0" algn="just" rtl="0">
              <a:spcBef>
                <a:spcPts val="0"/>
              </a:spcBef>
              <a:spcAft>
                <a:spcPts val="0"/>
              </a:spcAft>
              <a:buSzPts val="1920"/>
              <a:buNone/>
            </a:pPr>
            <a:r>
              <a:rPr lang="en-US" sz="2400">
                <a:solidFill>
                  <a:schemeClr val="dk1"/>
                </a:solidFill>
                <a:latin typeface="Times New Roman"/>
                <a:ea typeface="Times New Roman"/>
                <a:cs typeface="Times New Roman"/>
                <a:sym typeface="Times New Roman"/>
              </a:rPr>
              <a:t>In this project we used kali linux in VM, we present an attack on windows 7 vulnerable Metasploitable operating system and how it is done using the metasploit framework. Here, we have used MSFconsole for attacking the target machine.We have used payload of target host to gain access. The result is straight forward, a meterpreter shell opens up in the host computer. Here we  have used NMAP,NESSUS for vulnerabilities scan</a:t>
            </a:r>
            <a:r>
              <a:rPr lang="en-US" sz="2400" u="none" strike="noStrike">
                <a:solidFill>
                  <a:schemeClr val="dk1"/>
                </a:solidFill>
                <a:latin typeface="Times New Roman"/>
                <a:ea typeface="Times New Roman"/>
                <a:cs typeface="Times New Roman"/>
                <a:sym typeface="Times New Roman"/>
              </a:rPr>
              <a:t>.</a:t>
            </a:r>
            <a:endParaRPr sz="2400" u="none" strike="noStrike">
              <a:solidFill>
                <a:schemeClr val="dk1"/>
              </a:solidFill>
              <a:latin typeface="Times New Roman"/>
              <a:ea typeface="Times New Roman"/>
              <a:cs typeface="Times New Roman"/>
              <a:sym typeface="Times New Roman"/>
            </a:endParaRPr>
          </a:p>
          <a:p>
            <a:pPr marL="0" marR="418426" lvl="0" indent="0" algn="just" rtl="0">
              <a:spcBef>
                <a:spcPts val="0"/>
              </a:spcBef>
              <a:spcAft>
                <a:spcPts val="0"/>
              </a:spcAft>
              <a:buSzPts val="1920"/>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marL="0" marR="418426" lvl="0" indent="0" algn="just" rtl="0">
              <a:spcBef>
                <a:spcPts val="0"/>
              </a:spcBef>
              <a:spcAft>
                <a:spcPts val="0"/>
              </a:spcAft>
              <a:buSzPts val="1920"/>
              <a:buNone/>
            </a:pPr>
            <a:r>
              <a:rPr lang="en-US" sz="2400">
                <a:solidFill>
                  <a:schemeClr val="dk1"/>
                </a:solidFill>
                <a:latin typeface="Times New Roman"/>
                <a:ea typeface="Times New Roman"/>
                <a:cs typeface="Times New Roman"/>
                <a:sym typeface="Times New Roman"/>
              </a:rPr>
              <a:t>Also we have performed attack on linux machine and gain password by using Hydra tool.</a:t>
            </a:r>
            <a:r>
              <a:rPr lang="en-US" sz="2400" u="none" strike="noStrike">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marL="0" lvl="0" indent="0" algn="just" rtl="0">
              <a:spcBef>
                <a:spcPts val="1000"/>
              </a:spcBef>
              <a:spcAft>
                <a:spcPts val="0"/>
              </a:spcAft>
              <a:buSzPts val="1920"/>
              <a:buNone/>
            </a:pP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PHASES OF ATTACKER</a:t>
            </a:r>
            <a:endParaRPr b="1">
              <a:solidFill>
                <a:schemeClr val="dk1"/>
              </a:solidFill>
              <a:latin typeface="Times New Roman"/>
              <a:ea typeface="Times New Roman"/>
              <a:cs typeface="Times New Roman"/>
              <a:sym typeface="Times New Roman"/>
            </a:endParaRPr>
          </a:p>
        </p:txBody>
      </p:sp>
      <p:sp>
        <p:nvSpPr>
          <p:cNvPr id="165" name="Google Shape;165;p4"/>
          <p:cNvSpPr txBox="1">
            <a:spLocks noGrp="1"/>
          </p:cNvSpPr>
          <p:nvPr>
            <p:ph type="body" idx="1"/>
          </p:nvPr>
        </p:nvSpPr>
        <p:spPr>
          <a:xfrm>
            <a:off x="748414" y="1517904"/>
            <a:ext cx="8525587" cy="419011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20"/>
              <a:buFont typeface="Noto Sans Symbols"/>
              <a:buChar char="❖"/>
            </a:pPr>
            <a:r>
              <a:rPr lang="en-US" sz="2400" i="0">
                <a:solidFill>
                  <a:schemeClr val="dk1"/>
                </a:solidFill>
                <a:latin typeface="Times New Roman"/>
                <a:ea typeface="Times New Roman"/>
                <a:cs typeface="Times New Roman"/>
                <a:sym typeface="Times New Roman"/>
              </a:rPr>
              <a:t>Research and Reconnaissance</a:t>
            </a:r>
            <a:endParaRPr/>
          </a:p>
          <a:p>
            <a:pPr marL="0" lvl="0" indent="0" algn="l" rtl="0">
              <a:spcBef>
                <a:spcPts val="1000"/>
              </a:spcBef>
              <a:spcAft>
                <a:spcPts val="0"/>
              </a:spcAft>
              <a:buSzPts val="1920"/>
              <a:buNone/>
            </a:pPr>
            <a:r>
              <a:rPr lang="en-US" sz="2400">
                <a:solidFill>
                  <a:schemeClr val="dk1"/>
                </a:solidFill>
                <a:latin typeface="Times New Roman"/>
                <a:ea typeface="Times New Roman"/>
                <a:cs typeface="Times New Roman"/>
                <a:sym typeface="Times New Roman"/>
              </a:rPr>
              <a:t>                </a:t>
            </a:r>
            <a:r>
              <a:rPr lang="en-US" sz="2400" i="0">
                <a:solidFill>
                  <a:schemeClr val="dk1"/>
                </a:solidFill>
                <a:latin typeface="Times New Roman"/>
                <a:ea typeface="Times New Roman"/>
                <a:cs typeface="Times New Roman"/>
                <a:sym typeface="Times New Roman"/>
              </a:rPr>
              <a:t>Passive Reconnaissance</a:t>
            </a:r>
            <a:endParaRPr/>
          </a:p>
          <a:p>
            <a:pPr marL="0" lvl="0" indent="0" algn="l" rtl="0">
              <a:spcBef>
                <a:spcPts val="1000"/>
              </a:spcBef>
              <a:spcAft>
                <a:spcPts val="0"/>
              </a:spcAft>
              <a:buSzPts val="1920"/>
              <a:buNone/>
            </a:pPr>
            <a:r>
              <a:rPr lang="en-US" sz="2400">
                <a:solidFill>
                  <a:schemeClr val="dk1"/>
                </a:solidFill>
                <a:latin typeface="Times New Roman"/>
                <a:ea typeface="Times New Roman"/>
                <a:cs typeface="Times New Roman"/>
                <a:sym typeface="Times New Roman"/>
              </a:rPr>
              <a:t>                Active</a:t>
            </a:r>
            <a:r>
              <a:rPr lang="en-US" sz="2400" i="0">
                <a:solidFill>
                  <a:schemeClr val="dk1"/>
                </a:solidFill>
                <a:latin typeface="Times New Roman"/>
                <a:ea typeface="Times New Roman"/>
                <a:cs typeface="Times New Roman"/>
                <a:sym typeface="Times New Roman"/>
              </a:rPr>
              <a:t> Reconnaissance</a:t>
            </a:r>
            <a:endParaRPr/>
          </a:p>
          <a:p>
            <a:pPr marL="0" lvl="0" indent="0" algn="l" rtl="0">
              <a:spcBef>
                <a:spcPts val="1000"/>
              </a:spcBef>
              <a:spcAft>
                <a:spcPts val="0"/>
              </a:spcAft>
              <a:buSzPts val="1920"/>
              <a:buNone/>
            </a:pPr>
            <a:endParaRPr sz="2400" i="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920"/>
              <a:buFont typeface="Noto Sans Symbols"/>
              <a:buChar char="❖"/>
            </a:pPr>
            <a:r>
              <a:rPr lang="en-US" sz="2400" i="0">
                <a:solidFill>
                  <a:schemeClr val="dk1"/>
                </a:solidFill>
                <a:latin typeface="Times New Roman"/>
                <a:ea typeface="Times New Roman"/>
                <a:cs typeface="Times New Roman"/>
                <a:sym typeface="Times New Roman"/>
              </a:rPr>
              <a:t>Gaining Access</a:t>
            </a:r>
            <a:endParaRPr/>
          </a:p>
          <a:p>
            <a:pPr marL="0" lvl="0" indent="0" algn="l" rtl="0">
              <a:spcBef>
                <a:spcPts val="1000"/>
              </a:spcBef>
              <a:spcAft>
                <a:spcPts val="0"/>
              </a:spcAft>
              <a:buSzPts val="1920"/>
              <a:buNone/>
            </a:pPr>
            <a:endParaRPr sz="2400" i="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920"/>
              <a:buFont typeface="Noto Sans Symbols"/>
              <a:buChar char="❖"/>
            </a:pPr>
            <a:r>
              <a:rPr lang="en-US" sz="2400" i="0">
                <a:solidFill>
                  <a:schemeClr val="dk1"/>
                </a:solidFill>
                <a:latin typeface="Times New Roman"/>
                <a:ea typeface="Times New Roman"/>
                <a:cs typeface="Times New Roman"/>
                <a:sym typeface="Times New Roman"/>
              </a:rPr>
              <a:t>Exploitation</a:t>
            </a:r>
            <a:endParaRPr/>
          </a:p>
          <a:p>
            <a:pPr marL="0" lvl="0" indent="0" algn="l" rtl="0">
              <a:spcBef>
                <a:spcPts val="1000"/>
              </a:spcBef>
              <a:spcAft>
                <a:spcPts val="0"/>
              </a:spcAft>
              <a:buSzPts val="1920"/>
              <a:buNone/>
            </a:pPr>
            <a:endParaRPr sz="2400" i="0">
              <a:solidFill>
                <a:schemeClr val="dk1"/>
              </a:solidFill>
              <a:latin typeface="Times New Roman"/>
              <a:ea typeface="Times New Roman"/>
              <a:cs typeface="Times New Roman"/>
              <a:sym typeface="Times New Roman"/>
            </a:endParaRPr>
          </a:p>
          <a:p>
            <a:pPr marL="0" lvl="0" indent="0" algn="l" rtl="0">
              <a:spcBef>
                <a:spcPts val="1000"/>
              </a:spcBef>
              <a:spcAft>
                <a:spcPts val="0"/>
              </a:spcAft>
              <a:buSzPts val="1920"/>
              <a:buNone/>
            </a:pPr>
            <a:endParaRPr sz="2400" b="1" i="0">
              <a:solidFill>
                <a:srgbClr val="101820"/>
              </a:solidFill>
              <a:latin typeface="Times New Roman"/>
              <a:ea typeface="Times New Roman"/>
              <a:cs typeface="Times New Roman"/>
              <a:sym typeface="Times New Roman"/>
            </a:endParaRPr>
          </a:p>
          <a:p>
            <a:pPr marL="342900" lvl="0" indent="-220980" algn="l" rtl="0">
              <a:spcBef>
                <a:spcPts val="1000"/>
              </a:spcBef>
              <a:spcAft>
                <a:spcPts val="0"/>
              </a:spcAft>
              <a:buSzPts val="1920"/>
              <a:buFont typeface="Noto Sans Symbols"/>
              <a:buNone/>
            </a:pPr>
            <a:endParaRPr sz="2400" b="1" i="0">
              <a:solidFill>
                <a:srgbClr val="101820"/>
              </a:solidFill>
              <a:latin typeface="Times New Roman"/>
              <a:ea typeface="Times New Roman"/>
              <a:cs typeface="Times New Roman"/>
              <a:sym typeface="Times New Roman"/>
            </a:endParaRPr>
          </a:p>
          <a:p>
            <a:pPr marL="342900" lvl="0" indent="-220980" algn="l" rtl="0">
              <a:spcBef>
                <a:spcPts val="1000"/>
              </a:spcBef>
              <a:spcAft>
                <a:spcPts val="0"/>
              </a:spcAft>
              <a:buSzPts val="1920"/>
              <a:buFont typeface="Noto Sans Symbols"/>
              <a:buNone/>
            </a:pPr>
            <a:endParaRPr sz="2400" b="1" i="0">
              <a:solidFill>
                <a:srgbClr val="101820"/>
              </a:solidFill>
              <a:latin typeface="Times New Roman"/>
              <a:ea typeface="Times New Roman"/>
              <a:cs typeface="Times New Roman"/>
              <a:sym typeface="Times New Roman"/>
            </a:endParaRPr>
          </a:p>
          <a:p>
            <a:pPr marL="0" lvl="0" indent="0" algn="l" rtl="0">
              <a:spcBef>
                <a:spcPts val="1000"/>
              </a:spcBef>
              <a:spcAft>
                <a:spcPts val="0"/>
              </a:spcAft>
              <a:buSzPts val="1920"/>
              <a:buNone/>
            </a:pPr>
            <a:r>
              <a:rPr lang="en-US" sz="2400" b="1">
                <a:solidFill>
                  <a:srgbClr val="101820"/>
                </a:solidFill>
                <a:latin typeface="Times New Roman"/>
                <a:ea typeface="Times New Roman"/>
                <a:cs typeface="Times New Roman"/>
                <a:sym typeface="Times New Roman"/>
              </a:rPr>
              <a:t> </a:t>
            </a:r>
            <a:endParaRPr/>
          </a:p>
          <a:p>
            <a:pPr marL="0" lvl="0" indent="0" algn="l" rtl="0">
              <a:spcBef>
                <a:spcPts val="1000"/>
              </a:spcBef>
              <a:spcAft>
                <a:spcPts val="0"/>
              </a:spcAft>
              <a:buSzPts val="1920"/>
              <a:buNone/>
            </a:pPr>
            <a:endParaRPr sz="2400" b="1" i="0">
              <a:solidFill>
                <a:srgbClr val="101820"/>
              </a:solidFill>
              <a:latin typeface="Times New Roman"/>
              <a:ea typeface="Times New Roman"/>
              <a:cs typeface="Times New Roman"/>
              <a:sym typeface="Times New Roman"/>
            </a:endParaRPr>
          </a:p>
          <a:p>
            <a:pPr marL="0" lvl="0" indent="0" algn="l" rtl="0">
              <a:spcBef>
                <a:spcPts val="1000"/>
              </a:spcBef>
              <a:spcAft>
                <a:spcPts val="0"/>
              </a:spcAft>
              <a:buSzPts val="1920"/>
              <a:buNone/>
            </a:pPr>
            <a:endParaRPr sz="2400" b="1" i="0">
              <a:solidFill>
                <a:srgbClr val="101820"/>
              </a:solidFill>
              <a:latin typeface="Times New Roman"/>
              <a:ea typeface="Times New Roman"/>
              <a:cs typeface="Times New Roman"/>
              <a:sym typeface="Times New Roman"/>
            </a:endParaRPr>
          </a:p>
          <a:p>
            <a:pPr marL="342900" lvl="0" indent="-220980" algn="l" rtl="0">
              <a:spcBef>
                <a:spcPts val="1000"/>
              </a:spcBef>
              <a:spcAft>
                <a:spcPts val="0"/>
              </a:spcAft>
              <a:buSzPts val="1920"/>
              <a:buFont typeface="Noto Sans Symbols"/>
              <a:buNone/>
            </a:pPr>
            <a:endParaRPr sz="2400" b="1" i="0">
              <a:solidFill>
                <a:srgbClr val="101820"/>
              </a:solidFill>
              <a:latin typeface="Times New Roman"/>
              <a:ea typeface="Times New Roman"/>
              <a:cs typeface="Times New Roman"/>
              <a:sym typeface="Times New Roman"/>
            </a:endParaRPr>
          </a:p>
          <a:p>
            <a:pPr marL="342900" lvl="0" indent="-220980" algn="l" rtl="0">
              <a:spcBef>
                <a:spcPts val="1000"/>
              </a:spcBef>
              <a:spcAft>
                <a:spcPts val="0"/>
              </a:spcAft>
              <a:buSzPts val="1920"/>
              <a:buNone/>
            </a:pP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NESSUS</a:t>
            </a:r>
            <a:endParaRPr/>
          </a:p>
        </p:txBody>
      </p:sp>
      <p:sp>
        <p:nvSpPr>
          <p:cNvPr id="171" name="Google Shape;171;p5"/>
          <p:cNvSpPr txBox="1">
            <a:spLocks noGrp="1"/>
          </p:cNvSpPr>
          <p:nvPr>
            <p:ph type="body" idx="1"/>
          </p:nvPr>
        </p:nvSpPr>
        <p:spPr>
          <a:xfrm>
            <a:off x="574303" y="1542403"/>
            <a:ext cx="8596668" cy="388077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20"/>
              <a:buChar char="►"/>
            </a:pPr>
            <a:r>
              <a:rPr lang="en-US" sz="2400" b="0" i="0">
                <a:solidFill>
                  <a:schemeClr val="dk1"/>
                </a:solidFill>
                <a:latin typeface="Times New Roman"/>
                <a:ea typeface="Times New Roman"/>
                <a:cs typeface="Times New Roman"/>
                <a:sym typeface="Times New Roman"/>
              </a:rPr>
              <a:t>Nessus is a remote security scanning tool, which scans a computer and raises an alert if it discovers any vulnerabilities that malicious hackers could use to gain access to any computer you have connected to a network.  It does this by running over 1200 checks on a given computer, testing to see if any of these attacks could be used to break into the computer or otherwise harm it.</a:t>
            </a:r>
            <a:endParaRPr sz="240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920"/>
              <a:buChar char="►"/>
            </a:pPr>
            <a:r>
              <a:rPr lang="en-US" sz="2400" b="0" i="0">
                <a:solidFill>
                  <a:schemeClr val="dk1"/>
                </a:solidFill>
                <a:latin typeface="Times New Roman"/>
                <a:ea typeface="Times New Roman"/>
                <a:cs typeface="Times New Roman"/>
                <a:sym typeface="Times New Roman"/>
              </a:rPr>
              <a:t>Nessus works by testing each port on a computer, determining what service it is running, and then testing this service to make sure there are no vulnerabilities in it that could be used by a hacker to carry out a malicious attack.  </a:t>
            </a:r>
            <a:endParaRPr sz="2400">
              <a:solidFill>
                <a:schemeClr val="dk1"/>
              </a:solidFill>
              <a:latin typeface="Times New Roman"/>
              <a:ea typeface="Times New Roman"/>
              <a:cs typeface="Times New Roman"/>
              <a:sym typeface="Times New Roman"/>
            </a:endParaRPr>
          </a:p>
          <a:p>
            <a:pPr marL="0" lvl="0" indent="0" algn="l" rtl="0">
              <a:spcBef>
                <a:spcPts val="1000"/>
              </a:spcBef>
              <a:spcAft>
                <a:spcPts val="0"/>
              </a:spcAft>
              <a:buSzPts val="1920"/>
              <a:buNone/>
            </a:pP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txBox="1">
            <a:spLocks noGrp="1"/>
          </p:cNvSpPr>
          <p:nvPr>
            <p:ph type="title"/>
          </p:nvPr>
        </p:nvSpPr>
        <p:spPr>
          <a:xfrm>
            <a:off x="413555" y="147484"/>
            <a:ext cx="8860447" cy="589935"/>
          </a:xfrm>
          <a:prstGeom prst="rect">
            <a:avLst/>
          </a:prstGeom>
          <a:solidFill>
            <a:schemeClr val="bg1"/>
          </a:solidFill>
          <a:ln>
            <a:solidFill>
              <a:schemeClr val="bg1"/>
            </a:solid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sz="1600" dirty="0">
                <a:solidFill>
                  <a:schemeClr val="tx1"/>
                </a:solidFill>
              </a:rPr>
              <a:t>We put an winodows7 </a:t>
            </a:r>
            <a:r>
              <a:rPr lang="en-IN" sz="1600" dirty="0" err="1">
                <a:solidFill>
                  <a:schemeClr val="tx1"/>
                </a:solidFill>
              </a:rPr>
              <a:t>ip</a:t>
            </a:r>
            <a:r>
              <a:rPr lang="en-IN" sz="1600" dirty="0">
                <a:solidFill>
                  <a:schemeClr val="tx1"/>
                </a:solidFill>
              </a:rPr>
              <a:t> in Nessus for scanning vulnerabilities of it</a:t>
            </a:r>
            <a:endParaRPr sz="1600" dirty="0">
              <a:solidFill>
                <a:schemeClr val="tx1"/>
              </a:solidFill>
            </a:endParaRPr>
          </a:p>
        </p:txBody>
      </p:sp>
      <p:pic>
        <p:nvPicPr>
          <p:cNvPr id="177" name="Google Shape;177;p6"/>
          <p:cNvPicPr preferRelativeResize="0"/>
          <p:nvPr/>
        </p:nvPicPr>
        <p:blipFill>
          <a:blip r:embed="rId3">
            <a:alphaModFix/>
          </a:blip>
          <a:stretch>
            <a:fillRect/>
          </a:stretch>
        </p:blipFill>
        <p:spPr>
          <a:xfrm>
            <a:off x="413555" y="613762"/>
            <a:ext cx="9066324" cy="5630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3" name="Google Shape;183;p7"/>
          <p:cNvPicPr preferRelativeResize="0"/>
          <p:nvPr/>
        </p:nvPicPr>
        <p:blipFill>
          <a:blip r:embed="rId3">
            <a:alphaModFix/>
          </a:blip>
          <a:stretch>
            <a:fillRect/>
          </a:stretch>
        </p:blipFill>
        <p:spPr>
          <a:xfrm>
            <a:off x="341394" y="688258"/>
            <a:ext cx="9215561" cy="5314336"/>
          </a:xfrm>
          <a:prstGeom prst="rect">
            <a:avLst/>
          </a:prstGeom>
          <a:noFill/>
          <a:ln>
            <a:noFill/>
          </a:ln>
        </p:spPr>
      </p:pic>
      <p:sp>
        <p:nvSpPr>
          <p:cNvPr id="2" name="TextBox 1">
            <a:extLst>
              <a:ext uri="{FF2B5EF4-FFF2-40B4-BE49-F238E27FC236}">
                <a16:creationId xmlns:a16="http://schemas.microsoft.com/office/drawing/2014/main" id="{26A3184B-78B6-4887-6129-79E1CC61677B}"/>
              </a:ext>
            </a:extLst>
          </p:cNvPr>
          <p:cNvSpPr txBox="1"/>
          <p:nvPr/>
        </p:nvSpPr>
        <p:spPr>
          <a:xfrm>
            <a:off x="341394" y="206478"/>
            <a:ext cx="6602101" cy="307777"/>
          </a:xfrm>
          <a:prstGeom prst="rect">
            <a:avLst/>
          </a:prstGeom>
          <a:noFill/>
        </p:spPr>
        <p:txBody>
          <a:bodyPr wrap="square" rtlCol="0">
            <a:spAutoFit/>
          </a:bodyPr>
          <a:lstStyle/>
          <a:p>
            <a:r>
              <a:rPr lang="en-IN" dirty="0"/>
              <a:t>We got 20 vulnerabilities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endParaRPr/>
          </a:p>
        </p:txBody>
      </p:sp>
      <p:pic>
        <p:nvPicPr>
          <p:cNvPr id="189" name="Google Shape;189;p8"/>
          <p:cNvPicPr preferRelativeResize="0"/>
          <p:nvPr/>
        </p:nvPicPr>
        <p:blipFill>
          <a:blip r:embed="rId3">
            <a:alphaModFix/>
          </a:blip>
          <a:stretch>
            <a:fillRect/>
          </a:stretch>
        </p:blipFill>
        <p:spPr>
          <a:xfrm>
            <a:off x="368709" y="520355"/>
            <a:ext cx="9129251" cy="568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NMAP</a:t>
            </a:r>
            <a:endParaRPr b="1">
              <a:solidFill>
                <a:schemeClr val="dk1"/>
              </a:solidFill>
              <a:latin typeface="Times New Roman"/>
              <a:ea typeface="Times New Roman"/>
              <a:cs typeface="Times New Roman"/>
              <a:sym typeface="Times New Roman"/>
            </a:endParaRPr>
          </a:p>
        </p:txBody>
      </p:sp>
      <p:sp>
        <p:nvSpPr>
          <p:cNvPr id="195" name="Google Shape;195;p9"/>
          <p:cNvSpPr txBox="1">
            <a:spLocks noGrp="1"/>
          </p:cNvSpPr>
          <p:nvPr>
            <p:ph type="body" idx="1"/>
          </p:nvPr>
        </p:nvSpPr>
        <p:spPr>
          <a:xfrm>
            <a:off x="677334" y="1607419"/>
            <a:ext cx="8596668" cy="443394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i="0">
                <a:solidFill>
                  <a:schemeClr val="dk1"/>
                </a:solidFill>
                <a:latin typeface="Times New Roman"/>
                <a:ea typeface="Times New Roman"/>
                <a:cs typeface="Times New Roman"/>
                <a:sym typeface="Times New Roman"/>
              </a:rPr>
              <a:t>Network Mapper, is a free, open-source tool for vulnerability scanning and network discovery. Network administrators use Nmap to identify what devices are running on their systems, discovering hosts that are available and the services they offer, finding open ports and detecting security risks.</a:t>
            </a:r>
            <a:endParaRPr/>
          </a:p>
          <a:p>
            <a:pPr marL="342900" lvl="0" indent="-342900" algn="l" rtl="0">
              <a:spcBef>
                <a:spcPts val="1000"/>
              </a:spcBef>
              <a:spcAft>
                <a:spcPts val="0"/>
              </a:spcAft>
              <a:buSzPts val="1920"/>
              <a:buChar char="►"/>
            </a:pPr>
            <a:r>
              <a:rPr lang="en-US" sz="2400" i="0">
                <a:solidFill>
                  <a:schemeClr val="dk1"/>
                </a:solidFill>
                <a:latin typeface="Times New Roman"/>
                <a:ea typeface="Times New Roman"/>
                <a:cs typeface="Times New Roman"/>
                <a:sym typeface="Times New Roman"/>
              </a:rPr>
              <a:t>Host discovery – Identifying hosts on a network. For example, listing the hosts that respond to </a:t>
            </a:r>
            <a:r>
              <a:rPr lang="en-US" sz="2400" i="0" u="sng" strike="noStrike">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TCP</a:t>
            </a:r>
            <a:r>
              <a:rPr lang="en-US" sz="2400" i="0">
                <a:solidFill>
                  <a:schemeClr val="dk1"/>
                </a:solidFill>
                <a:latin typeface="Times New Roman"/>
                <a:ea typeface="Times New Roman"/>
                <a:cs typeface="Times New Roman"/>
                <a:sym typeface="Times New Roman"/>
              </a:rPr>
              <a:t> and/or </a:t>
            </a:r>
            <a:r>
              <a:rPr lang="en-US" sz="2400" i="0" u="sng" strike="noStrike">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ICMP</a:t>
            </a:r>
            <a:r>
              <a:rPr lang="en-US" sz="2400" i="0">
                <a:solidFill>
                  <a:schemeClr val="dk1"/>
                </a:solidFill>
                <a:latin typeface="Times New Roman"/>
                <a:ea typeface="Times New Roman"/>
                <a:cs typeface="Times New Roman"/>
                <a:sym typeface="Times New Roman"/>
              </a:rPr>
              <a:t> requests or have a particular port open.</a:t>
            </a:r>
            <a:endParaRPr/>
          </a:p>
          <a:p>
            <a:pPr marL="342900" lvl="0" indent="-342900" algn="l" rtl="0">
              <a:spcBef>
                <a:spcPts val="1000"/>
              </a:spcBef>
              <a:spcAft>
                <a:spcPts val="0"/>
              </a:spcAft>
              <a:buSzPts val="1920"/>
              <a:buChar char="►"/>
            </a:pPr>
            <a:r>
              <a:rPr lang="en-US" sz="2400" i="0" u="sng" strike="noStrike">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Port scanning</a:t>
            </a:r>
            <a:r>
              <a:rPr lang="en-US" sz="2400" i="0" u="sng" strike="noStrike" baseline="30000">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[10]</a:t>
            </a:r>
            <a:r>
              <a:rPr lang="en-US" sz="2400" i="0">
                <a:solidFill>
                  <a:schemeClr val="dk1"/>
                </a:solidFill>
                <a:latin typeface="Times New Roman"/>
                <a:ea typeface="Times New Roman"/>
                <a:cs typeface="Times New Roman"/>
                <a:sym typeface="Times New Roman"/>
              </a:rPr>
              <a:t> – Enumerating the open </a:t>
            </a:r>
            <a:r>
              <a:rPr lang="en-US" sz="2400" i="0" u="sng" strike="noStrike">
                <a:solidFill>
                  <a:schemeClr val="dk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ports</a:t>
            </a:r>
            <a:r>
              <a:rPr lang="en-US" sz="2400" i="0">
                <a:solidFill>
                  <a:schemeClr val="dk1"/>
                </a:solidFill>
                <a:latin typeface="Times New Roman"/>
                <a:ea typeface="Times New Roman"/>
                <a:cs typeface="Times New Roman"/>
                <a:sym typeface="Times New Roman"/>
              </a:rPr>
              <a:t> on target hosts.</a:t>
            </a:r>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894</Words>
  <Application>Microsoft Office PowerPoint</Application>
  <PresentationFormat>Widescreen</PresentationFormat>
  <Paragraphs>70</Paragraphs>
  <Slides>28</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Noto Sans Symbols</vt:lpstr>
      <vt:lpstr>Times New Roman</vt:lpstr>
      <vt:lpstr>Trebuchet MS</vt:lpstr>
      <vt:lpstr>Facet</vt:lpstr>
      <vt:lpstr>PowerPoint Presentation</vt:lpstr>
      <vt:lpstr>INDEX</vt:lpstr>
      <vt:lpstr>INTRODUCTION </vt:lpstr>
      <vt:lpstr>PHASES OF ATTACKER</vt:lpstr>
      <vt:lpstr>NESSUS</vt:lpstr>
      <vt:lpstr>We put an winodows7 ip in Nessus for scanning vulnerabilities of it</vt:lpstr>
      <vt:lpstr>PowerPoint Presentation</vt:lpstr>
      <vt:lpstr>PowerPoint Presentation</vt:lpstr>
      <vt:lpstr>NMAP</vt:lpstr>
      <vt:lpstr>PowerPoint Presentation</vt:lpstr>
      <vt:lpstr>PowerPoint Presentation</vt:lpstr>
      <vt:lpstr>Metasploit Framework</vt:lpstr>
      <vt:lpstr>PowerPoint Presentation</vt:lpstr>
      <vt:lpstr>ETERNALBLUE: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HYDRA</vt:lpstr>
      <vt:lpstr>PowerPoint Presentation</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dc:creator>
  <cp:lastModifiedBy>HP</cp:lastModifiedBy>
  <cp:revision>8</cp:revision>
  <dcterms:created xsi:type="dcterms:W3CDTF">2022-04-08T18:14:05Z</dcterms:created>
  <dcterms:modified xsi:type="dcterms:W3CDTF">2023-08-30T06:57:06Z</dcterms:modified>
</cp:coreProperties>
</file>