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8" r:id="rId3"/>
    <p:sldId id="257" r:id="rId4"/>
    <p:sldId id="259" r:id="rId5"/>
    <p:sldId id="261" r:id="rId6"/>
    <p:sldId id="260" r:id="rId7"/>
    <p:sldId id="288"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06CF8F-8BA5-4617-AE98-D724F05C9151}"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265614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354390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227738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8145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1227866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06CF8F-8BA5-4617-AE98-D724F05C9151}"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3899323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06CF8F-8BA5-4617-AE98-D724F05C9151}"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322222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6CF8F-8BA5-4617-AE98-D724F05C9151}"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78763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6CF8F-8BA5-4617-AE98-D724F05C9151}"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272958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6CF8F-8BA5-4617-AE98-D724F05C9151}"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129781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6CF8F-8BA5-4617-AE98-D724F05C9151}"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366347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110473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06CF8F-8BA5-4617-AE98-D724F05C9151}"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320806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06CF8F-8BA5-4617-AE98-D724F05C9151}"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107681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6CF8F-8BA5-4617-AE98-D724F05C9151}"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138738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269523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6CF8F-8BA5-4617-AE98-D724F05C9151}"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6CF9C-3A1F-4621-8B68-1EC2D942E119}" type="slidenum">
              <a:rPr lang="en-IN" smtClean="0"/>
              <a:t>‹#›</a:t>
            </a:fld>
            <a:endParaRPr lang="en-IN"/>
          </a:p>
        </p:txBody>
      </p:sp>
    </p:spTree>
    <p:extLst>
      <p:ext uri="{BB962C8B-B14F-4D97-AF65-F5344CB8AC3E}">
        <p14:creationId xmlns:p14="http://schemas.microsoft.com/office/powerpoint/2010/main" val="37051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06CF8F-8BA5-4617-AE98-D724F05C9151}" type="datetimeFigureOut">
              <a:rPr lang="en-IN" smtClean="0"/>
              <a:t>15/07/2023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26CF9C-3A1F-4621-8B68-1EC2D942E119}" type="slidenum">
              <a:rPr lang="en-IN" smtClean="0"/>
              <a:t>‹#›</a:t>
            </a:fld>
            <a:endParaRPr lang="en-IN"/>
          </a:p>
        </p:txBody>
      </p:sp>
    </p:spTree>
    <p:extLst>
      <p:ext uri="{BB962C8B-B14F-4D97-AF65-F5344CB8AC3E}">
        <p14:creationId xmlns:p14="http://schemas.microsoft.com/office/powerpoint/2010/main" val="254761222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1DFB-D5A4-4264-94C1-B2F257F0AA14}"/>
              </a:ext>
            </a:extLst>
          </p:cNvPr>
          <p:cNvSpPr>
            <a:spLocks noGrp="1"/>
          </p:cNvSpPr>
          <p:nvPr>
            <p:ph type="ctrTitle"/>
          </p:nvPr>
        </p:nvSpPr>
        <p:spPr>
          <a:xfrm>
            <a:off x="1515743" y="349624"/>
            <a:ext cx="9440034" cy="2961848"/>
          </a:xfrm>
        </p:spPr>
        <p:txBody>
          <a:bodyPr>
            <a:noAutofit/>
          </a:bodyPr>
          <a:lstStyle/>
          <a:p>
            <a:r>
              <a:rPr lang="en-US" sz="6600" dirty="0">
                <a:latin typeface="Roboto Black" panose="02000000000000000000" pitchFamily="2" charset="0"/>
                <a:ea typeface="Roboto Black" panose="02000000000000000000" pitchFamily="2" charset="0"/>
              </a:rPr>
              <a:t>Customer segmentation in Ecommerce : Mini Project</a:t>
            </a:r>
            <a:endParaRPr lang="en-IN" sz="6600" dirty="0">
              <a:latin typeface="Roboto Black" panose="02000000000000000000" pitchFamily="2" charset="0"/>
              <a:ea typeface="Roboto Black" panose="02000000000000000000" pitchFamily="2" charset="0"/>
            </a:endParaRPr>
          </a:p>
        </p:txBody>
      </p:sp>
      <p:sp>
        <p:nvSpPr>
          <p:cNvPr id="3" name="Subtitle 2">
            <a:extLst>
              <a:ext uri="{FF2B5EF4-FFF2-40B4-BE49-F238E27FC236}">
                <a16:creationId xmlns:a16="http://schemas.microsoft.com/office/drawing/2014/main" id="{9F15B563-AE23-41B3-AFA0-9C64B667BE0A}"/>
              </a:ext>
            </a:extLst>
          </p:cNvPr>
          <p:cNvSpPr>
            <a:spLocks noGrp="1"/>
          </p:cNvSpPr>
          <p:nvPr>
            <p:ph type="subTitle" idx="1"/>
          </p:nvPr>
        </p:nvSpPr>
        <p:spPr>
          <a:xfrm>
            <a:off x="603115" y="5283594"/>
            <a:ext cx="4941651" cy="961564"/>
          </a:xfrm>
          <a:ln>
            <a:solidFill>
              <a:schemeClr val="tx1"/>
            </a:solidFill>
          </a:ln>
        </p:spPr>
        <p:txBody>
          <a:bodyPr>
            <a:noAutofit/>
          </a:bodyPr>
          <a:lstStyle/>
          <a:p>
            <a:r>
              <a:rPr lang="en-US" sz="1800" dirty="0">
                <a:latin typeface="Roboto Black" panose="02000000000000000000" pitchFamily="2" charset="0"/>
                <a:ea typeface="Roboto Black" panose="02000000000000000000" pitchFamily="2" charset="0"/>
              </a:rPr>
              <a:t>Done by:</a:t>
            </a:r>
          </a:p>
          <a:p>
            <a:r>
              <a:rPr lang="en-US" sz="1800" dirty="0">
                <a:latin typeface="Roboto Black" panose="02000000000000000000" pitchFamily="2" charset="0"/>
                <a:ea typeface="Roboto Black" panose="02000000000000000000" pitchFamily="2" charset="0"/>
              </a:rPr>
              <a:t>Rajashri Chitti</a:t>
            </a:r>
            <a:endParaRPr lang="en-IN" sz="18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C2754FA2-18C9-46E7-8D05-ACD34D912E1C}"/>
              </a:ext>
            </a:extLst>
          </p:cNvPr>
          <p:cNvPicPr>
            <a:picLocks noChangeAspect="1"/>
          </p:cNvPicPr>
          <p:nvPr/>
        </p:nvPicPr>
        <p:blipFill>
          <a:blip r:embed="rId2"/>
          <a:stretch>
            <a:fillRect/>
          </a:stretch>
        </p:blipFill>
        <p:spPr>
          <a:xfrm>
            <a:off x="7214450" y="3429000"/>
            <a:ext cx="4845592" cy="3265508"/>
          </a:xfrm>
          <a:prstGeom prst="rect">
            <a:avLst/>
          </a:prstGeom>
        </p:spPr>
      </p:pic>
    </p:spTree>
    <p:extLst>
      <p:ext uri="{BB962C8B-B14F-4D97-AF65-F5344CB8AC3E}">
        <p14:creationId xmlns:p14="http://schemas.microsoft.com/office/powerpoint/2010/main" val="13892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4847-D5DF-40E6-A48B-57CDD076EC14}"/>
              </a:ext>
            </a:extLst>
          </p:cNvPr>
          <p:cNvSpPr>
            <a:spLocks noGrp="1"/>
          </p:cNvSpPr>
          <p:nvPr>
            <p:ph type="title"/>
          </p:nvPr>
        </p:nvSpPr>
        <p:spPr>
          <a:xfrm>
            <a:off x="743465" y="2458550"/>
            <a:ext cx="10353762" cy="970450"/>
          </a:xfrm>
        </p:spPr>
        <p:txBody>
          <a:bodyPr>
            <a:noAutofit/>
          </a:bodyPr>
          <a:lstStyle/>
          <a:p>
            <a:r>
              <a:rPr lang="en-US" sz="9600" dirty="0">
                <a:latin typeface="Roboto Black" panose="02000000000000000000" pitchFamily="2" charset="0"/>
                <a:ea typeface="Roboto Black" panose="02000000000000000000" pitchFamily="2" charset="0"/>
              </a:rPr>
              <a:t>Implementation </a:t>
            </a:r>
            <a:endParaRPr lang="en-IN" sz="96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60889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2538-84CE-405E-B4C1-BB98204A4EFC}"/>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Data Preparation </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F6659ADC-BDD6-4049-99E0-FEA30269A5DB}"/>
              </a:ext>
            </a:extLst>
          </p:cNvPr>
          <p:cNvSpPr>
            <a:spLocks noGrp="1"/>
          </p:cNvSpPr>
          <p:nvPr>
            <p:ph idx="1"/>
          </p:nvPr>
        </p:nvSpPr>
        <p:spPr/>
        <p:txBody>
          <a:bodyPr>
            <a:normAutofit/>
          </a:bodyPr>
          <a:lstStyle/>
          <a:p>
            <a:endParaRPr lang="en-US" sz="2800" dirty="0">
              <a:latin typeface="Roboto Black" panose="02000000000000000000" pitchFamily="2" charset="0"/>
              <a:ea typeface="Roboto Black" panose="02000000000000000000" pitchFamily="2" charset="0"/>
            </a:endParaRPr>
          </a:p>
          <a:p>
            <a:r>
              <a:rPr lang="en-US" sz="2800" dirty="0">
                <a:latin typeface="Roboto Black" panose="02000000000000000000" pitchFamily="2" charset="0"/>
                <a:ea typeface="Roboto Black" panose="02000000000000000000" pitchFamily="2" charset="0"/>
              </a:rPr>
              <a:t>Loading of dataset.</a:t>
            </a:r>
          </a:p>
          <a:p>
            <a:r>
              <a:rPr lang="en-US" sz="2800" dirty="0">
                <a:latin typeface="Roboto Black" panose="02000000000000000000" pitchFamily="2" charset="0"/>
                <a:ea typeface="Roboto Black" panose="02000000000000000000" pitchFamily="2" charset="0"/>
              </a:rPr>
              <a:t>Finding missing values if any</a:t>
            </a:r>
          </a:p>
          <a:p>
            <a:r>
              <a:rPr lang="en-US" sz="2800" dirty="0">
                <a:latin typeface="Roboto Black" panose="02000000000000000000" pitchFamily="2" charset="0"/>
                <a:ea typeface="Roboto Black" panose="02000000000000000000" pitchFamily="2" charset="0"/>
              </a:rPr>
              <a:t>Finding duplicate values if any</a:t>
            </a:r>
          </a:p>
          <a:p>
            <a:r>
              <a:rPr lang="en-US" sz="2800" dirty="0">
                <a:latin typeface="Roboto Black" panose="02000000000000000000" pitchFamily="2" charset="0"/>
                <a:ea typeface="Roboto Black" panose="02000000000000000000" pitchFamily="2" charset="0"/>
              </a:rPr>
              <a:t>Removal of duplicate values</a:t>
            </a:r>
            <a:endParaRPr lang="en-IN" sz="28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854059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6139-A615-4CA4-9727-010D857451BB}"/>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Data Exploration </a:t>
            </a:r>
            <a:endParaRPr lang="en-IN" sz="6600" dirty="0">
              <a:latin typeface="Roboto Black" panose="02000000000000000000" pitchFamily="2" charset="0"/>
              <a:ea typeface="Roboto Black" panose="02000000000000000000" pitchFamily="2" charset="0"/>
            </a:endParaRPr>
          </a:p>
        </p:txBody>
      </p:sp>
      <p:pic>
        <p:nvPicPr>
          <p:cNvPr id="5" name="Content Placeholder 4">
            <a:extLst>
              <a:ext uri="{FF2B5EF4-FFF2-40B4-BE49-F238E27FC236}">
                <a16:creationId xmlns:a16="http://schemas.microsoft.com/office/drawing/2014/main" id="{3E58447A-69BC-4022-B85A-2976B5CAA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047" y="1840846"/>
            <a:ext cx="6823136" cy="4616169"/>
          </a:xfrm>
        </p:spPr>
      </p:pic>
      <p:sp>
        <p:nvSpPr>
          <p:cNvPr id="6" name="TextBox 5">
            <a:extLst>
              <a:ext uri="{FF2B5EF4-FFF2-40B4-BE49-F238E27FC236}">
                <a16:creationId xmlns:a16="http://schemas.microsoft.com/office/drawing/2014/main" id="{F18F7C23-B8B5-4357-97AB-EC644577808A}"/>
              </a:ext>
            </a:extLst>
          </p:cNvPr>
          <p:cNvSpPr txBox="1"/>
          <p:nvPr/>
        </p:nvSpPr>
        <p:spPr>
          <a:xfrm>
            <a:off x="8518072" y="2465294"/>
            <a:ext cx="3279482" cy="2062103"/>
          </a:xfrm>
          <a:prstGeom prst="rect">
            <a:avLst/>
          </a:prstGeom>
          <a:noFill/>
        </p:spPr>
        <p:txBody>
          <a:bodyPr wrap="square" rtlCol="0">
            <a:spAutoFit/>
          </a:bodyPr>
          <a:lstStyle/>
          <a:p>
            <a:r>
              <a:rPr lang="en-US" sz="3200" dirty="0">
                <a:latin typeface="Roboto Black" panose="02000000000000000000" pitchFamily="2" charset="0"/>
                <a:ea typeface="Roboto Black" panose="02000000000000000000" pitchFamily="2" charset="0"/>
              </a:rPr>
              <a:t>Orders are largely dominated by UK</a:t>
            </a:r>
            <a:endParaRPr lang="en-IN" sz="32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872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5BF0-1B2C-4F72-99C8-072C33209E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0406F86-C97A-4BF5-82AA-61C7394946FC}"/>
              </a:ext>
            </a:extLst>
          </p:cNvPr>
          <p:cNvSpPr>
            <a:spLocks noGrp="1"/>
          </p:cNvSpPr>
          <p:nvPr>
            <p:ph idx="1"/>
          </p:nvPr>
        </p:nvSpPr>
        <p:spPr/>
        <p:txBody>
          <a:bodyPr>
            <a:normAutofit/>
          </a:bodyPr>
          <a:lstStyle/>
          <a:p>
            <a:endParaRPr lang="en-US" sz="2800" dirty="0">
              <a:latin typeface="Roboto Black" panose="02000000000000000000" pitchFamily="2" charset="0"/>
              <a:ea typeface="Roboto Black" panose="02000000000000000000" pitchFamily="2" charset="0"/>
            </a:endParaRPr>
          </a:p>
          <a:p>
            <a:r>
              <a:rPr lang="en-US" sz="2800" dirty="0">
                <a:latin typeface="Roboto Black" panose="02000000000000000000" pitchFamily="2" charset="0"/>
                <a:ea typeface="Roboto Black" panose="02000000000000000000" pitchFamily="2" charset="0"/>
              </a:rPr>
              <a:t>Number of Products in dataset: 3684</a:t>
            </a:r>
          </a:p>
          <a:p>
            <a:r>
              <a:rPr lang="en-US" sz="2800" dirty="0">
                <a:latin typeface="Roboto Black" panose="02000000000000000000" pitchFamily="2" charset="0"/>
                <a:ea typeface="Roboto Black" panose="02000000000000000000" pitchFamily="2" charset="0"/>
              </a:rPr>
              <a:t>Number of customers in dataset: 4372</a:t>
            </a:r>
          </a:p>
          <a:p>
            <a:r>
              <a:rPr lang="en-US" sz="2800" dirty="0">
                <a:latin typeface="Roboto Black" panose="02000000000000000000" pitchFamily="2" charset="0"/>
                <a:ea typeface="Roboto Black" panose="02000000000000000000" pitchFamily="2" charset="0"/>
              </a:rPr>
              <a:t>Number of transactions in dataset: 22190</a:t>
            </a:r>
          </a:p>
          <a:p>
            <a:r>
              <a:rPr lang="en-US" sz="2800" dirty="0">
                <a:latin typeface="Roboto Black" panose="02000000000000000000" pitchFamily="2" charset="0"/>
                <a:ea typeface="Roboto Black" panose="02000000000000000000" pitchFamily="2" charset="0"/>
              </a:rPr>
              <a:t>Number of cancelled orders: 3654 (16.47%)</a:t>
            </a:r>
            <a:endParaRPr lang="en-IN" sz="28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27482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3F8C-B9A2-4311-B587-AFFC7DC6065E}"/>
              </a:ext>
            </a:extLst>
          </p:cNvPr>
          <p:cNvSpPr>
            <a:spLocks noGrp="1"/>
          </p:cNvSpPr>
          <p:nvPr>
            <p:ph type="title"/>
          </p:nvPr>
        </p:nvSpPr>
        <p:spPr/>
        <p:txBody>
          <a:bodyPr>
            <a:normAutofit/>
          </a:bodyPr>
          <a:lstStyle/>
          <a:p>
            <a:r>
              <a:rPr lang="en-US" sz="2000" b="0" i="0" dirty="0">
                <a:effectLst/>
                <a:latin typeface="Roboto Black" panose="02000000000000000000" pitchFamily="2" charset="0"/>
                <a:ea typeface="Roboto Black" panose="02000000000000000000" pitchFamily="2" charset="0"/>
              </a:rPr>
              <a:t>It can be seen that the vast majority of orders concern relatively large purchases given that ∼ 65% of purchases give prizes in excess of £ 200.</a:t>
            </a:r>
            <a:endParaRPr lang="en-IN" sz="2000" dirty="0">
              <a:latin typeface="Roboto Black" panose="02000000000000000000" pitchFamily="2" charset="0"/>
              <a:ea typeface="Roboto Black" panose="02000000000000000000" pitchFamily="2" charset="0"/>
            </a:endParaRPr>
          </a:p>
        </p:txBody>
      </p:sp>
      <p:pic>
        <p:nvPicPr>
          <p:cNvPr id="4" name="Content Placeholder 3">
            <a:extLst>
              <a:ext uri="{FF2B5EF4-FFF2-40B4-BE49-F238E27FC236}">
                <a16:creationId xmlns:a16="http://schemas.microsoft.com/office/drawing/2014/main" id="{295B2B3E-C22C-4090-A19E-06673CEB731E}"/>
              </a:ext>
            </a:extLst>
          </p:cNvPr>
          <p:cNvPicPr>
            <a:picLocks noGrp="1" noChangeAspect="1"/>
          </p:cNvPicPr>
          <p:nvPr>
            <p:ph idx="1"/>
          </p:nvPr>
        </p:nvPicPr>
        <p:blipFill>
          <a:blip r:embed="rId2"/>
          <a:stretch>
            <a:fillRect/>
          </a:stretch>
        </p:blipFill>
        <p:spPr>
          <a:xfrm>
            <a:off x="1851211" y="1817919"/>
            <a:ext cx="8478930" cy="4547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1209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5D63-9EB1-4262-A2C0-140F782A991A}"/>
              </a:ext>
            </a:extLst>
          </p:cNvPr>
          <p:cNvSpPr>
            <a:spLocks noGrp="1"/>
          </p:cNvSpPr>
          <p:nvPr>
            <p:ph type="title"/>
          </p:nvPr>
        </p:nvSpPr>
        <p:spPr/>
        <p:txBody>
          <a:bodyPr>
            <a:normAutofit/>
          </a:bodyPr>
          <a:lstStyle/>
          <a:p>
            <a:r>
              <a:rPr lang="en-US" sz="5400" dirty="0">
                <a:latin typeface="Roboto Black" panose="02000000000000000000" pitchFamily="2" charset="0"/>
                <a:ea typeface="Roboto Black" panose="02000000000000000000" pitchFamily="2" charset="0"/>
              </a:rPr>
              <a:t>Clustering based on products</a:t>
            </a:r>
            <a:endParaRPr lang="en-IN" sz="54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471DA865-F3D8-4BAF-B72F-BD42561CC128}"/>
              </a:ext>
            </a:extLst>
          </p:cNvPr>
          <p:cNvSpPr>
            <a:spLocks noGrp="1"/>
          </p:cNvSpPr>
          <p:nvPr>
            <p:ph idx="1"/>
          </p:nvPr>
        </p:nvSpPr>
        <p:spPr/>
        <p:txBody>
          <a:bodyPr>
            <a:normAutofit/>
          </a:bodyPr>
          <a:lstStyle/>
          <a:p>
            <a:endParaRPr lang="en-US" sz="2800" dirty="0">
              <a:latin typeface="Roboto Black" panose="02000000000000000000" pitchFamily="2" charset="0"/>
              <a:ea typeface="Roboto Black" panose="02000000000000000000" pitchFamily="2" charset="0"/>
            </a:endParaRPr>
          </a:p>
          <a:p>
            <a:r>
              <a:rPr lang="en-US" sz="2800" dirty="0">
                <a:latin typeface="Roboto Black" panose="02000000000000000000" pitchFamily="2" charset="0"/>
                <a:ea typeface="Roboto Black" panose="02000000000000000000" pitchFamily="2" charset="0"/>
              </a:rPr>
              <a:t>Creating clusters based on products (using Kmeans)</a:t>
            </a:r>
          </a:p>
          <a:p>
            <a:r>
              <a:rPr lang="en-US" sz="2800" b="0" i="0" dirty="0">
                <a:effectLst/>
                <a:latin typeface="Roboto Black" panose="02000000000000000000" pitchFamily="2" charset="0"/>
                <a:ea typeface="Roboto Black" panose="02000000000000000000" pitchFamily="2" charset="0"/>
              </a:rPr>
              <a:t>In order to define (approximately) the number of clusters that best represents the data, we use the silhouette score.</a:t>
            </a:r>
          </a:p>
          <a:p>
            <a:r>
              <a:rPr lang="en-US" sz="2800" dirty="0">
                <a:effectLst/>
                <a:latin typeface="Roboto Black" panose="02000000000000000000" pitchFamily="2" charset="0"/>
                <a:ea typeface="Roboto Black" panose="02000000000000000000" pitchFamily="2" charset="0"/>
              </a:rPr>
              <a:t>We found that with best average silhouette score is number of clusters =5.</a:t>
            </a:r>
          </a:p>
          <a:p>
            <a:r>
              <a:rPr lang="en-US" sz="2800" dirty="0">
                <a:effectLst/>
                <a:latin typeface="Roboto Black" panose="02000000000000000000" pitchFamily="2" charset="0"/>
                <a:ea typeface="Roboto Black" panose="02000000000000000000" pitchFamily="2" charset="0"/>
              </a:rPr>
              <a:t>So, we divided into 5 clusters based on products.</a:t>
            </a:r>
            <a:endParaRPr lang="en-IN" sz="28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19614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11CF-35FB-4E6C-804C-B59BA98A31D8}"/>
              </a:ext>
            </a:extLst>
          </p:cNvPr>
          <p:cNvSpPr>
            <a:spLocks noGrp="1"/>
          </p:cNvSpPr>
          <p:nvPr>
            <p:ph type="title"/>
          </p:nvPr>
        </p:nvSpPr>
        <p:spPr/>
        <p:txBody>
          <a:bodyPr>
            <a:normAutofit/>
          </a:bodyPr>
          <a:lstStyle/>
          <a:p>
            <a:r>
              <a:rPr lang="en-US" sz="5400" dirty="0">
                <a:latin typeface="Roboto Black" panose="02000000000000000000" pitchFamily="2" charset="0"/>
                <a:ea typeface="Roboto Black" panose="02000000000000000000" pitchFamily="2" charset="0"/>
              </a:rPr>
              <a:t>PCA </a:t>
            </a:r>
            <a:endParaRPr lang="en-IN" sz="5400" dirty="0">
              <a:latin typeface="Roboto Black" panose="02000000000000000000" pitchFamily="2" charset="0"/>
              <a:ea typeface="Roboto Black" panose="02000000000000000000" pitchFamily="2" charset="0"/>
            </a:endParaRPr>
          </a:p>
        </p:txBody>
      </p:sp>
      <p:pic>
        <p:nvPicPr>
          <p:cNvPr id="4098" name="Picture 2">
            <a:extLst>
              <a:ext uri="{FF2B5EF4-FFF2-40B4-BE49-F238E27FC236}">
                <a16:creationId xmlns:a16="http://schemas.microsoft.com/office/drawing/2014/main" id="{52025B6E-D205-4B2C-B7F0-BF882E24E7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381" y="1776786"/>
            <a:ext cx="10970231" cy="483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5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FF6B-F73B-4C3D-9749-1754581CB576}"/>
              </a:ext>
            </a:extLst>
          </p:cNvPr>
          <p:cNvSpPr>
            <a:spLocks noGrp="1"/>
          </p:cNvSpPr>
          <p:nvPr>
            <p:ph type="title"/>
          </p:nvPr>
        </p:nvSpPr>
        <p:spPr/>
        <p:txBody>
          <a:bodyPr>
            <a:noAutofit/>
          </a:bodyPr>
          <a:lstStyle/>
          <a:p>
            <a:r>
              <a:rPr lang="en-US" sz="6000" dirty="0">
                <a:latin typeface="Roboto Black" panose="02000000000000000000" pitchFamily="2" charset="0"/>
                <a:ea typeface="Roboto Black" panose="02000000000000000000" pitchFamily="2" charset="0"/>
              </a:rPr>
              <a:t>Customer categorizing </a:t>
            </a:r>
            <a:endParaRPr lang="en-IN" sz="60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D67A1EB6-40F6-401C-82CC-3EB9F1D759FE}"/>
              </a:ext>
            </a:extLst>
          </p:cNvPr>
          <p:cNvSpPr>
            <a:spLocks noGrp="1"/>
          </p:cNvSpPr>
          <p:nvPr>
            <p:ph idx="1"/>
          </p:nvPr>
        </p:nvSpPr>
        <p:spPr>
          <a:xfrm>
            <a:off x="913795" y="1732449"/>
            <a:ext cx="10353762" cy="4515951"/>
          </a:xfrm>
        </p:spPr>
        <p:txBody>
          <a:bodyPr>
            <a:noAutofit/>
          </a:bodyPr>
          <a:lstStyle/>
          <a:p>
            <a:r>
              <a:rPr lang="en-US" sz="2400" b="0" i="0" dirty="0">
                <a:effectLst/>
                <a:latin typeface="Roboto Black" panose="02000000000000000000" pitchFamily="2" charset="0"/>
                <a:ea typeface="Roboto Black" panose="02000000000000000000" pitchFamily="2" charset="0"/>
              </a:rPr>
              <a:t>we create the categorical variable </a:t>
            </a:r>
            <a:r>
              <a:rPr lang="en-US" sz="2400" b="0" i="0" dirty="0" err="1">
                <a:effectLst/>
                <a:latin typeface="Roboto Black" panose="02000000000000000000" pitchFamily="2" charset="0"/>
                <a:ea typeface="Roboto Black" panose="02000000000000000000" pitchFamily="2" charset="0"/>
              </a:rPr>
              <a:t>categ_product</a:t>
            </a:r>
            <a:r>
              <a:rPr lang="en-US" sz="2400" b="0" i="0" dirty="0">
                <a:effectLst/>
                <a:latin typeface="Roboto Black" panose="02000000000000000000" pitchFamily="2" charset="0"/>
                <a:ea typeface="Roboto Black" panose="02000000000000000000" pitchFamily="2" charset="0"/>
              </a:rPr>
              <a:t> where I indicate the cluster of each product.</a:t>
            </a:r>
          </a:p>
          <a:p>
            <a:r>
              <a:rPr lang="en-US" sz="2400" dirty="0">
                <a:effectLst/>
                <a:latin typeface="Roboto Black" panose="02000000000000000000" pitchFamily="2" charset="0"/>
                <a:ea typeface="Roboto Black" panose="02000000000000000000" pitchFamily="2" charset="0"/>
              </a:rPr>
              <a:t>Next,</a:t>
            </a:r>
            <a:r>
              <a:rPr lang="en-US" sz="2400" b="0" i="0" dirty="0">
                <a:effectLst/>
                <a:latin typeface="Roboto Black" panose="02000000000000000000" pitchFamily="2" charset="0"/>
                <a:ea typeface="Roboto Black" panose="02000000000000000000" pitchFamily="2" charset="0"/>
              </a:rPr>
              <a:t> we create the </a:t>
            </a:r>
            <a:r>
              <a:rPr lang="en-US" sz="2400" b="0" i="0" dirty="0" err="1">
                <a:effectLst/>
                <a:latin typeface="Roboto Black" panose="02000000000000000000" pitchFamily="2" charset="0"/>
                <a:ea typeface="Roboto Black" panose="02000000000000000000" pitchFamily="2" charset="0"/>
              </a:rPr>
              <a:t>categ_N</a:t>
            </a:r>
            <a:r>
              <a:rPr lang="en-US" sz="2400" b="0" i="0" dirty="0">
                <a:effectLst/>
                <a:latin typeface="Roboto Black" panose="02000000000000000000" pitchFamily="2" charset="0"/>
                <a:ea typeface="Roboto Black" panose="02000000000000000000" pitchFamily="2" charset="0"/>
              </a:rPr>
              <a:t> variables (with N∈[0:4] ) that contains the amount spent in each product category</a:t>
            </a:r>
            <a:r>
              <a:rPr lang="en-US" sz="2400" dirty="0">
                <a:effectLst/>
                <a:latin typeface="Roboto Black" panose="02000000000000000000" pitchFamily="2" charset="0"/>
                <a:ea typeface="Roboto Black" panose="02000000000000000000" pitchFamily="2" charset="0"/>
              </a:rPr>
              <a:t>.</a:t>
            </a:r>
          </a:p>
          <a:p>
            <a:r>
              <a:rPr lang="en-US" sz="2400" dirty="0">
                <a:effectLst/>
                <a:latin typeface="Roboto Black" panose="02000000000000000000" pitchFamily="2" charset="0"/>
                <a:ea typeface="Roboto Black" panose="02000000000000000000" pitchFamily="2" charset="0"/>
              </a:rPr>
              <a:t>Collected all the information of a particular order, and put into a single entry.</a:t>
            </a:r>
          </a:p>
          <a:p>
            <a:r>
              <a:rPr lang="en-US" sz="2400" b="0" i="0" dirty="0">
                <a:effectLst/>
                <a:latin typeface="Roboto Black" panose="02000000000000000000" pitchFamily="2" charset="0"/>
                <a:ea typeface="Roboto Black" panose="02000000000000000000" pitchFamily="2" charset="0"/>
              </a:rPr>
              <a:t>we then create a new </a:t>
            </a:r>
            <a:r>
              <a:rPr lang="en-US" sz="2400" b="0" i="0" dirty="0" err="1">
                <a:effectLst/>
                <a:latin typeface="Roboto Black" panose="02000000000000000000" pitchFamily="2" charset="0"/>
                <a:ea typeface="Roboto Black" panose="02000000000000000000" pitchFamily="2" charset="0"/>
              </a:rPr>
              <a:t>dataframe</a:t>
            </a:r>
            <a:r>
              <a:rPr lang="en-US" sz="2400" b="0" i="0" dirty="0">
                <a:effectLst/>
                <a:latin typeface="Roboto Black" panose="02000000000000000000" pitchFamily="2" charset="0"/>
                <a:ea typeface="Roboto Black" panose="02000000000000000000" pitchFamily="2" charset="0"/>
              </a:rPr>
              <a:t> that contains, for each order, the amount of the basket, as well as the way it is distributed over the 5 categories of products.</a:t>
            </a:r>
          </a:p>
          <a:p>
            <a:pPr algn="l"/>
            <a:r>
              <a:rPr lang="en-US" sz="2400" b="0" i="0" dirty="0">
                <a:effectLst/>
                <a:latin typeface="Roboto Black" panose="02000000000000000000" pitchFamily="2" charset="0"/>
                <a:ea typeface="Roboto Black" panose="02000000000000000000" pitchFamily="2" charset="0"/>
              </a:rPr>
              <a:t>Separation of data over time</a:t>
            </a:r>
          </a:p>
        </p:txBody>
      </p:sp>
    </p:spTree>
    <p:extLst>
      <p:ext uri="{BB962C8B-B14F-4D97-AF65-F5344CB8AC3E}">
        <p14:creationId xmlns:p14="http://schemas.microsoft.com/office/powerpoint/2010/main" val="227249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05A9-DC43-4A5B-B9F9-6BD3CF25C1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39A43-8892-4407-A47B-4DF8BBAD9B13}"/>
              </a:ext>
            </a:extLst>
          </p:cNvPr>
          <p:cNvSpPr>
            <a:spLocks noGrp="1"/>
          </p:cNvSpPr>
          <p:nvPr>
            <p:ph idx="1"/>
          </p:nvPr>
        </p:nvSpPr>
        <p:spPr/>
        <p:txBody>
          <a:bodyPr>
            <a:normAutofit/>
          </a:bodyPr>
          <a:lstStyle/>
          <a:p>
            <a:pPr algn="l"/>
            <a:r>
              <a:rPr lang="en-US" sz="2400" b="0" i="0" dirty="0">
                <a:effectLst/>
                <a:latin typeface="Roboto Black" panose="02000000000000000000" pitchFamily="2" charset="0"/>
                <a:ea typeface="Roboto Black" panose="02000000000000000000" pitchFamily="2" charset="0"/>
              </a:rPr>
              <a:t>The </a:t>
            </a:r>
            <a:r>
              <a:rPr lang="en-US" sz="2400" b="0" i="0" dirty="0" err="1">
                <a:effectLst/>
                <a:latin typeface="Roboto Black" panose="02000000000000000000" pitchFamily="2" charset="0"/>
                <a:ea typeface="Roboto Black" panose="02000000000000000000" pitchFamily="2" charset="0"/>
              </a:rPr>
              <a:t>dataframe</a:t>
            </a:r>
            <a:r>
              <a:rPr lang="en-US" sz="2400" b="0" i="0" dirty="0">
                <a:effectLst/>
                <a:latin typeface="Roboto Black" panose="02000000000000000000" pitchFamily="2" charset="0"/>
                <a:ea typeface="Roboto Black" panose="02000000000000000000" pitchFamily="2" charset="0"/>
              </a:rPr>
              <a:t> </a:t>
            </a:r>
            <a:r>
              <a:rPr lang="en-US" sz="2400" b="0" i="0" dirty="0" err="1">
                <a:effectLst/>
                <a:latin typeface="Roboto Black" panose="02000000000000000000" pitchFamily="2" charset="0"/>
                <a:ea typeface="Roboto Black" panose="02000000000000000000" pitchFamily="2" charset="0"/>
              </a:rPr>
              <a:t>basket_price</a:t>
            </a:r>
            <a:r>
              <a:rPr lang="en-US" sz="2400" b="0" i="0" dirty="0">
                <a:effectLst/>
                <a:latin typeface="Roboto Black" panose="02000000000000000000" pitchFamily="2" charset="0"/>
                <a:ea typeface="Roboto Black" panose="02000000000000000000" pitchFamily="2" charset="0"/>
              </a:rPr>
              <a:t> contains information for a period of 12 months</a:t>
            </a:r>
          </a:p>
          <a:p>
            <a:r>
              <a:rPr lang="en-US" sz="2400" b="0" i="0" dirty="0">
                <a:effectLst/>
                <a:latin typeface="Roboto Black" panose="02000000000000000000" pitchFamily="2" charset="0"/>
                <a:ea typeface="Roboto Black" panose="02000000000000000000" pitchFamily="2" charset="0"/>
              </a:rPr>
              <a:t>In order to be able to test the model in a realistic way, we split the data set by retaining the first 10 months to develop the model and the following two months to test it</a:t>
            </a:r>
          </a:p>
          <a:p>
            <a:r>
              <a:rPr lang="en-US" sz="2400" b="0" i="0" dirty="0">
                <a:effectLst/>
                <a:latin typeface="Roboto Black" panose="02000000000000000000" pitchFamily="2" charset="0"/>
                <a:ea typeface="Roboto Black" panose="02000000000000000000" pitchFamily="2" charset="0"/>
              </a:rPr>
              <a:t>In a next step, we group together the different entries that correspond to the same user. we thus determine the number of purchases made by the user, as well as the minimum, maximum, average amounts and the total amount spent during all the visits.</a:t>
            </a:r>
            <a:endParaRPr lang="en-IN" sz="24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41356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46D6-CDD3-43E7-8637-D8C57A071FE9}"/>
              </a:ext>
            </a:extLst>
          </p:cNvPr>
          <p:cNvSpPr>
            <a:spLocks noGrp="1"/>
          </p:cNvSpPr>
          <p:nvPr>
            <p:ph type="title"/>
          </p:nvPr>
        </p:nvSpPr>
        <p:spPr/>
        <p:txBody>
          <a:bodyPr>
            <a:noAutofit/>
          </a:bodyPr>
          <a:lstStyle/>
          <a:p>
            <a:r>
              <a:rPr lang="en-US" sz="5600" dirty="0">
                <a:latin typeface="Roboto Black" panose="02000000000000000000" pitchFamily="2" charset="0"/>
                <a:ea typeface="Roboto Black" panose="02000000000000000000" pitchFamily="2" charset="0"/>
              </a:rPr>
              <a:t>Creating clusters of customers</a:t>
            </a:r>
            <a:endParaRPr lang="en-IN" sz="5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907F830C-D2A5-4927-BB2F-EB89BBA56FE1}"/>
              </a:ext>
            </a:extLst>
          </p:cNvPr>
          <p:cNvSpPr>
            <a:spLocks noGrp="1"/>
          </p:cNvSpPr>
          <p:nvPr>
            <p:ph idx="1"/>
          </p:nvPr>
        </p:nvSpPr>
        <p:spPr/>
        <p:txBody>
          <a:bodyPr>
            <a:normAutofit/>
          </a:bodyPr>
          <a:lstStyle/>
          <a:p>
            <a:r>
              <a:rPr lang="en-US" sz="2400" dirty="0">
                <a:latin typeface="Roboto Black" panose="02000000000000000000" pitchFamily="2" charset="0"/>
                <a:ea typeface="Roboto Black" panose="02000000000000000000" pitchFamily="2" charset="0"/>
              </a:rPr>
              <a:t>We again use the Kmeans method for clustering the customers.</a:t>
            </a:r>
          </a:p>
          <a:p>
            <a:r>
              <a:rPr lang="en-US" sz="2400" dirty="0">
                <a:latin typeface="Roboto Black" panose="02000000000000000000" pitchFamily="2" charset="0"/>
                <a:ea typeface="Roboto Black" panose="02000000000000000000" pitchFamily="2" charset="0"/>
              </a:rPr>
              <a:t>For defining the number of clusters we used silhouette score and found that the best case is with 11 clusters.</a:t>
            </a:r>
          </a:p>
          <a:p>
            <a:r>
              <a:rPr lang="en-IN" sz="2400" dirty="0">
                <a:latin typeface="Roboto Black" panose="02000000000000000000" pitchFamily="2" charset="0"/>
                <a:ea typeface="Roboto Black" panose="02000000000000000000" pitchFamily="2" charset="0"/>
              </a:rPr>
              <a:t>Number of customers/clients in each clusters.</a:t>
            </a:r>
          </a:p>
        </p:txBody>
      </p:sp>
      <p:graphicFrame>
        <p:nvGraphicFramePr>
          <p:cNvPr id="4" name="Table 3">
            <a:extLst>
              <a:ext uri="{FF2B5EF4-FFF2-40B4-BE49-F238E27FC236}">
                <a16:creationId xmlns:a16="http://schemas.microsoft.com/office/drawing/2014/main" id="{7B9F54B3-8D2D-4ADF-94A3-C6E26CE71D36}"/>
              </a:ext>
            </a:extLst>
          </p:cNvPr>
          <p:cNvGraphicFramePr>
            <a:graphicFrameLocks noGrp="1"/>
          </p:cNvGraphicFramePr>
          <p:nvPr>
            <p:extLst>
              <p:ext uri="{D42A27DB-BD31-4B8C-83A1-F6EECF244321}">
                <p14:modId xmlns:p14="http://schemas.microsoft.com/office/powerpoint/2010/main" val="3338995122"/>
              </p:ext>
            </p:extLst>
          </p:nvPr>
        </p:nvGraphicFramePr>
        <p:xfrm>
          <a:off x="779931" y="4130936"/>
          <a:ext cx="10865220" cy="1005840"/>
        </p:xfrm>
        <a:graphic>
          <a:graphicData uri="http://schemas.openxmlformats.org/drawingml/2006/table">
            <a:tbl>
              <a:tblPr/>
              <a:tblGrid>
                <a:gridCol w="1070058">
                  <a:extLst>
                    <a:ext uri="{9D8B030D-6E8A-4147-A177-3AD203B41FA5}">
                      <a16:colId xmlns:a16="http://schemas.microsoft.com/office/drawing/2014/main" val="1079582483"/>
                    </a:ext>
                  </a:extLst>
                </a:gridCol>
                <a:gridCol w="740812">
                  <a:extLst>
                    <a:ext uri="{9D8B030D-6E8A-4147-A177-3AD203B41FA5}">
                      <a16:colId xmlns:a16="http://schemas.microsoft.com/office/drawing/2014/main" val="431116177"/>
                    </a:ext>
                  </a:extLst>
                </a:gridCol>
                <a:gridCol w="905435">
                  <a:extLst>
                    <a:ext uri="{9D8B030D-6E8A-4147-A177-3AD203B41FA5}">
                      <a16:colId xmlns:a16="http://schemas.microsoft.com/office/drawing/2014/main" val="3337574870"/>
                    </a:ext>
                  </a:extLst>
                </a:gridCol>
                <a:gridCol w="905435">
                  <a:extLst>
                    <a:ext uri="{9D8B030D-6E8A-4147-A177-3AD203B41FA5}">
                      <a16:colId xmlns:a16="http://schemas.microsoft.com/office/drawing/2014/main" val="1724935443"/>
                    </a:ext>
                  </a:extLst>
                </a:gridCol>
                <a:gridCol w="905435">
                  <a:extLst>
                    <a:ext uri="{9D8B030D-6E8A-4147-A177-3AD203B41FA5}">
                      <a16:colId xmlns:a16="http://schemas.microsoft.com/office/drawing/2014/main" val="2646163512"/>
                    </a:ext>
                  </a:extLst>
                </a:gridCol>
                <a:gridCol w="905435">
                  <a:extLst>
                    <a:ext uri="{9D8B030D-6E8A-4147-A177-3AD203B41FA5}">
                      <a16:colId xmlns:a16="http://schemas.microsoft.com/office/drawing/2014/main" val="3663872494"/>
                    </a:ext>
                  </a:extLst>
                </a:gridCol>
                <a:gridCol w="905435">
                  <a:extLst>
                    <a:ext uri="{9D8B030D-6E8A-4147-A177-3AD203B41FA5}">
                      <a16:colId xmlns:a16="http://schemas.microsoft.com/office/drawing/2014/main" val="3282657335"/>
                    </a:ext>
                  </a:extLst>
                </a:gridCol>
                <a:gridCol w="905435">
                  <a:extLst>
                    <a:ext uri="{9D8B030D-6E8A-4147-A177-3AD203B41FA5}">
                      <a16:colId xmlns:a16="http://schemas.microsoft.com/office/drawing/2014/main" val="417970421"/>
                    </a:ext>
                  </a:extLst>
                </a:gridCol>
                <a:gridCol w="905435">
                  <a:extLst>
                    <a:ext uri="{9D8B030D-6E8A-4147-A177-3AD203B41FA5}">
                      <a16:colId xmlns:a16="http://schemas.microsoft.com/office/drawing/2014/main" val="1568584057"/>
                    </a:ext>
                  </a:extLst>
                </a:gridCol>
                <a:gridCol w="905435">
                  <a:extLst>
                    <a:ext uri="{9D8B030D-6E8A-4147-A177-3AD203B41FA5}">
                      <a16:colId xmlns:a16="http://schemas.microsoft.com/office/drawing/2014/main" val="3060619057"/>
                    </a:ext>
                  </a:extLst>
                </a:gridCol>
                <a:gridCol w="905435">
                  <a:extLst>
                    <a:ext uri="{9D8B030D-6E8A-4147-A177-3AD203B41FA5}">
                      <a16:colId xmlns:a16="http://schemas.microsoft.com/office/drawing/2014/main" val="1541938185"/>
                    </a:ext>
                  </a:extLst>
                </a:gridCol>
                <a:gridCol w="905435">
                  <a:extLst>
                    <a:ext uri="{9D8B030D-6E8A-4147-A177-3AD203B41FA5}">
                      <a16:colId xmlns:a16="http://schemas.microsoft.com/office/drawing/2014/main" val="2752796730"/>
                    </a:ext>
                  </a:extLst>
                </a:gridCol>
              </a:tblGrid>
              <a:tr h="352891">
                <a:tc>
                  <a:txBody>
                    <a:bodyPr/>
                    <a:lstStyle/>
                    <a:p>
                      <a:pPr algn="r"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6</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9</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8</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3</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7</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5</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0</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4</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1</a:t>
                      </a:r>
                      <a:r>
                        <a:rPr lang="en-IN" b="1"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2</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040720"/>
                  </a:ext>
                </a:extLst>
              </a:tr>
              <a:tr h="617559">
                <a:tc>
                  <a:txBody>
                    <a:bodyPr/>
                    <a:lstStyle/>
                    <a:p>
                      <a:pPr algn="r" fontAlgn="ctr"/>
                      <a:r>
                        <a:rPr lang="en-IN" b="1" dirty="0">
                          <a:effectLst/>
                        </a:rPr>
                        <a:t>no. of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1450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495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453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7</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9256298"/>
                  </a:ext>
                </a:extLst>
              </a:tr>
            </a:tbl>
          </a:graphicData>
        </a:graphic>
      </p:graphicFrame>
    </p:spTree>
    <p:extLst>
      <p:ext uri="{BB962C8B-B14F-4D97-AF65-F5344CB8AC3E}">
        <p14:creationId xmlns:p14="http://schemas.microsoft.com/office/powerpoint/2010/main" val="576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A44C-5AF0-4168-880A-50D49873FFE1}"/>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Problem Statement </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830DA014-4B36-41D4-ADE7-35DD89EDFFF1}"/>
              </a:ext>
            </a:extLst>
          </p:cNvPr>
          <p:cNvSpPr>
            <a:spLocks noGrp="1"/>
          </p:cNvSpPr>
          <p:nvPr>
            <p:ph idx="1"/>
          </p:nvPr>
        </p:nvSpPr>
        <p:spPr>
          <a:xfrm>
            <a:off x="426721" y="1732449"/>
            <a:ext cx="6543039" cy="4881711"/>
          </a:xfrm>
        </p:spPr>
        <p:txBody>
          <a:bodyPr>
            <a:normAutofit/>
          </a:bodyPr>
          <a:lstStyle/>
          <a:p>
            <a:r>
              <a:rPr lang="en-US" sz="2800" dirty="0">
                <a:latin typeface="Roboto Black" panose="02000000000000000000" pitchFamily="2" charset="0"/>
                <a:ea typeface="Roboto Black" panose="02000000000000000000" pitchFamily="2" charset="0"/>
              </a:rPr>
              <a:t>To analyze the content of Ecommerce dataset that lists purchases made by ~4000 customers over a period of one year (</a:t>
            </a:r>
            <a:r>
              <a:rPr lang="en-IN" sz="2800" b="0" i="0" dirty="0">
                <a:effectLst/>
                <a:latin typeface="Roboto Black" panose="02000000000000000000" pitchFamily="2" charset="0"/>
                <a:ea typeface="Roboto Black" panose="02000000000000000000" pitchFamily="2" charset="0"/>
              </a:rPr>
              <a:t>from 2010/12/01 to 2011/12/09</a:t>
            </a:r>
            <a:r>
              <a:rPr lang="en-US" sz="2800" dirty="0">
                <a:latin typeface="Roboto Black" panose="02000000000000000000" pitchFamily="2" charset="0"/>
                <a:ea typeface="Roboto Black" panose="02000000000000000000" pitchFamily="2" charset="0"/>
              </a:rPr>
              <a:t>).</a:t>
            </a:r>
            <a:r>
              <a:rPr lang="en-US" sz="2800" b="0" i="0" dirty="0">
                <a:effectLst/>
                <a:latin typeface="Roboto Black" panose="02000000000000000000" pitchFamily="2" charset="0"/>
                <a:ea typeface="Roboto Black" panose="02000000000000000000" pitchFamily="2" charset="0"/>
              </a:rPr>
              <a:t> </a:t>
            </a:r>
          </a:p>
          <a:p>
            <a:r>
              <a:rPr lang="en-US" sz="2800" b="0" i="0" dirty="0">
                <a:effectLst/>
                <a:latin typeface="Roboto Black" panose="02000000000000000000" pitchFamily="2" charset="0"/>
                <a:ea typeface="Roboto Black" panose="02000000000000000000" pitchFamily="2" charset="0"/>
              </a:rPr>
              <a:t>Based on this analysis, we developed a model that allows to anticipate the purchases that will be made by a new customer, during the following year and this, from its first purchase.</a:t>
            </a:r>
            <a:endParaRPr lang="en-IN" sz="2800" dirty="0">
              <a:latin typeface="Roboto Black" panose="02000000000000000000" pitchFamily="2" charset="0"/>
              <a:ea typeface="Roboto Black" panose="02000000000000000000" pitchFamily="2" charset="0"/>
            </a:endParaRPr>
          </a:p>
        </p:txBody>
      </p:sp>
      <p:pic>
        <p:nvPicPr>
          <p:cNvPr id="5" name="Picture 4">
            <a:extLst>
              <a:ext uri="{FF2B5EF4-FFF2-40B4-BE49-F238E27FC236}">
                <a16:creationId xmlns:a16="http://schemas.microsoft.com/office/drawing/2014/main" id="{2B6860F1-A569-44D8-9ADF-957AAF500635}"/>
              </a:ext>
            </a:extLst>
          </p:cNvPr>
          <p:cNvPicPr>
            <a:picLocks noChangeAspect="1"/>
          </p:cNvPicPr>
          <p:nvPr/>
        </p:nvPicPr>
        <p:blipFill>
          <a:blip r:embed="rId2"/>
          <a:stretch>
            <a:fillRect/>
          </a:stretch>
        </p:blipFill>
        <p:spPr>
          <a:xfrm>
            <a:off x="7217229" y="2204720"/>
            <a:ext cx="4974771" cy="2901950"/>
          </a:xfrm>
          <a:prstGeom prst="rect">
            <a:avLst/>
          </a:prstGeom>
        </p:spPr>
      </p:pic>
    </p:spTree>
    <p:extLst>
      <p:ext uri="{BB962C8B-B14F-4D97-AF65-F5344CB8AC3E}">
        <p14:creationId xmlns:p14="http://schemas.microsoft.com/office/powerpoint/2010/main" val="423074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CAB4-EA20-4938-B63B-E1832166652D}"/>
              </a:ext>
            </a:extLst>
          </p:cNvPr>
          <p:cNvSpPr>
            <a:spLocks noGrp="1"/>
          </p:cNvSpPr>
          <p:nvPr>
            <p:ph type="title"/>
          </p:nvPr>
        </p:nvSpPr>
        <p:spPr/>
        <p:txBody>
          <a:bodyPr>
            <a:normAutofit/>
          </a:bodyPr>
          <a:lstStyle/>
          <a:p>
            <a:r>
              <a:rPr lang="en-US" sz="1800" b="0" i="0" dirty="0">
                <a:effectLst/>
                <a:latin typeface="Roboto Black" panose="02000000000000000000" pitchFamily="2" charset="0"/>
                <a:ea typeface="Roboto Black" panose="02000000000000000000" pitchFamily="2" charset="0"/>
              </a:rPr>
              <a:t>Finally, we re-organize the content of the </a:t>
            </a:r>
            <a:r>
              <a:rPr lang="en-US" sz="1800" b="0" i="0" dirty="0" err="1">
                <a:effectLst/>
                <a:latin typeface="Roboto Black" panose="02000000000000000000" pitchFamily="2" charset="0"/>
                <a:ea typeface="Roboto Black" panose="02000000000000000000" pitchFamily="2" charset="0"/>
              </a:rPr>
              <a:t>dataframe</a:t>
            </a:r>
            <a:r>
              <a:rPr lang="en-US" sz="1800" b="0" i="0" dirty="0">
                <a:effectLst/>
                <a:latin typeface="Roboto Black" panose="02000000000000000000" pitchFamily="2" charset="0"/>
                <a:ea typeface="Roboto Black" panose="02000000000000000000" pitchFamily="2" charset="0"/>
              </a:rPr>
              <a:t> by ordering the different clusters: first, in relation to the amount spent in each product category and then, according to the total amount spent</a:t>
            </a:r>
            <a:br>
              <a:rPr lang="en-IN" sz="1800" dirty="0">
                <a:latin typeface="Roboto Black" panose="02000000000000000000" pitchFamily="2" charset="0"/>
                <a:ea typeface="Roboto Black" panose="02000000000000000000" pitchFamily="2" charset="0"/>
              </a:rPr>
            </a:br>
            <a:endParaRPr lang="en-IN" sz="18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C7110DDF-93D0-4E82-9B6A-31A0DD05A4A6}"/>
              </a:ext>
            </a:extLst>
          </p:cNvPr>
          <p:cNvSpPr>
            <a:spLocks noGrp="1"/>
          </p:cNvSpPr>
          <p:nvPr>
            <p:ph idx="1"/>
          </p:nvPr>
        </p:nvSpPr>
        <p:spPr/>
        <p:txBody>
          <a:bodyPr/>
          <a:lstStyle/>
          <a:p>
            <a:endParaRPr lang="en-IN" dirty="0"/>
          </a:p>
        </p:txBody>
      </p:sp>
      <p:graphicFrame>
        <p:nvGraphicFramePr>
          <p:cNvPr id="4" name="Table 3">
            <a:extLst>
              <a:ext uri="{FF2B5EF4-FFF2-40B4-BE49-F238E27FC236}">
                <a16:creationId xmlns:a16="http://schemas.microsoft.com/office/drawing/2014/main" id="{0E7180ED-A3AC-4F79-9CEA-6AF1C38AC3C8}"/>
              </a:ext>
            </a:extLst>
          </p:cNvPr>
          <p:cNvGraphicFramePr>
            <a:graphicFrameLocks noGrp="1"/>
          </p:cNvGraphicFramePr>
          <p:nvPr>
            <p:extLst>
              <p:ext uri="{D42A27DB-BD31-4B8C-83A1-F6EECF244321}">
                <p14:modId xmlns:p14="http://schemas.microsoft.com/office/powerpoint/2010/main" val="2003043680"/>
              </p:ext>
            </p:extLst>
          </p:nvPr>
        </p:nvGraphicFramePr>
        <p:xfrm>
          <a:off x="537883" y="1732449"/>
          <a:ext cx="11071411" cy="4928327"/>
        </p:xfrm>
        <a:graphic>
          <a:graphicData uri="http://schemas.openxmlformats.org/drawingml/2006/table">
            <a:tbl>
              <a:tblPr/>
              <a:tblGrid>
                <a:gridCol w="851647">
                  <a:extLst>
                    <a:ext uri="{9D8B030D-6E8A-4147-A177-3AD203B41FA5}">
                      <a16:colId xmlns:a16="http://schemas.microsoft.com/office/drawing/2014/main" val="3838062738"/>
                    </a:ext>
                  </a:extLst>
                </a:gridCol>
                <a:gridCol w="851647">
                  <a:extLst>
                    <a:ext uri="{9D8B030D-6E8A-4147-A177-3AD203B41FA5}">
                      <a16:colId xmlns:a16="http://schemas.microsoft.com/office/drawing/2014/main" val="2363264234"/>
                    </a:ext>
                  </a:extLst>
                </a:gridCol>
                <a:gridCol w="851647">
                  <a:extLst>
                    <a:ext uri="{9D8B030D-6E8A-4147-A177-3AD203B41FA5}">
                      <a16:colId xmlns:a16="http://schemas.microsoft.com/office/drawing/2014/main" val="1147722833"/>
                    </a:ext>
                  </a:extLst>
                </a:gridCol>
                <a:gridCol w="851647">
                  <a:extLst>
                    <a:ext uri="{9D8B030D-6E8A-4147-A177-3AD203B41FA5}">
                      <a16:colId xmlns:a16="http://schemas.microsoft.com/office/drawing/2014/main" val="1239991159"/>
                    </a:ext>
                  </a:extLst>
                </a:gridCol>
                <a:gridCol w="851647">
                  <a:extLst>
                    <a:ext uri="{9D8B030D-6E8A-4147-A177-3AD203B41FA5}">
                      <a16:colId xmlns:a16="http://schemas.microsoft.com/office/drawing/2014/main" val="154772858"/>
                    </a:ext>
                  </a:extLst>
                </a:gridCol>
                <a:gridCol w="851647">
                  <a:extLst>
                    <a:ext uri="{9D8B030D-6E8A-4147-A177-3AD203B41FA5}">
                      <a16:colId xmlns:a16="http://schemas.microsoft.com/office/drawing/2014/main" val="2573507300"/>
                    </a:ext>
                  </a:extLst>
                </a:gridCol>
                <a:gridCol w="851647">
                  <a:extLst>
                    <a:ext uri="{9D8B030D-6E8A-4147-A177-3AD203B41FA5}">
                      <a16:colId xmlns:a16="http://schemas.microsoft.com/office/drawing/2014/main" val="1475815352"/>
                    </a:ext>
                  </a:extLst>
                </a:gridCol>
                <a:gridCol w="851647">
                  <a:extLst>
                    <a:ext uri="{9D8B030D-6E8A-4147-A177-3AD203B41FA5}">
                      <a16:colId xmlns:a16="http://schemas.microsoft.com/office/drawing/2014/main" val="2436271919"/>
                    </a:ext>
                  </a:extLst>
                </a:gridCol>
                <a:gridCol w="851647">
                  <a:extLst>
                    <a:ext uri="{9D8B030D-6E8A-4147-A177-3AD203B41FA5}">
                      <a16:colId xmlns:a16="http://schemas.microsoft.com/office/drawing/2014/main" val="392267302"/>
                    </a:ext>
                  </a:extLst>
                </a:gridCol>
                <a:gridCol w="851647">
                  <a:extLst>
                    <a:ext uri="{9D8B030D-6E8A-4147-A177-3AD203B41FA5}">
                      <a16:colId xmlns:a16="http://schemas.microsoft.com/office/drawing/2014/main" val="705484736"/>
                    </a:ext>
                  </a:extLst>
                </a:gridCol>
                <a:gridCol w="851647">
                  <a:extLst>
                    <a:ext uri="{9D8B030D-6E8A-4147-A177-3AD203B41FA5}">
                      <a16:colId xmlns:a16="http://schemas.microsoft.com/office/drawing/2014/main" val="387368329"/>
                    </a:ext>
                  </a:extLst>
                </a:gridCol>
                <a:gridCol w="851647">
                  <a:extLst>
                    <a:ext uri="{9D8B030D-6E8A-4147-A177-3AD203B41FA5}">
                      <a16:colId xmlns:a16="http://schemas.microsoft.com/office/drawing/2014/main" val="213696741"/>
                    </a:ext>
                  </a:extLst>
                </a:gridCol>
                <a:gridCol w="851647">
                  <a:extLst>
                    <a:ext uri="{9D8B030D-6E8A-4147-A177-3AD203B41FA5}">
                      <a16:colId xmlns:a16="http://schemas.microsoft.com/office/drawing/2014/main" val="2410240966"/>
                    </a:ext>
                  </a:extLst>
                </a:gridCol>
              </a:tblGrid>
              <a:tr h="343935">
                <a:tc>
                  <a:txBody>
                    <a:bodyPr/>
                    <a:lstStyle/>
                    <a:p>
                      <a:pPr algn="r" fontAlgn="ctr"/>
                      <a:endParaRPr lang="en-IN" sz="800" b="1" dirty="0">
                        <a:effectLst/>
                      </a:endParaRP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err="1">
                          <a:effectLst/>
                        </a:rPr>
                        <a:t>luster</a:t>
                      </a:r>
                      <a:endParaRPr lang="en-IN" sz="800" b="1" dirty="0">
                        <a:effectLst/>
                      </a:endParaRP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err="1">
                          <a:effectLst/>
                        </a:rPr>
                        <a:t>ount</a:t>
                      </a:r>
                      <a:endParaRPr lang="en-IN" sz="800" b="1" dirty="0">
                        <a:effectLst/>
                      </a:endParaRP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M</a:t>
                      </a:r>
                      <a:r>
                        <a:rPr lang="en-IN" sz="800" b="1" dirty="0">
                          <a:effectLst/>
                        </a:rPr>
                        <a:t>in</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M</a:t>
                      </a:r>
                      <a:r>
                        <a:rPr lang="en-IN" sz="800" b="1" dirty="0" err="1">
                          <a:effectLst/>
                        </a:rPr>
                        <a:t>ax</a:t>
                      </a:r>
                      <a:endParaRPr lang="en-IN" sz="800" b="1" dirty="0">
                        <a:effectLst/>
                      </a:endParaRP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M</a:t>
                      </a:r>
                      <a:r>
                        <a:rPr lang="en-IN" sz="800" b="1" dirty="0" err="1">
                          <a:effectLst/>
                        </a:rPr>
                        <a:t>ean</a:t>
                      </a:r>
                      <a:r>
                        <a:rPr lang="en-IN" sz="800" b="1" dirty="0">
                          <a:effectLst/>
                        </a:rPr>
                        <a:t> </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S</a:t>
                      </a:r>
                      <a:r>
                        <a:rPr lang="en-IN" sz="800" b="1" dirty="0">
                          <a:effectLst/>
                        </a:rPr>
                        <a:t>um</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a:effectLst/>
                        </a:rPr>
                        <a:t>ateg_0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a:effectLst/>
                        </a:rPr>
                        <a:t>ateg_1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a:effectLst/>
                        </a:rPr>
                        <a:t>ateg_2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a:effectLst/>
                        </a:rPr>
                        <a:t>ateg_3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800" b="1" dirty="0">
                          <a:effectLst/>
                        </a:rPr>
                        <a:t>C</a:t>
                      </a:r>
                      <a:r>
                        <a:rPr lang="en-IN" sz="800" b="1" dirty="0">
                          <a:effectLst/>
                        </a:rPr>
                        <a:t>ateg_4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p>
                      <a:r>
                        <a:rPr lang="en-US" sz="800" dirty="0"/>
                        <a:t>Size</a:t>
                      </a:r>
                      <a:endParaRPr lang="en-IN" sz="800" dirty="0"/>
                    </a:p>
                  </a:txBody>
                  <a:tcPr marL="39796" marR="39796" marT="19898" marB="19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2109463"/>
                  </a:ext>
                </a:extLst>
              </a:tr>
              <a:tr h="337798">
                <a:tc>
                  <a:txBody>
                    <a:bodyPr/>
                    <a:lstStyle/>
                    <a:p>
                      <a:pPr algn="r" fontAlgn="ctr"/>
                      <a:r>
                        <a:rPr lang="en-IN" sz="800" b="1" dirty="0">
                          <a:effectLst/>
                        </a:rPr>
                        <a:t>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dirty="0">
                          <a:effectLst/>
                        </a:rPr>
                        <a:t>6.0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2.646465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196.388851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344.409859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259.806342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715.732830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62.823209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10.805295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10.849368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10.781120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4.752409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495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331401"/>
                  </a:ext>
                </a:extLst>
              </a:tr>
              <a:tr h="337798">
                <a:tc>
                  <a:txBody>
                    <a:bodyPr/>
                    <a:lstStyle/>
                    <a:p>
                      <a:pPr algn="r" fontAlgn="ctr"/>
                      <a:r>
                        <a:rPr lang="en-IN" sz="800" b="1">
                          <a:effectLst/>
                        </a:rPr>
                        <a:t>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9.0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2.417219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214.804636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324.743468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267.189105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658.573291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9.303342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57.454679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12.824589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7.604795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12.815882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453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120330"/>
                  </a:ext>
                </a:extLst>
              </a:tr>
              <a:tr h="337798">
                <a:tc>
                  <a:txBody>
                    <a:bodyPr/>
                    <a:lstStyle/>
                    <a:p>
                      <a:pPr algn="r" fontAlgn="ctr"/>
                      <a:r>
                        <a:rPr lang="en-IN" sz="800" b="1">
                          <a:effectLst/>
                        </a:rPr>
                        <a:t>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dirty="0">
                          <a:effectLst/>
                        </a:rPr>
                        <a:t>2.619205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205.662185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376.898775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287.326586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818.948444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10.457826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15.205131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60.151829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7.228994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6.956220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302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968138"/>
                  </a:ext>
                </a:extLst>
              </a:tr>
              <a:tr h="337798">
                <a:tc>
                  <a:txBody>
                    <a:bodyPr/>
                    <a:lstStyle/>
                    <a:p>
                      <a:pPr algn="r" fontAlgn="ctr"/>
                      <a:r>
                        <a:rPr lang="en-IN" sz="800" b="1">
                          <a:effectLst/>
                        </a:rPr>
                        <a:t>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8.0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2.125806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206.340452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337.455290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265.874749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654.209129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15.956163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13.448154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14.027147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50.279925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6.338576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310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7698411"/>
                  </a:ext>
                </a:extLst>
              </a:tr>
              <a:tr h="337798">
                <a:tc>
                  <a:txBody>
                    <a:bodyPr/>
                    <a:lstStyle/>
                    <a:p>
                      <a:pPr algn="r" fontAlgn="ctr"/>
                      <a:r>
                        <a:rPr lang="en-IN" sz="800" b="1">
                          <a:effectLst/>
                        </a:rPr>
                        <a:t>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7.0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2.207792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192.505152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317.038961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245.720651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583.229221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7.317551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18.092222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11.018898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5.995236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57.576093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231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069612"/>
                  </a:ext>
                </a:extLst>
              </a:tr>
              <a:tr h="482567">
                <a:tc>
                  <a:txBody>
                    <a:bodyPr/>
                    <a:lstStyle/>
                    <a:p>
                      <a:pPr algn="r" fontAlgn="ctr"/>
                      <a:r>
                        <a:rPr lang="en-IN" sz="800" b="1">
                          <a:effectLst/>
                        </a:rPr>
                        <a:t>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3.251724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220.066683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457.759125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330.445079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1084.909221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20.872256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25.910287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21.891773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17.268001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14.061771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1450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6005474"/>
                  </a:ext>
                </a:extLst>
              </a:tr>
              <a:tr h="482567">
                <a:tc>
                  <a:txBody>
                    <a:bodyPr/>
                    <a:lstStyle/>
                    <a:p>
                      <a:pPr algn="r" fontAlgn="ctr"/>
                      <a:r>
                        <a:rPr lang="en-IN" sz="800" b="1">
                          <a:effectLst/>
                        </a:rPr>
                        <a:t>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1.702703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1050.559514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1410.658276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1212.850806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2191.505032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23.060478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26.017026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21.767292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17.112912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12.042658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185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451994"/>
                  </a:ext>
                </a:extLst>
              </a:tr>
              <a:tr h="482567">
                <a:tc>
                  <a:txBody>
                    <a:bodyPr/>
                    <a:lstStyle/>
                    <a:p>
                      <a:pPr algn="r" fontAlgn="ctr"/>
                      <a:r>
                        <a:rPr lang="en-IN" sz="800" b="1">
                          <a:effectLst/>
                        </a:rPr>
                        <a:t>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1.692308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3253.388462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4380.010000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3794.797051</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6250.506154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28.943716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19.704883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13.782335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15.824545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21.744522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892799"/>
                  </a:ext>
                </a:extLst>
              </a:tr>
              <a:tr h="482567">
                <a:tc>
                  <a:txBody>
                    <a:bodyPr/>
                    <a:lstStyle/>
                    <a:p>
                      <a:pPr algn="r" fontAlgn="ctr"/>
                      <a:r>
                        <a:rPr lang="en-IN" sz="800" b="1">
                          <a:effectLst/>
                        </a:rPr>
                        <a:t>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17.987013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86.284545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1649.434416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582.640620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9887.307662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22.053610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23.976630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25.452168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16.189417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12.348523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154</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661694"/>
                  </a:ext>
                </a:extLst>
              </a:tr>
              <a:tr h="482567">
                <a:tc>
                  <a:txBody>
                    <a:bodyPr/>
                    <a:lstStyle/>
                    <a:p>
                      <a:pPr algn="r" fontAlgn="ctr"/>
                      <a:r>
                        <a:rPr lang="en-IN" sz="800" b="1">
                          <a:effectLst/>
                        </a:rPr>
                        <a:t>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87.125000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20.862500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2643.812500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456.526689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37313.235000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24.794942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25.165035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24.604929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13.979829</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11.477885</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10151"/>
                  </a:ext>
                </a:extLst>
              </a:tr>
              <a:tr h="482567">
                <a:tc>
                  <a:txBody>
                    <a:bodyPr/>
                    <a:lstStyle/>
                    <a:p>
                      <a:pPr algn="r" fontAlgn="ctr"/>
                      <a:r>
                        <a:rPr lang="en-IN" sz="800" b="1">
                          <a:effectLst/>
                        </a:rPr>
                        <a:t>10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2.0</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26.857143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510.302857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20131.802857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5514.816882</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113654.117143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23.354068</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25.445817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25.738996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17.587876</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a:effectLst/>
                        </a:rPr>
                        <a:t>7.873243</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dirty="0">
                          <a:effectLst/>
                        </a:rPr>
                        <a:t>7</a:t>
                      </a:r>
                    </a:p>
                  </a:txBody>
                  <a:tcPr marL="39796" marR="39796" marT="19898" marB="198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494388"/>
                  </a:ext>
                </a:extLst>
              </a:tr>
            </a:tbl>
          </a:graphicData>
        </a:graphic>
      </p:graphicFrame>
    </p:spTree>
    <p:extLst>
      <p:ext uri="{BB962C8B-B14F-4D97-AF65-F5344CB8AC3E}">
        <p14:creationId xmlns:p14="http://schemas.microsoft.com/office/powerpoint/2010/main" val="256235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C6DA-897C-421A-9D7F-F394C2A6094B}"/>
              </a:ext>
            </a:extLst>
          </p:cNvPr>
          <p:cNvSpPr>
            <a:spLocks noGrp="1"/>
          </p:cNvSpPr>
          <p:nvPr>
            <p:ph type="title"/>
          </p:nvPr>
        </p:nvSpPr>
        <p:spPr>
          <a:xfrm>
            <a:off x="924443" y="2528047"/>
            <a:ext cx="10353762" cy="970450"/>
          </a:xfrm>
        </p:spPr>
        <p:txBody>
          <a:bodyPr>
            <a:noAutofit/>
          </a:bodyPr>
          <a:lstStyle/>
          <a:p>
            <a:r>
              <a:rPr lang="en-US" sz="6600" dirty="0">
                <a:latin typeface="Roboto Black" panose="02000000000000000000" pitchFamily="2" charset="0"/>
                <a:ea typeface="Roboto Black" panose="02000000000000000000" pitchFamily="2" charset="0"/>
              </a:rPr>
              <a:t>Classification of Customers </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F688C37B-32BA-4CC2-86C9-EEDC5B16FDF9}"/>
              </a:ext>
            </a:extLst>
          </p:cNvPr>
          <p:cNvSpPr>
            <a:spLocks noGrp="1"/>
          </p:cNvSpPr>
          <p:nvPr>
            <p:ph idx="1"/>
          </p:nvPr>
        </p:nvSpPr>
        <p:spPr>
          <a:xfrm>
            <a:off x="1254454" y="4762520"/>
            <a:ext cx="10353762" cy="4058751"/>
          </a:xfrm>
        </p:spPr>
        <p:txBody>
          <a:bodyPr>
            <a:normAutofit/>
          </a:bodyPr>
          <a:lstStyle/>
          <a:p>
            <a:r>
              <a:rPr lang="en-US" sz="2800" dirty="0">
                <a:latin typeface="Roboto Black" panose="02000000000000000000" pitchFamily="2" charset="0"/>
                <a:ea typeface="Roboto Black" panose="02000000000000000000" pitchFamily="2" charset="0"/>
              </a:rPr>
              <a:t>Splitting dataset into train and test with 80:20 ratio.</a:t>
            </a:r>
          </a:p>
        </p:txBody>
      </p:sp>
    </p:spTree>
    <p:extLst>
      <p:ext uri="{BB962C8B-B14F-4D97-AF65-F5344CB8AC3E}">
        <p14:creationId xmlns:p14="http://schemas.microsoft.com/office/powerpoint/2010/main" val="5752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A246-AC5B-4E71-9F92-28B1370088BB}"/>
              </a:ext>
            </a:extLst>
          </p:cNvPr>
          <p:cNvSpPr>
            <a:spLocks noGrp="1"/>
          </p:cNvSpPr>
          <p:nvPr>
            <p:ph type="title"/>
          </p:nvPr>
        </p:nvSpPr>
        <p:spPr/>
        <p:txBody>
          <a:bodyPr>
            <a:normAutofit/>
          </a:bodyPr>
          <a:lstStyle/>
          <a:p>
            <a:r>
              <a:rPr lang="en-US" sz="5400" dirty="0">
                <a:latin typeface="Roboto Black" panose="02000000000000000000" pitchFamily="2" charset="0"/>
                <a:ea typeface="Roboto Black" panose="02000000000000000000" pitchFamily="2" charset="0"/>
              </a:rPr>
              <a:t>SVM(Support Vector Machine)</a:t>
            </a:r>
            <a:endParaRPr lang="en-IN" sz="5400" dirty="0">
              <a:latin typeface="Roboto Black" panose="02000000000000000000" pitchFamily="2" charset="0"/>
              <a:ea typeface="Roboto Black" panose="02000000000000000000" pitchFamily="2" charset="0"/>
            </a:endParaRPr>
          </a:p>
        </p:txBody>
      </p:sp>
      <p:pic>
        <p:nvPicPr>
          <p:cNvPr id="4" name="Content Placeholder 3">
            <a:extLst>
              <a:ext uri="{FF2B5EF4-FFF2-40B4-BE49-F238E27FC236}">
                <a16:creationId xmlns:a16="http://schemas.microsoft.com/office/drawing/2014/main" id="{D215C3B1-9763-41F8-9A1D-95150A4C8A60}"/>
              </a:ext>
            </a:extLst>
          </p:cNvPr>
          <p:cNvPicPr>
            <a:picLocks noGrp="1" noChangeAspect="1"/>
          </p:cNvPicPr>
          <p:nvPr>
            <p:ph idx="1"/>
          </p:nvPr>
        </p:nvPicPr>
        <p:blipFill>
          <a:blip r:embed="rId2"/>
          <a:stretch>
            <a:fillRect/>
          </a:stretch>
        </p:blipFill>
        <p:spPr>
          <a:xfrm>
            <a:off x="537042" y="1790186"/>
            <a:ext cx="6311790" cy="4377532"/>
          </a:xfrm>
          <a:prstGeom prst="rect">
            <a:avLst/>
          </a:prstGeom>
        </p:spPr>
      </p:pic>
      <p:sp>
        <p:nvSpPr>
          <p:cNvPr id="5" name="TextBox 4">
            <a:extLst>
              <a:ext uri="{FF2B5EF4-FFF2-40B4-BE49-F238E27FC236}">
                <a16:creationId xmlns:a16="http://schemas.microsoft.com/office/drawing/2014/main" id="{F82724AC-D4AC-4CAF-977B-7CE651B93B96}"/>
              </a:ext>
            </a:extLst>
          </p:cNvPr>
          <p:cNvSpPr txBox="1"/>
          <p:nvPr/>
        </p:nvSpPr>
        <p:spPr>
          <a:xfrm>
            <a:off x="7234519" y="2133600"/>
            <a:ext cx="3487270" cy="3785652"/>
          </a:xfrm>
          <a:prstGeom prst="rect">
            <a:avLst/>
          </a:prstGeom>
          <a:noFill/>
        </p:spPr>
        <p:txBody>
          <a:bodyPr wrap="square" rtlCol="0">
            <a:spAutoFit/>
          </a:bodyPr>
          <a:lstStyle/>
          <a:p>
            <a:r>
              <a:rPr lang="en-US" sz="1600" dirty="0">
                <a:latin typeface="Roboto Black" panose="02000000000000000000" pitchFamily="2" charset="0"/>
                <a:ea typeface="Roboto Black" panose="02000000000000000000" pitchFamily="2" charset="0"/>
              </a:rPr>
              <a:t>Precision:82.13%</a:t>
            </a:r>
          </a:p>
          <a:p>
            <a:pPr algn="l"/>
            <a:endParaRPr lang="en-US" sz="1600" b="0" i="0" dirty="0">
              <a:effectLst/>
              <a:latin typeface="Roboto Black" panose="02000000000000000000" pitchFamily="2" charset="0"/>
              <a:ea typeface="Roboto Black" panose="02000000000000000000" pitchFamily="2" charset="0"/>
            </a:endParaRPr>
          </a:p>
          <a:p>
            <a:pPr algn="l"/>
            <a:r>
              <a:rPr lang="en-US" sz="1600" b="0" i="0" dirty="0">
                <a:effectLst/>
                <a:latin typeface="Roboto Black" panose="02000000000000000000" pitchFamily="2" charset="0"/>
                <a:ea typeface="Roboto Black" panose="02000000000000000000" pitchFamily="2" charset="0"/>
              </a:rPr>
              <a:t>On this curve, we can see that the train and cross-validation curves converge towards the same limit when the sample size increases.</a:t>
            </a:r>
          </a:p>
          <a:p>
            <a:pPr algn="l"/>
            <a:r>
              <a:rPr lang="en-US" sz="1600" b="0" i="0" dirty="0">
                <a:effectLst/>
                <a:latin typeface="Roboto Black" panose="02000000000000000000" pitchFamily="2" charset="0"/>
                <a:ea typeface="Roboto Black" panose="02000000000000000000" pitchFamily="2" charset="0"/>
              </a:rPr>
              <a:t>This is typical of modeling with low variance and proves that the model does not suffer from overfitting.</a:t>
            </a:r>
          </a:p>
          <a:p>
            <a:pPr algn="l"/>
            <a:r>
              <a:rPr lang="en-US" sz="1600" b="0" i="0" dirty="0">
                <a:effectLst/>
                <a:latin typeface="Roboto Black" panose="02000000000000000000" pitchFamily="2" charset="0"/>
                <a:ea typeface="Roboto Black" panose="02000000000000000000" pitchFamily="2" charset="0"/>
              </a:rPr>
              <a:t>Also, we can see that the accuracy of the training curve is correct which is synonymous of a low bias.</a:t>
            </a:r>
          </a:p>
          <a:p>
            <a:pPr algn="l"/>
            <a:r>
              <a:rPr lang="en-US" sz="1600" b="0" i="0" dirty="0">
                <a:effectLst/>
                <a:latin typeface="Roboto Black" panose="02000000000000000000" pitchFamily="2" charset="0"/>
                <a:ea typeface="Roboto Black" panose="02000000000000000000" pitchFamily="2" charset="0"/>
              </a:rPr>
              <a:t>Hence the model does not underfit the data.</a:t>
            </a:r>
          </a:p>
          <a:p>
            <a:endParaRPr lang="en-IN" sz="16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22171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936D-DD57-41F7-B95F-9FBC9135413C}"/>
              </a:ext>
            </a:extLst>
          </p:cNvPr>
          <p:cNvSpPr>
            <a:spLocks noGrp="1"/>
          </p:cNvSpPr>
          <p:nvPr>
            <p:ph type="title"/>
          </p:nvPr>
        </p:nvSpPr>
        <p:spPr/>
        <p:txBody>
          <a:bodyPr>
            <a:normAutofit/>
          </a:bodyPr>
          <a:lstStyle/>
          <a:p>
            <a:r>
              <a:rPr lang="en-US" sz="5400" dirty="0">
                <a:latin typeface="Roboto Black" panose="02000000000000000000" pitchFamily="2" charset="0"/>
                <a:ea typeface="Roboto Black" panose="02000000000000000000" pitchFamily="2" charset="0"/>
              </a:rPr>
              <a:t>Logistic Regression</a:t>
            </a:r>
            <a:endParaRPr lang="en-IN" sz="54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720CD211-1044-4016-9877-23FE93CC40CE}"/>
              </a:ext>
            </a:extLst>
          </p:cNvPr>
          <p:cNvSpPr>
            <a:spLocks noGrp="1"/>
          </p:cNvSpPr>
          <p:nvPr>
            <p:ph idx="1"/>
          </p:nvPr>
        </p:nvSpPr>
        <p:spPr/>
        <p:txBody>
          <a:bodyPr>
            <a:normAutofit/>
          </a:bodyPr>
          <a:lstStyle/>
          <a:p>
            <a:r>
              <a:rPr lang="en-US" sz="2800" dirty="0">
                <a:latin typeface="Roboto Black" panose="02000000000000000000" pitchFamily="2" charset="0"/>
                <a:ea typeface="Roboto Black" panose="02000000000000000000" pitchFamily="2" charset="0"/>
              </a:rPr>
              <a:t>Precision: 91.14%</a:t>
            </a:r>
          </a:p>
          <a:p>
            <a:endParaRPr lang="en-IN" sz="28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7ED98A40-71F6-4DE4-B0EF-684069BFE57C}"/>
              </a:ext>
            </a:extLst>
          </p:cNvPr>
          <p:cNvPicPr>
            <a:picLocks noChangeAspect="1"/>
          </p:cNvPicPr>
          <p:nvPr/>
        </p:nvPicPr>
        <p:blipFill>
          <a:blip r:embed="rId2"/>
          <a:stretch>
            <a:fillRect/>
          </a:stretch>
        </p:blipFill>
        <p:spPr>
          <a:xfrm>
            <a:off x="4502661" y="1904046"/>
            <a:ext cx="6263952" cy="4344354"/>
          </a:xfrm>
          <a:prstGeom prst="rect">
            <a:avLst/>
          </a:prstGeom>
        </p:spPr>
      </p:pic>
    </p:spTree>
    <p:extLst>
      <p:ext uri="{BB962C8B-B14F-4D97-AF65-F5344CB8AC3E}">
        <p14:creationId xmlns:p14="http://schemas.microsoft.com/office/powerpoint/2010/main" val="91658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3AEB-D593-429E-9212-C98D7EFB3422}"/>
              </a:ext>
            </a:extLst>
          </p:cNvPr>
          <p:cNvSpPr>
            <a:spLocks noGrp="1"/>
          </p:cNvSpPr>
          <p:nvPr>
            <p:ph type="title"/>
          </p:nvPr>
        </p:nvSpPr>
        <p:spPr/>
        <p:txBody>
          <a:bodyPr>
            <a:noAutofit/>
          </a:bodyPr>
          <a:lstStyle/>
          <a:p>
            <a:r>
              <a:rPr lang="en-US" sz="6000" dirty="0">
                <a:latin typeface="Roboto Black" panose="02000000000000000000" pitchFamily="2" charset="0"/>
                <a:ea typeface="Roboto Black" panose="02000000000000000000" pitchFamily="2" charset="0"/>
              </a:rPr>
              <a:t>K-nearest neighbor</a:t>
            </a:r>
            <a:endParaRPr lang="en-IN" sz="60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CC8F4E43-CD1A-47D3-8540-9D4A1CC66D35}"/>
              </a:ext>
            </a:extLst>
          </p:cNvPr>
          <p:cNvSpPr>
            <a:spLocks noGrp="1"/>
          </p:cNvSpPr>
          <p:nvPr>
            <p:ph idx="1"/>
          </p:nvPr>
        </p:nvSpPr>
        <p:spPr/>
        <p:txBody>
          <a:bodyPr>
            <a:normAutofit/>
          </a:bodyPr>
          <a:lstStyle/>
          <a:p>
            <a:r>
              <a:rPr lang="en-US" sz="2400" dirty="0">
                <a:latin typeface="Roboto Black" panose="02000000000000000000" pitchFamily="2" charset="0"/>
                <a:ea typeface="Roboto Black" panose="02000000000000000000" pitchFamily="2" charset="0"/>
              </a:rPr>
              <a:t>Precision: 80.19%</a:t>
            </a:r>
            <a:endParaRPr lang="en-IN" sz="24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E8BC3731-C127-4F7C-99BC-3BBDEF42D1CE}"/>
              </a:ext>
            </a:extLst>
          </p:cNvPr>
          <p:cNvPicPr>
            <a:picLocks noChangeAspect="1"/>
          </p:cNvPicPr>
          <p:nvPr/>
        </p:nvPicPr>
        <p:blipFill>
          <a:blip r:embed="rId2"/>
          <a:stretch>
            <a:fillRect/>
          </a:stretch>
        </p:blipFill>
        <p:spPr>
          <a:xfrm>
            <a:off x="4100792" y="1861017"/>
            <a:ext cx="6576172" cy="4560893"/>
          </a:xfrm>
          <a:prstGeom prst="rect">
            <a:avLst/>
          </a:prstGeom>
        </p:spPr>
      </p:pic>
    </p:spTree>
    <p:extLst>
      <p:ext uri="{BB962C8B-B14F-4D97-AF65-F5344CB8AC3E}">
        <p14:creationId xmlns:p14="http://schemas.microsoft.com/office/powerpoint/2010/main" val="2497701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58F-ED81-4328-89A4-BA1F5B00888B}"/>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Decision Trees</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8D73DB08-28EA-4D41-AD77-D029848EE8E2}"/>
              </a:ext>
            </a:extLst>
          </p:cNvPr>
          <p:cNvSpPr>
            <a:spLocks noGrp="1"/>
          </p:cNvSpPr>
          <p:nvPr>
            <p:ph idx="1"/>
          </p:nvPr>
        </p:nvSpPr>
        <p:spPr/>
        <p:txBody>
          <a:bodyPr>
            <a:normAutofit/>
          </a:bodyPr>
          <a:lstStyle/>
          <a:p>
            <a:r>
              <a:rPr lang="en-US" sz="2400" dirty="0">
                <a:latin typeface="Roboto Black" panose="02000000000000000000" pitchFamily="2" charset="0"/>
                <a:ea typeface="Roboto Black" panose="02000000000000000000" pitchFamily="2" charset="0"/>
              </a:rPr>
              <a:t>Precision: 86.29%</a:t>
            </a:r>
            <a:endParaRPr lang="en-IN" sz="24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A2C4A82A-000D-4108-9805-A703E2B7C2BE}"/>
              </a:ext>
            </a:extLst>
          </p:cNvPr>
          <p:cNvPicPr>
            <a:picLocks noChangeAspect="1"/>
          </p:cNvPicPr>
          <p:nvPr/>
        </p:nvPicPr>
        <p:blipFill>
          <a:blip r:embed="rId2"/>
          <a:stretch>
            <a:fillRect/>
          </a:stretch>
        </p:blipFill>
        <p:spPr>
          <a:xfrm>
            <a:off x="4145864" y="1732449"/>
            <a:ext cx="6338920" cy="4396348"/>
          </a:xfrm>
          <a:prstGeom prst="rect">
            <a:avLst/>
          </a:prstGeom>
        </p:spPr>
      </p:pic>
    </p:spTree>
    <p:extLst>
      <p:ext uri="{BB962C8B-B14F-4D97-AF65-F5344CB8AC3E}">
        <p14:creationId xmlns:p14="http://schemas.microsoft.com/office/powerpoint/2010/main" val="3193382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C3D0-C9D0-4293-9FCD-92E447A86A5B}"/>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Random Forest</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D98B0483-F448-46B1-A69C-1BC96F0CC698}"/>
              </a:ext>
            </a:extLst>
          </p:cNvPr>
          <p:cNvSpPr>
            <a:spLocks noGrp="1"/>
          </p:cNvSpPr>
          <p:nvPr>
            <p:ph idx="1"/>
          </p:nvPr>
        </p:nvSpPr>
        <p:spPr/>
        <p:txBody>
          <a:bodyPr>
            <a:normAutofit/>
          </a:bodyPr>
          <a:lstStyle/>
          <a:p>
            <a:r>
              <a:rPr lang="en-US" sz="2800" dirty="0">
                <a:latin typeface="Roboto Black" panose="02000000000000000000" pitchFamily="2" charset="0"/>
                <a:ea typeface="Roboto Black" panose="02000000000000000000" pitchFamily="2" charset="0"/>
              </a:rPr>
              <a:t>Precision: 91.27%</a:t>
            </a:r>
            <a:endParaRPr lang="en-IN" sz="28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25E05230-CD70-432F-AE04-3555D612727D}"/>
              </a:ext>
            </a:extLst>
          </p:cNvPr>
          <p:cNvPicPr>
            <a:picLocks noChangeAspect="1"/>
          </p:cNvPicPr>
          <p:nvPr/>
        </p:nvPicPr>
        <p:blipFill>
          <a:blip r:embed="rId2"/>
          <a:stretch>
            <a:fillRect/>
          </a:stretch>
        </p:blipFill>
        <p:spPr>
          <a:xfrm>
            <a:off x="4800039" y="1973510"/>
            <a:ext cx="6163795" cy="4274890"/>
          </a:xfrm>
          <a:prstGeom prst="rect">
            <a:avLst/>
          </a:prstGeom>
        </p:spPr>
      </p:pic>
    </p:spTree>
    <p:extLst>
      <p:ext uri="{BB962C8B-B14F-4D97-AF65-F5344CB8AC3E}">
        <p14:creationId xmlns:p14="http://schemas.microsoft.com/office/powerpoint/2010/main" val="114136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BC69-FC71-47A3-A74B-7E68CD91B56F}"/>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Adaboost Classifier</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3227D981-E8BD-43B8-AC1D-FD50DB7C5DFA}"/>
              </a:ext>
            </a:extLst>
          </p:cNvPr>
          <p:cNvSpPr>
            <a:spLocks noGrp="1"/>
          </p:cNvSpPr>
          <p:nvPr>
            <p:ph idx="1"/>
          </p:nvPr>
        </p:nvSpPr>
        <p:spPr/>
        <p:txBody>
          <a:bodyPr>
            <a:normAutofit/>
          </a:bodyPr>
          <a:lstStyle/>
          <a:p>
            <a:r>
              <a:rPr lang="en-US" sz="2800" dirty="0">
                <a:latin typeface="Roboto Black" panose="02000000000000000000" pitchFamily="2" charset="0"/>
                <a:ea typeface="Roboto Black" panose="02000000000000000000" pitchFamily="2" charset="0"/>
              </a:rPr>
              <a:t>Precision: 52.91%</a:t>
            </a:r>
            <a:endParaRPr lang="en-IN" sz="28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E43E0EFA-9773-4F4F-91B5-DB77C4B24CBD}"/>
              </a:ext>
            </a:extLst>
          </p:cNvPr>
          <p:cNvPicPr>
            <a:picLocks noChangeAspect="1"/>
          </p:cNvPicPr>
          <p:nvPr/>
        </p:nvPicPr>
        <p:blipFill>
          <a:blip r:embed="rId2"/>
          <a:stretch>
            <a:fillRect/>
          </a:stretch>
        </p:blipFill>
        <p:spPr>
          <a:xfrm>
            <a:off x="4452096" y="1798264"/>
            <a:ext cx="6466915" cy="4547994"/>
          </a:xfrm>
          <a:prstGeom prst="rect">
            <a:avLst/>
          </a:prstGeom>
        </p:spPr>
      </p:pic>
    </p:spTree>
    <p:extLst>
      <p:ext uri="{BB962C8B-B14F-4D97-AF65-F5344CB8AC3E}">
        <p14:creationId xmlns:p14="http://schemas.microsoft.com/office/powerpoint/2010/main" val="267441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11FA-B125-4FA5-888C-8B1FCC631DB1}"/>
              </a:ext>
            </a:extLst>
          </p:cNvPr>
          <p:cNvSpPr>
            <a:spLocks noGrp="1"/>
          </p:cNvSpPr>
          <p:nvPr>
            <p:ph type="title"/>
          </p:nvPr>
        </p:nvSpPr>
        <p:spPr/>
        <p:txBody>
          <a:bodyPr>
            <a:noAutofit/>
          </a:bodyPr>
          <a:lstStyle/>
          <a:p>
            <a:r>
              <a:rPr lang="en-US" sz="6000" dirty="0">
                <a:latin typeface="Roboto Black" panose="02000000000000000000" pitchFamily="2" charset="0"/>
                <a:ea typeface="Roboto Black" panose="02000000000000000000" pitchFamily="2" charset="0"/>
              </a:rPr>
              <a:t>Gradient Boosting Classifier</a:t>
            </a:r>
            <a:endParaRPr lang="en-IN" sz="60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A6A19BBB-7831-4EB4-8173-E37EF3CF8F72}"/>
              </a:ext>
            </a:extLst>
          </p:cNvPr>
          <p:cNvSpPr>
            <a:spLocks noGrp="1"/>
          </p:cNvSpPr>
          <p:nvPr>
            <p:ph idx="1"/>
          </p:nvPr>
        </p:nvSpPr>
        <p:spPr/>
        <p:txBody>
          <a:bodyPr>
            <a:normAutofit/>
          </a:bodyPr>
          <a:lstStyle/>
          <a:p>
            <a:r>
              <a:rPr lang="en-US" sz="3200" dirty="0">
                <a:latin typeface="Roboto Black" panose="02000000000000000000" pitchFamily="2" charset="0"/>
                <a:ea typeface="Roboto Black" panose="02000000000000000000" pitchFamily="2" charset="0"/>
              </a:rPr>
              <a:t>Precision: 89.47%</a:t>
            </a:r>
            <a:endParaRPr lang="en-IN" sz="3200" dirty="0">
              <a:latin typeface="Roboto Black" panose="02000000000000000000" pitchFamily="2" charset="0"/>
              <a:ea typeface="Roboto Black" panose="02000000000000000000" pitchFamily="2" charset="0"/>
            </a:endParaRPr>
          </a:p>
        </p:txBody>
      </p:sp>
      <p:pic>
        <p:nvPicPr>
          <p:cNvPr id="4" name="Picture 3">
            <a:extLst>
              <a:ext uri="{FF2B5EF4-FFF2-40B4-BE49-F238E27FC236}">
                <a16:creationId xmlns:a16="http://schemas.microsoft.com/office/drawing/2014/main" id="{F77C762A-AB72-4D62-8F94-7218B11F91C3}"/>
              </a:ext>
            </a:extLst>
          </p:cNvPr>
          <p:cNvPicPr>
            <a:picLocks noChangeAspect="1"/>
          </p:cNvPicPr>
          <p:nvPr/>
        </p:nvPicPr>
        <p:blipFill>
          <a:blip r:embed="rId2"/>
          <a:stretch>
            <a:fillRect/>
          </a:stretch>
        </p:blipFill>
        <p:spPr>
          <a:xfrm>
            <a:off x="4692462" y="1732449"/>
            <a:ext cx="6511371" cy="4515951"/>
          </a:xfrm>
          <a:prstGeom prst="rect">
            <a:avLst/>
          </a:prstGeom>
        </p:spPr>
      </p:pic>
    </p:spTree>
    <p:extLst>
      <p:ext uri="{BB962C8B-B14F-4D97-AF65-F5344CB8AC3E}">
        <p14:creationId xmlns:p14="http://schemas.microsoft.com/office/powerpoint/2010/main" val="545153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D86A35-A072-430E-9A02-0D5F938CDCA6}"/>
              </a:ext>
            </a:extLst>
          </p:cNvPr>
          <p:cNvSpPr txBox="1"/>
          <p:nvPr/>
        </p:nvSpPr>
        <p:spPr>
          <a:xfrm flipH="1">
            <a:off x="1228164" y="1577788"/>
            <a:ext cx="8668870" cy="4801314"/>
          </a:xfrm>
          <a:prstGeom prst="rect">
            <a:avLst/>
          </a:prstGeom>
          <a:noFill/>
        </p:spPr>
        <p:txBody>
          <a:bodyPr wrap="square" rtlCol="0">
            <a:spAutoFit/>
          </a:bodyPr>
          <a:lstStyle/>
          <a:p>
            <a:r>
              <a:rPr lang="en-US" sz="1800" dirty="0">
                <a:latin typeface="Roboto Black" panose="02000000000000000000" pitchFamily="2" charset="0"/>
                <a:ea typeface="Roboto Black" panose="02000000000000000000" pitchFamily="2" charset="0"/>
              </a:rPr>
              <a:t>Support Vector Machine</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Precision: 67.31 %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______________________________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Logistic Regression</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Precision: 75.42 %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______________________________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k-Nearest Neighbors</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Precision: 66.88 %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______________________________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Decision Tree</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Precision: 72.09 %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______________________________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Random Forest</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Precision: 75.30 %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______________________________ </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Gradient Boosting</a:t>
            </a:r>
            <a:br>
              <a:rPr lang="en-US" sz="1800" dirty="0">
                <a:latin typeface="Roboto Black" panose="02000000000000000000" pitchFamily="2" charset="0"/>
                <a:ea typeface="Roboto Black" panose="02000000000000000000" pitchFamily="2" charset="0"/>
              </a:rPr>
            </a:br>
            <a:r>
              <a:rPr lang="en-US" sz="1800" dirty="0">
                <a:latin typeface="Roboto Black" panose="02000000000000000000" pitchFamily="2" charset="0"/>
                <a:ea typeface="Roboto Black" panose="02000000000000000000" pitchFamily="2" charset="0"/>
              </a:rPr>
              <a:t>Precision: 75.46 % </a:t>
            </a:r>
            <a:endParaRPr lang="en-IN" dirty="0">
              <a:latin typeface="Roboto Black" panose="02000000000000000000" pitchFamily="2" charset="0"/>
              <a:ea typeface="Roboto Black" panose="02000000000000000000" pitchFamily="2" charset="0"/>
            </a:endParaRPr>
          </a:p>
        </p:txBody>
      </p:sp>
      <p:sp>
        <p:nvSpPr>
          <p:cNvPr id="7" name="TextBox 6">
            <a:extLst>
              <a:ext uri="{FF2B5EF4-FFF2-40B4-BE49-F238E27FC236}">
                <a16:creationId xmlns:a16="http://schemas.microsoft.com/office/drawing/2014/main" id="{077F8DF2-27B5-4720-A83F-41A61D5E3A1F}"/>
              </a:ext>
            </a:extLst>
          </p:cNvPr>
          <p:cNvSpPr txBox="1"/>
          <p:nvPr/>
        </p:nvSpPr>
        <p:spPr>
          <a:xfrm>
            <a:off x="3227294" y="116541"/>
            <a:ext cx="5396753" cy="1107996"/>
          </a:xfrm>
          <a:prstGeom prst="rect">
            <a:avLst/>
          </a:prstGeom>
          <a:noFill/>
        </p:spPr>
        <p:txBody>
          <a:bodyPr wrap="square" rtlCol="0">
            <a:spAutoFit/>
          </a:bodyPr>
          <a:lstStyle/>
          <a:p>
            <a:r>
              <a:rPr lang="en-US" sz="6600" dirty="0">
                <a:latin typeface="Roboto Black" panose="02000000000000000000" pitchFamily="2" charset="0"/>
                <a:ea typeface="Roboto Black" panose="02000000000000000000" pitchFamily="2" charset="0"/>
              </a:rPr>
              <a:t>Summary</a:t>
            </a:r>
            <a:endParaRPr lang="en-IN" sz="66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20847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F921-E4D1-44DA-95A1-D4329E3D67A3}"/>
              </a:ext>
            </a:extLst>
          </p:cNvPr>
          <p:cNvSpPr>
            <a:spLocks noGrp="1"/>
          </p:cNvSpPr>
          <p:nvPr>
            <p:ph type="title"/>
          </p:nvPr>
        </p:nvSpPr>
        <p:spPr/>
        <p:txBody>
          <a:bodyPr>
            <a:noAutofit/>
          </a:bodyPr>
          <a:lstStyle/>
          <a:p>
            <a:r>
              <a:rPr lang="en-US" sz="7200" dirty="0">
                <a:latin typeface="Roboto Black" panose="02000000000000000000" pitchFamily="2" charset="0"/>
                <a:ea typeface="Roboto Black" panose="02000000000000000000" pitchFamily="2" charset="0"/>
              </a:rPr>
              <a:t>Introduction </a:t>
            </a:r>
            <a:endParaRPr lang="en-IN" sz="72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191CA53C-CB76-4061-85F6-7737FBE6DB40}"/>
              </a:ext>
            </a:extLst>
          </p:cNvPr>
          <p:cNvSpPr>
            <a:spLocks noGrp="1"/>
          </p:cNvSpPr>
          <p:nvPr>
            <p:ph idx="1"/>
          </p:nvPr>
        </p:nvSpPr>
        <p:spPr/>
        <p:txBody>
          <a:bodyPr>
            <a:normAutofit/>
          </a:bodyPr>
          <a:lstStyle/>
          <a:p>
            <a:endParaRPr lang="en-US" sz="2800" b="0" i="0" dirty="0">
              <a:solidFill>
                <a:schemeClr val="tx1"/>
              </a:solidFill>
              <a:effectLst/>
              <a:latin typeface="Roboto Black" panose="02000000000000000000" pitchFamily="2" charset="0"/>
              <a:ea typeface="Roboto Black" panose="02000000000000000000" pitchFamily="2" charset="0"/>
            </a:endParaRPr>
          </a:p>
          <a:p>
            <a:r>
              <a:rPr lang="en-US" sz="2800" b="0" i="0" dirty="0">
                <a:solidFill>
                  <a:schemeClr val="tx1"/>
                </a:solidFill>
                <a:effectLst/>
                <a:latin typeface="Roboto Black" panose="02000000000000000000" pitchFamily="2" charset="0"/>
                <a:ea typeface="Roboto Black" panose="02000000000000000000" pitchFamily="2" charset="0"/>
              </a:rPr>
              <a:t>Customer segmentation is the practice of dividing a company’s customers into groups that reflect similarity among customers in each group. </a:t>
            </a:r>
          </a:p>
          <a:p>
            <a:r>
              <a:rPr lang="en-US" sz="2800" b="0" i="0" dirty="0">
                <a:solidFill>
                  <a:schemeClr val="tx1"/>
                </a:solidFill>
                <a:effectLst/>
                <a:latin typeface="Roboto Black" panose="02000000000000000000" pitchFamily="2" charset="0"/>
                <a:ea typeface="Roboto Black" panose="02000000000000000000" pitchFamily="2" charset="0"/>
              </a:rPr>
              <a:t>The goal of segmenting customers is to decide how to relate to customers in each segment in order to maximize the value of each customer to the business.</a:t>
            </a:r>
            <a:endParaRPr lang="en-IN" sz="2800" dirty="0">
              <a:solidFill>
                <a:schemeClr val="tx1"/>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503905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3764-5210-47A9-97E0-0B811E3E65D9}"/>
              </a:ext>
            </a:extLst>
          </p:cNvPr>
          <p:cNvSpPr>
            <a:spLocks noGrp="1"/>
          </p:cNvSpPr>
          <p:nvPr>
            <p:ph type="title"/>
          </p:nvPr>
        </p:nvSpPr>
        <p:spPr/>
        <p:txBody>
          <a:bodyPr>
            <a:noAutofit/>
          </a:bodyPr>
          <a:lstStyle/>
          <a:p>
            <a:r>
              <a:rPr lang="en-US" sz="6600" dirty="0">
                <a:latin typeface="Roboto Black" panose="02000000000000000000" pitchFamily="2" charset="0"/>
                <a:ea typeface="Roboto Black" panose="02000000000000000000" pitchFamily="2" charset="0"/>
              </a:rPr>
              <a:t>Conclusion </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350FA0BA-A229-4248-B4CD-516017EB804E}"/>
              </a:ext>
            </a:extLst>
          </p:cNvPr>
          <p:cNvSpPr>
            <a:spLocks noGrp="1"/>
          </p:cNvSpPr>
          <p:nvPr>
            <p:ph idx="1"/>
          </p:nvPr>
        </p:nvSpPr>
        <p:spPr>
          <a:xfrm>
            <a:off x="913795" y="1732449"/>
            <a:ext cx="10353762" cy="4910398"/>
          </a:xfrm>
        </p:spPr>
        <p:txBody>
          <a:bodyPr>
            <a:noAutofit/>
          </a:bodyPr>
          <a:lstStyle/>
          <a:p>
            <a:pPr algn="l"/>
            <a:r>
              <a:rPr lang="en-US" b="0" i="0" dirty="0">
                <a:effectLst/>
                <a:latin typeface="Roboto Black" panose="02000000000000000000" pitchFamily="2" charset="0"/>
                <a:ea typeface="Roboto Black" panose="02000000000000000000" pitchFamily="2" charset="0"/>
              </a:rPr>
              <a:t>With given the available information, we developed a classifier that allows to anticipate the type of purchase that a customer will make, as well as the number of visits that he will make during a year, and this from its first visit to the E-commerce site.</a:t>
            </a:r>
          </a:p>
          <a:p>
            <a:pPr algn="l"/>
            <a:r>
              <a:rPr lang="en-US" b="0" i="0" dirty="0">
                <a:effectLst/>
                <a:latin typeface="Roboto Black" panose="02000000000000000000" pitchFamily="2" charset="0"/>
                <a:ea typeface="Roboto Black" panose="02000000000000000000" pitchFamily="2" charset="0"/>
              </a:rPr>
              <a:t>The first stage of this work consisted in describing the different products sold by the site, which was the subject of a first classification. There, we grouped the different products into 5 main categories of goods.</a:t>
            </a:r>
          </a:p>
          <a:p>
            <a:pPr algn="l"/>
            <a:r>
              <a:rPr lang="en-US" b="0" i="0" dirty="0">
                <a:effectLst/>
                <a:latin typeface="Roboto Black" panose="02000000000000000000" pitchFamily="2" charset="0"/>
                <a:ea typeface="Roboto Black" panose="02000000000000000000" pitchFamily="2" charset="0"/>
              </a:rPr>
              <a:t>In a second step, we performed a classification of the customers by analyzing their consumption habits over a period of 10 months. </a:t>
            </a:r>
            <a:r>
              <a:rPr lang="en-US" dirty="0">
                <a:effectLst/>
                <a:latin typeface="Roboto Black" panose="02000000000000000000" pitchFamily="2" charset="0"/>
                <a:ea typeface="Roboto Black" panose="02000000000000000000" pitchFamily="2" charset="0"/>
              </a:rPr>
              <a:t>We </a:t>
            </a:r>
            <a:r>
              <a:rPr lang="en-US" b="0" i="0" dirty="0">
                <a:effectLst/>
                <a:latin typeface="Roboto Black" panose="02000000000000000000" pitchFamily="2" charset="0"/>
                <a:ea typeface="Roboto Black" panose="02000000000000000000" pitchFamily="2" charset="0"/>
              </a:rPr>
              <a:t>have classified clients into 11 major categories based on the type of products they usually buy, the number of visits they make and the amount they spent during the 10 months.</a:t>
            </a:r>
          </a:p>
          <a:p>
            <a:pPr algn="l"/>
            <a:r>
              <a:rPr lang="en-US" b="0" i="0" dirty="0">
                <a:effectLst/>
                <a:latin typeface="Roboto Black" panose="02000000000000000000" pitchFamily="2" charset="0"/>
                <a:ea typeface="Roboto Black" panose="02000000000000000000" pitchFamily="2" charset="0"/>
              </a:rPr>
              <a:t>Once these categories established, we finally trained several classifiers whose objective is to be able to classify consumers in one of these 11 categories and this from their first purchase.</a:t>
            </a:r>
          </a:p>
          <a:p>
            <a:endParaRPr lang="en-IN"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9485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7B5C-D8B5-48A0-B678-AFDD79278245}"/>
              </a:ext>
            </a:extLst>
          </p:cNvPr>
          <p:cNvSpPr>
            <a:spLocks noGrp="1"/>
          </p:cNvSpPr>
          <p:nvPr>
            <p:ph type="title"/>
          </p:nvPr>
        </p:nvSpPr>
        <p:spPr>
          <a:xfrm>
            <a:off x="734500" y="304800"/>
            <a:ext cx="10353762" cy="970450"/>
          </a:xfrm>
        </p:spPr>
        <p:txBody>
          <a:bodyPr>
            <a:noAutofit/>
          </a:bodyPr>
          <a:lstStyle/>
          <a:p>
            <a:r>
              <a:rPr lang="en-US" sz="6600" dirty="0">
                <a:latin typeface="Roboto Black" panose="02000000000000000000" pitchFamily="2" charset="0"/>
                <a:ea typeface="Roboto Black" panose="02000000000000000000" pitchFamily="2" charset="0"/>
              </a:rPr>
              <a:t>Conclusion</a:t>
            </a:r>
            <a:endParaRPr lang="en-IN" sz="66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0DFC0429-E78E-4CA3-9CF9-19D19F9DA595}"/>
              </a:ext>
            </a:extLst>
          </p:cNvPr>
          <p:cNvSpPr>
            <a:spLocks noGrp="1"/>
          </p:cNvSpPr>
          <p:nvPr>
            <p:ph idx="1"/>
          </p:nvPr>
        </p:nvSpPr>
        <p:spPr>
          <a:xfrm>
            <a:off x="636495" y="1526261"/>
            <a:ext cx="11152094" cy="5125551"/>
          </a:xfrm>
        </p:spPr>
        <p:txBody>
          <a:bodyPr>
            <a:noAutofit/>
          </a:bodyPr>
          <a:lstStyle/>
          <a:p>
            <a:pPr algn="l"/>
            <a:r>
              <a:rPr lang="en-US" b="0" i="0" dirty="0">
                <a:effectLst/>
                <a:latin typeface="Roboto Black" panose="02000000000000000000" pitchFamily="2" charset="0"/>
                <a:ea typeface="Roboto Black" panose="02000000000000000000" pitchFamily="2" charset="0"/>
              </a:rPr>
              <a:t>For this, the classifier is based on 5 variables which are: mean : amount of the basket of the current purchase </a:t>
            </a:r>
            <a:r>
              <a:rPr lang="en-US" b="0" i="0" dirty="0" err="1">
                <a:effectLst/>
                <a:latin typeface="Roboto Black" panose="02000000000000000000" pitchFamily="2" charset="0"/>
                <a:ea typeface="Roboto Black" panose="02000000000000000000" pitchFamily="2" charset="0"/>
              </a:rPr>
              <a:t>categ_N</a:t>
            </a:r>
            <a:r>
              <a:rPr lang="en-US" b="0" i="0" dirty="0">
                <a:effectLst/>
                <a:latin typeface="Roboto Black" panose="02000000000000000000" pitchFamily="2" charset="0"/>
                <a:ea typeface="Roboto Black" panose="02000000000000000000" pitchFamily="2" charset="0"/>
              </a:rPr>
              <a:t> with N∈[0:4] : percentage spent in product category with index N</a:t>
            </a:r>
          </a:p>
          <a:p>
            <a:pPr algn="l"/>
            <a:r>
              <a:rPr lang="en-US" b="0" i="0" dirty="0">
                <a:effectLst/>
                <a:latin typeface="Roboto Black" panose="02000000000000000000" pitchFamily="2" charset="0"/>
                <a:ea typeface="Roboto Black" panose="02000000000000000000" pitchFamily="2" charset="0"/>
              </a:rPr>
              <a:t>Finally, the quality of the predictions of the different classifiers was tested over the last two months of the dataset.</a:t>
            </a:r>
          </a:p>
          <a:p>
            <a:pPr algn="l"/>
            <a:r>
              <a:rPr lang="en-US" b="0" i="0" dirty="0">
                <a:effectLst/>
                <a:latin typeface="Roboto Black" panose="02000000000000000000" pitchFamily="2" charset="0"/>
                <a:ea typeface="Roboto Black" panose="02000000000000000000" pitchFamily="2" charset="0"/>
              </a:rPr>
              <a:t>The data were then processed in two steps: first, all the data was considered (</a:t>
            </a:r>
            <a:r>
              <a:rPr lang="en-US" dirty="0">
                <a:effectLst/>
                <a:latin typeface="Roboto Black" panose="02000000000000000000" pitchFamily="2" charset="0"/>
                <a:ea typeface="Roboto Black" panose="02000000000000000000" pitchFamily="2" charset="0"/>
              </a:rPr>
              <a:t>over</a:t>
            </a:r>
            <a:r>
              <a:rPr lang="en-US" b="0" i="0" dirty="0">
                <a:effectLst/>
                <a:latin typeface="Roboto Black" panose="02000000000000000000" pitchFamily="2" charset="0"/>
                <a:ea typeface="Roboto Black" panose="02000000000000000000" pitchFamily="2" charset="0"/>
              </a:rPr>
              <a:t> the 2 months) to define the category to which each client belongs, and then, the classifier predictions were compared with this category assignment.</a:t>
            </a:r>
          </a:p>
          <a:p>
            <a:pPr algn="l"/>
            <a:r>
              <a:rPr lang="en-US" b="0" i="0" dirty="0">
                <a:effectLst/>
                <a:latin typeface="Roboto Black" panose="02000000000000000000" pitchFamily="2" charset="0"/>
                <a:ea typeface="Roboto Black" panose="02000000000000000000" pitchFamily="2" charset="0"/>
              </a:rPr>
              <a:t>We then found that 75% of clients are awarded the right classes. The performance of the classifier therefore seems correct given the potential shortcomings of the current model. In particular, a bias that has not been dealt with concerns the seasonality of purchases and the fact that purchasing habits will potentially depend on the time of year (for example, Christmas ).</a:t>
            </a:r>
          </a:p>
          <a:p>
            <a:pPr algn="l"/>
            <a:r>
              <a:rPr lang="en-US" b="0" i="0" dirty="0">
                <a:effectLst/>
                <a:latin typeface="Roboto Black" panose="02000000000000000000" pitchFamily="2" charset="0"/>
                <a:ea typeface="Roboto Black" panose="02000000000000000000" pitchFamily="2" charset="0"/>
              </a:rPr>
              <a:t>In practice, this seasonal effect may cause the categories defined over a 10-month period to be quite different from those extrapolated from the last two months. In order to correct such bias, it would be beneficial to have data that would cover a longer period of time.</a:t>
            </a:r>
          </a:p>
          <a:p>
            <a:endParaRPr lang="en-IN"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47553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17F6-C33E-410E-B1B6-500C72D567A0}"/>
              </a:ext>
            </a:extLst>
          </p:cNvPr>
          <p:cNvPicPr>
            <a:picLocks noChangeAspect="1"/>
          </p:cNvPicPr>
          <p:nvPr/>
        </p:nvPicPr>
        <p:blipFill>
          <a:blip r:embed="rId2"/>
          <a:stretch>
            <a:fillRect/>
          </a:stretch>
        </p:blipFill>
        <p:spPr>
          <a:xfrm>
            <a:off x="2033587" y="658906"/>
            <a:ext cx="8124825" cy="4572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8757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7518-D412-40BF-9296-1DFE2468B2B9}"/>
              </a:ext>
            </a:extLst>
          </p:cNvPr>
          <p:cNvSpPr>
            <a:spLocks noGrp="1"/>
          </p:cNvSpPr>
          <p:nvPr>
            <p:ph type="title"/>
          </p:nvPr>
        </p:nvSpPr>
        <p:spPr/>
        <p:txBody>
          <a:bodyPr>
            <a:normAutofit/>
          </a:bodyPr>
          <a:lstStyle/>
          <a:p>
            <a:r>
              <a:rPr lang="en-US" sz="4800" dirty="0">
                <a:latin typeface="Roboto Black" panose="02000000000000000000" pitchFamily="2" charset="0"/>
                <a:ea typeface="Roboto Black" panose="02000000000000000000" pitchFamily="2" charset="0"/>
              </a:rPr>
              <a:t>Importance of Customer Segmentation</a:t>
            </a:r>
            <a:endParaRPr lang="en-IN" sz="48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F0ADDEA8-9482-4D41-9DC7-60CB63BFC806}"/>
              </a:ext>
            </a:extLst>
          </p:cNvPr>
          <p:cNvSpPr>
            <a:spLocks noGrp="1"/>
          </p:cNvSpPr>
          <p:nvPr>
            <p:ph idx="1"/>
          </p:nvPr>
        </p:nvSpPr>
        <p:spPr>
          <a:xfrm>
            <a:off x="913795" y="1732449"/>
            <a:ext cx="10353762" cy="4865575"/>
          </a:xfrm>
        </p:spPr>
        <p:txBody>
          <a:bodyPr>
            <a:noAutofit/>
          </a:bodyPr>
          <a:lstStyle/>
          <a:p>
            <a:pPr algn="l"/>
            <a:r>
              <a:rPr lang="en-US" sz="2800" b="0" i="0" dirty="0">
                <a:solidFill>
                  <a:schemeClr val="tx1"/>
                </a:solidFill>
                <a:effectLst/>
                <a:latin typeface="Roboto Black" panose="02000000000000000000" pitchFamily="2" charset="0"/>
                <a:ea typeface="Roboto Black" panose="02000000000000000000" pitchFamily="2" charset="0"/>
              </a:rPr>
              <a:t>Customer segmentation has the potential to allow marketers to address each customer in the most effective way. Using the large amount of data available on customers (and potential customers), a customer segmentation analysis allows marketers to identify discrete groups of customers with a high degree of accuracy based on demographic, behavioral and other indicators.</a:t>
            </a:r>
          </a:p>
          <a:p>
            <a:pPr algn="l"/>
            <a:r>
              <a:rPr lang="en-US" sz="2800" b="0" i="0" dirty="0">
                <a:solidFill>
                  <a:schemeClr val="tx1"/>
                </a:solidFill>
                <a:effectLst/>
                <a:latin typeface="Roboto Black" panose="02000000000000000000" pitchFamily="2" charset="0"/>
                <a:ea typeface="Roboto Black" panose="02000000000000000000" pitchFamily="2" charset="0"/>
              </a:rPr>
              <a:t>Since the marketer’s goal is usually to maximize the value (revenue and/or profit) from each customer, it is critical to know in advance how any particular marketing action will influence the customer.</a:t>
            </a:r>
          </a:p>
        </p:txBody>
      </p:sp>
    </p:spTree>
    <p:extLst>
      <p:ext uri="{BB962C8B-B14F-4D97-AF65-F5344CB8AC3E}">
        <p14:creationId xmlns:p14="http://schemas.microsoft.com/office/powerpoint/2010/main" val="272322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6EFC-B3AE-4B91-8E8B-6BA33FF93F06}"/>
              </a:ext>
            </a:extLst>
          </p:cNvPr>
          <p:cNvSpPr>
            <a:spLocks noGrp="1"/>
          </p:cNvSpPr>
          <p:nvPr>
            <p:ph type="title"/>
          </p:nvPr>
        </p:nvSpPr>
        <p:spPr/>
        <p:txBody>
          <a:bodyPr>
            <a:noAutofit/>
          </a:bodyPr>
          <a:lstStyle/>
          <a:p>
            <a:r>
              <a:rPr lang="en-US" sz="6000" dirty="0">
                <a:latin typeface="Roboto Black" panose="02000000000000000000" pitchFamily="2" charset="0"/>
                <a:ea typeface="Roboto Black" panose="02000000000000000000" pitchFamily="2" charset="0"/>
              </a:rPr>
              <a:t>Dataset Description </a:t>
            </a:r>
            <a:endParaRPr lang="en-IN" sz="60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3C4EB3F8-BB75-4106-9F19-3A00EFF40054}"/>
              </a:ext>
            </a:extLst>
          </p:cNvPr>
          <p:cNvSpPr>
            <a:spLocks noGrp="1"/>
          </p:cNvSpPr>
          <p:nvPr>
            <p:ph idx="1"/>
          </p:nvPr>
        </p:nvSpPr>
        <p:spPr>
          <a:xfrm>
            <a:off x="913795" y="1732449"/>
            <a:ext cx="10353762" cy="4937292"/>
          </a:xfrm>
        </p:spPr>
        <p:txBody>
          <a:bodyPr>
            <a:noAutofit/>
          </a:bodyPr>
          <a:lstStyle/>
          <a:p>
            <a:r>
              <a:rPr lang="en-US" sz="1800" dirty="0">
                <a:latin typeface="Roboto Black" panose="02000000000000000000" pitchFamily="2" charset="0"/>
                <a:ea typeface="Roboto Black" panose="02000000000000000000" pitchFamily="2" charset="0"/>
              </a:rPr>
              <a:t>Data frame Dimensions: (406829,8)</a:t>
            </a:r>
          </a:p>
          <a:p>
            <a:pPr algn="l"/>
            <a:r>
              <a:rPr lang="en-US" sz="1800" b="1" i="0" dirty="0" err="1">
                <a:effectLst/>
                <a:latin typeface="Roboto Black" panose="02000000000000000000" pitchFamily="2" charset="0"/>
                <a:ea typeface="Roboto Black" panose="02000000000000000000" pitchFamily="2" charset="0"/>
              </a:rPr>
              <a:t>InvoiceNo</a:t>
            </a:r>
            <a:r>
              <a:rPr lang="en-US" sz="1800" b="0" i="0" dirty="0">
                <a:effectLst/>
                <a:latin typeface="Roboto Black" panose="02000000000000000000" pitchFamily="2" charset="0"/>
                <a:ea typeface="Roboto Black" panose="02000000000000000000" pitchFamily="2" charset="0"/>
              </a:rPr>
              <a:t>: Invoice number. Nominal, a 6-digit integral number uniquely assigned to each transaction. </a:t>
            </a:r>
          </a:p>
          <a:p>
            <a:pPr algn="l"/>
            <a:r>
              <a:rPr lang="en-US" sz="1800" b="1" i="0" dirty="0" err="1">
                <a:effectLst/>
                <a:latin typeface="Roboto Black" panose="02000000000000000000" pitchFamily="2" charset="0"/>
                <a:ea typeface="Roboto Black" panose="02000000000000000000" pitchFamily="2" charset="0"/>
              </a:rPr>
              <a:t>StockCode</a:t>
            </a:r>
            <a:r>
              <a:rPr lang="en-US" sz="1800" b="0" i="0" dirty="0">
                <a:effectLst/>
                <a:latin typeface="Roboto Black" panose="02000000000000000000" pitchFamily="2" charset="0"/>
                <a:ea typeface="Roboto Black" panose="02000000000000000000" pitchFamily="2" charset="0"/>
              </a:rPr>
              <a:t>: Product (item) code. Nominal, a 5-digit integral number uniquely assigned to each distinct product.</a:t>
            </a:r>
          </a:p>
          <a:p>
            <a:pPr algn="l"/>
            <a:r>
              <a:rPr lang="en-US" sz="1800" b="1" i="0" dirty="0">
                <a:effectLst/>
                <a:latin typeface="Roboto Black" panose="02000000000000000000" pitchFamily="2" charset="0"/>
                <a:ea typeface="Roboto Black" panose="02000000000000000000" pitchFamily="2" charset="0"/>
              </a:rPr>
              <a:t>Description</a:t>
            </a:r>
            <a:r>
              <a:rPr lang="en-US" sz="1800" b="0" i="0" dirty="0">
                <a:effectLst/>
                <a:latin typeface="Roboto Black" panose="02000000000000000000" pitchFamily="2" charset="0"/>
                <a:ea typeface="Roboto Black" panose="02000000000000000000" pitchFamily="2" charset="0"/>
              </a:rPr>
              <a:t>: Product (item) name. Nominal.</a:t>
            </a:r>
          </a:p>
          <a:p>
            <a:pPr algn="l"/>
            <a:r>
              <a:rPr lang="en-US" sz="1800" b="1" i="0" dirty="0">
                <a:effectLst/>
                <a:latin typeface="Roboto Black" panose="02000000000000000000" pitchFamily="2" charset="0"/>
                <a:ea typeface="Roboto Black" panose="02000000000000000000" pitchFamily="2" charset="0"/>
              </a:rPr>
              <a:t>Quantity</a:t>
            </a:r>
            <a:r>
              <a:rPr lang="en-US" sz="1800" b="0" i="0" dirty="0">
                <a:effectLst/>
                <a:latin typeface="Roboto Black" panose="02000000000000000000" pitchFamily="2" charset="0"/>
                <a:ea typeface="Roboto Black" panose="02000000000000000000" pitchFamily="2" charset="0"/>
              </a:rPr>
              <a:t>: The quantities of each product (item) per transaction. Numeric.</a:t>
            </a:r>
          </a:p>
          <a:p>
            <a:pPr algn="l"/>
            <a:r>
              <a:rPr lang="en-US" sz="1800" b="1" i="0" dirty="0" err="1">
                <a:effectLst/>
                <a:latin typeface="Roboto Black" panose="02000000000000000000" pitchFamily="2" charset="0"/>
                <a:ea typeface="Roboto Black" panose="02000000000000000000" pitchFamily="2" charset="0"/>
              </a:rPr>
              <a:t>InvoiceDate</a:t>
            </a:r>
            <a:r>
              <a:rPr lang="en-US" sz="1800" b="0" i="0" dirty="0">
                <a:effectLst/>
                <a:latin typeface="Roboto Black" panose="02000000000000000000" pitchFamily="2" charset="0"/>
                <a:ea typeface="Roboto Black" panose="02000000000000000000" pitchFamily="2" charset="0"/>
              </a:rPr>
              <a:t>: </a:t>
            </a:r>
            <a:r>
              <a:rPr lang="en-US" sz="1800" b="0" i="0" dirty="0" err="1">
                <a:effectLst/>
                <a:latin typeface="Roboto Black" panose="02000000000000000000" pitchFamily="2" charset="0"/>
                <a:ea typeface="Roboto Black" panose="02000000000000000000" pitchFamily="2" charset="0"/>
              </a:rPr>
              <a:t>Invice</a:t>
            </a:r>
            <a:r>
              <a:rPr lang="en-US" sz="1800" b="0" i="0" dirty="0">
                <a:effectLst/>
                <a:latin typeface="Roboto Black" panose="02000000000000000000" pitchFamily="2" charset="0"/>
                <a:ea typeface="Roboto Black" panose="02000000000000000000" pitchFamily="2" charset="0"/>
              </a:rPr>
              <a:t> Date and time. Numeric, the day and time when each transaction was generated.</a:t>
            </a:r>
          </a:p>
          <a:p>
            <a:pPr algn="l"/>
            <a:r>
              <a:rPr lang="en-US" sz="1800" b="1" i="0" dirty="0" err="1">
                <a:effectLst/>
                <a:latin typeface="Roboto Black" panose="02000000000000000000" pitchFamily="2" charset="0"/>
                <a:ea typeface="Roboto Black" panose="02000000000000000000" pitchFamily="2" charset="0"/>
              </a:rPr>
              <a:t>UnitPrice</a:t>
            </a:r>
            <a:r>
              <a:rPr lang="en-US" sz="1800" b="0" i="0" dirty="0">
                <a:effectLst/>
                <a:latin typeface="Roboto Black" panose="02000000000000000000" pitchFamily="2" charset="0"/>
                <a:ea typeface="Roboto Black" panose="02000000000000000000" pitchFamily="2" charset="0"/>
              </a:rPr>
              <a:t>: Unit price. Numeric, Product price per unit in sterling.</a:t>
            </a:r>
          </a:p>
          <a:p>
            <a:pPr algn="l"/>
            <a:r>
              <a:rPr lang="en-US" sz="1800" b="1" i="0" dirty="0" err="1">
                <a:effectLst/>
                <a:latin typeface="Roboto Black" panose="02000000000000000000" pitchFamily="2" charset="0"/>
                <a:ea typeface="Roboto Black" panose="02000000000000000000" pitchFamily="2" charset="0"/>
              </a:rPr>
              <a:t>CustomerID</a:t>
            </a:r>
            <a:r>
              <a:rPr lang="en-US" sz="1800" b="0" i="0" dirty="0">
                <a:effectLst/>
                <a:latin typeface="Roboto Black" panose="02000000000000000000" pitchFamily="2" charset="0"/>
                <a:ea typeface="Roboto Black" panose="02000000000000000000" pitchFamily="2" charset="0"/>
              </a:rPr>
              <a:t>: Customer number. Nominal, a 5-digit integral number uniquely assigned to each customer.</a:t>
            </a:r>
          </a:p>
          <a:p>
            <a:pPr algn="l"/>
            <a:r>
              <a:rPr lang="en-US" sz="1800" b="1" i="0" dirty="0">
                <a:effectLst/>
                <a:latin typeface="Roboto Black" panose="02000000000000000000" pitchFamily="2" charset="0"/>
                <a:ea typeface="Roboto Black" panose="02000000000000000000" pitchFamily="2" charset="0"/>
              </a:rPr>
              <a:t>Country</a:t>
            </a:r>
            <a:r>
              <a:rPr lang="en-US" sz="1800" b="0" i="0" dirty="0">
                <a:effectLst/>
                <a:latin typeface="Roboto Black" panose="02000000000000000000" pitchFamily="2" charset="0"/>
                <a:ea typeface="Roboto Black" panose="02000000000000000000" pitchFamily="2" charset="0"/>
              </a:rPr>
              <a:t>: Country name. Nominal, the name of the country where each customer resides.</a:t>
            </a:r>
            <a:br>
              <a:rPr lang="en-US" sz="1800" b="0" i="0" dirty="0">
                <a:effectLst/>
                <a:latin typeface="Roboto Black" panose="02000000000000000000" pitchFamily="2" charset="0"/>
                <a:ea typeface="Roboto Black" panose="02000000000000000000" pitchFamily="2" charset="0"/>
              </a:rPr>
            </a:br>
            <a:br>
              <a:rPr lang="en-US" sz="1800" dirty="0">
                <a:latin typeface="Roboto Black" panose="02000000000000000000" pitchFamily="2" charset="0"/>
                <a:ea typeface="Roboto Black" panose="02000000000000000000" pitchFamily="2" charset="0"/>
              </a:rPr>
            </a:br>
            <a:endParaRPr lang="en-US" sz="1800" dirty="0">
              <a:latin typeface="Roboto Black" panose="02000000000000000000" pitchFamily="2" charset="0"/>
              <a:ea typeface="Roboto Black" panose="02000000000000000000" pitchFamily="2" charset="0"/>
            </a:endParaRPr>
          </a:p>
          <a:p>
            <a:endParaRPr lang="en-IN" sz="18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49448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C773-0DD4-4FF6-9C79-16A7D4687087}"/>
              </a:ext>
            </a:extLst>
          </p:cNvPr>
          <p:cNvSpPr>
            <a:spLocks noGrp="1"/>
          </p:cNvSpPr>
          <p:nvPr>
            <p:ph type="title"/>
          </p:nvPr>
        </p:nvSpPr>
        <p:spPr/>
        <p:txBody>
          <a:bodyPr>
            <a:noAutofit/>
          </a:bodyPr>
          <a:lstStyle/>
          <a:p>
            <a:r>
              <a:rPr lang="en-US" sz="6000" dirty="0">
                <a:latin typeface="Roboto Black" panose="02000000000000000000" pitchFamily="2" charset="0"/>
                <a:ea typeface="Roboto Black" panose="02000000000000000000" pitchFamily="2" charset="0"/>
              </a:rPr>
              <a:t>Flow of the Project </a:t>
            </a:r>
            <a:endParaRPr lang="en-IN" sz="6000" dirty="0">
              <a:latin typeface="Roboto Black" panose="02000000000000000000" pitchFamily="2" charset="0"/>
              <a:ea typeface="Roboto Black" panose="02000000000000000000" pitchFamily="2" charset="0"/>
            </a:endParaRPr>
          </a:p>
        </p:txBody>
      </p:sp>
      <p:sp>
        <p:nvSpPr>
          <p:cNvPr id="3" name="Content Placeholder 2">
            <a:extLst>
              <a:ext uri="{FF2B5EF4-FFF2-40B4-BE49-F238E27FC236}">
                <a16:creationId xmlns:a16="http://schemas.microsoft.com/office/drawing/2014/main" id="{A1664123-5F1E-4992-8184-CEA6E54C317A}"/>
              </a:ext>
            </a:extLst>
          </p:cNvPr>
          <p:cNvSpPr>
            <a:spLocks noGrp="1"/>
          </p:cNvSpPr>
          <p:nvPr>
            <p:ph idx="1"/>
          </p:nvPr>
        </p:nvSpPr>
        <p:spPr/>
        <p:txBody>
          <a:bodyPr>
            <a:normAutofit/>
          </a:bodyPr>
          <a:lstStyle/>
          <a:p>
            <a:r>
              <a:rPr lang="en-US" sz="2800" dirty="0">
                <a:latin typeface="Roboto Black" panose="02000000000000000000" pitchFamily="2" charset="0"/>
                <a:ea typeface="Roboto Black" panose="02000000000000000000" pitchFamily="2" charset="0"/>
              </a:rPr>
              <a:t>Data Preparation</a:t>
            </a:r>
          </a:p>
          <a:p>
            <a:r>
              <a:rPr lang="en-US" sz="2800" dirty="0">
                <a:latin typeface="Roboto Black" panose="02000000000000000000" pitchFamily="2" charset="0"/>
                <a:ea typeface="Roboto Black" panose="02000000000000000000" pitchFamily="2" charset="0"/>
              </a:rPr>
              <a:t>Data Exploration</a:t>
            </a:r>
          </a:p>
          <a:p>
            <a:r>
              <a:rPr lang="en-US" sz="2800" dirty="0">
                <a:latin typeface="Roboto Black" panose="02000000000000000000" pitchFamily="2" charset="0"/>
                <a:ea typeface="Roboto Black" panose="02000000000000000000" pitchFamily="2" charset="0"/>
              </a:rPr>
              <a:t>Clustering based on products using Kmeans </a:t>
            </a:r>
          </a:p>
          <a:p>
            <a:r>
              <a:rPr lang="en-US" sz="2800" dirty="0">
                <a:latin typeface="Roboto Black" panose="02000000000000000000" pitchFamily="2" charset="0"/>
                <a:ea typeface="Roboto Black" panose="02000000000000000000" pitchFamily="2" charset="0"/>
              </a:rPr>
              <a:t>Categorizing the customers clusters </a:t>
            </a:r>
          </a:p>
          <a:p>
            <a:r>
              <a:rPr lang="en-US" sz="2800" dirty="0">
                <a:latin typeface="Roboto Black" panose="02000000000000000000" pitchFamily="2" charset="0"/>
                <a:ea typeface="Roboto Black" panose="02000000000000000000" pitchFamily="2" charset="0"/>
              </a:rPr>
              <a:t>Classifying the customers </a:t>
            </a:r>
          </a:p>
          <a:p>
            <a:r>
              <a:rPr lang="en-US" sz="2800" dirty="0">
                <a:latin typeface="Roboto Black" panose="02000000000000000000" pitchFamily="2" charset="0"/>
                <a:ea typeface="Roboto Black" panose="02000000000000000000" pitchFamily="2" charset="0"/>
              </a:rPr>
              <a:t>Testing the predictions </a:t>
            </a:r>
          </a:p>
          <a:p>
            <a:r>
              <a:rPr lang="en-US" sz="2800" dirty="0">
                <a:latin typeface="Roboto Black" panose="02000000000000000000" pitchFamily="2" charset="0"/>
                <a:ea typeface="Roboto Black" panose="02000000000000000000" pitchFamily="2" charset="0"/>
              </a:rPr>
              <a:t>Conclusions </a:t>
            </a:r>
            <a:endParaRPr lang="en-IN" sz="28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0333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7388-8562-4690-B78E-5336C45BE32E}"/>
              </a:ext>
            </a:extLst>
          </p:cNvPr>
          <p:cNvSpPr>
            <a:spLocks noGrp="1"/>
          </p:cNvSpPr>
          <p:nvPr>
            <p:ph type="title"/>
          </p:nvPr>
        </p:nvSpPr>
        <p:spPr>
          <a:xfrm>
            <a:off x="919119" y="233082"/>
            <a:ext cx="10353762" cy="970450"/>
          </a:xfrm>
        </p:spPr>
        <p:txBody>
          <a:bodyPr>
            <a:noAutofit/>
          </a:bodyPr>
          <a:lstStyle/>
          <a:p>
            <a:r>
              <a:rPr lang="en-US" sz="6000" dirty="0">
                <a:latin typeface="Roboto Black" panose="02000000000000000000" pitchFamily="2" charset="0"/>
                <a:ea typeface="Roboto Black" panose="02000000000000000000" pitchFamily="2" charset="0"/>
              </a:rPr>
              <a:t>Literature Survey</a:t>
            </a:r>
            <a:endParaRPr lang="en-IN" sz="6000" dirty="0">
              <a:latin typeface="Roboto Black" panose="02000000000000000000" pitchFamily="2" charset="0"/>
              <a:ea typeface="Roboto Black" panose="02000000000000000000" pitchFamily="2" charset="0"/>
            </a:endParaRPr>
          </a:p>
        </p:txBody>
      </p:sp>
      <p:graphicFrame>
        <p:nvGraphicFramePr>
          <p:cNvPr id="8" name="Content Placeholder 7">
            <a:extLst>
              <a:ext uri="{FF2B5EF4-FFF2-40B4-BE49-F238E27FC236}">
                <a16:creationId xmlns:a16="http://schemas.microsoft.com/office/drawing/2014/main" id="{A3F62009-6BEE-46A2-8E37-7B61976E9482}"/>
              </a:ext>
            </a:extLst>
          </p:cNvPr>
          <p:cNvGraphicFramePr>
            <a:graphicFrameLocks noGrp="1"/>
          </p:cNvGraphicFramePr>
          <p:nvPr>
            <p:ph idx="1"/>
            <p:extLst>
              <p:ext uri="{D42A27DB-BD31-4B8C-83A1-F6EECF244321}">
                <p14:modId xmlns:p14="http://schemas.microsoft.com/office/powerpoint/2010/main" val="915542815"/>
              </p:ext>
            </p:extLst>
          </p:nvPr>
        </p:nvGraphicFramePr>
        <p:xfrm>
          <a:off x="295834" y="1580051"/>
          <a:ext cx="11716871" cy="5116314"/>
        </p:xfrm>
        <a:graphic>
          <a:graphicData uri="http://schemas.openxmlformats.org/drawingml/2006/table">
            <a:tbl>
              <a:tblPr firstRow="1" firstCol="1" bandRow="1"/>
              <a:tblGrid>
                <a:gridCol w="1766154">
                  <a:extLst>
                    <a:ext uri="{9D8B030D-6E8A-4147-A177-3AD203B41FA5}">
                      <a16:colId xmlns:a16="http://schemas.microsoft.com/office/drawing/2014/main" val="2661616673"/>
                    </a:ext>
                  </a:extLst>
                </a:gridCol>
                <a:gridCol w="1436550">
                  <a:extLst>
                    <a:ext uri="{9D8B030D-6E8A-4147-A177-3AD203B41FA5}">
                      <a16:colId xmlns:a16="http://schemas.microsoft.com/office/drawing/2014/main" val="3835609254"/>
                    </a:ext>
                  </a:extLst>
                </a:gridCol>
                <a:gridCol w="1815773">
                  <a:extLst>
                    <a:ext uri="{9D8B030D-6E8A-4147-A177-3AD203B41FA5}">
                      <a16:colId xmlns:a16="http://schemas.microsoft.com/office/drawing/2014/main" val="1711234681"/>
                    </a:ext>
                  </a:extLst>
                </a:gridCol>
                <a:gridCol w="3683526">
                  <a:extLst>
                    <a:ext uri="{9D8B030D-6E8A-4147-A177-3AD203B41FA5}">
                      <a16:colId xmlns:a16="http://schemas.microsoft.com/office/drawing/2014/main" val="435231720"/>
                    </a:ext>
                  </a:extLst>
                </a:gridCol>
                <a:gridCol w="3014868">
                  <a:extLst>
                    <a:ext uri="{9D8B030D-6E8A-4147-A177-3AD203B41FA5}">
                      <a16:colId xmlns:a16="http://schemas.microsoft.com/office/drawing/2014/main" val="3055713493"/>
                    </a:ext>
                  </a:extLst>
                </a:gridCol>
              </a:tblGrid>
              <a:tr h="472774">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Title </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Year of Publication</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Authors</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Methods</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Conclusion</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270363"/>
                  </a:ext>
                </a:extLst>
              </a:tr>
              <a:tr h="2284607">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 Predictive Analysis model of Customer Behavior Using Modified Random Forest Algorithm in Cloud environment</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2020</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p>
                      <a:pPr algn="l">
                        <a:lnSpc>
                          <a:spcPct val="107000"/>
                        </a:lnSpc>
                        <a:spcAft>
                          <a:spcPts val="800"/>
                        </a:spcAft>
                      </a:pP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Soumi</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Ghosh;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Chandan</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Banerjee</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Prediction analysis of customer purchase behavior is an interesting and challenging task in modern-day life. Their objective is to introduce the concept of machine learning using a random forest algorithm in depth. In this paper, a model has been proposed for predicting which cloud services have been purchased on a number of factors. A random forest model is built using different parameters such as advertisement click sequence, previously purchased cloud services, etc. and training our model.</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As an outcome, for a customer, this proposed model is providing high accuracy in prediction. Five factors have been considered which affect purchasing decision-making of customers in cloud services, such as previous purchasing habits, a sequence of advertisements viewed, customer location, etc..</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320577"/>
                  </a:ext>
                </a:extLst>
              </a:tr>
              <a:tr h="2358933">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Benefit Segmentation of Online Customer reviews using Random Forest</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2018</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K.Torizuka, H. Oi; F. Saitoh; S. Ishizu</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In this research, they use the random forest algorithm for benefit segmentation, as this algorithm identifies training data with high accuracy even if noise and outliers exist, and it is widely used for analysis of text data. In the experiment, they analyzed customer reviews for hotels. They treated the reason for using hotels as the benefit, and analyzed topics based on word frequency in the text data as explanatory variables. They extracted factors that influenced each benefit to determine customer needs.</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Analyzed the customer reviews of hotels</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168392"/>
                  </a:ext>
                </a:extLst>
              </a:tr>
            </a:tbl>
          </a:graphicData>
        </a:graphic>
      </p:graphicFrame>
    </p:spTree>
    <p:extLst>
      <p:ext uri="{BB962C8B-B14F-4D97-AF65-F5344CB8AC3E}">
        <p14:creationId xmlns:p14="http://schemas.microsoft.com/office/powerpoint/2010/main" val="150474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7388-8562-4690-B78E-5336C45BE32E}"/>
              </a:ext>
            </a:extLst>
          </p:cNvPr>
          <p:cNvSpPr>
            <a:spLocks noGrp="1"/>
          </p:cNvSpPr>
          <p:nvPr>
            <p:ph type="title"/>
          </p:nvPr>
        </p:nvSpPr>
        <p:spPr>
          <a:xfrm>
            <a:off x="919119" y="233082"/>
            <a:ext cx="10353762" cy="970450"/>
          </a:xfrm>
        </p:spPr>
        <p:txBody>
          <a:bodyPr>
            <a:noAutofit/>
          </a:bodyPr>
          <a:lstStyle/>
          <a:p>
            <a:r>
              <a:rPr lang="en-US" sz="6000" dirty="0">
                <a:latin typeface="Roboto Black" panose="02000000000000000000" pitchFamily="2" charset="0"/>
                <a:ea typeface="Roboto Black" panose="02000000000000000000" pitchFamily="2" charset="0"/>
              </a:rPr>
              <a:t>Literature Survey</a:t>
            </a:r>
            <a:endParaRPr lang="en-IN" sz="6000" dirty="0">
              <a:latin typeface="Roboto Black" panose="02000000000000000000" pitchFamily="2" charset="0"/>
              <a:ea typeface="Roboto Black" panose="02000000000000000000" pitchFamily="2" charset="0"/>
            </a:endParaRPr>
          </a:p>
        </p:txBody>
      </p:sp>
      <p:graphicFrame>
        <p:nvGraphicFramePr>
          <p:cNvPr id="8" name="Content Placeholder 7">
            <a:extLst>
              <a:ext uri="{FF2B5EF4-FFF2-40B4-BE49-F238E27FC236}">
                <a16:creationId xmlns:a16="http://schemas.microsoft.com/office/drawing/2014/main" id="{A3F62009-6BEE-46A2-8E37-7B61976E9482}"/>
              </a:ext>
            </a:extLst>
          </p:cNvPr>
          <p:cNvGraphicFramePr>
            <a:graphicFrameLocks noGrp="1"/>
          </p:cNvGraphicFramePr>
          <p:nvPr>
            <p:ph idx="1"/>
            <p:extLst>
              <p:ext uri="{D42A27DB-BD31-4B8C-83A1-F6EECF244321}">
                <p14:modId xmlns:p14="http://schemas.microsoft.com/office/powerpoint/2010/main" val="1167684429"/>
              </p:ext>
            </p:extLst>
          </p:nvPr>
        </p:nvGraphicFramePr>
        <p:xfrm>
          <a:off x="295834" y="1580050"/>
          <a:ext cx="11716871" cy="5065203"/>
        </p:xfrm>
        <a:graphic>
          <a:graphicData uri="http://schemas.openxmlformats.org/drawingml/2006/table">
            <a:tbl>
              <a:tblPr firstRow="1" firstCol="1" bandRow="1"/>
              <a:tblGrid>
                <a:gridCol w="1766154">
                  <a:extLst>
                    <a:ext uri="{9D8B030D-6E8A-4147-A177-3AD203B41FA5}">
                      <a16:colId xmlns:a16="http://schemas.microsoft.com/office/drawing/2014/main" val="2661616673"/>
                    </a:ext>
                  </a:extLst>
                </a:gridCol>
                <a:gridCol w="1436550">
                  <a:extLst>
                    <a:ext uri="{9D8B030D-6E8A-4147-A177-3AD203B41FA5}">
                      <a16:colId xmlns:a16="http://schemas.microsoft.com/office/drawing/2014/main" val="3835609254"/>
                    </a:ext>
                  </a:extLst>
                </a:gridCol>
                <a:gridCol w="1815773">
                  <a:extLst>
                    <a:ext uri="{9D8B030D-6E8A-4147-A177-3AD203B41FA5}">
                      <a16:colId xmlns:a16="http://schemas.microsoft.com/office/drawing/2014/main" val="1711234681"/>
                    </a:ext>
                  </a:extLst>
                </a:gridCol>
                <a:gridCol w="3683526">
                  <a:extLst>
                    <a:ext uri="{9D8B030D-6E8A-4147-A177-3AD203B41FA5}">
                      <a16:colId xmlns:a16="http://schemas.microsoft.com/office/drawing/2014/main" val="435231720"/>
                    </a:ext>
                  </a:extLst>
                </a:gridCol>
                <a:gridCol w="3014868">
                  <a:extLst>
                    <a:ext uri="{9D8B030D-6E8A-4147-A177-3AD203B41FA5}">
                      <a16:colId xmlns:a16="http://schemas.microsoft.com/office/drawing/2014/main" val="3055713493"/>
                    </a:ext>
                  </a:extLst>
                </a:gridCol>
              </a:tblGrid>
              <a:tr h="467653">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Title </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Year of Publication</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Authors</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Methods</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Conclusion</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270363"/>
                  </a:ext>
                </a:extLst>
              </a:tr>
              <a:tr h="2259861">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Prediction of Consumer Behavior using Random Forest Algorithm</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2018</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Harsh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Valecha</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Aparna Varma,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Ishita</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Khare</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Aakash</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Sachdeva</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Mukta</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Goyal</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The aim of this research paper is to examine the relation between consumer behavior parameters and willingness to buy. First, they investigate to find relationship between consumer behavior to buy products on changing parameters such as environmental factor, organizational factor, individual factor and interpersonal factor. Thus, this paper proposes time-evolving random forest classifier that leverages unique feature engineering to predict the behavior of consumer that affect the choice of purchasing the product significantly.</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The behavior of the customer is depended on so many factors such as environmental factor, organizational factor, individual factor and interpersonal factor. Moreover, according to their use, the behavior of the customer is changed time to time. Machine learning techniques are used to predict the behavior of the customer which give good accuracy. This paper used random forest algorithm, has given 94% accuracy.</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320577"/>
                  </a:ext>
                </a:extLst>
              </a:tr>
              <a:tr h="2333382">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Machine Learning Techniques for customer retention: A Comparative Study</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2018</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Sahar F.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Sabbeh</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This paper tries to compare and analyze the performance of different machine-learning techniques that are used for churn prediction problem. Ten analytical techniques that belong to different categories of learning are chosen for this study. The chosen techniques include Discriminant Analysis, Decision Trees (CART), instance-based learning (k-nearest neighbors), Support Vector Machines, Logistic Regression, ensemble–based learning techniques (Random Forest, Ada Boosting trees and Stochastic Gradient Boosting), Naïve Bayesian, and Multi-layer perceptron.</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7000"/>
                        </a:lnSpc>
                        <a:spcBef>
                          <a:spcPts val="0"/>
                        </a:spcBef>
                        <a:spcAft>
                          <a:spcPts val="800"/>
                        </a:spcAft>
                        <a:buClrTx/>
                        <a:buSzTx/>
                        <a:buFontTx/>
                        <a:buNone/>
                        <a:tabLst/>
                        <a:defRPr/>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Results show that both random forest and ADA boost outperform all other techniques with almost the same accuracy 96%. Both Multi-layer perceptron and Support vector machine can be recommended as well with 94% accuracy. Decision tree achieved 90%, naïve Bayesian 88% and finally logistic regression and Linear Discriminant Analysis (LDA) with accuracy 86.7%.</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p>
                      <a:pPr>
                        <a:lnSpc>
                          <a:spcPct val="107000"/>
                        </a:lnSpc>
                        <a:spcAft>
                          <a:spcPts val="800"/>
                        </a:spcAft>
                      </a:pP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30947" marR="309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168392"/>
                  </a:ext>
                </a:extLst>
              </a:tr>
            </a:tbl>
          </a:graphicData>
        </a:graphic>
      </p:graphicFrame>
    </p:spTree>
    <p:extLst>
      <p:ext uri="{BB962C8B-B14F-4D97-AF65-F5344CB8AC3E}">
        <p14:creationId xmlns:p14="http://schemas.microsoft.com/office/powerpoint/2010/main" val="88499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340C-D84B-4F37-A742-0412E7AD1E80}"/>
              </a:ext>
            </a:extLst>
          </p:cNvPr>
          <p:cNvSpPr>
            <a:spLocks noGrp="1"/>
          </p:cNvSpPr>
          <p:nvPr>
            <p:ph type="title"/>
          </p:nvPr>
        </p:nvSpPr>
        <p:spPr>
          <a:xfrm>
            <a:off x="919119" y="251013"/>
            <a:ext cx="10353762" cy="762000"/>
          </a:xfrm>
        </p:spPr>
        <p:txBody>
          <a:bodyPr>
            <a:noAutofit/>
          </a:bodyPr>
          <a:lstStyle/>
          <a:p>
            <a:r>
              <a:rPr lang="en-US" sz="6000" dirty="0">
                <a:latin typeface="Roboto Black" panose="02000000000000000000" pitchFamily="2" charset="0"/>
                <a:ea typeface="Roboto Black" panose="02000000000000000000" pitchFamily="2" charset="0"/>
              </a:rPr>
              <a:t>Literature Survey </a:t>
            </a:r>
            <a:endParaRPr lang="en-IN" sz="6000" dirty="0">
              <a:latin typeface="Roboto Black" panose="02000000000000000000" pitchFamily="2" charset="0"/>
              <a:ea typeface="Roboto Black" panose="02000000000000000000" pitchFamily="2" charset="0"/>
            </a:endParaRPr>
          </a:p>
        </p:txBody>
      </p:sp>
      <p:graphicFrame>
        <p:nvGraphicFramePr>
          <p:cNvPr id="4" name="Content Placeholder 3">
            <a:extLst>
              <a:ext uri="{FF2B5EF4-FFF2-40B4-BE49-F238E27FC236}">
                <a16:creationId xmlns:a16="http://schemas.microsoft.com/office/drawing/2014/main" id="{4051F490-2074-4485-883B-F7272F28A709}"/>
              </a:ext>
            </a:extLst>
          </p:cNvPr>
          <p:cNvGraphicFramePr>
            <a:graphicFrameLocks noGrp="1"/>
          </p:cNvGraphicFramePr>
          <p:nvPr>
            <p:ph idx="1"/>
            <p:extLst>
              <p:ext uri="{D42A27DB-BD31-4B8C-83A1-F6EECF244321}">
                <p14:modId xmlns:p14="http://schemas.microsoft.com/office/powerpoint/2010/main" val="1409701419"/>
              </p:ext>
            </p:extLst>
          </p:nvPr>
        </p:nvGraphicFramePr>
        <p:xfrm>
          <a:off x="242046" y="1317812"/>
          <a:ext cx="11698942" cy="5304661"/>
        </p:xfrm>
        <a:graphic>
          <a:graphicData uri="http://schemas.openxmlformats.org/drawingml/2006/table">
            <a:tbl>
              <a:tblPr firstRow="1" firstCol="1" bandRow="1"/>
              <a:tblGrid>
                <a:gridCol w="1763454">
                  <a:extLst>
                    <a:ext uri="{9D8B030D-6E8A-4147-A177-3AD203B41FA5}">
                      <a16:colId xmlns:a16="http://schemas.microsoft.com/office/drawing/2014/main" val="3154025100"/>
                    </a:ext>
                  </a:extLst>
                </a:gridCol>
                <a:gridCol w="1434352">
                  <a:extLst>
                    <a:ext uri="{9D8B030D-6E8A-4147-A177-3AD203B41FA5}">
                      <a16:colId xmlns:a16="http://schemas.microsoft.com/office/drawing/2014/main" val="3014401941"/>
                    </a:ext>
                  </a:extLst>
                </a:gridCol>
                <a:gridCol w="1812993">
                  <a:extLst>
                    <a:ext uri="{9D8B030D-6E8A-4147-A177-3AD203B41FA5}">
                      <a16:colId xmlns:a16="http://schemas.microsoft.com/office/drawing/2014/main" val="3706371807"/>
                    </a:ext>
                  </a:extLst>
                </a:gridCol>
                <a:gridCol w="3677887">
                  <a:extLst>
                    <a:ext uri="{9D8B030D-6E8A-4147-A177-3AD203B41FA5}">
                      <a16:colId xmlns:a16="http://schemas.microsoft.com/office/drawing/2014/main" val="3978136987"/>
                    </a:ext>
                  </a:extLst>
                </a:gridCol>
                <a:gridCol w="3010256">
                  <a:extLst>
                    <a:ext uri="{9D8B030D-6E8A-4147-A177-3AD203B41FA5}">
                      <a16:colId xmlns:a16="http://schemas.microsoft.com/office/drawing/2014/main" val="287738912"/>
                    </a:ext>
                  </a:extLst>
                </a:gridCol>
              </a:tblGrid>
              <a:tr h="2356418">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Comparison of Naïve Bayes, Random Forest, Decision Tree, SVM, Logistic Regression Classifiers for Text Reviews Classification</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2017</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Tomas PRANCKEVIČIUS,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Virginijus</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 MARCINKEVIČIUS</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One of these is text classification with some issues recently investigated by many data scientists. The authors of this paper investigate Naïve Bayes, Random Forest, Decision Tree, Support Vector Machines, and Logistic Regression classifiers implemented in Apache Spark, i.e. the in-memory intensive computing platform. The focus of the paper is on comparing these classifiers by evaluating the classification accuracy, based on the size of training data sets, and the number of n-grams. In experiments, short texts for product-review data from Amazon were analyzed.</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The findings indicate that the Logistic Regression multi-class classification method for product-reviews has achieved the highest (min 32.43%, max 58.50%) classification accuracy in comparison with Naïve Bayes, Random Forest, Decision Tree, and Support Vector Machines classification methods. On the contrary, Decision Tree has got the lowest average accuracy values (min in trigram: 24.10%, max in </a:t>
                      </a:r>
                      <a:r>
                        <a:rPr lang="en-US" sz="1200" dirty="0" err="1">
                          <a:solidFill>
                            <a:schemeClr val="tx1"/>
                          </a:solidFill>
                          <a:effectLst/>
                          <a:latin typeface="Roboto Black" panose="02000000000000000000" pitchFamily="2" charset="0"/>
                          <a:ea typeface="Roboto Black" panose="02000000000000000000" pitchFamily="2" charset="0"/>
                          <a:cs typeface="Shruti" panose="020B0502040204020203" pitchFamily="34" charset="0"/>
                        </a:rPr>
                        <a:t>uni</a:t>
                      </a: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/bi/tri-gram: 34.58%).</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369721"/>
                  </a:ext>
                </a:extLst>
              </a:tr>
              <a:tr h="2948243">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 customer classification model based on machine learning techniques</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2015</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T.K.Das</a:t>
                      </a:r>
                      <a:endParaRPr lang="en-IN" sz="120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In this paper, they have built a prediction model to identify the customers who would most likely respond to the prospective offerings of the company basing on their past purchasing trends. Experiments have been conducted using the well-known classifiers, viz., Naïve Bayes, KNN and SVM to classify a bank customer data. </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rPr>
                        <a:t>Among all the classifiers, experimental results show that Naïve Bayesian Classification achieves the highest accuracy and specificity. However, the worst classification was performed by Support Vector Machine technique as SVM technique achieves lowest sensitivity, accuracy and specificity. Additionally, SVM achieves the highest error rate with a large number of false positive and false negative cases when compared to their peers. They conclude that enterprise can plan effective marketing of its products/services by selecting the target customers</a:t>
                      </a:r>
                      <a:endParaRPr lang="en-IN" sz="1200" dirty="0">
                        <a:solidFill>
                          <a:schemeClr val="tx1"/>
                        </a:solidFill>
                        <a:effectLst/>
                        <a:latin typeface="Roboto Black" panose="02000000000000000000" pitchFamily="2" charset="0"/>
                        <a:ea typeface="Roboto Black" panose="02000000000000000000" pitchFamily="2" charset="0"/>
                        <a:cs typeface="Shruti" panose="020B0502040204020203" pitchFamily="34" charset="0"/>
                      </a:endParaRPr>
                    </a:p>
                  </a:txBody>
                  <a:tcPr marL="29088" marR="290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4416071"/>
                  </a:ext>
                </a:extLst>
              </a:tr>
            </a:tbl>
          </a:graphicData>
        </a:graphic>
      </p:graphicFrame>
    </p:spTree>
    <p:extLst>
      <p:ext uri="{BB962C8B-B14F-4D97-AF65-F5344CB8AC3E}">
        <p14:creationId xmlns:p14="http://schemas.microsoft.com/office/powerpoint/2010/main" val="2604012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224</TotalTime>
  <Words>2627</Words>
  <Application>Microsoft Office PowerPoint</Application>
  <PresentationFormat>Widescreen</PresentationFormat>
  <Paragraphs>324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Calisto MT</vt:lpstr>
      <vt:lpstr>Roboto Black</vt:lpstr>
      <vt:lpstr>Wingdings 2</vt:lpstr>
      <vt:lpstr>Slate</vt:lpstr>
      <vt:lpstr>Customer segmentation in Ecommerce : Mini Project</vt:lpstr>
      <vt:lpstr>Problem Statement </vt:lpstr>
      <vt:lpstr>Introduction </vt:lpstr>
      <vt:lpstr>Importance of Customer Segmentation</vt:lpstr>
      <vt:lpstr>Dataset Description </vt:lpstr>
      <vt:lpstr>Flow of the Project </vt:lpstr>
      <vt:lpstr>Literature Survey</vt:lpstr>
      <vt:lpstr>Literature Survey</vt:lpstr>
      <vt:lpstr>Literature Survey </vt:lpstr>
      <vt:lpstr>Implementation </vt:lpstr>
      <vt:lpstr>Data Preparation </vt:lpstr>
      <vt:lpstr>Data Exploration </vt:lpstr>
      <vt:lpstr>PowerPoint Presentation</vt:lpstr>
      <vt:lpstr>It can be seen that the vast majority of orders concern relatively large purchases given that ∼ 65% of purchases give prizes in excess of £ 200.</vt:lpstr>
      <vt:lpstr>Clustering based on products</vt:lpstr>
      <vt:lpstr>PCA </vt:lpstr>
      <vt:lpstr>Customer categorizing </vt:lpstr>
      <vt:lpstr>PowerPoint Presentation</vt:lpstr>
      <vt:lpstr>Creating clusters of customers</vt:lpstr>
      <vt:lpstr>Finally, we re-organize the content of the dataframe by ordering the different clusters: first, in relation to the amount spent in each product category and then, according to the total amount spent </vt:lpstr>
      <vt:lpstr>Classification of Customers </vt:lpstr>
      <vt:lpstr>SVM(Support Vector Machine)</vt:lpstr>
      <vt:lpstr>Logistic Regression</vt:lpstr>
      <vt:lpstr>K-nearest neighbor</vt:lpstr>
      <vt:lpstr>Decision Trees</vt:lpstr>
      <vt:lpstr>Random Forest</vt:lpstr>
      <vt:lpstr>Adaboost Classifier</vt:lpstr>
      <vt:lpstr>Gradient Boosting Classifier</vt:lpstr>
      <vt:lpstr>PowerPoint Presentation</vt:lpstr>
      <vt:lpstr>Conclusion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BDA</dc:title>
  <dc:creator>preksha khant</dc:creator>
  <cp:lastModifiedBy>Rajashri Chitti</cp:lastModifiedBy>
  <cp:revision>82</cp:revision>
  <dcterms:created xsi:type="dcterms:W3CDTF">2022-02-08T08:12:20Z</dcterms:created>
  <dcterms:modified xsi:type="dcterms:W3CDTF">2023-07-15T06:03:22Z</dcterms:modified>
</cp:coreProperties>
</file>