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3" r:id="rId8"/>
    <p:sldId id="264" r:id="rId9"/>
    <p:sldId id="265" r:id="rId10"/>
    <p:sldId id="287"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1397-AB23-4B9B-8B69-A739D7D47C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B7DF41-9AF6-4097-A0EF-CF2938A28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140C30-8BEA-4686-BEAB-1242AD77B21E}"/>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5" name="Footer Placeholder 4">
            <a:extLst>
              <a:ext uri="{FF2B5EF4-FFF2-40B4-BE49-F238E27FC236}">
                <a16:creationId xmlns:a16="http://schemas.microsoft.com/office/drawing/2014/main" id="{34D1FCC6-4E35-45E1-A79C-5CE33771D2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4C054-1254-4135-8EC3-3FB0D6410AC1}"/>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338282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97A5-BEDF-4AC8-9316-C4A0CD6CBA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95DF64-3A5A-41E4-8798-B6F3A48E19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C4956-1990-4670-85BF-DF4117026766}"/>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5" name="Footer Placeholder 4">
            <a:extLst>
              <a:ext uri="{FF2B5EF4-FFF2-40B4-BE49-F238E27FC236}">
                <a16:creationId xmlns:a16="http://schemas.microsoft.com/office/drawing/2014/main" id="{3F500057-8901-41FB-9A6D-F08DCBDE6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4F4C46-FE6C-474C-81C8-A759C8FC0626}"/>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32158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E87D4-AE09-4BB6-912E-46E3E769A0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E6FCA0-3B00-4D7F-920C-692092F1FD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498D5-0B70-4265-AB8B-746BF62FF6F4}"/>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5" name="Footer Placeholder 4">
            <a:extLst>
              <a:ext uri="{FF2B5EF4-FFF2-40B4-BE49-F238E27FC236}">
                <a16:creationId xmlns:a16="http://schemas.microsoft.com/office/drawing/2014/main" id="{0D8BA911-8492-40CE-ABB3-643BEDE96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062B7-316B-4BCE-BDBC-972ECDEF13EA}"/>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136628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7432-92F6-46B1-96FF-7D7B9F16BF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9A16C6-A575-4BEE-B6B8-D67F48C27F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303520-F1FF-470C-9168-B4C5629E3792}"/>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5" name="Footer Placeholder 4">
            <a:extLst>
              <a:ext uri="{FF2B5EF4-FFF2-40B4-BE49-F238E27FC236}">
                <a16:creationId xmlns:a16="http://schemas.microsoft.com/office/drawing/2014/main" id="{80501614-2BC8-4B5D-AC32-EC65E343A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8AB4A-2519-4853-BFAC-F55C8A66E7A1}"/>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29968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6843-4D4C-47C3-A8D9-8E90F0CF50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8DAD40-5A55-4E33-8663-AFD8C931CB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8BB50-923B-40AE-A7B2-C2D63EE2AEE1}"/>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5" name="Footer Placeholder 4">
            <a:extLst>
              <a:ext uri="{FF2B5EF4-FFF2-40B4-BE49-F238E27FC236}">
                <a16:creationId xmlns:a16="http://schemas.microsoft.com/office/drawing/2014/main" id="{BCC5B3FC-A701-4FF1-980E-FEEFE4815A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5E6ED-934C-4DF0-AF2A-83B31AA0B3EF}"/>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1592646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4747-06AF-4DCA-ADE6-F052B9D053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08E268-527F-4EF6-9E1D-AD677360D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79F365-F11B-4E46-8197-7805F449D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C05F66-DE76-4E3D-8236-10D85702A320}"/>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6" name="Footer Placeholder 5">
            <a:extLst>
              <a:ext uri="{FF2B5EF4-FFF2-40B4-BE49-F238E27FC236}">
                <a16:creationId xmlns:a16="http://schemas.microsoft.com/office/drawing/2014/main" id="{D5A4E0FA-384C-4E87-83D6-06BE66419B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476944-3A53-4A31-9AC6-8B6EE485C7EC}"/>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109506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6249-0F5A-460D-8456-CA01AC5FB9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64AF83-D000-4EFE-98E9-54D7040856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FB7AF5-A5C2-430B-8D37-FA722268E6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C82863-14A5-43BA-8DBD-894A98966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7808E-C323-4824-9EF9-5B319DB4F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017EFA-386C-4D04-A930-ADAAB0CFA8B0}"/>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8" name="Footer Placeholder 7">
            <a:extLst>
              <a:ext uri="{FF2B5EF4-FFF2-40B4-BE49-F238E27FC236}">
                <a16:creationId xmlns:a16="http://schemas.microsoft.com/office/drawing/2014/main" id="{EFD2D1E5-E099-4AC7-9DA0-7D95A3406C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6AD70A-D79F-46D5-9125-E20CB434ABD1}"/>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313067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EFFD-2B4B-44DD-A389-06DA80013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B2EAE9-A302-4BEA-BC0C-39FFF6EFBF89}"/>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4" name="Footer Placeholder 3">
            <a:extLst>
              <a:ext uri="{FF2B5EF4-FFF2-40B4-BE49-F238E27FC236}">
                <a16:creationId xmlns:a16="http://schemas.microsoft.com/office/drawing/2014/main" id="{AC71124D-F77D-4EB4-86A7-E5A1EC7D8C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24BC6E-C8AC-4B55-861F-7976723C7E9B}"/>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163404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20BE4-3C99-40A1-80BE-56BD46EAE3A9}"/>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3" name="Footer Placeholder 2">
            <a:extLst>
              <a:ext uri="{FF2B5EF4-FFF2-40B4-BE49-F238E27FC236}">
                <a16:creationId xmlns:a16="http://schemas.microsoft.com/office/drawing/2014/main" id="{56B576E8-194F-45EF-A854-9467896DEF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E374F8-F618-4AC4-B465-489FC2CB7295}"/>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409879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C280-DCFA-40F5-A077-504A36B0C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D7C8CF-643F-4C78-BAB1-1720AA97D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538B96-FF99-4232-BFB9-61573FFDB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576D4-2B0D-4F9A-B53A-19A91FE4EEA7}"/>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6" name="Footer Placeholder 5">
            <a:extLst>
              <a:ext uri="{FF2B5EF4-FFF2-40B4-BE49-F238E27FC236}">
                <a16:creationId xmlns:a16="http://schemas.microsoft.com/office/drawing/2014/main" id="{1668FEAE-FE77-4473-B176-6E45EADFFE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3AD93-4C26-4666-9B24-4C469567179C}"/>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50880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5ADE-DF93-482E-9760-25A6397A8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905D00-B70F-40B6-8D5B-E273CD242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D374DB01-340F-46F1-B718-E8F32E64D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E31AB-4E47-4D36-9E96-74B1D42AD8A6}"/>
              </a:ext>
            </a:extLst>
          </p:cNvPr>
          <p:cNvSpPr>
            <a:spLocks noGrp="1"/>
          </p:cNvSpPr>
          <p:nvPr>
            <p:ph type="dt" sz="half" idx="10"/>
          </p:nvPr>
        </p:nvSpPr>
        <p:spPr/>
        <p:txBody>
          <a:bodyPr/>
          <a:lstStyle/>
          <a:p>
            <a:fld id="{868F51AB-0DAA-4C4A-90A8-D94056ADBE9B}" type="datetimeFigureOut">
              <a:rPr lang="en-IN" smtClean="0"/>
              <a:t>15/07/2023</a:t>
            </a:fld>
            <a:endParaRPr lang="en-IN"/>
          </a:p>
        </p:txBody>
      </p:sp>
      <p:sp>
        <p:nvSpPr>
          <p:cNvPr id="6" name="Footer Placeholder 5">
            <a:extLst>
              <a:ext uri="{FF2B5EF4-FFF2-40B4-BE49-F238E27FC236}">
                <a16:creationId xmlns:a16="http://schemas.microsoft.com/office/drawing/2014/main" id="{7E6FD483-3FC8-4495-A2E6-058EB9AD08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C8DA7A-2907-4E52-8EDF-EE9B68224768}"/>
              </a:ext>
            </a:extLst>
          </p:cNvPr>
          <p:cNvSpPr>
            <a:spLocks noGrp="1"/>
          </p:cNvSpPr>
          <p:nvPr>
            <p:ph type="sldNum" sz="quarter" idx="12"/>
          </p:nvPr>
        </p:nvSpPr>
        <p:spPr/>
        <p:txBody>
          <a:bodyPr/>
          <a:lstStyle/>
          <a:p>
            <a:fld id="{07282C7B-4DBD-4ECD-850F-C79580F87E53}" type="slidenum">
              <a:rPr lang="en-IN" smtClean="0"/>
              <a:t>‹#›</a:t>
            </a:fld>
            <a:endParaRPr lang="en-IN"/>
          </a:p>
        </p:txBody>
      </p:sp>
    </p:spTree>
    <p:extLst>
      <p:ext uri="{BB962C8B-B14F-4D97-AF65-F5344CB8AC3E}">
        <p14:creationId xmlns:p14="http://schemas.microsoft.com/office/powerpoint/2010/main" val="153215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4DCB5D-E561-47FF-B685-42E1A65C0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0D4B76-326F-4D0E-AD23-58716A00A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3CCAB-08FA-4C33-AD24-2DDF44A5ED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F51AB-0DAA-4C4A-90A8-D94056ADBE9B}" type="datetimeFigureOut">
              <a:rPr lang="en-IN" smtClean="0"/>
              <a:t>15/07/2023</a:t>
            </a:fld>
            <a:endParaRPr lang="en-IN"/>
          </a:p>
        </p:txBody>
      </p:sp>
      <p:sp>
        <p:nvSpPr>
          <p:cNvPr id="5" name="Footer Placeholder 4">
            <a:extLst>
              <a:ext uri="{FF2B5EF4-FFF2-40B4-BE49-F238E27FC236}">
                <a16:creationId xmlns:a16="http://schemas.microsoft.com/office/drawing/2014/main" id="{E48BD4EE-210B-48B4-B701-4A5989E3B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4D6F82-D681-400B-8919-FEF5964EDD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2C7B-4DBD-4ECD-850F-C79580F87E53}" type="slidenum">
              <a:rPr lang="en-IN" smtClean="0"/>
              <a:t>‹#›</a:t>
            </a:fld>
            <a:endParaRPr lang="en-IN"/>
          </a:p>
        </p:txBody>
      </p:sp>
    </p:spTree>
    <p:extLst>
      <p:ext uri="{BB962C8B-B14F-4D97-AF65-F5344CB8AC3E}">
        <p14:creationId xmlns:p14="http://schemas.microsoft.com/office/powerpoint/2010/main" val="4137200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159C-A807-4DCF-B6E6-58A3A1229D8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4C8656A-404F-423E-95C6-8CB112ED882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0BC24F9-9FA8-4BDB-9BB7-CF338D1DF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 y="14368"/>
            <a:ext cx="12178393" cy="6865671"/>
          </a:xfrm>
          <a:prstGeom prst="rect">
            <a:avLst/>
          </a:prstGeom>
        </p:spPr>
      </p:pic>
      <p:sp>
        <p:nvSpPr>
          <p:cNvPr id="7" name="TextBox 6">
            <a:extLst>
              <a:ext uri="{FF2B5EF4-FFF2-40B4-BE49-F238E27FC236}">
                <a16:creationId xmlns:a16="http://schemas.microsoft.com/office/drawing/2014/main" id="{4327CC7F-B167-4CD1-BC18-B22AF670957D}"/>
              </a:ext>
            </a:extLst>
          </p:cNvPr>
          <p:cNvSpPr txBox="1"/>
          <p:nvPr/>
        </p:nvSpPr>
        <p:spPr>
          <a:xfrm>
            <a:off x="1712259" y="546847"/>
            <a:ext cx="8032376" cy="2308324"/>
          </a:xfrm>
          <a:prstGeom prst="rect">
            <a:avLst/>
          </a:prstGeom>
          <a:noFill/>
        </p:spPr>
        <p:txBody>
          <a:bodyPr wrap="square" rtlCol="0">
            <a:spAutoFit/>
          </a:bodyPr>
          <a:lstStyle/>
          <a:p>
            <a:r>
              <a:rPr lang="en-US" sz="7200" dirty="0">
                <a:latin typeface="Aharoni" panose="02010803020104030203" pitchFamily="2" charset="-79"/>
                <a:cs typeface="Aharoni" panose="02010803020104030203" pitchFamily="2" charset="-79"/>
              </a:rPr>
              <a:t>Walmart Sales Data Forecasting</a:t>
            </a:r>
            <a:endParaRPr lang="en-IN" sz="7200" dirty="0">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1A8930D8-1030-4491-AF6B-A58D45EB0510}"/>
              </a:ext>
            </a:extLst>
          </p:cNvPr>
          <p:cNvSpPr txBox="1"/>
          <p:nvPr/>
        </p:nvSpPr>
        <p:spPr>
          <a:xfrm>
            <a:off x="843282" y="4472970"/>
            <a:ext cx="5414683" cy="954107"/>
          </a:xfrm>
          <a:prstGeom prst="rect">
            <a:avLst/>
          </a:prstGeom>
          <a:noFill/>
        </p:spPr>
        <p:txBody>
          <a:bodyPr wrap="square" rtlCol="0">
            <a:spAutoFit/>
          </a:bodyPr>
          <a:lstStyle/>
          <a:p>
            <a:r>
              <a:rPr lang="en-US" sz="2800" dirty="0">
                <a:latin typeface="Aharoni" panose="02010803020104030203" pitchFamily="2" charset="-79"/>
                <a:cs typeface="Aharoni" panose="02010803020104030203" pitchFamily="2" charset="-79"/>
              </a:rPr>
              <a:t>Done by: </a:t>
            </a:r>
          </a:p>
          <a:p>
            <a:r>
              <a:rPr lang="en-US" sz="2800" dirty="0">
                <a:latin typeface="Aharoni" panose="02010803020104030203" pitchFamily="2" charset="-79"/>
                <a:cs typeface="Aharoni" panose="02010803020104030203" pitchFamily="2" charset="-79"/>
              </a:rPr>
              <a:t>	</a:t>
            </a:r>
            <a:r>
              <a:rPr lang="en-IN" sz="2800" dirty="0">
                <a:latin typeface="Aharoni" panose="02010803020104030203" pitchFamily="2" charset="-79"/>
                <a:cs typeface="Aharoni" panose="02010803020104030203" pitchFamily="2" charset="-79"/>
              </a:rPr>
              <a:t>	Rajashri Chitti</a:t>
            </a:r>
            <a:r>
              <a:rPr lang="en-IN" sz="2400" dirty="0">
                <a:latin typeface="Aharoni" panose="02010803020104030203" pitchFamily="2" charset="-79"/>
                <a:cs typeface="Aharoni" panose="02010803020104030203" pitchFamily="2" charset="-79"/>
              </a:rPr>
              <a:t>	</a:t>
            </a:r>
          </a:p>
        </p:txBody>
      </p:sp>
      <p:sp>
        <p:nvSpPr>
          <p:cNvPr id="9" name="TextBox 8">
            <a:extLst>
              <a:ext uri="{FF2B5EF4-FFF2-40B4-BE49-F238E27FC236}">
                <a16:creationId xmlns:a16="http://schemas.microsoft.com/office/drawing/2014/main" id="{13D8EC07-C0C3-4C82-9C72-9C9689D7224B}"/>
              </a:ext>
            </a:extLst>
          </p:cNvPr>
          <p:cNvSpPr txBox="1"/>
          <p:nvPr/>
        </p:nvSpPr>
        <p:spPr>
          <a:xfrm>
            <a:off x="521765" y="6165629"/>
            <a:ext cx="4575794" cy="400110"/>
          </a:xfrm>
          <a:prstGeom prst="rect">
            <a:avLst/>
          </a:prstGeom>
          <a:noFill/>
          <a:ln>
            <a:solidFill>
              <a:schemeClr val="tx1"/>
            </a:solidFill>
          </a:ln>
        </p:spPr>
        <p:txBody>
          <a:bodyPr wrap="square" rtlCol="0">
            <a:spAutoFit/>
          </a:bodyPr>
          <a:lstStyle/>
          <a:p>
            <a:r>
              <a:rPr lang="en-US" sz="2000" dirty="0">
                <a:latin typeface="Aharoni" panose="02010803020104030203" pitchFamily="2" charset="-79"/>
                <a:cs typeface="Aharoni" panose="02010803020104030203" pitchFamily="2" charset="-79"/>
              </a:rPr>
              <a:t>School of Computer Engineering</a:t>
            </a:r>
            <a:endParaRPr lang="en-IN" sz="2000" dirty="0">
              <a:latin typeface="Aharoni" panose="02010803020104030203" pitchFamily="2" charset="-79"/>
              <a:cs typeface="Aharoni" panose="02010803020104030203" pitchFamily="2" charset="-79"/>
            </a:endParaRPr>
          </a:p>
        </p:txBody>
      </p:sp>
      <p:pic>
        <p:nvPicPr>
          <p:cNvPr id="13" name="Picture 12">
            <a:extLst>
              <a:ext uri="{FF2B5EF4-FFF2-40B4-BE49-F238E27FC236}">
                <a16:creationId xmlns:a16="http://schemas.microsoft.com/office/drawing/2014/main" id="{FBD3A719-647A-47E1-96E1-75283BB15074}"/>
              </a:ext>
            </a:extLst>
          </p:cNvPr>
          <p:cNvPicPr>
            <a:picLocks noChangeAspect="1"/>
          </p:cNvPicPr>
          <p:nvPr/>
        </p:nvPicPr>
        <p:blipFill>
          <a:blip r:embed="rId3"/>
          <a:stretch>
            <a:fillRect/>
          </a:stretch>
        </p:blipFill>
        <p:spPr>
          <a:xfrm>
            <a:off x="7094443" y="3074894"/>
            <a:ext cx="4950760" cy="3652427"/>
          </a:xfrm>
          <a:prstGeom prst="rect">
            <a:avLst/>
          </a:prstGeom>
        </p:spPr>
      </p:pic>
    </p:spTree>
    <p:extLst>
      <p:ext uri="{BB962C8B-B14F-4D97-AF65-F5344CB8AC3E}">
        <p14:creationId xmlns:p14="http://schemas.microsoft.com/office/powerpoint/2010/main" val="362773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6A60F4-979E-41C2-A3B1-E3496CA05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pic>
        <p:nvPicPr>
          <p:cNvPr id="2" name="Picture 1"/>
          <p:cNvPicPr>
            <a:picLocks noChangeAspect="1"/>
          </p:cNvPicPr>
          <p:nvPr/>
        </p:nvPicPr>
        <p:blipFill>
          <a:blip r:embed="rId3"/>
          <a:stretch>
            <a:fillRect/>
          </a:stretch>
        </p:blipFill>
        <p:spPr>
          <a:xfrm>
            <a:off x="277091" y="1917909"/>
            <a:ext cx="11582400" cy="3402236"/>
          </a:xfrm>
          <a:prstGeom prst="rect">
            <a:avLst/>
          </a:prstGeom>
        </p:spPr>
      </p:pic>
    </p:spTree>
    <p:extLst>
      <p:ext uri="{BB962C8B-B14F-4D97-AF65-F5344CB8AC3E}">
        <p14:creationId xmlns:p14="http://schemas.microsoft.com/office/powerpoint/2010/main" val="395622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6A60F4-979E-41C2-A3B1-E3496CA05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pic>
        <p:nvPicPr>
          <p:cNvPr id="6" name="Picture 5">
            <a:extLst>
              <a:ext uri="{FF2B5EF4-FFF2-40B4-BE49-F238E27FC236}">
                <a16:creationId xmlns:a16="http://schemas.microsoft.com/office/drawing/2014/main" id="{752C1EA2-521B-4FE6-BEA2-0A5209C9A9C4}"/>
              </a:ext>
            </a:extLst>
          </p:cNvPr>
          <p:cNvPicPr>
            <a:picLocks noChangeAspect="1"/>
          </p:cNvPicPr>
          <p:nvPr/>
        </p:nvPicPr>
        <p:blipFill>
          <a:blip r:embed="rId3"/>
          <a:stretch>
            <a:fillRect/>
          </a:stretch>
        </p:blipFill>
        <p:spPr>
          <a:xfrm>
            <a:off x="1420033" y="932329"/>
            <a:ext cx="9120219" cy="4709272"/>
          </a:xfrm>
          <a:prstGeom prst="rect">
            <a:avLst/>
          </a:prstGeom>
        </p:spPr>
      </p:pic>
    </p:spTree>
    <p:extLst>
      <p:ext uri="{BB962C8B-B14F-4D97-AF65-F5344CB8AC3E}">
        <p14:creationId xmlns:p14="http://schemas.microsoft.com/office/powerpoint/2010/main" val="43459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515AB-2DF8-406C-9B08-C6DA7FD2C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pic>
        <p:nvPicPr>
          <p:cNvPr id="7" name="Picture 6">
            <a:extLst>
              <a:ext uri="{FF2B5EF4-FFF2-40B4-BE49-F238E27FC236}">
                <a16:creationId xmlns:a16="http://schemas.microsoft.com/office/drawing/2014/main" id="{15834D3B-671D-44FC-88D6-2DCA7292205D}"/>
              </a:ext>
            </a:extLst>
          </p:cNvPr>
          <p:cNvPicPr>
            <a:picLocks noChangeAspect="1"/>
          </p:cNvPicPr>
          <p:nvPr/>
        </p:nvPicPr>
        <p:blipFill rotWithShape="1">
          <a:blip r:embed="rId3">
            <a:extLst>
              <a:ext uri="{28A0092B-C50C-407E-A947-70E740481C1C}">
                <a14:useLocalDpi xmlns:a14="http://schemas.microsoft.com/office/drawing/2010/main" val="0"/>
              </a:ext>
            </a:extLst>
          </a:blip>
          <a:srcRect l="6324" t="15556" r="3015" b="10981"/>
          <a:stretch/>
        </p:blipFill>
        <p:spPr>
          <a:xfrm>
            <a:off x="753036" y="1455404"/>
            <a:ext cx="11053482" cy="5038165"/>
          </a:xfrm>
          <a:prstGeom prst="rect">
            <a:avLst/>
          </a:prstGeom>
        </p:spPr>
      </p:pic>
      <p:sp>
        <p:nvSpPr>
          <p:cNvPr id="8" name="TextBox 7">
            <a:extLst>
              <a:ext uri="{FF2B5EF4-FFF2-40B4-BE49-F238E27FC236}">
                <a16:creationId xmlns:a16="http://schemas.microsoft.com/office/drawing/2014/main" id="{E01ED53E-CE5B-412A-A97E-418A10DF3316}"/>
              </a:ext>
            </a:extLst>
          </p:cNvPr>
          <p:cNvSpPr txBox="1"/>
          <p:nvPr/>
        </p:nvSpPr>
        <p:spPr>
          <a:xfrm>
            <a:off x="2312894" y="259976"/>
            <a:ext cx="7019365"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Preprocessed Dataset</a:t>
            </a:r>
            <a:endParaRPr lang="en-IN" sz="4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9097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ABFAE-65CF-43EF-B8CF-4545ED500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EEF15229-6807-4619-8A9E-6CE5BC23BBEA}"/>
              </a:ext>
            </a:extLst>
          </p:cNvPr>
          <p:cNvSpPr txBox="1"/>
          <p:nvPr/>
        </p:nvSpPr>
        <p:spPr>
          <a:xfrm>
            <a:off x="3325906" y="295835"/>
            <a:ext cx="7279341" cy="769441"/>
          </a:xfrm>
          <a:prstGeom prst="rect">
            <a:avLst/>
          </a:prstGeom>
          <a:noFill/>
        </p:spPr>
        <p:txBody>
          <a:bodyPr wrap="square" rtlCol="0">
            <a:spAutoFit/>
          </a:bodyPr>
          <a:lstStyle/>
          <a:p>
            <a:r>
              <a:rPr lang="en-US" sz="4400" dirty="0">
                <a:latin typeface="Aharoni" panose="02010803020104030203" pitchFamily="2" charset="-79"/>
                <a:cs typeface="Aharoni" panose="02010803020104030203" pitchFamily="2" charset="-79"/>
              </a:rPr>
              <a:t>Data Exploration</a:t>
            </a:r>
            <a:endParaRPr lang="en-IN" sz="4400" dirty="0">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id="{16D520B5-5701-456A-A6D2-AFE5A4AAECFB}"/>
              </a:ext>
            </a:extLst>
          </p:cNvPr>
          <p:cNvPicPr>
            <a:picLocks noChangeAspect="1"/>
          </p:cNvPicPr>
          <p:nvPr/>
        </p:nvPicPr>
        <p:blipFill>
          <a:blip r:embed="rId3"/>
          <a:stretch>
            <a:fillRect/>
          </a:stretch>
        </p:blipFill>
        <p:spPr>
          <a:xfrm>
            <a:off x="2038350" y="1570863"/>
            <a:ext cx="8115300" cy="47815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9120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A4DFC7-D99B-4D00-B0D1-886982B47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pic>
        <p:nvPicPr>
          <p:cNvPr id="4" name="Picture 3">
            <a:extLst>
              <a:ext uri="{FF2B5EF4-FFF2-40B4-BE49-F238E27FC236}">
                <a16:creationId xmlns:a16="http://schemas.microsoft.com/office/drawing/2014/main" id="{2AA6CF01-7A16-476C-A08D-7ADD735FFFBB}"/>
              </a:ext>
            </a:extLst>
          </p:cNvPr>
          <p:cNvPicPr>
            <a:picLocks noChangeAspect="1"/>
          </p:cNvPicPr>
          <p:nvPr/>
        </p:nvPicPr>
        <p:blipFill>
          <a:blip r:embed="rId3"/>
          <a:stretch>
            <a:fillRect/>
          </a:stretch>
        </p:blipFill>
        <p:spPr>
          <a:xfrm>
            <a:off x="1053717" y="594472"/>
            <a:ext cx="10246294" cy="566905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7053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2A1D0E-C74C-44BE-A820-B1A1C21D6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pic>
        <p:nvPicPr>
          <p:cNvPr id="4" name="Picture 3">
            <a:extLst>
              <a:ext uri="{FF2B5EF4-FFF2-40B4-BE49-F238E27FC236}">
                <a16:creationId xmlns:a16="http://schemas.microsoft.com/office/drawing/2014/main" id="{69CAA67E-2B00-48BF-A7B1-F9DCCD36B947}"/>
              </a:ext>
            </a:extLst>
          </p:cNvPr>
          <p:cNvPicPr>
            <a:picLocks noChangeAspect="1"/>
          </p:cNvPicPr>
          <p:nvPr/>
        </p:nvPicPr>
        <p:blipFill>
          <a:blip r:embed="rId3"/>
          <a:stretch>
            <a:fillRect/>
          </a:stretch>
        </p:blipFill>
        <p:spPr>
          <a:xfrm>
            <a:off x="438150" y="1122549"/>
            <a:ext cx="11315700" cy="48101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2334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B69FF-0D57-4D89-AA75-76BF13F2F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pic>
        <p:nvPicPr>
          <p:cNvPr id="4" name="Picture 3">
            <a:extLst>
              <a:ext uri="{FF2B5EF4-FFF2-40B4-BE49-F238E27FC236}">
                <a16:creationId xmlns:a16="http://schemas.microsoft.com/office/drawing/2014/main" id="{E6E636B9-D52A-4570-B1BB-973ED0AB1F19}"/>
              </a:ext>
            </a:extLst>
          </p:cNvPr>
          <p:cNvPicPr>
            <a:picLocks noChangeAspect="1"/>
          </p:cNvPicPr>
          <p:nvPr/>
        </p:nvPicPr>
        <p:blipFill>
          <a:blip r:embed="rId3"/>
          <a:stretch>
            <a:fillRect/>
          </a:stretch>
        </p:blipFill>
        <p:spPr>
          <a:xfrm>
            <a:off x="438150" y="1023937"/>
            <a:ext cx="11315700" cy="48101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480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F03C9F-954C-48EA-9384-A51FC2A07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pic>
        <p:nvPicPr>
          <p:cNvPr id="4" name="Picture 3">
            <a:extLst>
              <a:ext uri="{FF2B5EF4-FFF2-40B4-BE49-F238E27FC236}">
                <a16:creationId xmlns:a16="http://schemas.microsoft.com/office/drawing/2014/main" id="{62D39F67-04BF-440C-B6F1-0FE0E6761213}"/>
              </a:ext>
            </a:extLst>
          </p:cNvPr>
          <p:cNvPicPr>
            <a:picLocks noChangeAspect="1"/>
          </p:cNvPicPr>
          <p:nvPr/>
        </p:nvPicPr>
        <p:blipFill>
          <a:blip r:embed="rId3"/>
          <a:stretch>
            <a:fillRect/>
          </a:stretch>
        </p:blipFill>
        <p:spPr>
          <a:xfrm>
            <a:off x="2196353" y="723933"/>
            <a:ext cx="7342095" cy="541013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0943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81D44-F4BC-46B9-815F-277D778BB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pic>
        <p:nvPicPr>
          <p:cNvPr id="4" name="Picture 3">
            <a:extLst>
              <a:ext uri="{FF2B5EF4-FFF2-40B4-BE49-F238E27FC236}">
                <a16:creationId xmlns:a16="http://schemas.microsoft.com/office/drawing/2014/main" id="{B0C8B94B-BFE9-4BC0-9EC0-34F694BB517A}"/>
              </a:ext>
            </a:extLst>
          </p:cNvPr>
          <p:cNvPicPr>
            <a:picLocks noChangeAspect="1"/>
          </p:cNvPicPr>
          <p:nvPr/>
        </p:nvPicPr>
        <p:blipFill>
          <a:blip r:embed="rId3"/>
          <a:stretch>
            <a:fillRect/>
          </a:stretch>
        </p:blipFill>
        <p:spPr>
          <a:xfrm>
            <a:off x="2675684" y="528358"/>
            <a:ext cx="5769069" cy="558916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927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BD090D-4AA3-4CA3-A36A-A672D624D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5" name="TextBox 4">
            <a:extLst>
              <a:ext uri="{FF2B5EF4-FFF2-40B4-BE49-F238E27FC236}">
                <a16:creationId xmlns:a16="http://schemas.microsoft.com/office/drawing/2014/main" id="{5F1BB63C-38FC-47FC-8641-BDD7E66A7E5B}"/>
              </a:ext>
            </a:extLst>
          </p:cNvPr>
          <p:cNvSpPr txBox="1"/>
          <p:nvPr/>
        </p:nvSpPr>
        <p:spPr>
          <a:xfrm>
            <a:off x="170329" y="457200"/>
            <a:ext cx="12021671" cy="615553"/>
          </a:xfrm>
          <a:prstGeom prst="rect">
            <a:avLst/>
          </a:prstGeom>
          <a:noFill/>
        </p:spPr>
        <p:txBody>
          <a:bodyPr wrap="square" rtlCol="0">
            <a:spAutoFit/>
          </a:bodyPr>
          <a:lstStyle/>
          <a:p>
            <a:r>
              <a:rPr lang="en-US" sz="3400" dirty="0">
                <a:latin typeface="Aharoni" panose="02010803020104030203" pitchFamily="2" charset="-79"/>
                <a:cs typeface="Aharoni" panose="02010803020104030203" pitchFamily="2" charset="-79"/>
              </a:rPr>
              <a:t>Converting Categorical Variables to Numerical Variables</a:t>
            </a:r>
            <a:endParaRPr lang="en-IN" sz="3400" dirty="0">
              <a:latin typeface="Aharoni" panose="02010803020104030203" pitchFamily="2" charset="-79"/>
              <a:cs typeface="Aharoni" panose="02010803020104030203" pitchFamily="2" charset="-79"/>
            </a:endParaRPr>
          </a:p>
        </p:txBody>
      </p:sp>
      <p:pic>
        <p:nvPicPr>
          <p:cNvPr id="7" name="Picture 6">
            <a:extLst>
              <a:ext uri="{FF2B5EF4-FFF2-40B4-BE49-F238E27FC236}">
                <a16:creationId xmlns:a16="http://schemas.microsoft.com/office/drawing/2014/main" id="{0241696A-B413-4219-ACF4-EA95A0E512E6}"/>
              </a:ext>
            </a:extLst>
          </p:cNvPr>
          <p:cNvPicPr>
            <a:picLocks noChangeAspect="1"/>
          </p:cNvPicPr>
          <p:nvPr/>
        </p:nvPicPr>
        <p:blipFill rotWithShape="1">
          <a:blip r:embed="rId3">
            <a:extLst>
              <a:ext uri="{28A0092B-C50C-407E-A947-70E740481C1C}">
                <a14:useLocalDpi xmlns:a14="http://schemas.microsoft.com/office/drawing/2010/main" val="0"/>
              </a:ext>
            </a:extLst>
          </a:blip>
          <a:srcRect l="6029" t="8758" r="6765" b="6667"/>
          <a:stretch/>
        </p:blipFill>
        <p:spPr>
          <a:xfrm>
            <a:off x="1389529" y="1196441"/>
            <a:ext cx="9852212" cy="5374690"/>
          </a:xfrm>
          <a:prstGeom prst="rect">
            <a:avLst/>
          </a:prstGeom>
        </p:spPr>
      </p:pic>
    </p:spTree>
    <p:extLst>
      <p:ext uri="{BB962C8B-B14F-4D97-AF65-F5344CB8AC3E}">
        <p14:creationId xmlns:p14="http://schemas.microsoft.com/office/powerpoint/2010/main" val="7277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FE316-09FC-4FB1-99CE-BA71DA9E3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6" name="TextBox 5">
            <a:extLst>
              <a:ext uri="{FF2B5EF4-FFF2-40B4-BE49-F238E27FC236}">
                <a16:creationId xmlns:a16="http://schemas.microsoft.com/office/drawing/2014/main" id="{A6DC4DC0-57A3-4829-80BB-5658523E83E7}"/>
              </a:ext>
            </a:extLst>
          </p:cNvPr>
          <p:cNvSpPr txBox="1"/>
          <p:nvPr/>
        </p:nvSpPr>
        <p:spPr>
          <a:xfrm>
            <a:off x="3021105" y="529679"/>
            <a:ext cx="5504330" cy="769441"/>
          </a:xfrm>
          <a:prstGeom prst="rect">
            <a:avLst/>
          </a:prstGeom>
          <a:noFill/>
        </p:spPr>
        <p:txBody>
          <a:bodyPr wrap="square" rtlCol="0">
            <a:spAutoFit/>
          </a:bodyPr>
          <a:lstStyle/>
          <a:p>
            <a:r>
              <a:rPr lang="en-US" sz="4400" dirty="0">
                <a:latin typeface="Aharoni" panose="02010803020104030203" pitchFamily="2" charset="-79"/>
                <a:cs typeface="Aharoni" panose="02010803020104030203" pitchFamily="2" charset="-79"/>
              </a:rPr>
              <a:t>Problem Statement</a:t>
            </a:r>
            <a:endParaRPr lang="en-IN" sz="44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E5A54545-28AA-4E8E-85FA-D55BA6259FE5}"/>
              </a:ext>
            </a:extLst>
          </p:cNvPr>
          <p:cNvSpPr txBox="1"/>
          <p:nvPr/>
        </p:nvSpPr>
        <p:spPr>
          <a:xfrm>
            <a:off x="699247" y="2034989"/>
            <a:ext cx="10927977" cy="1384995"/>
          </a:xfrm>
          <a:prstGeom prst="rect">
            <a:avLst/>
          </a:prstGeom>
          <a:noFill/>
        </p:spPr>
        <p:txBody>
          <a:bodyPr wrap="square" rtlCol="0">
            <a:spAutoFit/>
          </a:bodyPr>
          <a:lstStyle/>
          <a:p>
            <a:endParaRPr lang="en-US" sz="2800" b="0" i="0" dirty="0">
              <a:effectLst/>
              <a:latin typeface="Aharoni" panose="02010803020104030203" pitchFamily="2" charset="-79"/>
              <a:cs typeface="Aharoni" panose="02010803020104030203" pitchFamily="2" charset="-79"/>
            </a:endParaRPr>
          </a:p>
          <a:p>
            <a:pPr marL="457200" indent="-457200">
              <a:buFont typeface="Arial" panose="020B0604020202020204" pitchFamily="34" charset="0"/>
              <a:buChar char="•"/>
            </a:pPr>
            <a:r>
              <a:rPr lang="en-US" sz="2800" b="0" i="0" dirty="0">
                <a:effectLst/>
                <a:latin typeface="Aharoni" panose="02010803020104030203" pitchFamily="2" charset="-79"/>
                <a:cs typeface="Aharoni" panose="02010803020104030203" pitchFamily="2" charset="-79"/>
              </a:rPr>
              <a:t>To forecast the sales by using historical data and analyze the key factors which affect the sales with good accuracy.</a:t>
            </a:r>
          </a:p>
        </p:txBody>
      </p:sp>
    </p:spTree>
    <p:extLst>
      <p:ext uri="{BB962C8B-B14F-4D97-AF65-F5344CB8AC3E}">
        <p14:creationId xmlns:p14="http://schemas.microsoft.com/office/powerpoint/2010/main" val="1138945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924C2D-031E-4F46-A913-EDA5DCBE9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D920526D-6E9F-4097-8857-63D82065E253}"/>
              </a:ext>
            </a:extLst>
          </p:cNvPr>
          <p:cNvSpPr txBox="1"/>
          <p:nvPr/>
        </p:nvSpPr>
        <p:spPr>
          <a:xfrm>
            <a:off x="2671482" y="206188"/>
            <a:ext cx="7628965"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Data Normalization</a:t>
            </a:r>
            <a:endParaRPr lang="en-IN" sz="4800" dirty="0">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C5438FAA-2C93-43E1-B874-108EA36FF181}"/>
              </a:ext>
            </a:extLst>
          </p:cNvPr>
          <p:cNvPicPr>
            <a:picLocks noChangeAspect="1"/>
          </p:cNvPicPr>
          <p:nvPr/>
        </p:nvPicPr>
        <p:blipFill rotWithShape="1">
          <a:blip r:embed="rId3">
            <a:extLst>
              <a:ext uri="{28A0092B-C50C-407E-A947-70E740481C1C}">
                <a14:useLocalDpi xmlns:a14="http://schemas.microsoft.com/office/drawing/2010/main" val="0"/>
              </a:ext>
            </a:extLst>
          </a:blip>
          <a:srcRect l="6250" t="8497" r="5662" b="5359"/>
          <a:stretch/>
        </p:blipFill>
        <p:spPr>
          <a:xfrm>
            <a:off x="1255058" y="1173097"/>
            <a:ext cx="9959789" cy="5478715"/>
          </a:xfrm>
          <a:prstGeom prst="rect">
            <a:avLst/>
          </a:prstGeom>
        </p:spPr>
      </p:pic>
    </p:spTree>
    <p:extLst>
      <p:ext uri="{BB962C8B-B14F-4D97-AF65-F5344CB8AC3E}">
        <p14:creationId xmlns:p14="http://schemas.microsoft.com/office/powerpoint/2010/main" val="32588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A196E-C76B-4F55-9139-84878C5A7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FDEC0621-F8A4-4475-90B9-7CB4AE1B0C4A}"/>
              </a:ext>
            </a:extLst>
          </p:cNvPr>
          <p:cNvSpPr txBox="1"/>
          <p:nvPr/>
        </p:nvSpPr>
        <p:spPr>
          <a:xfrm>
            <a:off x="1353671" y="376518"/>
            <a:ext cx="8633011"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Correlation between the variables</a:t>
            </a:r>
            <a:endParaRPr lang="en-IN" sz="4000" dirty="0">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id="{C8150148-22A1-4F87-B119-0BD4C11C8D09}"/>
              </a:ext>
            </a:extLst>
          </p:cNvPr>
          <p:cNvPicPr>
            <a:picLocks noChangeAspect="1"/>
          </p:cNvPicPr>
          <p:nvPr/>
        </p:nvPicPr>
        <p:blipFill>
          <a:blip r:embed="rId3"/>
          <a:stretch>
            <a:fillRect/>
          </a:stretch>
        </p:blipFill>
        <p:spPr>
          <a:xfrm>
            <a:off x="1899957" y="1328014"/>
            <a:ext cx="8248650" cy="52863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51755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4E4AE5-68D2-4044-8CF2-E8B324BE1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CE23E4FC-D5A4-4E79-89FB-36FDA672458B}"/>
              </a:ext>
            </a:extLst>
          </p:cNvPr>
          <p:cNvSpPr txBox="1"/>
          <p:nvPr/>
        </p:nvSpPr>
        <p:spPr>
          <a:xfrm>
            <a:off x="98611" y="546847"/>
            <a:ext cx="12308541"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Finding out the feature Importance on the dataset</a:t>
            </a:r>
            <a:endParaRPr lang="en-IN" sz="4000" dirty="0">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D056A591-028E-4DF9-919D-3544C1586825}"/>
              </a:ext>
            </a:extLst>
          </p:cNvPr>
          <p:cNvPicPr>
            <a:picLocks noChangeAspect="1"/>
          </p:cNvPicPr>
          <p:nvPr/>
        </p:nvPicPr>
        <p:blipFill rotWithShape="1">
          <a:blip r:embed="rId3">
            <a:extLst>
              <a:ext uri="{28A0092B-C50C-407E-A947-70E740481C1C}">
                <a14:useLocalDpi xmlns:a14="http://schemas.microsoft.com/office/drawing/2010/main" val="0"/>
              </a:ext>
            </a:extLst>
          </a:blip>
          <a:srcRect l="6103" t="11765" r="2868" b="5752"/>
          <a:stretch/>
        </p:blipFill>
        <p:spPr>
          <a:xfrm>
            <a:off x="1037664" y="1326691"/>
            <a:ext cx="10430434" cy="5316319"/>
          </a:xfrm>
          <a:prstGeom prst="rect">
            <a:avLst/>
          </a:prstGeom>
        </p:spPr>
      </p:pic>
    </p:spTree>
    <p:extLst>
      <p:ext uri="{BB962C8B-B14F-4D97-AF65-F5344CB8AC3E}">
        <p14:creationId xmlns:p14="http://schemas.microsoft.com/office/powerpoint/2010/main" val="2166000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9F5CB7-C891-491A-8EF6-9A7A3EB15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10650C3D-19C6-4C4B-BBBD-03E82C29000C}"/>
              </a:ext>
            </a:extLst>
          </p:cNvPr>
          <p:cNvSpPr txBox="1"/>
          <p:nvPr/>
        </p:nvSpPr>
        <p:spPr>
          <a:xfrm>
            <a:off x="587348" y="2635624"/>
            <a:ext cx="11604652"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Splitting the dataset into Training and Testing</a:t>
            </a:r>
            <a:endParaRPr lang="en-IN"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23776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06C2F8-2284-43B1-90B9-9492E05BF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D6A5FDF1-DD82-4141-907F-F31E87317A74}"/>
              </a:ext>
            </a:extLst>
          </p:cNvPr>
          <p:cNvSpPr txBox="1"/>
          <p:nvPr/>
        </p:nvSpPr>
        <p:spPr>
          <a:xfrm>
            <a:off x="2043953" y="430306"/>
            <a:ext cx="7691718"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Linear Regression Model</a:t>
            </a:r>
            <a:endParaRPr lang="en-IN" sz="4000" dirty="0">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id="{F27E827C-BD86-4107-960A-8DA9C02FFFF9}"/>
              </a:ext>
            </a:extLst>
          </p:cNvPr>
          <p:cNvPicPr>
            <a:picLocks noChangeAspect="1"/>
          </p:cNvPicPr>
          <p:nvPr/>
        </p:nvPicPr>
        <p:blipFill>
          <a:blip r:embed="rId3"/>
          <a:stretch>
            <a:fillRect/>
          </a:stretch>
        </p:blipFill>
        <p:spPr>
          <a:xfrm>
            <a:off x="604837" y="1424828"/>
            <a:ext cx="10982325" cy="4438650"/>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56A93D77-CF1B-4C7B-BB1F-1D9B64A55B49}"/>
              </a:ext>
            </a:extLst>
          </p:cNvPr>
          <p:cNvSpPr txBox="1"/>
          <p:nvPr/>
        </p:nvSpPr>
        <p:spPr>
          <a:xfrm>
            <a:off x="2635624" y="6293224"/>
            <a:ext cx="4509247"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Accuracy : 92.280%</a:t>
            </a:r>
            <a:endParaRPr lang="en-IN" sz="3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4622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A5C390-D613-4887-803F-EE59EDB6F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EC9F93EA-D6BA-4DBE-9AD5-A1A9F43904A6}"/>
              </a:ext>
            </a:extLst>
          </p:cNvPr>
          <p:cNvSpPr txBox="1"/>
          <p:nvPr/>
        </p:nvSpPr>
        <p:spPr>
          <a:xfrm>
            <a:off x="2528046" y="448236"/>
            <a:ext cx="7449671"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Random Forest Model</a:t>
            </a:r>
            <a:endParaRPr lang="en-IN" sz="4000"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2C6AB9B0-4E37-49D7-9CFB-E43229263643}"/>
              </a:ext>
            </a:extLst>
          </p:cNvPr>
          <p:cNvSpPr txBox="1"/>
          <p:nvPr/>
        </p:nvSpPr>
        <p:spPr>
          <a:xfrm>
            <a:off x="3370729" y="6273225"/>
            <a:ext cx="3621741"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Accuracy: 97.890%</a:t>
            </a:r>
            <a:endParaRPr lang="en-IN" sz="3200" dirty="0">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2FC81EA0-6F75-4C61-9AD4-6ABCDEB49BA2}"/>
              </a:ext>
            </a:extLst>
          </p:cNvPr>
          <p:cNvPicPr>
            <a:picLocks noChangeAspect="1"/>
          </p:cNvPicPr>
          <p:nvPr/>
        </p:nvPicPr>
        <p:blipFill>
          <a:blip r:embed="rId3"/>
          <a:stretch>
            <a:fillRect/>
          </a:stretch>
        </p:blipFill>
        <p:spPr>
          <a:xfrm>
            <a:off x="604837" y="1442758"/>
            <a:ext cx="10982325" cy="44386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11592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B2927B-2BFF-4B0E-8CA3-9F0B4EDC6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34A6CC0D-49A8-45FF-B66A-9B7AE9EE34EE}"/>
              </a:ext>
            </a:extLst>
          </p:cNvPr>
          <p:cNvSpPr txBox="1"/>
          <p:nvPr/>
        </p:nvSpPr>
        <p:spPr>
          <a:xfrm>
            <a:off x="2268070" y="322729"/>
            <a:ext cx="8821271"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K Nearest Neighbor Model</a:t>
            </a:r>
            <a:endParaRPr lang="en-IN" sz="4000"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B4C0DF01-65C7-4C0F-8D39-DB41FA70ED34}"/>
              </a:ext>
            </a:extLst>
          </p:cNvPr>
          <p:cNvSpPr txBox="1"/>
          <p:nvPr/>
        </p:nvSpPr>
        <p:spPr>
          <a:xfrm>
            <a:off x="3182470" y="6242883"/>
            <a:ext cx="3406588"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Accuracy: 91.972%</a:t>
            </a:r>
            <a:endParaRPr lang="en-IN" sz="3200" dirty="0">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9E4A8A28-57AE-473F-90EB-ACFE78E185B4}"/>
              </a:ext>
            </a:extLst>
          </p:cNvPr>
          <p:cNvPicPr>
            <a:picLocks noChangeAspect="1"/>
          </p:cNvPicPr>
          <p:nvPr/>
        </p:nvPicPr>
        <p:blipFill>
          <a:blip r:embed="rId3"/>
          <a:stretch>
            <a:fillRect/>
          </a:stretch>
        </p:blipFill>
        <p:spPr>
          <a:xfrm>
            <a:off x="604837" y="1417424"/>
            <a:ext cx="10982325" cy="44386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48808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B30D2-69AD-4AB9-A537-041375975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88796651-44DF-4B7A-ADDA-85D5E3E0F3DA}"/>
              </a:ext>
            </a:extLst>
          </p:cNvPr>
          <p:cNvSpPr txBox="1"/>
          <p:nvPr/>
        </p:nvSpPr>
        <p:spPr>
          <a:xfrm>
            <a:off x="3128682" y="313764"/>
            <a:ext cx="5289177" cy="769441"/>
          </a:xfrm>
          <a:prstGeom prst="rect">
            <a:avLst/>
          </a:prstGeom>
          <a:noFill/>
        </p:spPr>
        <p:txBody>
          <a:bodyPr wrap="square" rtlCol="0">
            <a:spAutoFit/>
          </a:bodyPr>
          <a:lstStyle/>
          <a:p>
            <a:r>
              <a:rPr lang="en-US" sz="4400" dirty="0" err="1">
                <a:latin typeface="Aharoni" panose="02010803020104030203" pitchFamily="2" charset="-79"/>
                <a:cs typeface="Aharoni" panose="02010803020104030203" pitchFamily="2" charset="-79"/>
              </a:rPr>
              <a:t>XGBoost</a:t>
            </a:r>
            <a:r>
              <a:rPr lang="en-US" sz="4400" dirty="0">
                <a:latin typeface="Aharoni" panose="02010803020104030203" pitchFamily="2" charset="-79"/>
                <a:cs typeface="Aharoni" panose="02010803020104030203" pitchFamily="2" charset="-79"/>
              </a:rPr>
              <a:t> Model</a:t>
            </a:r>
            <a:endParaRPr lang="en-IN" sz="4400"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1FA00C3B-5BA3-4E99-99AE-F1C65CE98C07}"/>
              </a:ext>
            </a:extLst>
          </p:cNvPr>
          <p:cNvSpPr txBox="1"/>
          <p:nvPr/>
        </p:nvSpPr>
        <p:spPr>
          <a:xfrm>
            <a:off x="2662518" y="6060141"/>
            <a:ext cx="3612776"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Accuracy:97.229%</a:t>
            </a:r>
            <a:endParaRPr lang="en-IN" sz="3200" dirty="0">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1814C070-DFB9-4C5B-94F3-B470C9783C02}"/>
              </a:ext>
            </a:extLst>
          </p:cNvPr>
          <p:cNvPicPr>
            <a:picLocks noChangeAspect="1"/>
          </p:cNvPicPr>
          <p:nvPr/>
        </p:nvPicPr>
        <p:blipFill>
          <a:blip r:embed="rId3"/>
          <a:stretch>
            <a:fillRect/>
          </a:stretch>
        </p:blipFill>
        <p:spPr>
          <a:xfrm>
            <a:off x="604837" y="1408407"/>
            <a:ext cx="10982325" cy="44386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15016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542275-598F-43E6-A0DF-2109662BA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4680C04A-04B4-4897-90A4-2D0768857AD7}"/>
              </a:ext>
            </a:extLst>
          </p:cNvPr>
          <p:cNvSpPr txBox="1"/>
          <p:nvPr/>
        </p:nvSpPr>
        <p:spPr>
          <a:xfrm>
            <a:off x="1420745" y="394448"/>
            <a:ext cx="10748683"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Deep Learning Neural Network</a:t>
            </a:r>
            <a:endParaRPr lang="en-IN" sz="4000"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6EFEF87F-AD0A-4229-9755-ED320531A3CC}"/>
              </a:ext>
            </a:extLst>
          </p:cNvPr>
          <p:cNvSpPr txBox="1"/>
          <p:nvPr/>
        </p:nvSpPr>
        <p:spPr>
          <a:xfrm>
            <a:off x="3316942" y="6171164"/>
            <a:ext cx="3872753"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Accuracy:97.120%</a:t>
            </a:r>
            <a:endParaRPr lang="en-IN" sz="3200" dirty="0">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144FC468-2A5E-47FB-B07B-E837286BFB00}"/>
              </a:ext>
            </a:extLst>
          </p:cNvPr>
          <p:cNvPicPr>
            <a:picLocks noChangeAspect="1"/>
          </p:cNvPicPr>
          <p:nvPr/>
        </p:nvPicPr>
        <p:blipFill>
          <a:blip r:embed="rId3"/>
          <a:stretch>
            <a:fillRect/>
          </a:stretch>
        </p:blipFill>
        <p:spPr>
          <a:xfrm>
            <a:off x="604837" y="1496782"/>
            <a:ext cx="10982325" cy="44386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60843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18E998-215D-490A-8184-80EAA8A8E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FCA67C19-27D7-4DF9-947A-0B54E6EF1215}"/>
              </a:ext>
            </a:extLst>
          </p:cNvPr>
          <p:cNvSpPr txBox="1"/>
          <p:nvPr/>
        </p:nvSpPr>
        <p:spPr>
          <a:xfrm>
            <a:off x="2734236" y="313764"/>
            <a:ext cx="6239436"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Comparison of Models</a:t>
            </a:r>
            <a:endParaRPr lang="en-IN" sz="40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1D0B1132-A492-4787-9013-DE42CF9E044C}"/>
              </a:ext>
            </a:extLst>
          </p:cNvPr>
          <p:cNvSpPr txBox="1"/>
          <p:nvPr/>
        </p:nvSpPr>
        <p:spPr>
          <a:xfrm>
            <a:off x="313765" y="2413337"/>
            <a:ext cx="3792070" cy="2031325"/>
          </a:xfrm>
          <a:prstGeom prst="rect">
            <a:avLst/>
          </a:prstGeom>
          <a:noFill/>
        </p:spPr>
        <p:txBody>
          <a:bodyPr wrap="square">
            <a:spAutoFit/>
          </a:bodyPr>
          <a:lstStyle/>
          <a:p>
            <a:r>
              <a:rPr lang="en-IN" dirty="0">
                <a:latin typeface="Aharoni" panose="02010803020104030203" pitchFamily="2" charset="-79"/>
                <a:cs typeface="Aharoni" panose="02010803020104030203" pitchFamily="2" charset="-79"/>
              </a:rPr>
              <a:t>model		accuracy</a:t>
            </a:r>
          </a:p>
          <a:p>
            <a:r>
              <a:rPr lang="en-IN" dirty="0">
                <a:latin typeface="Aharoni" panose="02010803020104030203" pitchFamily="2" charset="-79"/>
                <a:cs typeface="Aharoni" panose="02010803020104030203" pitchFamily="2" charset="-79"/>
              </a:rPr>
              <a:t>	</a:t>
            </a:r>
          </a:p>
          <a:p>
            <a:r>
              <a:rPr lang="en-IN" dirty="0" err="1">
                <a:latin typeface="Aharoni" panose="02010803020104030203" pitchFamily="2" charset="-79"/>
                <a:cs typeface="Aharoni" panose="02010803020104030203" pitchFamily="2" charset="-79"/>
              </a:rPr>
              <a:t>lr_acc</a:t>
            </a:r>
            <a:r>
              <a:rPr lang="en-IN" dirty="0">
                <a:latin typeface="Aharoni" panose="02010803020104030203" pitchFamily="2" charset="-79"/>
                <a:cs typeface="Aharoni" panose="02010803020104030203" pitchFamily="2" charset="-79"/>
              </a:rPr>
              <a:t>		92.280797</a:t>
            </a:r>
          </a:p>
          <a:p>
            <a:r>
              <a:rPr lang="en-IN" dirty="0" err="1">
                <a:latin typeface="Aharoni" panose="02010803020104030203" pitchFamily="2" charset="-79"/>
                <a:cs typeface="Aharoni" panose="02010803020104030203" pitchFamily="2" charset="-79"/>
              </a:rPr>
              <a:t>rf_acc</a:t>
            </a:r>
            <a:r>
              <a:rPr lang="en-IN" dirty="0">
                <a:latin typeface="Aharoni" panose="02010803020104030203" pitchFamily="2" charset="-79"/>
                <a:cs typeface="Aharoni" panose="02010803020104030203" pitchFamily="2" charset="-79"/>
              </a:rPr>
              <a:t>		97.890534</a:t>
            </a:r>
          </a:p>
          <a:p>
            <a:r>
              <a:rPr lang="en-IN" dirty="0" err="1">
                <a:latin typeface="Aharoni" panose="02010803020104030203" pitchFamily="2" charset="-79"/>
                <a:cs typeface="Aharoni" panose="02010803020104030203" pitchFamily="2" charset="-79"/>
              </a:rPr>
              <a:t>knn_acc</a:t>
            </a:r>
            <a:r>
              <a:rPr lang="en-IN" dirty="0">
                <a:latin typeface="Aharoni" panose="02010803020104030203" pitchFamily="2" charset="-79"/>
                <a:cs typeface="Aharoni" panose="02010803020104030203" pitchFamily="2" charset="-79"/>
              </a:rPr>
              <a:t>		91.972603</a:t>
            </a:r>
          </a:p>
          <a:p>
            <a:r>
              <a:rPr lang="en-IN" dirty="0" err="1">
                <a:latin typeface="Aharoni" panose="02010803020104030203" pitchFamily="2" charset="-79"/>
                <a:cs typeface="Aharoni" panose="02010803020104030203" pitchFamily="2" charset="-79"/>
              </a:rPr>
              <a:t>xgb_acc</a:t>
            </a:r>
            <a:r>
              <a:rPr lang="en-IN" dirty="0">
                <a:latin typeface="Aharoni" panose="02010803020104030203" pitchFamily="2" charset="-79"/>
                <a:cs typeface="Aharoni" panose="02010803020104030203" pitchFamily="2" charset="-79"/>
              </a:rPr>
              <a:t>		97.229246</a:t>
            </a:r>
          </a:p>
          <a:p>
            <a:r>
              <a:rPr lang="en-IN" dirty="0" err="1">
                <a:latin typeface="Aharoni" panose="02010803020104030203" pitchFamily="2" charset="-79"/>
                <a:cs typeface="Aharoni" panose="02010803020104030203" pitchFamily="2" charset="-79"/>
              </a:rPr>
              <a:t>dnn_acc</a:t>
            </a:r>
            <a:r>
              <a:rPr lang="en-IN" dirty="0">
                <a:latin typeface="Aharoni" panose="02010803020104030203" pitchFamily="2" charset="-79"/>
                <a:cs typeface="Aharoni" panose="02010803020104030203" pitchFamily="2" charset="-79"/>
              </a:rPr>
              <a:t>		97.120230</a:t>
            </a:r>
          </a:p>
        </p:txBody>
      </p:sp>
      <p:pic>
        <p:nvPicPr>
          <p:cNvPr id="7" name="Picture 6">
            <a:extLst>
              <a:ext uri="{FF2B5EF4-FFF2-40B4-BE49-F238E27FC236}">
                <a16:creationId xmlns:a16="http://schemas.microsoft.com/office/drawing/2014/main" id="{F9CCE23E-D1AC-4F33-AC4A-359DA82EF9AD}"/>
              </a:ext>
            </a:extLst>
          </p:cNvPr>
          <p:cNvPicPr>
            <a:picLocks noChangeAspect="1"/>
          </p:cNvPicPr>
          <p:nvPr/>
        </p:nvPicPr>
        <p:blipFill>
          <a:blip r:embed="rId3"/>
          <a:stretch>
            <a:fillRect/>
          </a:stretch>
        </p:blipFill>
        <p:spPr>
          <a:xfrm>
            <a:off x="5227464" y="1532684"/>
            <a:ext cx="5829300" cy="45815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8473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DF19-595A-48AA-9A35-F65C97DE1CC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03A0DC4-8F41-43EE-9842-5A3405ECB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73343"/>
          </a:xfrm>
        </p:spPr>
      </p:pic>
      <p:sp>
        <p:nvSpPr>
          <p:cNvPr id="6" name="TextBox 5">
            <a:extLst>
              <a:ext uri="{FF2B5EF4-FFF2-40B4-BE49-F238E27FC236}">
                <a16:creationId xmlns:a16="http://schemas.microsoft.com/office/drawing/2014/main" id="{D0EB2570-3406-41EA-8507-F5E12B2DF4D9}"/>
              </a:ext>
            </a:extLst>
          </p:cNvPr>
          <p:cNvSpPr txBox="1"/>
          <p:nvPr/>
        </p:nvSpPr>
        <p:spPr>
          <a:xfrm flipH="1">
            <a:off x="1363083" y="2169458"/>
            <a:ext cx="9465834" cy="3108543"/>
          </a:xfrm>
          <a:prstGeom prst="rect">
            <a:avLst/>
          </a:prstGeom>
          <a:noFill/>
        </p:spPr>
        <p:txBody>
          <a:bodyPr wrap="square" rtlCol="0">
            <a:spAutoFit/>
          </a:bodyPr>
          <a:lstStyle/>
          <a:p>
            <a:pPr marL="457200" indent="-457200" algn="l">
              <a:buFont typeface="Arial" panose="020B0604020202020204" pitchFamily="34" charset="0"/>
              <a:buChar char="•"/>
            </a:pPr>
            <a:r>
              <a:rPr lang="en-US" sz="2800" b="0" i="0" u="none" strike="noStrike" dirty="0">
                <a:effectLst/>
                <a:latin typeface="Aharoni" panose="02010803020104030203" pitchFamily="2" charset="-79"/>
                <a:cs typeface="Aharoni" panose="02010803020104030203" pitchFamily="2" charset="-79"/>
              </a:rPr>
              <a:t>Sales forecasting</a:t>
            </a:r>
            <a:r>
              <a:rPr lang="en-US" sz="2800" b="0" i="0" dirty="0">
                <a:effectLst/>
                <a:latin typeface="Aharoni" panose="02010803020104030203" pitchFamily="2" charset="-79"/>
                <a:cs typeface="Aharoni" panose="02010803020104030203" pitchFamily="2" charset="-79"/>
              </a:rPr>
              <a:t> is the process of estimating future revenue by predicting the amount of product or services a sales unit (which can be an individual salesperson, a sales team, or a company) will sell in the next week, month, quarter, or year.</a:t>
            </a:r>
          </a:p>
          <a:p>
            <a:pPr marL="457200" indent="-457200" algn="l">
              <a:buFont typeface="Arial" panose="020B0604020202020204" pitchFamily="34" charset="0"/>
              <a:buChar char="•"/>
            </a:pPr>
            <a:endParaRPr lang="en-US" sz="2800" b="0" i="0" dirty="0">
              <a:effectLst/>
              <a:latin typeface="Aharoni" panose="02010803020104030203" pitchFamily="2" charset="-79"/>
              <a:cs typeface="Aharoni" panose="02010803020104030203" pitchFamily="2" charset="-79"/>
            </a:endParaRPr>
          </a:p>
          <a:p>
            <a:pPr marL="457200" indent="-457200" algn="l">
              <a:buFont typeface="Arial" panose="020B0604020202020204" pitchFamily="34" charset="0"/>
              <a:buChar char="•"/>
            </a:pPr>
            <a:r>
              <a:rPr lang="en-US" sz="2800" b="0" i="0" dirty="0">
                <a:effectLst/>
                <a:latin typeface="Aharoni" panose="02010803020104030203" pitchFamily="2" charset="-79"/>
                <a:cs typeface="Aharoni" panose="02010803020104030203" pitchFamily="2" charset="-79"/>
              </a:rPr>
              <a:t>Sales forecast is a projected measure of how a market will respond to a company’s go-to-market efforts.</a:t>
            </a:r>
          </a:p>
        </p:txBody>
      </p:sp>
      <p:sp>
        <p:nvSpPr>
          <p:cNvPr id="7" name="TextBox 6">
            <a:extLst>
              <a:ext uri="{FF2B5EF4-FFF2-40B4-BE49-F238E27FC236}">
                <a16:creationId xmlns:a16="http://schemas.microsoft.com/office/drawing/2014/main" id="{79DDABAB-7C27-4311-9EEA-7F624F32C2D8}"/>
              </a:ext>
            </a:extLst>
          </p:cNvPr>
          <p:cNvSpPr txBox="1"/>
          <p:nvPr/>
        </p:nvSpPr>
        <p:spPr>
          <a:xfrm>
            <a:off x="2922494" y="636494"/>
            <a:ext cx="6176682" cy="1107996"/>
          </a:xfrm>
          <a:prstGeom prst="rect">
            <a:avLst/>
          </a:prstGeom>
          <a:noFill/>
        </p:spPr>
        <p:txBody>
          <a:bodyPr wrap="square" rtlCol="0">
            <a:spAutoFit/>
          </a:bodyPr>
          <a:lstStyle/>
          <a:p>
            <a:r>
              <a:rPr lang="en-US" sz="6600" dirty="0">
                <a:latin typeface="Aharoni" panose="02010803020104030203" pitchFamily="2" charset="-79"/>
                <a:cs typeface="Aharoni" panose="02010803020104030203" pitchFamily="2" charset="-79"/>
              </a:rPr>
              <a:t>Introduction</a:t>
            </a:r>
            <a:endParaRPr lang="en-IN" sz="6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349184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E3BB92-E5FC-4E41-AB27-ADC88AF65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4" name="TextBox 3">
            <a:extLst>
              <a:ext uri="{FF2B5EF4-FFF2-40B4-BE49-F238E27FC236}">
                <a16:creationId xmlns:a16="http://schemas.microsoft.com/office/drawing/2014/main" id="{C5878DAC-29EA-4824-BE54-0763B4EC5A99}"/>
              </a:ext>
            </a:extLst>
          </p:cNvPr>
          <p:cNvSpPr txBox="1"/>
          <p:nvPr/>
        </p:nvSpPr>
        <p:spPr>
          <a:xfrm>
            <a:off x="4078941" y="403412"/>
            <a:ext cx="4177553"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Conclusion</a:t>
            </a:r>
            <a:endParaRPr lang="en-IN" sz="40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DD86DE7F-D259-48EB-8D24-9024663307CA}"/>
              </a:ext>
            </a:extLst>
          </p:cNvPr>
          <p:cNvSpPr txBox="1"/>
          <p:nvPr/>
        </p:nvSpPr>
        <p:spPr>
          <a:xfrm>
            <a:off x="824753" y="2106706"/>
            <a:ext cx="10291482" cy="3539430"/>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effectLst/>
                <a:latin typeface="Aharoni" panose="02010803020104030203" pitchFamily="2" charset="-79"/>
                <a:cs typeface="Aharoni" panose="02010803020104030203" pitchFamily="2" charset="-79"/>
              </a:rPr>
              <a:t>Sales forecasts allow you to spot potential issues while there's still time to avoid or mitigate them.</a:t>
            </a:r>
          </a:p>
          <a:p>
            <a:pPr marL="457200" indent="-457200">
              <a:buFont typeface="Arial" panose="020B0604020202020204" pitchFamily="34" charset="0"/>
              <a:buChar char="•"/>
            </a:pPr>
            <a:r>
              <a:rPr lang="en-US" sz="2800" dirty="0">
                <a:latin typeface="Aharoni" panose="02010803020104030203" pitchFamily="2" charset="-79"/>
                <a:cs typeface="Aharoni" panose="02010803020104030203" pitchFamily="2" charset="-79"/>
              </a:rPr>
              <a:t>We took a Walmart dataset and performed the sales forecasting on it.</a:t>
            </a:r>
            <a:endParaRPr lang="en-US" sz="2800" b="0" i="0" dirty="0">
              <a:effectLst/>
              <a:latin typeface="Aharoni" panose="02010803020104030203" pitchFamily="2" charset="-79"/>
              <a:cs typeface="Aharoni" panose="02010803020104030203" pitchFamily="2" charset="-79"/>
            </a:endParaRPr>
          </a:p>
          <a:p>
            <a:pPr marL="457200" indent="-457200">
              <a:buFont typeface="Arial" panose="020B0604020202020204" pitchFamily="34" charset="0"/>
              <a:buChar char="•"/>
            </a:pPr>
            <a:r>
              <a:rPr lang="en-US" sz="2800" dirty="0">
                <a:latin typeface="Aharoni" panose="02010803020104030203" pitchFamily="2" charset="-79"/>
                <a:cs typeface="Aharoni" panose="02010803020104030203" pitchFamily="2" charset="-79"/>
              </a:rPr>
              <a:t>We found that the Random forest Model, performs the best out of all the other models with the accuracy of 97.890%.</a:t>
            </a:r>
          </a:p>
          <a:p>
            <a:pPr marL="457200" indent="-457200">
              <a:buFont typeface="Arial" panose="020B0604020202020204" pitchFamily="34" charset="0"/>
              <a:buChar char="•"/>
            </a:pPr>
            <a:endParaRPr lang="en-IN"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2709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C90796-5682-480C-80CD-0B5FCD237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pic>
        <p:nvPicPr>
          <p:cNvPr id="4" name="Picture 3">
            <a:extLst>
              <a:ext uri="{FF2B5EF4-FFF2-40B4-BE49-F238E27FC236}">
                <a16:creationId xmlns:a16="http://schemas.microsoft.com/office/drawing/2014/main" id="{2077008B-C20F-40BC-A12E-C9A17C4F608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6597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709A-8FC3-43DB-AF4C-93515B3EF556}"/>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B30DF233-2CC0-46F0-8C71-96C7E8387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73343"/>
          </a:xfrm>
        </p:spPr>
      </p:pic>
      <p:sp>
        <p:nvSpPr>
          <p:cNvPr id="6" name="TextBox 5">
            <a:extLst>
              <a:ext uri="{FF2B5EF4-FFF2-40B4-BE49-F238E27FC236}">
                <a16:creationId xmlns:a16="http://schemas.microsoft.com/office/drawing/2014/main" id="{B4783BF1-974E-4E2E-ABBD-3B686C201594}"/>
              </a:ext>
            </a:extLst>
          </p:cNvPr>
          <p:cNvSpPr txBox="1"/>
          <p:nvPr/>
        </p:nvSpPr>
        <p:spPr>
          <a:xfrm flipH="1">
            <a:off x="466165" y="528917"/>
            <a:ext cx="12469904" cy="861774"/>
          </a:xfrm>
          <a:prstGeom prst="rect">
            <a:avLst/>
          </a:prstGeom>
          <a:noFill/>
        </p:spPr>
        <p:txBody>
          <a:bodyPr wrap="square" rtlCol="0">
            <a:spAutoFit/>
          </a:bodyPr>
          <a:lstStyle/>
          <a:p>
            <a:r>
              <a:rPr lang="en-US" sz="5000" dirty="0">
                <a:latin typeface="Aharoni" panose="02010803020104030203" pitchFamily="2" charset="-79"/>
                <a:cs typeface="Aharoni" panose="02010803020104030203" pitchFamily="2" charset="-79"/>
              </a:rPr>
              <a:t>Why is Sales Forecasting Important?</a:t>
            </a:r>
            <a:endParaRPr lang="en-IN" sz="5000" dirty="0">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5246E50E-6890-4C77-A355-5DFA2F009DAC}"/>
              </a:ext>
            </a:extLst>
          </p:cNvPr>
          <p:cNvSpPr txBox="1"/>
          <p:nvPr/>
        </p:nvSpPr>
        <p:spPr>
          <a:xfrm>
            <a:off x="439271" y="1343269"/>
            <a:ext cx="11286564" cy="3293209"/>
          </a:xfrm>
          <a:prstGeom prst="rect">
            <a:avLst/>
          </a:prstGeom>
          <a:noFill/>
        </p:spPr>
        <p:txBody>
          <a:bodyPr wrap="square" rtlCol="0">
            <a:spAutoFit/>
          </a:bodyPr>
          <a:lstStyle/>
          <a:p>
            <a:pPr marL="457200" indent="-457200" algn="l">
              <a:buFont typeface="Arial" panose="020B0604020202020204" pitchFamily="34" charset="0"/>
              <a:buChar char="•"/>
            </a:pPr>
            <a:endParaRPr lang="en-US" sz="2600" b="0" i="0" dirty="0">
              <a:effectLst/>
              <a:latin typeface="Aharoni" panose="02010803020104030203" pitchFamily="2" charset="-79"/>
              <a:cs typeface="Aharoni" panose="02010803020104030203" pitchFamily="2" charset="-79"/>
            </a:endParaRPr>
          </a:p>
          <a:p>
            <a:pPr marL="457200" indent="-457200" algn="l">
              <a:buFont typeface="Arial" panose="020B0604020202020204" pitchFamily="34" charset="0"/>
              <a:buChar char="•"/>
            </a:pPr>
            <a:r>
              <a:rPr lang="en-US" sz="2600" b="0" i="0" dirty="0">
                <a:effectLst/>
                <a:latin typeface="Aharoni" panose="02010803020104030203" pitchFamily="2" charset="-79"/>
                <a:cs typeface="Aharoni" panose="02010803020104030203" pitchFamily="2" charset="-79"/>
              </a:rPr>
              <a:t>Forecasts are about the future. Privately-held companies gain confidence in their business when leaders are able to trust forecasts. For publicly-traded companies, accurate forecasts confer credibility in the market.</a:t>
            </a:r>
          </a:p>
          <a:p>
            <a:pPr marL="457200" indent="-457200" algn="l">
              <a:buFont typeface="Arial" panose="020B0604020202020204" pitchFamily="34" charset="0"/>
              <a:buChar char="•"/>
            </a:pPr>
            <a:endParaRPr lang="en-US" sz="2600" b="0" i="0" dirty="0">
              <a:effectLst/>
              <a:latin typeface="Aharoni" panose="02010803020104030203" pitchFamily="2" charset="-79"/>
              <a:cs typeface="Aharoni" panose="02010803020104030203" pitchFamily="2" charset="-79"/>
            </a:endParaRPr>
          </a:p>
          <a:p>
            <a:pPr marL="457200" indent="-457200" algn="l">
              <a:buFont typeface="Arial" panose="020B0604020202020204" pitchFamily="34" charset="0"/>
              <a:buChar char="•"/>
            </a:pPr>
            <a:r>
              <a:rPr lang="en-US" sz="2600" b="0" i="0" dirty="0">
                <a:effectLst/>
                <a:latin typeface="Aharoni" panose="02010803020104030203" pitchFamily="2" charset="-79"/>
                <a:cs typeface="Aharoni" panose="02010803020104030203" pitchFamily="2" charset="-79"/>
              </a:rPr>
              <a:t>Production uses sales forecasts to plan their cycles. Forecasts help sales ops with territory and quota planning, supply chain with material purchases and production capacity, and sales strategy with channel and partner strategies.</a:t>
            </a:r>
          </a:p>
        </p:txBody>
      </p:sp>
    </p:spTree>
    <p:extLst>
      <p:ext uri="{BB962C8B-B14F-4D97-AF65-F5344CB8AC3E}">
        <p14:creationId xmlns:p14="http://schemas.microsoft.com/office/powerpoint/2010/main" val="122617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4F6324-FB53-4DEB-9F55-F8F7A377D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6" name="TextBox 5">
            <a:extLst>
              <a:ext uri="{FF2B5EF4-FFF2-40B4-BE49-F238E27FC236}">
                <a16:creationId xmlns:a16="http://schemas.microsoft.com/office/drawing/2014/main" id="{7A11C88F-1743-4F94-B8E9-DD589F05C51B}"/>
              </a:ext>
            </a:extLst>
          </p:cNvPr>
          <p:cNvSpPr txBox="1"/>
          <p:nvPr/>
        </p:nvSpPr>
        <p:spPr>
          <a:xfrm>
            <a:off x="941294" y="493059"/>
            <a:ext cx="11824447"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Benefits of having accurate Sales forecast</a:t>
            </a:r>
            <a:endParaRPr lang="en-IN" sz="40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8411CBD0-1AA1-43B7-9DCC-50A0E47AB6FF}"/>
              </a:ext>
            </a:extLst>
          </p:cNvPr>
          <p:cNvSpPr txBox="1"/>
          <p:nvPr/>
        </p:nvSpPr>
        <p:spPr>
          <a:xfrm>
            <a:off x="941294" y="2043953"/>
            <a:ext cx="10416988" cy="3785652"/>
          </a:xfrm>
          <a:prstGeom prst="rect">
            <a:avLst/>
          </a:prstGeom>
          <a:noFill/>
        </p:spPr>
        <p:txBody>
          <a:bodyPr wrap="square" rtlCol="0">
            <a:spAutoFit/>
          </a:bodyPr>
          <a:lstStyle/>
          <a:p>
            <a:pPr algn="l"/>
            <a:r>
              <a:rPr lang="en-US" sz="2400" b="0" i="0" dirty="0">
                <a:effectLst/>
                <a:latin typeface="Aharoni" panose="02010803020104030203" pitchFamily="2" charset="-79"/>
                <a:cs typeface="Aharoni" panose="02010803020104030203" pitchFamily="2" charset="-79"/>
              </a:rPr>
              <a:t>An accurate sales forecast process confers many benefits. These include:</a:t>
            </a:r>
          </a:p>
          <a:p>
            <a:pPr algn="l"/>
            <a:endParaRPr lang="en-US" sz="2400" b="0" i="0" dirty="0">
              <a:effectLst/>
              <a:latin typeface="Aharoni" panose="02010803020104030203" pitchFamily="2" charset="-79"/>
              <a:cs typeface="Aharoni" panose="02010803020104030203" pitchFamily="2" charset="-79"/>
            </a:endParaRPr>
          </a:p>
          <a:p>
            <a:pPr marL="285750" indent="-285750" algn="l">
              <a:buFont typeface="Wingdings" panose="05000000000000000000" pitchFamily="2" charset="2"/>
              <a:buChar char="q"/>
            </a:pPr>
            <a:r>
              <a:rPr lang="en-US" sz="2400" b="0" i="0" dirty="0">
                <a:effectLst/>
                <a:latin typeface="Aharoni" panose="02010803020104030203" pitchFamily="2" charset="-79"/>
                <a:cs typeface="Aharoni" panose="02010803020104030203" pitchFamily="2" charset="-79"/>
              </a:rPr>
              <a:t>Improved decision-making about the future</a:t>
            </a:r>
          </a:p>
          <a:p>
            <a:pPr marL="285750" indent="-285750" algn="l">
              <a:buFont typeface="Wingdings" panose="05000000000000000000" pitchFamily="2" charset="2"/>
              <a:buChar char="q"/>
            </a:pPr>
            <a:r>
              <a:rPr lang="en-US" sz="2400" b="0" i="0" dirty="0">
                <a:effectLst/>
                <a:latin typeface="Aharoni" panose="02010803020104030203" pitchFamily="2" charset="-79"/>
                <a:cs typeface="Aharoni" panose="02010803020104030203" pitchFamily="2" charset="-79"/>
              </a:rPr>
              <a:t>Reduction of sales pipeline and forecast risks</a:t>
            </a:r>
          </a:p>
          <a:p>
            <a:pPr marL="285750" indent="-285750" algn="l">
              <a:buFont typeface="Wingdings" panose="05000000000000000000" pitchFamily="2" charset="2"/>
              <a:buChar char="q"/>
            </a:pPr>
            <a:r>
              <a:rPr lang="en-US" sz="2400" b="0" i="0" dirty="0">
                <a:effectLst/>
                <a:latin typeface="Aharoni" panose="02010803020104030203" pitchFamily="2" charset="-79"/>
                <a:cs typeface="Aharoni" panose="02010803020104030203" pitchFamily="2" charset="-79"/>
              </a:rPr>
              <a:t>Alignment of sales quotas and revenue expectations</a:t>
            </a:r>
          </a:p>
          <a:p>
            <a:pPr marL="285750" indent="-285750" algn="l">
              <a:buFont typeface="Wingdings" panose="05000000000000000000" pitchFamily="2" charset="2"/>
              <a:buChar char="q"/>
            </a:pPr>
            <a:r>
              <a:rPr lang="en-US" sz="2400" b="0" i="0" dirty="0">
                <a:effectLst/>
                <a:latin typeface="Aharoni" panose="02010803020104030203" pitchFamily="2" charset="-79"/>
                <a:cs typeface="Aharoni" panose="02010803020104030203" pitchFamily="2" charset="-79"/>
              </a:rPr>
              <a:t>Reduction of time spent planning territory coverage and setting quota assignments</a:t>
            </a:r>
          </a:p>
          <a:p>
            <a:pPr marL="285750" indent="-285750" algn="l">
              <a:buFont typeface="Wingdings" panose="05000000000000000000" pitchFamily="2" charset="2"/>
              <a:buChar char="q"/>
            </a:pPr>
            <a:r>
              <a:rPr lang="en-US" sz="2400" b="0" i="0" dirty="0">
                <a:effectLst/>
                <a:latin typeface="Aharoni" panose="02010803020104030203" pitchFamily="2" charset="-79"/>
                <a:cs typeface="Aharoni" panose="02010803020104030203" pitchFamily="2" charset="-79"/>
              </a:rPr>
              <a:t>Benchmarks that can be used to assess trends in the future</a:t>
            </a:r>
          </a:p>
          <a:p>
            <a:pPr marL="285750" indent="-285750" algn="l">
              <a:buFont typeface="Wingdings" panose="05000000000000000000" pitchFamily="2" charset="2"/>
              <a:buChar char="q"/>
            </a:pPr>
            <a:r>
              <a:rPr lang="en-US" sz="2400" b="0" i="0" dirty="0">
                <a:effectLst/>
                <a:latin typeface="Aharoni" panose="02010803020104030203" pitchFamily="2" charset="-79"/>
                <a:cs typeface="Aharoni" panose="02010803020104030203" pitchFamily="2" charset="-79"/>
              </a:rPr>
              <a:t>Ability to focus a sales team on high-revenue, high-profit sales pipeline opportunities, resulting in improved win rates</a:t>
            </a:r>
          </a:p>
          <a:p>
            <a:endParaRPr lang="en-IN"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5201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FF26DA-A441-4733-92BF-BB1B472C6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8" name="TextBox 7">
            <a:extLst>
              <a:ext uri="{FF2B5EF4-FFF2-40B4-BE49-F238E27FC236}">
                <a16:creationId xmlns:a16="http://schemas.microsoft.com/office/drawing/2014/main" id="{AA121DE0-2B41-433F-B1B8-770449955CF3}"/>
              </a:ext>
            </a:extLst>
          </p:cNvPr>
          <p:cNvSpPr txBox="1"/>
          <p:nvPr/>
        </p:nvSpPr>
        <p:spPr>
          <a:xfrm>
            <a:off x="2537012" y="313765"/>
            <a:ext cx="8373035"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Flow of the Project</a:t>
            </a:r>
            <a:endParaRPr lang="en-IN" sz="4800"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DC395D06-0E7A-42D9-A02F-527D413DB193}"/>
              </a:ext>
            </a:extLst>
          </p:cNvPr>
          <p:cNvSpPr txBox="1"/>
          <p:nvPr/>
        </p:nvSpPr>
        <p:spPr>
          <a:xfrm>
            <a:off x="618565" y="1479176"/>
            <a:ext cx="10901082"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haroni" panose="02010803020104030203" pitchFamily="2" charset="-79"/>
                <a:cs typeface="Aharoni" panose="02010803020104030203" pitchFamily="2" charset="-79"/>
              </a:rPr>
              <a:t>Data Preprocessing</a:t>
            </a:r>
          </a:p>
          <a:p>
            <a:pPr marL="342900" indent="-342900">
              <a:buFont typeface="Arial" panose="020B0604020202020204" pitchFamily="34" charset="0"/>
              <a:buChar char="•"/>
            </a:pPr>
            <a:r>
              <a:rPr lang="en-US" sz="2400" dirty="0">
                <a:latin typeface="Aharoni" panose="02010803020104030203" pitchFamily="2" charset="-79"/>
                <a:cs typeface="Aharoni" panose="02010803020104030203" pitchFamily="2" charset="-79"/>
              </a:rPr>
              <a:t>Data Exploration</a:t>
            </a:r>
          </a:p>
          <a:p>
            <a:pPr marL="342900" indent="-342900">
              <a:buFont typeface="Arial" panose="020B0604020202020204" pitchFamily="34" charset="0"/>
              <a:buChar char="•"/>
            </a:pPr>
            <a:r>
              <a:rPr lang="en-US" sz="2400" dirty="0">
                <a:latin typeface="Aharoni" panose="02010803020104030203" pitchFamily="2" charset="-79"/>
                <a:cs typeface="Aharoni" panose="02010803020104030203" pitchFamily="2" charset="-79"/>
              </a:rPr>
              <a:t>Data Normalization</a:t>
            </a:r>
          </a:p>
          <a:p>
            <a:pPr marL="342900" indent="-342900">
              <a:buFont typeface="Arial" panose="020B0604020202020204" pitchFamily="34" charset="0"/>
              <a:buChar char="•"/>
            </a:pPr>
            <a:r>
              <a:rPr lang="en-US" sz="2400" dirty="0">
                <a:latin typeface="Aharoni" panose="02010803020104030203" pitchFamily="2" charset="-79"/>
                <a:cs typeface="Aharoni" panose="02010803020104030203" pitchFamily="2" charset="-79"/>
              </a:rPr>
              <a:t>Correlation between features</a:t>
            </a:r>
          </a:p>
          <a:p>
            <a:pPr marL="342900" indent="-342900">
              <a:buFont typeface="Arial" panose="020B0604020202020204" pitchFamily="34" charset="0"/>
              <a:buChar char="•"/>
            </a:pPr>
            <a:r>
              <a:rPr lang="en-US" sz="2400" dirty="0">
                <a:latin typeface="Aharoni" panose="02010803020104030203" pitchFamily="2" charset="-79"/>
                <a:cs typeface="Aharoni" panose="02010803020104030203" pitchFamily="2" charset="-79"/>
              </a:rPr>
              <a:t>Feature Importance</a:t>
            </a:r>
          </a:p>
          <a:p>
            <a:pPr marL="342900" indent="-342900">
              <a:buFont typeface="Arial" panose="020B0604020202020204" pitchFamily="34" charset="0"/>
              <a:buChar char="•"/>
            </a:pPr>
            <a:r>
              <a:rPr lang="en-US" sz="2400" dirty="0">
                <a:latin typeface="Aharoni" panose="02010803020104030203" pitchFamily="2" charset="-79"/>
                <a:cs typeface="Aharoni" panose="02010803020104030203" pitchFamily="2" charset="-79"/>
              </a:rPr>
              <a:t>Data Splitting to train and test</a:t>
            </a:r>
          </a:p>
          <a:p>
            <a:pPr marL="342900" indent="-342900">
              <a:buFont typeface="Arial" panose="020B0604020202020204" pitchFamily="34" charset="0"/>
              <a:buChar char="•"/>
            </a:pPr>
            <a:r>
              <a:rPr lang="en-US" sz="2400" dirty="0">
                <a:latin typeface="Aharoni" panose="02010803020104030203" pitchFamily="2" charset="-79"/>
                <a:cs typeface="Aharoni" panose="02010803020104030203" pitchFamily="2" charset="-79"/>
              </a:rPr>
              <a:t>Fitting the different machine learning models</a:t>
            </a:r>
          </a:p>
          <a:p>
            <a:r>
              <a:rPr lang="en-US" sz="2400" dirty="0">
                <a:latin typeface="Aharoni" panose="02010803020104030203" pitchFamily="2" charset="-79"/>
                <a:cs typeface="Aharoni" panose="02010803020104030203" pitchFamily="2" charset="-79"/>
              </a:rPr>
              <a:t>	a. Linear Regression model</a:t>
            </a:r>
          </a:p>
          <a:p>
            <a:r>
              <a:rPr lang="en-US" sz="2400" dirty="0">
                <a:latin typeface="Aharoni" panose="02010803020104030203" pitchFamily="2" charset="-79"/>
                <a:cs typeface="Aharoni" panose="02010803020104030203" pitchFamily="2" charset="-79"/>
              </a:rPr>
              <a:t>	b. </a:t>
            </a:r>
            <a:r>
              <a:rPr lang="en-IN" sz="2400" dirty="0">
                <a:latin typeface="Aharoni" panose="02010803020104030203" pitchFamily="2" charset="-79"/>
                <a:cs typeface="Aharoni" panose="02010803020104030203" pitchFamily="2" charset="-79"/>
              </a:rPr>
              <a:t>Random Forest Regressor model</a:t>
            </a:r>
          </a:p>
          <a:p>
            <a:r>
              <a:rPr lang="en-IN" sz="2400" dirty="0">
                <a:latin typeface="Aharoni" panose="02010803020104030203" pitchFamily="2" charset="-79"/>
                <a:cs typeface="Aharoni" panose="02010803020104030203" pitchFamily="2" charset="-79"/>
              </a:rPr>
              <a:t>	c. K nearest neighbour Regressor model</a:t>
            </a:r>
          </a:p>
          <a:p>
            <a:r>
              <a:rPr lang="en-IN" sz="2400" dirty="0">
                <a:latin typeface="Aharoni" panose="02010803020104030203" pitchFamily="2" charset="-79"/>
                <a:cs typeface="Aharoni" panose="02010803020104030203" pitchFamily="2" charset="-79"/>
              </a:rPr>
              <a:t>	d. </a:t>
            </a:r>
            <a:r>
              <a:rPr lang="en-IN" sz="2400" dirty="0" err="1">
                <a:latin typeface="Aharoni" panose="02010803020104030203" pitchFamily="2" charset="-79"/>
                <a:cs typeface="Aharoni" panose="02010803020104030203" pitchFamily="2" charset="-79"/>
              </a:rPr>
              <a:t>XGBoost</a:t>
            </a:r>
            <a:r>
              <a:rPr lang="en-IN" sz="2400" dirty="0">
                <a:latin typeface="Aharoni" panose="02010803020104030203" pitchFamily="2" charset="-79"/>
                <a:cs typeface="Aharoni" panose="02010803020104030203" pitchFamily="2" charset="-79"/>
              </a:rPr>
              <a:t> model</a:t>
            </a:r>
          </a:p>
          <a:p>
            <a:r>
              <a:rPr lang="en-IN" sz="2400" dirty="0">
                <a:latin typeface="Aharoni" panose="02010803020104030203" pitchFamily="2" charset="-79"/>
                <a:cs typeface="Aharoni" panose="02010803020104030203" pitchFamily="2" charset="-79"/>
              </a:rPr>
              <a:t>	e. Custom Deep Learning Neural Network model</a:t>
            </a:r>
          </a:p>
          <a:p>
            <a:pPr marL="342900" indent="-342900">
              <a:buFont typeface="Arial" panose="020B0604020202020204" pitchFamily="34" charset="0"/>
              <a:buChar char="•"/>
            </a:pPr>
            <a:r>
              <a:rPr lang="en-IN" sz="2400" dirty="0">
                <a:latin typeface="Aharoni" panose="02010803020104030203" pitchFamily="2" charset="-79"/>
                <a:cs typeface="Aharoni" panose="02010803020104030203" pitchFamily="2" charset="-79"/>
              </a:rPr>
              <a:t>Comparison of models</a:t>
            </a:r>
            <a:endParaRPr lang="en-US"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7739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650ED-0376-4114-A398-2D85B83D3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7" name="TextBox 6">
            <a:extLst>
              <a:ext uri="{FF2B5EF4-FFF2-40B4-BE49-F238E27FC236}">
                <a16:creationId xmlns:a16="http://schemas.microsoft.com/office/drawing/2014/main" id="{E14D0AF0-2FEF-4A8B-BCD5-9B02DF49F71E}"/>
              </a:ext>
            </a:extLst>
          </p:cNvPr>
          <p:cNvSpPr txBox="1"/>
          <p:nvPr/>
        </p:nvSpPr>
        <p:spPr>
          <a:xfrm>
            <a:off x="2716306" y="609600"/>
            <a:ext cx="5764306"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Dataset Description</a:t>
            </a:r>
            <a:endParaRPr lang="en-IN" sz="3600" dirty="0">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781665C0-5447-4624-AB76-76585EF5D670}"/>
              </a:ext>
            </a:extLst>
          </p:cNvPr>
          <p:cNvSpPr txBox="1"/>
          <p:nvPr/>
        </p:nvSpPr>
        <p:spPr>
          <a:xfrm>
            <a:off x="591670" y="1721224"/>
            <a:ext cx="10811436" cy="5386090"/>
          </a:xfrm>
          <a:prstGeom prst="rect">
            <a:avLst/>
          </a:prstGeom>
          <a:noFill/>
        </p:spPr>
        <p:txBody>
          <a:bodyPr wrap="square" rtlCol="0">
            <a:spAutoFit/>
          </a:bodyPr>
          <a:lstStyle/>
          <a:p>
            <a:r>
              <a:rPr lang="en-US" sz="2800" dirty="0">
                <a:latin typeface="Aharoni" panose="02010803020104030203" pitchFamily="2" charset="-79"/>
                <a:cs typeface="Aharoni" panose="02010803020104030203" pitchFamily="2" charset="-79"/>
              </a:rPr>
              <a:t>Files: data.csv; stores.csv and features.csv</a:t>
            </a:r>
          </a:p>
          <a:p>
            <a:endParaRPr lang="en-US" sz="2800" dirty="0">
              <a:latin typeface="Aharoni" panose="02010803020104030203" pitchFamily="2" charset="-79"/>
              <a:cs typeface="Aharoni" panose="02010803020104030203" pitchFamily="2" charset="-79"/>
            </a:endParaRPr>
          </a:p>
          <a:p>
            <a:r>
              <a:rPr lang="en-US" sz="2800" dirty="0">
                <a:latin typeface="Aharoni" panose="02010803020104030203" pitchFamily="2" charset="-79"/>
                <a:cs typeface="Aharoni" panose="02010803020104030203" pitchFamily="2" charset="-79"/>
              </a:rPr>
              <a:t>data.csv dimensions: </a:t>
            </a:r>
            <a:r>
              <a:rPr lang="en-US" sz="4000" dirty="0">
                <a:latin typeface="Aharoni" panose="02010803020104030203" pitchFamily="2" charset="-79"/>
                <a:cs typeface="Aharoni" panose="02010803020104030203" pitchFamily="2" charset="-79"/>
              </a:rPr>
              <a:t>(421570,5) </a:t>
            </a:r>
            <a:r>
              <a:rPr lang="en-US" sz="2800" dirty="0">
                <a:latin typeface="Aharoni" panose="02010803020104030203" pitchFamily="2" charset="-79"/>
                <a:cs typeface="Aharoni" panose="02010803020104030203" pitchFamily="2" charset="-79"/>
              </a:rPr>
              <a:t>(Store, department, date, </a:t>
            </a:r>
            <a:r>
              <a:rPr lang="en-US" sz="2800" dirty="0" err="1">
                <a:latin typeface="Aharoni" panose="02010803020104030203" pitchFamily="2" charset="-79"/>
                <a:cs typeface="Aharoni" panose="02010803020104030203" pitchFamily="2" charset="-79"/>
              </a:rPr>
              <a:t>weekly_sales</a:t>
            </a:r>
            <a:r>
              <a:rPr lang="en-US" sz="2800" dirty="0">
                <a:latin typeface="Aharoni" panose="02010803020104030203" pitchFamily="2" charset="-79"/>
                <a:cs typeface="Aharoni" panose="02010803020104030203" pitchFamily="2" charset="-79"/>
              </a:rPr>
              <a:t>, </a:t>
            </a:r>
            <a:r>
              <a:rPr lang="en-US" sz="2800" dirty="0" err="1">
                <a:latin typeface="Aharoni" panose="02010803020104030203" pitchFamily="2" charset="-79"/>
                <a:cs typeface="Aharoni" panose="02010803020104030203" pitchFamily="2" charset="-79"/>
              </a:rPr>
              <a:t>isHoliday</a:t>
            </a:r>
            <a:r>
              <a:rPr lang="en-US" sz="2800" dirty="0">
                <a:latin typeface="Aharoni" panose="02010803020104030203" pitchFamily="2" charset="-79"/>
                <a:cs typeface="Aharoni" panose="02010803020104030203" pitchFamily="2" charset="-79"/>
              </a:rPr>
              <a:t>) (5-02-2010 to 1-11-2012)</a:t>
            </a:r>
            <a:endParaRPr lang="en-IN" sz="2800" dirty="0">
              <a:latin typeface="Aharoni" panose="02010803020104030203" pitchFamily="2" charset="-79"/>
              <a:cs typeface="Aharoni" panose="02010803020104030203" pitchFamily="2" charset="-79"/>
            </a:endParaRPr>
          </a:p>
          <a:p>
            <a:endParaRPr lang="en-US" sz="2800" dirty="0">
              <a:latin typeface="Aharoni" panose="02010803020104030203" pitchFamily="2" charset="-79"/>
              <a:cs typeface="Aharoni" panose="02010803020104030203" pitchFamily="2" charset="-79"/>
            </a:endParaRPr>
          </a:p>
          <a:p>
            <a:r>
              <a:rPr lang="en-US" sz="2800" dirty="0">
                <a:latin typeface="Aharoni" panose="02010803020104030203" pitchFamily="2" charset="-79"/>
                <a:cs typeface="Aharoni" panose="02010803020104030203" pitchFamily="2" charset="-79"/>
              </a:rPr>
              <a:t>Stores.csv dimensions: </a:t>
            </a:r>
            <a:r>
              <a:rPr lang="en-US" sz="4000" dirty="0">
                <a:latin typeface="Aharoni" panose="02010803020104030203" pitchFamily="2" charset="-79"/>
                <a:cs typeface="Aharoni" panose="02010803020104030203" pitchFamily="2" charset="-79"/>
              </a:rPr>
              <a:t>(45,3) </a:t>
            </a:r>
            <a:r>
              <a:rPr lang="en-US" sz="2800" dirty="0">
                <a:latin typeface="Aharoni" panose="02010803020104030203" pitchFamily="2" charset="-79"/>
                <a:cs typeface="Aharoni" panose="02010803020104030203" pitchFamily="2" charset="-79"/>
              </a:rPr>
              <a:t>(store, type, size)</a:t>
            </a:r>
          </a:p>
          <a:p>
            <a:endParaRPr lang="en-US" sz="2800" dirty="0">
              <a:latin typeface="Aharoni" panose="02010803020104030203" pitchFamily="2" charset="-79"/>
              <a:cs typeface="Aharoni" panose="02010803020104030203" pitchFamily="2" charset="-79"/>
            </a:endParaRPr>
          </a:p>
          <a:p>
            <a:r>
              <a:rPr lang="en-US" sz="2800" dirty="0">
                <a:latin typeface="Aharoni" panose="02010803020104030203" pitchFamily="2" charset="-79"/>
                <a:cs typeface="Aharoni" panose="02010803020104030203" pitchFamily="2" charset="-79"/>
              </a:rPr>
              <a:t>Features.csv dimensions: </a:t>
            </a:r>
            <a:r>
              <a:rPr lang="en-US" sz="4000" dirty="0">
                <a:latin typeface="Aharoni" panose="02010803020104030203" pitchFamily="2" charset="-79"/>
                <a:cs typeface="Aharoni" panose="02010803020104030203" pitchFamily="2" charset="-79"/>
              </a:rPr>
              <a:t>(8190,12) </a:t>
            </a:r>
            <a:r>
              <a:rPr lang="en-US" sz="2800" dirty="0">
                <a:latin typeface="Aharoni" panose="02010803020104030203" pitchFamily="2" charset="-79"/>
                <a:cs typeface="Aharoni" panose="02010803020104030203" pitchFamily="2" charset="-79"/>
              </a:rPr>
              <a:t>(store, data, temperature, Fuel_price,Markdown_1,Markdown_2,Markdown_3,Markdown_4,Markdown_5, </a:t>
            </a:r>
            <a:r>
              <a:rPr lang="en-US" sz="2800" dirty="0" err="1">
                <a:latin typeface="Aharoni" panose="02010803020104030203" pitchFamily="2" charset="-79"/>
                <a:cs typeface="Aharoni" panose="02010803020104030203" pitchFamily="2" charset="-79"/>
              </a:rPr>
              <a:t>CPI,Umemployement</a:t>
            </a:r>
            <a:r>
              <a:rPr lang="en-US" sz="2800" dirty="0">
                <a:latin typeface="Aharoni" panose="02010803020104030203" pitchFamily="2" charset="-79"/>
                <a:cs typeface="Aharoni" panose="02010803020104030203" pitchFamily="2" charset="-79"/>
              </a:rPr>
              <a:t>, </a:t>
            </a:r>
            <a:r>
              <a:rPr lang="en-US" sz="2800" dirty="0" err="1">
                <a:latin typeface="Aharoni" panose="02010803020104030203" pitchFamily="2" charset="-79"/>
                <a:cs typeface="Aharoni" panose="02010803020104030203" pitchFamily="2" charset="-79"/>
              </a:rPr>
              <a:t>Isholiday</a:t>
            </a:r>
            <a:r>
              <a:rPr lang="en-US" sz="2800" dirty="0">
                <a:latin typeface="Aharoni" panose="02010803020104030203" pitchFamily="2" charset="-79"/>
                <a:cs typeface="Aharoni" panose="02010803020104030203" pitchFamily="2" charset="-79"/>
              </a:rPr>
              <a:t>)</a:t>
            </a:r>
          </a:p>
          <a:p>
            <a:endParaRPr lang="en-US"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70655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B6E4D3-816B-48F0-A234-1E212923F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6" name="TextBox 5">
            <a:extLst>
              <a:ext uri="{FF2B5EF4-FFF2-40B4-BE49-F238E27FC236}">
                <a16:creationId xmlns:a16="http://schemas.microsoft.com/office/drawing/2014/main" id="{AEAB786B-F23D-4BC1-9A3E-688ABFBCFBEA}"/>
              </a:ext>
            </a:extLst>
          </p:cNvPr>
          <p:cNvSpPr txBox="1"/>
          <p:nvPr/>
        </p:nvSpPr>
        <p:spPr>
          <a:xfrm>
            <a:off x="3236259" y="403412"/>
            <a:ext cx="4007224" cy="677108"/>
          </a:xfrm>
          <a:prstGeom prst="rect">
            <a:avLst/>
          </a:prstGeom>
          <a:noFill/>
        </p:spPr>
        <p:txBody>
          <a:bodyPr wrap="square" rtlCol="0">
            <a:spAutoFit/>
          </a:bodyPr>
          <a:lstStyle/>
          <a:p>
            <a:r>
              <a:rPr lang="en-US" sz="3800" dirty="0">
                <a:latin typeface="Aharoni" panose="02010803020104030203" pitchFamily="2" charset="-79"/>
                <a:cs typeface="Aharoni" panose="02010803020104030203" pitchFamily="2" charset="-79"/>
              </a:rPr>
              <a:t>Implementation</a:t>
            </a:r>
            <a:endParaRPr lang="en-IN" sz="38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36A4C48D-D988-4743-B975-BAA69AA48AAB}"/>
              </a:ext>
            </a:extLst>
          </p:cNvPr>
          <p:cNvSpPr txBox="1"/>
          <p:nvPr/>
        </p:nvSpPr>
        <p:spPr>
          <a:xfrm>
            <a:off x="762001" y="1873624"/>
            <a:ext cx="2563906" cy="3046988"/>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Importing Datasets and printing head and tail of all the files.</a:t>
            </a:r>
            <a:endParaRPr lang="en-IN" sz="3200" dirty="0">
              <a:latin typeface="Aharoni" panose="02010803020104030203" pitchFamily="2" charset="-79"/>
              <a:cs typeface="Aharoni" panose="02010803020104030203" pitchFamily="2" charset="-79"/>
            </a:endParaRPr>
          </a:p>
        </p:txBody>
      </p:sp>
      <p:pic>
        <p:nvPicPr>
          <p:cNvPr id="9" name="Picture 8">
            <a:extLst>
              <a:ext uri="{FF2B5EF4-FFF2-40B4-BE49-F238E27FC236}">
                <a16:creationId xmlns:a16="http://schemas.microsoft.com/office/drawing/2014/main" id="{D1C279AA-E34B-4CC6-AAE5-CDE73985570F}"/>
              </a:ext>
            </a:extLst>
          </p:cNvPr>
          <p:cNvPicPr>
            <a:picLocks noChangeAspect="1"/>
          </p:cNvPicPr>
          <p:nvPr/>
        </p:nvPicPr>
        <p:blipFill rotWithShape="1">
          <a:blip r:embed="rId3">
            <a:extLst>
              <a:ext uri="{28A0092B-C50C-407E-A947-70E740481C1C}">
                <a14:useLocalDpi xmlns:a14="http://schemas.microsoft.com/office/drawing/2010/main" val="0"/>
              </a:ext>
            </a:extLst>
          </a:blip>
          <a:srcRect l="6250" t="8235" r="46446" b="5882"/>
          <a:stretch/>
        </p:blipFill>
        <p:spPr>
          <a:xfrm>
            <a:off x="4410635" y="1250849"/>
            <a:ext cx="6866965" cy="5311315"/>
          </a:xfrm>
          <a:prstGeom prst="rect">
            <a:avLst/>
          </a:prstGeom>
        </p:spPr>
      </p:pic>
    </p:spTree>
    <p:extLst>
      <p:ext uri="{BB962C8B-B14F-4D97-AF65-F5344CB8AC3E}">
        <p14:creationId xmlns:p14="http://schemas.microsoft.com/office/powerpoint/2010/main" val="241504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7EC3E-C89F-436F-8F2A-6AE497DD3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 y="0"/>
            <a:ext cx="12164786" cy="6858000"/>
          </a:xfrm>
          <a:prstGeom prst="rect">
            <a:avLst/>
          </a:prstGeom>
        </p:spPr>
      </p:pic>
      <p:sp>
        <p:nvSpPr>
          <p:cNvPr id="6" name="TextBox 5">
            <a:extLst>
              <a:ext uri="{FF2B5EF4-FFF2-40B4-BE49-F238E27FC236}">
                <a16:creationId xmlns:a16="http://schemas.microsoft.com/office/drawing/2014/main" id="{DB60A143-0C71-42E9-A6C7-F4728938C322}"/>
              </a:ext>
            </a:extLst>
          </p:cNvPr>
          <p:cNvSpPr txBox="1"/>
          <p:nvPr/>
        </p:nvSpPr>
        <p:spPr>
          <a:xfrm>
            <a:off x="2510118" y="367553"/>
            <a:ext cx="7942729" cy="923330"/>
          </a:xfrm>
          <a:prstGeom prst="rect">
            <a:avLst/>
          </a:prstGeom>
          <a:noFill/>
        </p:spPr>
        <p:txBody>
          <a:bodyPr wrap="square" rtlCol="0">
            <a:spAutoFit/>
          </a:bodyPr>
          <a:lstStyle/>
          <a:p>
            <a:r>
              <a:rPr lang="en-US" sz="5400" dirty="0">
                <a:latin typeface="Aharoni" panose="02010803020104030203" pitchFamily="2" charset="-79"/>
                <a:cs typeface="Aharoni" panose="02010803020104030203" pitchFamily="2" charset="-79"/>
              </a:rPr>
              <a:t>Data Preprocessing</a:t>
            </a:r>
            <a:endParaRPr lang="en-IN" sz="54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31268652-0E65-4B3C-A971-557D009E10B3}"/>
              </a:ext>
            </a:extLst>
          </p:cNvPr>
          <p:cNvSpPr txBox="1"/>
          <p:nvPr/>
        </p:nvSpPr>
        <p:spPr>
          <a:xfrm>
            <a:off x="493059" y="1766047"/>
            <a:ext cx="11223812"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haroni" panose="02010803020104030203" pitchFamily="2" charset="-79"/>
                <a:cs typeface="Aharoni" panose="02010803020104030203" pitchFamily="2" charset="-79"/>
              </a:rPr>
              <a:t>Finding the missing values (filled all the null and missing values with medians of the respective columns.</a:t>
            </a:r>
          </a:p>
          <a:p>
            <a:pPr marL="342900" indent="-342900">
              <a:buFont typeface="Arial" panose="020B0604020202020204" pitchFamily="34" charset="0"/>
              <a:buChar char="•"/>
            </a:pPr>
            <a:endParaRPr lang="en-US" sz="2000"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en-US" sz="2000" dirty="0">
                <a:latin typeface="Aharoni" panose="02010803020104030203" pitchFamily="2" charset="-79"/>
                <a:cs typeface="Aharoni" panose="02010803020104030203" pitchFamily="2" charset="-79"/>
              </a:rPr>
              <a:t>Merging of datasets into one final dataset.</a:t>
            </a:r>
          </a:p>
          <a:p>
            <a:pPr marL="342900" indent="-342900">
              <a:buFont typeface="Arial" panose="020B0604020202020204" pitchFamily="34" charset="0"/>
              <a:buChar char="•"/>
            </a:pPr>
            <a:endParaRPr lang="en-US" sz="2000"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en-US" sz="2000" dirty="0">
                <a:latin typeface="Aharoni" panose="02010803020104030203" pitchFamily="2" charset="-79"/>
                <a:cs typeface="Aharoni" panose="02010803020104030203" pitchFamily="2" charset="-79"/>
              </a:rPr>
              <a:t>Total data rows: </a:t>
            </a:r>
            <a:r>
              <a:rPr lang="en-US" sz="3200" dirty="0">
                <a:latin typeface="Aharoni" panose="02010803020104030203" pitchFamily="2" charset="-79"/>
                <a:cs typeface="Aharoni" panose="02010803020104030203" pitchFamily="2" charset="-79"/>
              </a:rPr>
              <a:t>421570</a:t>
            </a:r>
            <a:r>
              <a:rPr lang="en-US" sz="2000" dirty="0">
                <a:latin typeface="Aharoni" panose="02010803020104030203" pitchFamily="2" charset="-79"/>
                <a:cs typeface="Aharoni" panose="02010803020104030203" pitchFamily="2" charset="-79"/>
              </a:rPr>
              <a:t> and have </a:t>
            </a:r>
            <a:r>
              <a:rPr lang="en-US" sz="3200" dirty="0">
                <a:latin typeface="Aharoni" panose="02010803020104030203" pitchFamily="2" charset="-79"/>
                <a:cs typeface="Aharoni" panose="02010803020104030203" pitchFamily="2" charset="-79"/>
              </a:rPr>
              <a:t>15</a:t>
            </a:r>
            <a:r>
              <a:rPr lang="en-US" sz="2000" dirty="0">
                <a:latin typeface="Aharoni" panose="02010803020104030203" pitchFamily="2" charset="-79"/>
                <a:cs typeface="Aharoni" panose="02010803020104030203" pitchFamily="2" charset="-79"/>
              </a:rPr>
              <a:t> attributes in total.</a:t>
            </a:r>
          </a:p>
          <a:p>
            <a:pPr marL="342900" indent="-342900">
              <a:buFont typeface="Arial" panose="020B0604020202020204" pitchFamily="34" charset="0"/>
              <a:buChar char="•"/>
            </a:pPr>
            <a:endParaRPr lang="en-US" sz="2000"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en-US" sz="2000" dirty="0">
                <a:latin typeface="Aharoni" panose="02010803020104030203" pitchFamily="2" charset="-79"/>
                <a:cs typeface="Aharoni" panose="02010803020104030203" pitchFamily="2" charset="-79"/>
              </a:rPr>
              <a:t>Identification of Outliers and abnormalities</a:t>
            </a:r>
          </a:p>
          <a:p>
            <a:pPr marL="342900" indent="-342900">
              <a:buFont typeface="Arial" panose="020B0604020202020204" pitchFamily="34" charset="0"/>
              <a:buChar char="•"/>
            </a:pPr>
            <a:endParaRPr lang="en-US" sz="2000"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en-US" sz="2000" dirty="0">
                <a:latin typeface="Aharoni" panose="02010803020104030203" pitchFamily="2" charset="-79"/>
                <a:cs typeface="Aharoni" panose="02010803020104030203" pitchFamily="2" charset="-79"/>
              </a:rPr>
              <a:t>Found the negative weekly sales and removed them.</a:t>
            </a:r>
          </a:p>
          <a:p>
            <a:pPr marL="342900" indent="-342900">
              <a:buFont typeface="Arial" panose="020B0604020202020204" pitchFamily="34" charset="0"/>
              <a:buChar char="•"/>
            </a:pPr>
            <a:endParaRPr lang="en-US" sz="2000"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en-US" sz="2000" dirty="0">
                <a:latin typeface="Aharoni" panose="02010803020104030203" pitchFamily="2" charset="-79"/>
                <a:cs typeface="Aharoni" panose="02010803020104030203" pitchFamily="2" charset="-79"/>
              </a:rPr>
              <a:t>Final dataset consists of </a:t>
            </a:r>
            <a:r>
              <a:rPr lang="en-US" sz="3200" dirty="0">
                <a:latin typeface="Aharoni" panose="02010803020104030203" pitchFamily="2" charset="-79"/>
                <a:cs typeface="Aharoni" panose="02010803020104030203" pitchFamily="2" charset="-79"/>
              </a:rPr>
              <a:t>374247</a:t>
            </a:r>
            <a:r>
              <a:rPr lang="en-US" sz="2000" dirty="0">
                <a:latin typeface="Aharoni" panose="02010803020104030203" pitchFamily="2" charset="-79"/>
                <a:cs typeface="Aharoni" panose="02010803020104030203" pitchFamily="2" charset="-79"/>
              </a:rPr>
              <a:t> rows and </a:t>
            </a:r>
            <a:r>
              <a:rPr lang="en-US" sz="3200" dirty="0">
                <a:latin typeface="Aharoni" panose="02010803020104030203" pitchFamily="2" charset="-79"/>
                <a:cs typeface="Aharoni" panose="02010803020104030203" pitchFamily="2" charset="-79"/>
              </a:rPr>
              <a:t>20</a:t>
            </a:r>
            <a:r>
              <a:rPr lang="en-US" sz="2000" dirty="0">
                <a:latin typeface="Aharoni" panose="02010803020104030203" pitchFamily="2" charset="-79"/>
                <a:cs typeface="Aharoni" panose="02010803020104030203" pitchFamily="2" charset="-79"/>
              </a:rPr>
              <a:t> columns</a:t>
            </a:r>
          </a:p>
        </p:txBody>
      </p:sp>
    </p:spTree>
    <p:extLst>
      <p:ext uri="{BB962C8B-B14F-4D97-AF65-F5344CB8AC3E}">
        <p14:creationId xmlns:p14="http://schemas.microsoft.com/office/powerpoint/2010/main" val="288524418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64DC0CB1-CBCB-4B67-A5A7-CF443D108AA0}" vid="{1E633806-4C75-41DD-96CD-53B8D8EDE7CA}"/>
    </a:ext>
  </a:extLst>
</a:theme>
</file>

<file path=docProps/app.xml><?xml version="1.0" encoding="utf-8"?>
<Properties xmlns="http://schemas.openxmlformats.org/officeDocument/2006/extended-properties" xmlns:vt="http://schemas.openxmlformats.org/officeDocument/2006/docPropsVTypes">
  <Template>Theme3</Template>
  <TotalTime>407</TotalTime>
  <Words>665</Words>
  <Application>Microsoft Office PowerPoint</Application>
  <PresentationFormat>Widescreen</PresentationFormat>
  <Paragraphs>90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Aharoni</vt:lpstr>
      <vt:lpstr>Arial</vt:lpstr>
      <vt:lpstr>Calibri</vt:lpstr>
      <vt:lpstr>Calibri Light</vt:lpstr>
      <vt:lpstr>Wingdings</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preksha khant</dc:creator>
  <cp:lastModifiedBy>Rajashri Chitti</cp:lastModifiedBy>
  <cp:revision>113</cp:revision>
  <dcterms:created xsi:type="dcterms:W3CDTF">2022-02-09T08:01:27Z</dcterms:created>
  <dcterms:modified xsi:type="dcterms:W3CDTF">2023-07-15T05:35:15Z</dcterms:modified>
</cp:coreProperties>
</file>