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61" r:id="rId3"/>
    <p:sldId id="257" r:id="rId4"/>
    <p:sldId id="258" r:id="rId5"/>
    <p:sldId id="260"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8"/>
    <p:restoredTop sz="94679"/>
  </p:normalViewPr>
  <p:slideViewPr>
    <p:cSldViewPr snapToGrid="0" snapToObjects="1">
      <p:cViewPr varScale="1">
        <p:scale>
          <a:sx n="104" d="100"/>
          <a:sy n="104" d="100"/>
        </p:scale>
        <p:origin x="9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D9391-8EEF-F344-B559-EBA44D57364B}" type="datetimeFigureOut">
              <a:rPr lang="en-US" smtClean="0"/>
              <a:t>10/10/21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808A1-7FB0-8F49-B170-232F56A12191}" type="slidenum">
              <a:rPr lang="en-US" smtClean="0"/>
              <a:t>‹#›</a:t>
            </a:fld>
            <a:endParaRPr lang="en-US"/>
          </a:p>
        </p:txBody>
      </p:sp>
    </p:spTree>
    <p:extLst>
      <p:ext uri="{BB962C8B-B14F-4D97-AF65-F5344CB8AC3E}">
        <p14:creationId xmlns:p14="http://schemas.microsoft.com/office/powerpoint/2010/main" val="175820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808A1-7FB0-8F49-B170-232F56A12191}" type="slidenum">
              <a:rPr lang="en-US" smtClean="0"/>
              <a:t>5</a:t>
            </a:fld>
            <a:endParaRPr lang="en-US"/>
          </a:p>
        </p:txBody>
      </p:sp>
    </p:spTree>
    <p:extLst>
      <p:ext uri="{BB962C8B-B14F-4D97-AF65-F5344CB8AC3E}">
        <p14:creationId xmlns:p14="http://schemas.microsoft.com/office/powerpoint/2010/main" val="20826533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3495C44-1B5A-8249-A74B-F02E3F79C53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3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2A812-CD60-B443-A512-1F747440748B}" type="datetimeFigureOut">
              <a:rPr lang="en-US" smtClean="0"/>
              <a:t>10/10/21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95C44-1B5A-8249-A74B-F02E3F79C53F}" type="slidenum">
              <a:rPr lang="en-US" smtClean="0"/>
              <a:t>‹#›</a:t>
            </a:fld>
            <a:endParaRPr lang="en-US"/>
          </a:p>
        </p:txBody>
      </p:sp>
    </p:spTree>
    <p:extLst>
      <p:ext uri="{BB962C8B-B14F-4D97-AF65-F5344CB8AC3E}">
        <p14:creationId xmlns:p14="http://schemas.microsoft.com/office/powerpoint/2010/main" val="2106505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7622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95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spTree>
    <p:extLst>
      <p:ext uri="{BB962C8B-B14F-4D97-AF65-F5344CB8AC3E}">
        <p14:creationId xmlns:p14="http://schemas.microsoft.com/office/powerpoint/2010/main" val="2273529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0191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2240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4818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926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spTree>
    <p:extLst>
      <p:ext uri="{BB962C8B-B14F-4D97-AF65-F5344CB8AC3E}">
        <p14:creationId xmlns:p14="http://schemas.microsoft.com/office/powerpoint/2010/main" val="223489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031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2A812-CD60-B443-A512-1F747440748B}" type="datetimeFigureOut">
              <a:rPr lang="en-US" smtClean="0"/>
              <a:t>10/10/21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95C44-1B5A-8249-A74B-F02E3F79C53F}" type="slidenum">
              <a:rPr lang="en-US" smtClean="0"/>
              <a:t>‹#›</a:t>
            </a:fld>
            <a:endParaRPr lang="en-US"/>
          </a:p>
        </p:txBody>
      </p:sp>
    </p:spTree>
    <p:extLst>
      <p:ext uri="{BB962C8B-B14F-4D97-AF65-F5344CB8AC3E}">
        <p14:creationId xmlns:p14="http://schemas.microsoft.com/office/powerpoint/2010/main" val="140360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2A812-CD60-B443-A512-1F747440748B}" type="datetimeFigureOut">
              <a:rPr lang="en-US" smtClean="0"/>
              <a:t>10/10/21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95C44-1B5A-8249-A74B-F02E3F79C53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69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2A812-CD60-B443-A512-1F747440748B}" type="datetimeFigureOut">
              <a:rPr lang="en-US" smtClean="0"/>
              <a:t>10/10/21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95C44-1B5A-8249-A74B-F02E3F79C53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570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2A812-CD60-B443-A512-1F747440748B}" type="datetimeFigureOut">
              <a:rPr lang="en-US" smtClean="0"/>
              <a:t>10/10/21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95C44-1B5A-8249-A74B-F02E3F79C53F}" type="slidenum">
              <a:rPr lang="en-US" smtClean="0"/>
              <a:t>‹#›</a:t>
            </a:fld>
            <a:endParaRPr lang="en-US"/>
          </a:p>
        </p:txBody>
      </p:sp>
    </p:spTree>
    <p:extLst>
      <p:ext uri="{BB962C8B-B14F-4D97-AF65-F5344CB8AC3E}">
        <p14:creationId xmlns:p14="http://schemas.microsoft.com/office/powerpoint/2010/main" val="127931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2A812-CD60-B443-A512-1F747440748B}" type="datetimeFigureOut">
              <a:rPr lang="en-US" smtClean="0"/>
              <a:t>10/10/21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95C44-1B5A-8249-A74B-F02E3F79C53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21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2A812-CD60-B443-A512-1F747440748B}" type="datetimeFigureOut">
              <a:rPr lang="en-US" smtClean="0"/>
              <a:t>10/10/21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95C44-1B5A-8249-A74B-F02E3F79C53F}" type="slidenum">
              <a:rPr lang="en-US" smtClean="0"/>
              <a:t>‹#›</a:t>
            </a:fld>
            <a:endParaRPr lang="en-US"/>
          </a:p>
        </p:txBody>
      </p:sp>
    </p:spTree>
    <p:extLst>
      <p:ext uri="{BB962C8B-B14F-4D97-AF65-F5344CB8AC3E}">
        <p14:creationId xmlns:p14="http://schemas.microsoft.com/office/powerpoint/2010/main" val="323990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72A812-CD60-B443-A512-1F747440748B}" type="datetimeFigureOut">
              <a:rPr lang="en-US" smtClean="0"/>
              <a:t>10/10/21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495C44-1B5A-8249-A74B-F02E3F79C53F}" type="slidenum">
              <a:rPr lang="en-US" smtClean="0"/>
              <a:t>‹#›</a:t>
            </a:fld>
            <a:endParaRPr lang="en-US"/>
          </a:p>
        </p:txBody>
      </p:sp>
    </p:spTree>
    <p:extLst>
      <p:ext uri="{BB962C8B-B14F-4D97-AF65-F5344CB8AC3E}">
        <p14:creationId xmlns:p14="http://schemas.microsoft.com/office/powerpoint/2010/main" val="2943678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69C3-F08F-0F48-A1A5-C7226A6E3EB1}"/>
              </a:ext>
            </a:extLst>
          </p:cNvPr>
          <p:cNvSpPr>
            <a:spLocks noGrp="1"/>
          </p:cNvSpPr>
          <p:nvPr>
            <p:ph type="ctrTitle"/>
          </p:nvPr>
        </p:nvSpPr>
        <p:spPr/>
        <p:txBody>
          <a:bodyPr/>
          <a:lstStyle/>
          <a:p>
            <a:r>
              <a:rPr lang="en-US" sz="4500" dirty="0">
                <a:latin typeface="Consolas" panose="020B0609020204030204" pitchFamily="49" charset="0"/>
                <a:cs typeface="Consolas" panose="020B0609020204030204" pitchFamily="49" charset="0"/>
              </a:rPr>
              <a:t>Sales Prediction Data</a:t>
            </a:r>
          </a:p>
        </p:txBody>
      </p:sp>
      <p:sp>
        <p:nvSpPr>
          <p:cNvPr id="5" name="Title 1">
            <a:extLst>
              <a:ext uri="{FF2B5EF4-FFF2-40B4-BE49-F238E27FC236}">
                <a16:creationId xmlns:a16="http://schemas.microsoft.com/office/drawing/2014/main" id="{863CFC9D-67E8-F443-BDCA-69FBDCF9848E}"/>
              </a:ext>
            </a:extLst>
          </p:cNvPr>
          <p:cNvSpPr txBox="1">
            <a:spLocks/>
          </p:cNvSpPr>
          <p:nvPr/>
        </p:nvSpPr>
        <p:spPr>
          <a:xfrm>
            <a:off x="2682819" y="3585819"/>
            <a:ext cx="6815669" cy="1515533"/>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145880B4-169E-1341-B098-7899374D2320}"/>
              </a:ext>
            </a:extLst>
          </p:cNvPr>
          <p:cNvSpPr txBox="1"/>
          <p:nvPr/>
        </p:nvSpPr>
        <p:spPr>
          <a:xfrm>
            <a:off x="2834640" y="3585819"/>
            <a:ext cx="2973651" cy="369332"/>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By</a:t>
            </a:r>
            <a:r>
              <a:rPr lang="en-US" dirty="0">
                <a:latin typeface="Consolas" panose="020B0609020204030204" pitchFamily="49" charset="0"/>
                <a:cs typeface="Consolas" panose="020B0609020204030204" pitchFamily="49" charset="0"/>
              </a:rPr>
              <a:t> Ponni Rajasree.</a:t>
            </a:r>
          </a:p>
        </p:txBody>
      </p:sp>
    </p:spTree>
    <p:extLst>
      <p:ext uri="{BB962C8B-B14F-4D97-AF65-F5344CB8AC3E}">
        <p14:creationId xmlns:p14="http://schemas.microsoft.com/office/powerpoint/2010/main" val="36245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3E98B-D28F-984F-9F99-F868521B0C09}"/>
              </a:ext>
            </a:extLst>
          </p:cNvPr>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Trending Figures</a:t>
            </a:r>
          </a:p>
        </p:txBody>
      </p:sp>
      <p:sp>
        <p:nvSpPr>
          <p:cNvPr id="3" name="TextBox 2">
            <a:extLst>
              <a:ext uri="{FF2B5EF4-FFF2-40B4-BE49-F238E27FC236}">
                <a16:creationId xmlns:a16="http://schemas.microsoft.com/office/drawing/2014/main" id="{40B26A5E-3A78-004E-B504-A88A764B3D72}"/>
              </a:ext>
            </a:extLst>
          </p:cNvPr>
          <p:cNvSpPr txBox="1"/>
          <p:nvPr/>
        </p:nvSpPr>
        <p:spPr>
          <a:xfrm>
            <a:off x="1430767" y="2560320"/>
            <a:ext cx="9660367"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Based on the given Sales prediction Data, I have come up with brief slides to show how the current trending of Sales with the Items types and the store types.</a:t>
            </a:r>
          </a:p>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These slides to determine the factors we need to look into and how we can be able to improve the total number of sales.</a:t>
            </a:r>
          </a:p>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Data is visualized in simpler and easy way to understand.</a:t>
            </a:r>
          </a:p>
        </p:txBody>
      </p:sp>
    </p:spTree>
    <p:extLst>
      <p:ext uri="{BB962C8B-B14F-4D97-AF65-F5344CB8AC3E}">
        <p14:creationId xmlns:p14="http://schemas.microsoft.com/office/powerpoint/2010/main" val="413633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8" name="Rectangle 11">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13">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94936D6-2F9D-3E48-AEA9-D0D2BA53B046}"/>
              </a:ext>
            </a:extLst>
          </p:cNvPr>
          <p:cNvSpPr>
            <a:spLocks noGrp="1"/>
          </p:cNvSpPr>
          <p:nvPr>
            <p:ph type="title"/>
          </p:nvPr>
        </p:nvSpPr>
        <p:spPr>
          <a:xfrm>
            <a:off x="7535825" y="982132"/>
            <a:ext cx="3360772" cy="1303867"/>
          </a:xfrm>
        </p:spPr>
        <p:txBody>
          <a:bodyPr vert="horz" lIns="91440" tIns="45720" rIns="91440" bIns="45720" rtlCol="0" anchor="ctr">
            <a:normAutofit/>
          </a:bodyPr>
          <a:lstStyle/>
          <a:p>
            <a:pPr marL="285750" indent="-285750">
              <a:lnSpc>
                <a:spcPct val="90000"/>
              </a:lnSpc>
            </a:pPr>
            <a:r>
              <a:rPr lang="en-US" sz="1400" dirty="0">
                <a:solidFill>
                  <a:srgbClr val="262626"/>
                </a:solidFill>
              </a:rPr>
              <a:t>Based on the data the sales for the Grocery Store types are bad and the Supermarket Type 3 types are Good.</a:t>
            </a:r>
          </a:p>
        </p:txBody>
      </p:sp>
      <p:sp>
        <p:nvSpPr>
          <p:cNvPr id="20" name="Rectangle 19">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box and whisker chart&#10;&#10;Description automatically generated">
            <a:extLst>
              <a:ext uri="{FF2B5EF4-FFF2-40B4-BE49-F238E27FC236}">
                <a16:creationId xmlns:a16="http://schemas.microsoft.com/office/drawing/2014/main" id="{B147B81E-AA2D-074F-BF51-1A1080A39010}"/>
              </a:ext>
            </a:extLst>
          </p:cNvPr>
          <p:cNvPicPr>
            <a:picLocks noGrp="1" noChangeAspect="1"/>
          </p:cNvPicPr>
          <p:nvPr>
            <p:ph idx="1"/>
          </p:nvPr>
        </p:nvPicPr>
        <p:blipFill>
          <a:blip r:embed="rId5"/>
          <a:stretch>
            <a:fillRect/>
          </a:stretch>
        </p:blipFill>
        <p:spPr>
          <a:xfrm>
            <a:off x="1092643" y="973780"/>
            <a:ext cx="5958550" cy="4751943"/>
          </a:xfrm>
          <a:prstGeom prst="rect">
            <a:avLst/>
          </a:prstGeom>
        </p:spPr>
      </p:pic>
      <p:cxnSp>
        <p:nvCxnSpPr>
          <p:cNvPr id="22" name="Straight Connector 21">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01965744-7721-1042-BFBB-72E4CA130EDD}"/>
              </a:ext>
            </a:extLst>
          </p:cNvPr>
          <p:cNvSpPr txBox="1">
            <a:spLocks/>
          </p:cNvSpPr>
          <p:nvPr/>
        </p:nvSpPr>
        <p:spPr>
          <a:xfrm>
            <a:off x="7535824" y="2556932"/>
            <a:ext cx="3360771" cy="3318936"/>
          </a:xfrm>
          <a:prstGeom prst="rect">
            <a:avLst/>
          </a:prstGeom>
        </p:spPr>
        <p:txBody>
          <a:bodyPr vert="horz" lIns="91440" tIns="45720" rIns="91440" bIns="45720" rtlCol="0" anchor="t">
            <a:normAutofit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l">
              <a:lnSpc>
                <a:spcPct val="90000"/>
              </a:lnSpc>
              <a:spcBef>
                <a:spcPct val="20000"/>
              </a:spcBef>
              <a:spcAft>
                <a:spcPts val="600"/>
              </a:spcAft>
              <a:buClr>
                <a:schemeClr val="accent1"/>
              </a:buClr>
              <a:buSzPct val="115000"/>
              <a:buFont typeface="Arial"/>
              <a:buChar char="•"/>
            </a:pPr>
            <a:r>
              <a:rPr lang="en-US" sz="3100" dirty="0">
                <a:solidFill>
                  <a:srgbClr val="262626"/>
                </a:solidFill>
                <a:latin typeface="+mn-lt"/>
                <a:ea typeface="+mn-ea"/>
                <a:cs typeface="+mn-cs"/>
              </a:rPr>
              <a:t>We need to focus on the Grocery store types to improve the sales by providing the similar type of resources like the high sales Type.</a:t>
            </a:r>
          </a:p>
        </p:txBody>
      </p:sp>
    </p:spTree>
    <p:extLst>
      <p:ext uri="{BB962C8B-B14F-4D97-AF65-F5344CB8AC3E}">
        <p14:creationId xmlns:p14="http://schemas.microsoft.com/office/powerpoint/2010/main" val="156105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5" name="Rectangle 13">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5">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7" name="Picture 16">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 name="Picture 19">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94936D6-2F9D-3E48-AEA9-D0D2BA53B046}"/>
              </a:ext>
            </a:extLst>
          </p:cNvPr>
          <p:cNvSpPr>
            <a:spLocks noGrp="1"/>
          </p:cNvSpPr>
          <p:nvPr>
            <p:ph type="title"/>
          </p:nvPr>
        </p:nvSpPr>
        <p:spPr>
          <a:xfrm>
            <a:off x="7535825" y="982132"/>
            <a:ext cx="3360772" cy="1303867"/>
          </a:xfrm>
        </p:spPr>
        <p:txBody>
          <a:bodyPr vert="horz" lIns="91440" tIns="45720" rIns="91440" bIns="45720" rtlCol="0" anchor="ctr">
            <a:normAutofit/>
          </a:bodyPr>
          <a:lstStyle/>
          <a:p>
            <a:pPr marL="285750" indent="-285750">
              <a:lnSpc>
                <a:spcPct val="90000"/>
              </a:lnSpc>
            </a:pPr>
            <a:r>
              <a:rPr lang="en-US" sz="1400" dirty="0"/>
              <a:t>Bases in the given data the Household and Groceries (Fruits and Vegetables) Types are having good number of sales where as the ‘Others’ and ‘Seafood’ types are pretty low in all outlets.</a:t>
            </a:r>
          </a:p>
        </p:txBody>
      </p:sp>
      <p:sp>
        <p:nvSpPr>
          <p:cNvPr id="27" name="Rectangle 21">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bar chart&#10;&#10;Description automatically generated">
            <a:extLst>
              <a:ext uri="{FF2B5EF4-FFF2-40B4-BE49-F238E27FC236}">
                <a16:creationId xmlns:a16="http://schemas.microsoft.com/office/drawing/2014/main" id="{4B69A60E-0708-7149-BD23-E113053B3AB3}"/>
              </a:ext>
            </a:extLst>
          </p:cNvPr>
          <p:cNvPicPr>
            <a:picLocks noGrp="1" noChangeAspect="1"/>
          </p:cNvPicPr>
          <p:nvPr>
            <p:ph idx="1"/>
          </p:nvPr>
        </p:nvPicPr>
        <p:blipFill rotWithShape="1">
          <a:blip r:embed="rId5"/>
          <a:srcRect l="1505" r="3" b="3"/>
          <a:stretch/>
        </p:blipFill>
        <p:spPr>
          <a:xfrm>
            <a:off x="612685" y="793168"/>
            <a:ext cx="6839232" cy="4999471"/>
          </a:xfrm>
          <a:prstGeom prst="rect">
            <a:avLst/>
          </a:prstGeom>
        </p:spPr>
      </p:pic>
      <p:cxnSp>
        <p:nvCxnSpPr>
          <p:cNvPr id="24" name="Straight Connector 23">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itle 1">
            <a:extLst>
              <a:ext uri="{FF2B5EF4-FFF2-40B4-BE49-F238E27FC236}">
                <a16:creationId xmlns:a16="http://schemas.microsoft.com/office/drawing/2014/main" id="{F6343193-5A6D-E14E-A93D-07387FDC056E}"/>
              </a:ext>
            </a:extLst>
          </p:cNvPr>
          <p:cNvSpPr txBox="1">
            <a:spLocks/>
          </p:cNvSpPr>
          <p:nvPr/>
        </p:nvSpPr>
        <p:spPr>
          <a:xfrm>
            <a:off x="7535824" y="2556932"/>
            <a:ext cx="3360771" cy="3318936"/>
          </a:xfrm>
          <a:prstGeom prst="rect">
            <a:avLst/>
          </a:prstGeom>
        </p:spPr>
        <p:txBody>
          <a:bodyPr vert="horz" lIns="91440" tIns="45720" rIns="91440" bIns="45720" rtlCol="0" anchor="t">
            <a:normAutofit fontScale="7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l">
              <a:lnSpc>
                <a:spcPct val="90000"/>
              </a:lnSpc>
              <a:spcBef>
                <a:spcPct val="20000"/>
              </a:spcBef>
              <a:spcAft>
                <a:spcPts val="600"/>
              </a:spcAft>
              <a:buClr>
                <a:schemeClr val="accent1"/>
              </a:buClr>
              <a:buSzPct val="115000"/>
              <a:buFont typeface="Arial"/>
              <a:buChar char="•"/>
            </a:pPr>
            <a:r>
              <a:rPr lang="en-US" sz="3700" dirty="0">
                <a:latin typeface="+mn-lt"/>
                <a:ea typeface="+mn-ea"/>
                <a:cs typeface="+mn-cs"/>
              </a:rPr>
              <a:t>We should reconsider our approach on whether to sell the items that are having low sales on scaling down the number of quantity or stocks and compensate them with a greater number of high sale items.  </a:t>
            </a:r>
          </a:p>
        </p:txBody>
      </p:sp>
    </p:spTree>
    <p:extLst>
      <p:ext uri="{BB962C8B-B14F-4D97-AF65-F5344CB8AC3E}">
        <p14:creationId xmlns:p14="http://schemas.microsoft.com/office/powerpoint/2010/main" val="235561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AC7D-D13E-AD4B-AF5C-ACE07E6BD4DA}"/>
              </a:ext>
            </a:extLst>
          </p:cNvPr>
          <p:cNvSpPr>
            <a:spLocks noGrp="1"/>
          </p:cNvSpPr>
          <p:nvPr>
            <p:ph type="title"/>
          </p:nvPr>
        </p:nvSpPr>
        <p:spPr>
          <a:xfrm>
            <a:off x="956309" y="893555"/>
            <a:ext cx="9601196" cy="455186"/>
          </a:xfrm>
        </p:spPr>
        <p:txBody>
          <a:bodyPr>
            <a:normAutofit fontScale="90000"/>
          </a:bodyPr>
          <a:lstStyle/>
          <a:p>
            <a:pPr marL="171450" indent="-171450" algn="l">
              <a:buFont typeface="Arial" panose="020B0604020202020204" pitchFamily="34" charset="0"/>
              <a:buChar char="•"/>
            </a:pPr>
            <a:r>
              <a:rPr lang="en-US" sz="1200">
                <a:latin typeface="Consolas" panose="020B0609020204030204" pitchFamily="49" charset="0"/>
                <a:cs typeface="Consolas" panose="020B0609020204030204" pitchFamily="49" charset="0"/>
              </a:rPr>
              <a:t>Based on the given data, The overall trend on Employee with high Attrition Data is with the low “Monthly Rate” compared to any other factors.</a:t>
            </a:r>
            <a:endParaRPr lang="en-US" sz="1200" dirty="0">
              <a:latin typeface="Consolas" panose="020B0609020204030204" pitchFamily="49" charset="0"/>
              <a:cs typeface="Consolas" panose="020B0609020204030204" pitchFamily="49" charset="0"/>
            </a:endParaRPr>
          </a:p>
        </p:txBody>
      </p:sp>
      <p:sp>
        <p:nvSpPr>
          <p:cNvPr id="7" name="Title 1">
            <a:extLst>
              <a:ext uri="{FF2B5EF4-FFF2-40B4-BE49-F238E27FC236}">
                <a16:creationId xmlns:a16="http://schemas.microsoft.com/office/drawing/2014/main" id="{9DFBD6B9-E0BF-DF41-BE9E-1737E36C7AE8}"/>
              </a:ext>
            </a:extLst>
          </p:cNvPr>
          <p:cNvSpPr txBox="1">
            <a:spLocks/>
          </p:cNvSpPr>
          <p:nvPr/>
        </p:nvSpPr>
        <p:spPr>
          <a:xfrm>
            <a:off x="956309" y="1396474"/>
            <a:ext cx="9601196" cy="455186"/>
          </a:xfrm>
          <a:prstGeom prst="rect">
            <a:avLst/>
          </a:prstGeom>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lgn="l">
              <a:buFont typeface="Arial" panose="020B0604020202020204" pitchFamily="34" charset="0"/>
              <a:buChar char="•"/>
            </a:pPr>
            <a:r>
              <a:rPr lang="en-US" sz="1200">
                <a:latin typeface="Consolas" panose="020B0609020204030204" pitchFamily="49" charset="0"/>
                <a:cs typeface="Consolas" panose="020B0609020204030204" pitchFamily="49" charset="0"/>
              </a:rPr>
              <a:t>If we try to increase the ”Monthly Rate” of the employees with the high Attrition rate, those employees might get retain. </a:t>
            </a:r>
            <a:endParaRPr lang="en-US" sz="1200" dirty="0">
              <a:latin typeface="Consolas" panose="020B0609020204030204" pitchFamily="49" charset="0"/>
              <a:cs typeface="Consolas" panose="020B0609020204030204" pitchFamily="49" charset="0"/>
            </a:endParaRPr>
          </a:p>
        </p:txBody>
      </p:sp>
      <p:pic>
        <p:nvPicPr>
          <p:cNvPr id="4" name="Picture 3" descr="Chart, bar chart&#10;&#10;Description automatically generated">
            <a:extLst>
              <a:ext uri="{FF2B5EF4-FFF2-40B4-BE49-F238E27FC236}">
                <a16:creationId xmlns:a16="http://schemas.microsoft.com/office/drawing/2014/main" id="{B206B7B3-96FC-554B-81ED-E5C1CF7BFC49}"/>
              </a:ext>
            </a:extLst>
          </p:cNvPr>
          <p:cNvPicPr>
            <a:picLocks noChangeAspect="1"/>
          </p:cNvPicPr>
          <p:nvPr/>
        </p:nvPicPr>
        <p:blipFill>
          <a:blip r:embed="rId3"/>
          <a:stretch>
            <a:fillRect/>
          </a:stretch>
        </p:blipFill>
        <p:spPr>
          <a:xfrm>
            <a:off x="296562" y="214649"/>
            <a:ext cx="11602995" cy="6430986"/>
          </a:xfrm>
          <a:prstGeom prst="rect">
            <a:avLst/>
          </a:prstGeom>
        </p:spPr>
      </p:pic>
    </p:spTree>
    <p:extLst>
      <p:ext uri="{BB962C8B-B14F-4D97-AF65-F5344CB8AC3E}">
        <p14:creationId xmlns:p14="http://schemas.microsoft.com/office/powerpoint/2010/main" val="422398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D6CF89-058E-D943-B070-B3CAC98F06CB}"/>
              </a:ext>
            </a:extLst>
          </p:cNvPr>
          <p:cNvSpPr txBox="1"/>
          <p:nvPr/>
        </p:nvSpPr>
        <p:spPr>
          <a:xfrm>
            <a:off x="874713" y="1225791"/>
            <a:ext cx="9999232"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Visibility is critical on to increase/balance our sales on each item.</a:t>
            </a:r>
          </a:p>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If any item is not marked clearly or not an easy way to locate them, customer may lose patience and skip buying that product or item.</a:t>
            </a:r>
          </a:p>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Based on the visibility data, most of Item’s visibility is good, however we should push more on the “Others” item type along with “Health and Hygiene which can improve our sales.</a:t>
            </a:r>
          </a:p>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Our sales are also pretty good on ”Household” and “Food and Vegetable” item types, we should consider to have them more visibility to the customers which can bump our sales on these items.</a:t>
            </a:r>
          </a:p>
          <a:p>
            <a:pPr marL="285750" indent="-285750">
              <a:buFont typeface="Arial" panose="020B0604020202020204" pitchFamily="34" charset="0"/>
              <a:buChar char="•"/>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530021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{0C0C6821-3811-124C-9C79-CCB636D54A0A}tf10001064</Template>
  <TotalTime>116</TotalTime>
  <Words>374</Words>
  <Application>Microsoft Macintosh PowerPoint</Application>
  <PresentationFormat>Widescreen</PresentationFormat>
  <Paragraphs>17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Consolas</vt:lpstr>
      <vt:lpstr>Garamond</vt:lpstr>
      <vt:lpstr>Organic</vt:lpstr>
      <vt:lpstr>Sales Prediction Data</vt:lpstr>
      <vt:lpstr>Trending Figures</vt:lpstr>
      <vt:lpstr>Based on the data the sales for the Grocery Store types are bad and the Supermarket Type 3 types are Good.</vt:lpstr>
      <vt:lpstr>Bases in the given data the Household and Groceries (Fruits and Vegetables) Types are having good number of sales where as the ‘Others’ and ‘Seafood’ types are pretty low in all outlets.</vt:lpstr>
      <vt:lpstr>Based on the given data, The overall trend on Employee with high Attrition Data is with the low “Monthly Rate” compared to any other factors.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Data</dc:title>
  <dc:creator>Rajesh Reddy Palaparthi</dc:creator>
  <cp:lastModifiedBy>Rajesh Reddy Palaparthi</cp:lastModifiedBy>
  <cp:revision>11</cp:revision>
  <dcterms:created xsi:type="dcterms:W3CDTF">2021-09-26T12:52:06Z</dcterms:created>
  <dcterms:modified xsi:type="dcterms:W3CDTF">2021-10-11T01:39:20Z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2d06e56-1756-4005-87f1-1edc72dd4bdf_Enabled">
    <vt:lpwstr>true</vt:lpwstr>
  </property>
  <property fmtid="{D5CDD505-2E9C-101B-9397-08002B2CF9AE}" pid="3" name="MSIP_Label_52d06e56-1756-4005-87f1-1edc72dd4bdf_SetDate">
    <vt:lpwstr>2021-09-26T12:52:10Z</vt:lpwstr>
  </property>
  <property fmtid="{D5CDD505-2E9C-101B-9397-08002B2CF9AE}" pid="4" name="MSIP_Label_52d06e56-1756-4005-87f1-1edc72dd4bdf_Method">
    <vt:lpwstr>Standard</vt:lpwstr>
  </property>
  <property fmtid="{D5CDD505-2E9C-101B-9397-08002B2CF9AE}" pid="5" name="MSIP_Label_52d06e56-1756-4005-87f1-1edc72dd4bdf_Name">
    <vt:lpwstr>General</vt:lpwstr>
  </property>
  <property fmtid="{D5CDD505-2E9C-101B-9397-08002B2CF9AE}" pid="6" name="MSIP_Label_52d06e56-1756-4005-87f1-1edc72dd4bdf_SiteId">
    <vt:lpwstr>9026c5f4-86d0-4b9f-bd39-b7d4d0fb4674</vt:lpwstr>
  </property>
  <property fmtid="{D5CDD505-2E9C-101B-9397-08002B2CF9AE}" pid="7" name="MSIP_Label_52d06e56-1756-4005-87f1-1edc72dd4bdf_ActionId">
    <vt:lpwstr>bfbfbfae-6382-4563-bd72-b196656f7994</vt:lpwstr>
  </property>
  <property fmtid="{D5CDD505-2E9C-101B-9397-08002B2CF9AE}" pid="8" name="MSIP_Label_52d06e56-1756-4005-87f1-1edc72dd4bdf_ContentBits">
    <vt:lpwstr>0</vt:lpwstr>
  </property>
</Properties>
</file>