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66" r:id="rId24"/>
    <p:sldId id="279" r:id="rId25"/>
    <p:sldId id="280" r:id="rId26"/>
    <p:sldId id="281" r:id="rId27"/>
    <p:sldId id="282" r:id="rId28"/>
    <p:sldId id="283" r:id="rId29"/>
    <p:sldId id="285" r:id="rId30"/>
    <p:sldId id="286" r:id="rId31"/>
    <p:sldId id="284"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2595-6C2C-40A2-BC6B-DA0DAE3B7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A28DB7-E7F7-4BEC-A3AF-747A71BF9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F448D8-577C-463A-AEB0-1482FDB768AF}"/>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5" name="Footer Placeholder 4">
            <a:extLst>
              <a:ext uri="{FF2B5EF4-FFF2-40B4-BE49-F238E27FC236}">
                <a16:creationId xmlns:a16="http://schemas.microsoft.com/office/drawing/2014/main" id="{984BE6B5-C298-4773-93F7-07486D6E1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C459-91B0-4CB8-8059-4C7B0649FF8E}"/>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83872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A8A2-B044-40B3-8896-75275BAC1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9B35C1-47B1-419D-95DD-4D8BAFB5CE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221AD-6607-4764-B514-AED31CA0F3FC}"/>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5" name="Footer Placeholder 4">
            <a:extLst>
              <a:ext uri="{FF2B5EF4-FFF2-40B4-BE49-F238E27FC236}">
                <a16:creationId xmlns:a16="http://schemas.microsoft.com/office/drawing/2014/main" id="{3CA80D37-2A5F-41A4-9101-B84F41E4D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E581F-B280-40BE-AD75-E46F3A11E81F}"/>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359808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BB487-EE80-4458-AFA5-F65F9E45DB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E741F-749A-43E7-A454-EFC7CCD4E9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92B4E-2538-4AC0-8C22-D088EBE35314}"/>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5" name="Footer Placeholder 4">
            <a:extLst>
              <a:ext uri="{FF2B5EF4-FFF2-40B4-BE49-F238E27FC236}">
                <a16:creationId xmlns:a16="http://schemas.microsoft.com/office/drawing/2014/main" id="{EF7ADE91-5F8D-4A7A-B109-FAC1A7B3D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25C53-59F2-452B-82C6-EFE1910CD761}"/>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49654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13AB-BF79-4144-B9AF-5005F441E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B8215-765C-42ED-A6A6-7D19778BC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8BB46-DEA4-424F-8CB4-D80127120440}"/>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5" name="Footer Placeholder 4">
            <a:extLst>
              <a:ext uri="{FF2B5EF4-FFF2-40B4-BE49-F238E27FC236}">
                <a16:creationId xmlns:a16="http://schemas.microsoft.com/office/drawing/2014/main" id="{5879964B-B3C4-4C73-8376-5B6F9CF14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52170-A06C-4DBA-B50C-5A6D25D5485D}"/>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148983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B6B5-79A4-40A5-B7FC-885CAB3C7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61BC7-5E05-47B1-AEE4-806D615B2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6C75FC-B74A-4C94-A300-50A41A01E96A}"/>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5" name="Footer Placeholder 4">
            <a:extLst>
              <a:ext uri="{FF2B5EF4-FFF2-40B4-BE49-F238E27FC236}">
                <a16:creationId xmlns:a16="http://schemas.microsoft.com/office/drawing/2014/main" id="{7FA1EA5D-3D62-4D7A-AD5B-9A3F5249B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A1E43-1D85-4608-8250-FD7C748318F3}"/>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20475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5F62-483B-4003-A257-6D5C218D3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BA128-269A-4AD6-B115-76813B97F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1E9CB-9872-4A1A-999E-8B26BEA938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B6E22-8076-4847-89A0-C2835705DD22}"/>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6" name="Footer Placeholder 5">
            <a:extLst>
              <a:ext uri="{FF2B5EF4-FFF2-40B4-BE49-F238E27FC236}">
                <a16:creationId xmlns:a16="http://schemas.microsoft.com/office/drawing/2014/main" id="{2D11EAD3-51E8-4CA4-B153-F656DBC0D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42BC1-8BD5-47D9-9BD2-ED197B7910C7}"/>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393587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BE58-6811-418E-B040-9FC6934EF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0189B-7FE0-4AEA-9760-0EC2A1144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0BA025-02AF-44E2-8015-49387FE54B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EAE15C-9C56-4BFB-B77A-7911C71A3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92A270-5E8A-498C-BFEE-A70DD75D07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EBA961-85F2-4862-8556-3DCE814AF397}"/>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8" name="Footer Placeholder 7">
            <a:extLst>
              <a:ext uri="{FF2B5EF4-FFF2-40B4-BE49-F238E27FC236}">
                <a16:creationId xmlns:a16="http://schemas.microsoft.com/office/drawing/2014/main" id="{3A2504B0-766F-4758-8A8C-A5AC908686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86548-65C3-4F25-9AAA-D31930EBAF20}"/>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350090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6333-02A6-4334-A20B-A8E72A1CCF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746DE4-818A-4DCD-AF38-63EB8E63BCCB}"/>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4" name="Footer Placeholder 3">
            <a:extLst>
              <a:ext uri="{FF2B5EF4-FFF2-40B4-BE49-F238E27FC236}">
                <a16:creationId xmlns:a16="http://schemas.microsoft.com/office/drawing/2014/main" id="{39BF7708-92FD-479E-A4A9-FBC476343B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C3963-CC72-4F6D-8510-B19E2844536E}"/>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223695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B057E0-0FF3-4A77-90B3-07B2F7C9EC60}"/>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3" name="Footer Placeholder 2">
            <a:extLst>
              <a:ext uri="{FF2B5EF4-FFF2-40B4-BE49-F238E27FC236}">
                <a16:creationId xmlns:a16="http://schemas.microsoft.com/office/drawing/2014/main" id="{81487C73-79AF-49C7-AD9E-7AF590FF6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EC9411-BF6F-4045-958B-66C3E6466799}"/>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278091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A91C-3CCF-48F3-A472-00D40B1B6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FCB75-B94B-46F4-8867-37997020C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A8FFD-1465-4601-BE5E-E25E276B9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8EE5F3-AF47-4BCC-AE4A-951B5F0E2C68}"/>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6" name="Footer Placeholder 5">
            <a:extLst>
              <a:ext uri="{FF2B5EF4-FFF2-40B4-BE49-F238E27FC236}">
                <a16:creationId xmlns:a16="http://schemas.microsoft.com/office/drawing/2014/main" id="{70730DA6-D2B5-435A-987E-5E8B3308D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409F9-E73A-41B2-B7D2-C00E98E47C21}"/>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311774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A4F9-A713-4966-B65C-6BC6A201C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8FD04E-B27B-4D20-849B-6B022387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08E2D-9AA8-4ADE-A83D-E081F6B99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A2D9B3-FCCB-49FB-A349-A2A4A7A32DB1}"/>
              </a:ext>
            </a:extLst>
          </p:cNvPr>
          <p:cNvSpPr>
            <a:spLocks noGrp="1"/>
          </p:cNvSpPr>
          <p:nvPr>
            <p:ph type="dt" sz="half" idx="10"/>
          </p:nvPr>
        </p:nvSpPr>
        <p:spPr/>
        <p:txBody>
          <a:bodyPr/>
          <a:lstStyle/>
          <a:p>
            <a:fld id="{E696FCF5-46A5-4CA5-A70F-A24F774AB698}" type="datetimeFigureOut">
              <a:rPr lang="en-US" smtClean="0"/>
              <a:t>10/31/2017</a:t>
            </a:fld>
            <a:endParaRPr lang="en-US"/>
          </a:p>
        </p:txBody>
      </p:sp>
      <p:sp>
        <p:nvSpPr>
          <p:cNvPr id="6" name="Footer Placeholder 5">
            <a:extLst>
              <a:ext uri="{FF2B5EF4-FFF2-40B4-BE49-F238E27FC236}">
                <a16:creationId xmlns:a16="http://schemas.microsoft.com/office/drawing/2014/main" id="{A09466A1-63CC-4F3C-BB04-4BC36A4AF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AA8AE-00D0-4913-93AB-8043BE5F445A}"/>
              </a:ext>
            </a:extLst>
          </p:cNvPr>
          <p:cNvSpPr>
            <a:spLocks noGrp="1"/>
          </p:cNvSpPr>
          <p:nvPr>
            <p:ph type="sldNum" sz="quarter" idx="12"/>
          </p:nvPr>
        </p:nvSpPr>
        <p:spPr/>
        <p:txBody>
          <a:bodyPr/>
          <a:lstStyle/>
          <a:p>
            <a:fld id="{FA31249C-6B8A-432A-A816-19FCBB4FC93E}" type="slidenum">
              <a:rPr lang="en-US" smtClean="0"/>
              <a:t>‹#›</a:t>
            </a:fld>
            <a:endParaRPr lang="en-US"/>
          </a:p>
        </p:txBody>
      </p:sp>
    </p:spTree>
    <p:extLst>
      <p:ext uri="{BB962C8B-B14F-4D97-AF65-F5344CB8AC3E}">
        <p14:creationId xmlns:p14="http://schemas.microsoft.com/office/powerpoint/2010/main" val="240005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1EF88-1B56-4B1B-8E4E-D0C0B8EE7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776010-974A-4102-A4E0-54658B9AE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1EF3C-D68C-4730-80B3-238BC1434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6FCF5-46A5-4CA5-A70F-A24F774AB698}" type="datetimeFigureOut">
              <a:rPr lang="en-US" smtClean="0"/>
              <a:t>10/31/2017</a:t>
            </a:fld>
            <a:endParaRPr lang="en-US"/>
          </a:p>
        </p:txBody>
      </p:sp>
      <p:sp>
        <p:nvSpPr>
          <p:cNvPr id="5" name="Footer Placeholder 4">
            <a:extLst>
              <a:ext uri="{FF2B5EF4-FFF2-40B4-BE49-F238E27FC236}">
                <a16:creationId xmlns:a16="http://schemas.microsoft.com/office/drawing/2014/main" id="{8616ECAD-730C-4238-9EB0-9620F8BBF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4C212-0249-4A9A-9089-BFD7D5F5E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1249C-6B8A-432A-A816-19FCBB4FC93E}" type="slidenum">
              <a:rPr lang="en-US" smtClean="0"/>
              <a:t>‹#›</a:t>
            </a:fld>
            <a:endParaRPr lang="en-US"/>
          </a:p>
        </p:txBody>
      </p:sp>
    </p:spTree>
    <p:extLst>
      <p:ext uri="{BB962C8B-B14F-4D97-AF65-F5344CB8AC3E}">
        <p14:creationId xmlns:p14="http://schemas.microsoft.com/office/powerpoint/2010/main" val="287710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aven.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newtours.demoaut.com/mercurysignon.php"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ozilla.org/en-US/firefox/new"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addons.mozilla.org/en-US/firefox/addon/selenium-i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ddons.mozilla.org/en-US/firefox/addon/firebug/"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1E06-A7C1-466C-B2DC-89D24AF471E1}"/>
              </a:ext>
            </a:extLst>
          </p:cNvPr>
          <p:cNvSpPr>
            <a:spLocks noGrp="1"/>
          </p:cNvSpPr>
          <p:nvPr>
            <p:ph type="ctrTitle"/>
          </p:nvPr>
        </p:nvSpPr>
        <p:spPr/>
        <p:txBody>
          <a:bodyPr/>
          <a:lstStyle/>
          <a:p>
            <a:r>
              <a:rPr lang="en-US" dirty="0"/>
              <a:t>Selenium - Training</a:t>
            </a:r>
          </a:p>
        </p:txBody>
      </p:sp>
      <p:sp>
        <p:nvSpPr>
          <p:cNvPr id="3" name="Subtitle 2">
            <a:extLst>
              <a:ext uri="{FF2B5EF4-FFF2-40B4-BE49-F238E27FC236}">
                <a16:creationId xmlns:a16="http://schemas.microsoft.com/office/drawing/2014/main" id="{70590FEB-021F-46F0-ABD8-C131A4CD403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136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First Script in IDE</a:t>
            </a:r>
          </a:p>
        </p:txBody>
      </p:sp>
      <p:pic>
        <p:nvPicPr>
          <p:cNvPr id="3" name="Picture 2">
            <a:extLst>
              <a:ext uri="{FF2B5EF4-FFF2-40B4-BE49-F238E27FC236}">
                <a16:creationId xmlns:a16="http://schemas.microsoft.com/office/drawing/2014/main" id="{1C0765C4-51CB-4D35-BD22-7C7F011117F7}"/>
              </a:ext>
            </a:extLst>
          </p:cNvPr>
          <p:cNvPicPr>
            <a:picLocks noChangeAspect="1"/>
          </p:cNvPicPr>
          <p:nvPr/>
        </p:nvPicPr>
        <p:blipFill>
          <a:blip r:embed="rId2"/>
          <a:stretch>
            <a:fillRect/>
          </a:stretch>
        </p:blipFill>
        <p:spPr>
          <a:xfrm>
            <a:off x="1736036" y="1219199"/>
            <a:ext cx="7345638" cy="5000211"/>
          </a:xfrm>
          <a:prstGeom prst="rect">
            <a:avLst/>
          </a:prstGeom>
        </p:spPr>
      </p:pic>
    </p:spTree>
    <p:extLst>
      <p:ext uri="{BB962C8B-B14F-4D97-AF65-F5344CB8AC3E}">
        <p14:creationId xmlns:p14="http://schemas.microsoft.com/office/powerpoint/2010/main" val="110786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Maven</a:t>
            </a:r>
          </a:p>
        </p:txBody>
      </p:sp>
      <p:sp>
        <p:nvSpPr>
          <p:cNvPr id="4" name="Rectangle 3">
            <a:extLst>
              <a:ext uri="{FF2B5EF4-FFF2-40B4-BE49-F238E27FC236}">
                <a16:creationId xmlns:a16="http://schemas.microsoft.com/office/drawing/2014/main" id="{804BCFB8-C48A-44C0-84C0-0908C8E31B64}"/>
              </a:ext>
            </a:extLst>
          </p:cNvPr>
          <p:cNvSpPr/>
          <p:nvPr/>
        </p:nvSpPr>
        <p:spPr>
          <a:xfrm>
            <a:off x="940904" y="956896"/>
            <a:ext cx="10489095" cy="1200329"/>
          </a:xfrm>
          <a:prstGeom prst="rect">
            <a:avLst/>
          </a:prstGeom>
        </p:spPr>
        <p:txBody>
          <a:bodyPr wrap="square">
            <a:spAutoFit/>
          </a:bodyPr>
          <a:lstStyle/>
          <a:p>
            <a:r>
              <a:rPr lang="en-US" dirty="0">
                <a:solidFill>
                  <a:srgbClr val="000000"/>
                </a:solidFill>
              </a:rPr>
              <a:t>Apache Maven is a software project management and comprehension tool. Based on the concept of a project object model (POM), Maven can manage a project's build, reporting and documentation from a central piece of information. Using maven we can build and manage any Java based project. This tutorial will teach you how to use Maven in your day-to-day life of any project development using Java</a:t>
            </a:r>
            <a:endParaRPr lang="en-US" dirty="0"/>
          </a:p>
        </p:txBody>
      </p:sp>
      <p:sp>
        <p:nvSpPr>
          <p:cNvPr id="5" name="Rectangle 4">
            <a:extLst>
              <a:ext uri="{FF2B5EF4-FFF2-40B4-BE49-F238E27FC236}">
                <a16:creationId xmlns:a16="http://schemas.microsoft.com/office/drawing/2014/main" id="{7994FA20-38AA-402E-A479-7446E590A512}"/>
              </a:ext>
            </a:extLst>
          </p:cNvPr>
          <p:cNvSpPr/>
          <p:nvPr/>
        </p:nvSpPr>
        <p:spPr>
          <a:xfrm>
            <a:off x="798443" y="2452334"/>
            <a:ext cx="10747513" cy="923330"/>
          </a:xfrm>
          <a:prstGeom prst="rect">
            <a:avLst/>
          </a:prstGeom>
        </p:spPr>
        <p:txBody>
          <a:bodyPr wrap="square">
            <a:spAutoFit/>
          </a:bodyPr>
          <a:lstStyle/>
          <a:p>
            <a:r>
              <a:rPr lang="en-US" dirty="0">
                <a:solidFill>
                  <a:srgbClr val="000000"/>
                </a:solidFill>
              </a:rPr>
              <a:t>POM.xml</a:t>
            </a:r>
          </a:p>
          <a:p>
            <a:r>
              <a:rPr lang="en-US" dirty="0">
                <a:solidFill>
                  <a:srgbClr val="000000"/>
                </a:solidFill>
              </a:rPr>
              <a:t>Maven project structure and contents are declared in an xml file, pom.xml, referred as Project Object Model (POM), which is the fundamental unit of the entire Maven system</a:t>
            </a:r>
            <a:endParaRPr lang="en-US" dirty="0"/>
          </a:p>
        </p:txBody>
      </p:sp>
      <p:sp>
        <p:nvSpPr>
          <p:cNvPr id="7" name="Rectangle 6">
            <a:extLst>
              <a:ext uri="{FF2B5EF4-FFF2-40B4-BE49-F238E27FC236}">
                <a16:creationId xmlns:a16="http://schemas.microsoft.com/office/drawing/2014/main" id="{C41FA8ED-2BA7-49FA-B655-CCDBDC3DF70A}"/>
              </a:ext>
            </a:extLst>
          </p:cNvPr>
          <p:cNvSpPr/>
          <p:nvPr/>
        </p:nvSpPr>
        <p:spPr>
          <a:xfrm>
            <a:off x="3653295" y="3509629"/>
            <a:ext cx="2977097" cy="369332"/>
          </a:xfrm>
          <a:prstGeom prst="rect">
            <a:avLst/>
          </a:prstGeom>
        </p:spPr>
        <p:txBody>
          <a:bodyPr wrap="none">
            <a:spAutoFit/>
          </a:bodyPr>
          <a:lstStyle/>
          <a:p>
            <a:r>
              <a:rPr lang="en-US" b="1" dirty="0">
                <a:solidFill>
                  <a:srgbClr val="000000"/>
                </a:solidFill>
                <a:latin typeface="Verdana" panose="020B0604030504040204" pitchFamily="34" charset="0"/>
              </a:rPr>
              <a:t>Maven Build Lifecycle</a:t>
            </a:r>
            <a:endParaRPr lang="en-US" dirty="0"/>
          </a:p>
        </p:txBody>
      </p:sp>
      <p:graphicFrame>
        <p:nvGraphicFramePr>
          <p:cNvPr id="8" name="Table 7">
            <a:extLst>
              <a:ext uri="{FF2B5EF4-FFF2-40B4-BE49-F238E27FC236}">
                <a16:creationId xmlns:a16="http://schemas.microsoft.com/office/drawing/2014/main" id="{5F3481C6-E70B-4CFB-8D7C-18A30D373755}"/>
              </a:ext>
            </a:extLst>
          </p:cNvPr>
          <p:cNvGraphicFramePr>
            <a:graphicFrameLocks noGrp="1"/>
          </p:cNvGraphicFramePr>
          <p:nvPr>
            <p:extLst>
              <p:ext uri="{D42A27DB-BD31-4B8C-83A1-F6EECF244321}">
                <p14:modId xmlns:p14="http://schemas.microsoft.com/office/powerpoint/2010/main" val="1622063881"/>
              </p:ext>
            </p:extLst>
          </p:nvPr>
        </p:nvGraphicFramePr>
        <p:xfrm>
          <a:off x="798443" y="4859586"/>
          <a:ext cx="9953211" cy="1554480"/>
        </p:xfrm>
        <a:graphic>
          <a:graphicData uri="http://schemas.openxmlformats.org/drawingml/2006/table">
            <a:tbl>
              <a:tblPr/>
              <a:tblGrid>
                <a:gridCol w="2471824">
                  <a:extLst>
                    <a:ext uri="{9D8B030D-6E8A-4147-A177-3AD203B41FA5}">
                      <a16:colId xmlns:a16="http://schemas.microsoft.com/office/drawing/2014/main" val="188901033"/>
                    </a:ext>
                  </a:extLst>
                </a:gridCol>
                <a:gridCol w="2471824">
                  <a:extLst>
                    <a:ext uri="{9D8B030D-6E8A-4147-A177-3AD203B41FA5}">
                      <a16:colId xmlns:a16="http://schemas.microsoft.com/office/drawing/2014/main" val="723287781"/>
                    </a:ext>
                  </a:extLst>
                </a:gridCol>
                <a:gridCol w="5009563">
                  <a:extLst>
                    <a:ext uri="{9D8B030D-6E8A-4147-A177-3AD203B41FA5}">
                      <a16:colId xmlns:a16="http://schemas.microsoft.com/office/drawing/2014/main" val="1379541501"/>
                    </a:ext>
                  </a:extLst>
                </a:gridCol>
              </a:tblGrid>
              <a:tr h="0">
                <a:tc>
                  <a:txBody>
                    <a:bodyPr/>
                    <a:lstStyle/>
                    <a:p>
                      <a:pPr algn="ctr" fontAlgn="t"/>
                      <a:r>
                        <a:rPr lang="en-US">
                          <a:effectLst/>
                        </a:rPr>
                        <a:t>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Handles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49192356"/>
                  </a:ext>
                </a:extLst>
              </a:tr>
              <a:tr h="0">
                <a:tc>
                  <a:txBody>
                    <a:bodyPr/>
                    <a:lstStyle/>
                    <a:p>
                      <a:pPr fontAlgn="ctr"/>
                      <a:r>
                        <a:rPr lang="en-US" dirty="0">
                          <a:effectLst/>
                        </a:rPr>
                        <a:t>prepare-resources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a:effectLst/>
                        </a:rPr>
                        <a:t>resource copying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Resource copying can be customized in this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45184082"/>
                  </a:ext>
                </a:extLst>
              </a:tr>
              <a:tr h="0">
                <a:tc>
                  <a:txBody>
                    <a:bodyPr/>
                    <a:lstStyle/>
                    <a:p>
                      <a:pPr fontAlgn="ctr"/>
                      <a:r>
                        <a:rPr lang="en-US">
                          <a:effectLst/>
                        </a:rPr>
                        <a:t>validate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a:effectLst/>
                        </a:rPr>
                        <a:t>Validating the information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Validates if the project is correct and if all necessary information is available.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17691690"/>
                  </a:ext>
                </a:extLst>
              </a:tr>
            </a:tbl>
          </a:graphicData>
        </a:graphic>
      </p:graphicFrame>
      <p:sp>
        <p:nvSpPr>
          <p:cNvPr id="9" name="Rectangle 8">
            <a:extLst>
              <a:ext uri="{FF2B5EF4-FFF2-40B4-BE49-F238E27FC236}">
                <a16:creationId xmlns:a16="http://schemas.microsoft.com/office/drawing/2014/main" id="{99067046-5946-4C02-A2D0-F30A20ACDC44}"/>
              </a:ext>
            </a:extLst>
          </p:cNvPr>
          <p:cNvSpPr/>
          <p:nvPr/>
        </p:nvSpPr>
        <p:spPr>
          <a:xfrm>
            <a:off x="940904" y="3791687"/>
            <a:ext cx="9815055" cy="1200329"/>
          </a:xfrm>
          <a:prstGeom prst="rect">
            <a:avLst/>
          </a:prstGeom>
        </p:spPr>
        <p:txBody>
          <a:bodyPr wrap="square">
            <a:spAutoFit/>
          </a:bodyPr>
          <a:lstStyle/>
          <a:p>
            <a:r>
              <a:rPr lang="en-US" dirty="0">
                <a:solidFill>
                  <a:srgbClr val="000000"/>
                </a:solidFill>
                <a:latin typeface="Verdana" panose="020B0604030504040204" pitchFamily="34" charset="0"/>
              </a:rPr>
              <a:t>A Build Lifecycle is a well-defined sequence of phases, which define the order in which the goals are to be executed. Here phase represents a stage in life cycle. As an example, a typical </a:t>
            </a:r>
            <a:r>
              <a:rPr lang="en-US" b="1" dirty="0">
                <a:solidFill>
                  <a:srgbClr val="000000"/>
                </a:solidFill>
                <a:latin typeface="Verdana" panose="020B0604030504040204" pitchFamily="34" charset="0"/>
              </a:rPr>
              <a:t>Maven Build Lifecycle</a:t>
            </a:r>
            <a:r>
              <a:rPr lang="en-US" dirty="0">
                <a:solidFill>
                  <a:srgbClr val="000000"/>
                </a:solidFill>
                <a:latin typeface="Verdana" panose="020B0604030504040204" pitchFamily="34" charset="0"/>
              </a:rPr>
              <a:t> consists of the following sequence of phases.</a:t>
            </a:r>
            <a:endParaRPr lang="en-US" dirty="0"/>
          </a:p>
        </p:txBody>
      </p:sp>
    </p:spTree>
    <p:extLst>
      <p:ext uri="{BB962C8B-B14F-4D97-AF65-F5344CB8AC3E}">
        <p14:creationId xmlns:p14="http://schemas.microsoft.com/office/powerpoint/2010/main" val="175057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Maven continues..</a:t>
            </a:r>
          </a:p>
        </p:txBody>
      </p:sp>
      <p:graphicFrame>
        <p:nvGraphicFramePr>
          <p:cNvPr id="3" name="Table 2">
            <a:extLst>
              <a:ext uri="{FF2B5EF4-FFF2-40B4-BE49-F238E27FC236}">
                <a16:creationId xmlns:a16="http://schemas.microsoft.com/office/drawing/2014/main" id="{E0B8F3FF-D815-4764-AB68-85C79889A2F4}"/>
              </a:ext>
            </a:extLst>
          </p:cNvPr>
          <p:cNvGraphicFramePr>
            <a:graphicFrameLocks noGrp="1"/>
          </p:cNvGraphicFramePr>
          <p:nvPr>
            <p:extLst>
              <p:ext uri="{D42A27DB-BD31-4B8C-83A1-F6EECF244321}">
                <p14:modId xmlns:p14="http://schemas.microsoft.com/office/powerpoint/2010/main" val="969190154"/>
              </p:ext>
            </p:extLst>
          </p:nvPr>
        </p:nvGraphicFramePr>
        <p:xfrm>
          <a:off x="1297885" y="1362786"/>
          <a:ext cx="9303855" cy="426720"/>
        </p:xfrm>
        <a:graphic>
          <a:graphicData uri="http://schemas.openxmlformats.org/drawingml/2006/table">
            <a:tbl>
              <a:tblPr/>
              <a:tblGrid>
                <a:gridCol w="2310560">
                  <a:extLst>
                    <a:ext uri="{9D8B030D-6E8A-4147-A177-3AD203B41FA5}">
                      <a16:colId xmlns:a16="http://schemas.microsoft.com/office/drawing/2014/main" val="1873664689"/>
                    </a:ext>
                  </a:extLst>
                </a:gridCol>
                <a:gridCol w="2310560">
                  <a:extLst>
                    <a:ext uri="{9D8B030D-6E8A-4147-A177-3AD203B41FA5}">
                      <a16:colId xmlns:a16="http://schemas.microsoft.com/office/drawing/2014/main" val="1128291501"/>
                    </a:ext>
                  </a:extLst>
                </a:gridCol>
                <a:gridCol w="4682735">
                  <a:extLst>
                    <a:ext uri="{9D8B030D-6E8A-4147-A177-3AD203B41FA5}">
                      <a16:colId xmlns:a16="http://schemas.microsoft.com/office/drawing/2014/main" val="972418553"/>
                    </a:ext>
                  </a:extLst>
                </a:gridCol>
              </a:tblGrid>
              <a:tr h="0">
                <a:tc>
                  <a:txBody>
                    <a:bodyPr/>
                    <a:lstStyle/>
                    <a:p>
                      <a:pPr algn="ctr" fontAlgn="t"/>
                      <a:r>
                        <a:rPr lang="en-US" dirty="0">
                          <a:effectLst/>
                        </a:rPr>
                        <a:t>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Handles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81326693"/>
                  </a:ext>
                </a:extLst>
              </a:tr>
            </a:tbl>
          </a:graphicData>
        </a:graphic>
      </p:graphicFrame>
      <p:graphicFrame>
        <p:nvGraphicFramePr>
          <p:cNvPr id="6" name="Table 5">
            <a:extLst>
              <a:ext uri="{FF2B5EF4-FFF2-40B4-BE49-F238E27FC236}">
                <a16:creationId xmlns:a16="http://schemas.microsoft.com/office/drawing/2014/main" id="{4C4DA60E-894A-4467-826E-9822B91FC88C}"/>
              </a:ext>
            </a:extLst>
          </p:cNvPr>
          <p:cNvGraphicFramePr>
            <a:graphicFrameLocks noGrp="1"/>
          </p:cNvGraphicFramePr>
          <p:nvPr>
            <p:extLst>
              <p:ext uri="{D42A27DB-BD31-4B8C-83A1-F6EECF244321}">
                <p14:modId xmlns:p14="http://schemas.microsoft.com/office/powerpoint/2010/main" val="3994641891"/>
              </p:ext>
            </p:extLst>
          </p:nvPr>
        </p:nvGraphicFramePr>
        <p:xfrm>
          <a:off x="1297885" y="1789506"/>
          <a:ext cx="9303855" cy="4410160"/>
        </p:xfrm>
        <a:graphic>
          <a:graphicData uri="http://schemas.openxmlformats.org/drawingml/2006/table">
            <a:tbl>
              <a:tblPr/>
              <a:tblGrid>
                <a:gridCol w="3101285">
                  <a:extLst>
                    <a:ext uri="{9D8B030D-6E8A-4147-A177-3AD203B41FA5}">
                      <a16:colId xmlns:a16="http://schemas.microsoft.com/office/drawing/2014/main" val="882842532"/>
                    </a:ext>
                  </a:extLst>
                </a:gridCol>
                <a:gridCol w="3101285">
                  <a:extLst>
                    <a:ext uri="{9D8B030D-6E8A-4147-A177-3AD203B41FA5}">
                      <a16:colId xmlns:a16="http://schemas.microsoft.com/office/drawing/2014/main" val="2910388171"/>
                    </a:ext>
                  </a:extLst>
                </a:gridCol>
                <a:gridCol w="3101285">
                  <a:extLst>
                    <a:ext uri="{9D8B030D-6E8A-4147-A177-3AD203B41FA5}">
                      <a16:colId xmlns:a16="http://schemas.microsoft.com/office/drawing/2014/main" val="4259846946"/>
                    </a:ext>
                  </a:extLst>
                </a:gridCol>
              </a:tblGrid>
              <a:tr h="679233">
                <a:tc>
                  <a:txBody>
                    <a:bodyPr/>
                    <a:lstStyle/>
                    <a:p>
                      <a:pPr fontAlgn="ctr"/>
                      <a:r>
                        <a:rPr lang="en-US" sz="1800" dirty="0">
                          <a:effectLst/>
                        </a:rPr>
                        <a:t>compile</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compilation</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Source code compilation is done in this phase.</a:t>
                      </a:r>
                    </a:p>
                  </a:txBody>
                  <a:tcPr marL="53065" marR="53065" marT="53065" marB="530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7628028"/>
                  </a:ext>
                </a:extLst>
              </a:tr>
              <a:tr h="870268">
                <a:tc>
                  <a:txBody>
                    <a:bodyPr/>
                    <a:lstStyle/>
                    <a:p>
                      <a:pPr fontAlgn="ctr"/>
                      <a:r>
                        <a:rPr lang="en-US" sz="1800" dirty="0">
                          <a:effectLst/>
                        </a:rPr>
                        <a:t>Test</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Testing</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Tests the compiled source code suitable for testing framework.</a:t>
                      </a:r>
                    </a:p>
                  </a:txBody>
                  <a:tcPr marL="53065" marR="53065" marT="53065" marB="530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3769305"/>
                  </a:ext>
                </a:extLst>
              </a:tr>
              <a:tr h="1252336">
                <a:tc>
                  <a:txBody>
                    <a:bodyPr/>
                    <a:lstStyle/>
                    <a:p>
                      <a:pPr fontAlgn="ctr"/>
                      <a:r>
                        <a:rPr lang="en-US" sz="1800">
                          <a:effectLst/>
                        </a:rPr>
                        <a:t>package</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packaging</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This phase creates the JAR/WAR package as mentioned in the packaging in POM.xml.</a:t>
                      </a:r>
                    </a:p>
                  </a:txBody>
                  <a:tcPr marL="53065" marR="53065" marT="53065" marB="530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6052571"/>
                  </a:ext>
                </a:extLst>
              </a:tr>
              <a:tr h="870268">
                <a:tc>
                  <a:txBody>
                    <a:bodyPr/>
                    <a:lstStyle/>
                    <a:p>
                      <a:pPr fontAlgn="ctr"/>
                      <a:r>
                        <a:rPr lang="en-US" sz="1800">
                          <a:effectLst/>
                        </a:rPr>
                        <a:t>install</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installation</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This phase installs the package in local/remote maven repository.</a:t>
                      </a:r>
                    </a:p>
                  </a:txBody>
                  <a:tcPr marL="53065" marR="53065" marT="53065" marB="530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01031880"/>
                  </a:ext>
                </a:extLst>
              </a:tr>
              <a:tr h="679233">
                <a:tc>
                  <a:txBody>
                    <a:bodyPr/>
                    <a:lstStyle/>
                    <a:p>
                      <a:pPr fontAlgn="ctr"/>
                      <a:r>
                        <a:rPr lang="en-US" sz="1800">
                          <a:effectLst/>
                        </a:rPr>
                        <a:t>Deploy</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Deploying</a:t>
                      </a:r>
                    </a:p>
                  </a:txBody>
                  <a:tcPr marL="53065" marR="53065" marT="53065" marB="530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Copies the final package to the remote repository.</a:t>
                      </a:r>
                    </a:p>
                  </a:txBody>
                  <a:tcPr marL="53065" marR="53065" marT="53065" marB="530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670107"/>
                  </a:ext>
                </a:extLst>
              </a:tr>
            </a:tbl>
          </a:graphicData>
        </a:graphic>
      </p:graphicFrame>
    </p:spTree>
    <p:extLst>
      <p:ext uri="{BB962C8B-B14F-4D97-AF65-F5344CB8AC3E}">
        <p14:creationId xmlns:p14="http://schemas.microsoft.com/office/powerpoint/2010/main" val="117344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Maven – Example POM.xml</a:t>
            </a:r>
          </a:p>
        </p:txBody>
      </p:sp>
      <p:sp>
        <p:nvSpPr>
          <p:cNvPr id="8" name="Rectangle 7">
            <a:extLst>
              <a:ext uri="{FF2B5EF4-FFF2-40B4-BE49-F238E27FC236}">
                <a16:creationId xmlns:a16="http://schemas.microsoft.com/office/drawing/2014/main" id="{EBF5891A-78E6-4F70-A942-B95664640CA8}"/>
              </a:ext>
            </a:extLst>
          </p:cNvPr>
          <p:cNvSpPr/>
          <p:nvPr/>
        </p:nvSpPr>
        <p:spPr>
          <a:xfrm>
            <a:off x="1046921" y="950918"/>
            <a:ext cx="9833113" cy="2862322"/>
          </a:xfrm>
          <a:prstGeom prst="rect">
            <a:avLst/>
          </a:prstGeom>
        </p:spPr>
        <p:txBody>
          <a:bodyPr wrap="square">
            <a:spAutoFit/>
          </a:bodyPr>
          <a:lstStyle/>
          <a:p>
            <a:r>
              <a:rPr lang="en-US" dirty="0"/>
              <a:t>&lt;project </a:t>
            </a:r>
            <a:r>
              <a:rPr lang="en-US" dirty="0" err="1"/>
              <a:t>xmlns</a:t>
            </a:r>
            <a:r>
              <a:rPr lang="en-US" dirty="0"/>
              <a:t> = "http://maven.apache.org/POM/4.0.0"</a:t>
            </a:r>
          </a:p>
          <a:p>
            <a:r>
              <a:rPr lang="en-US" dirty="0"/>
              <a:t>   </a:t>
            </a:r>
            <a:r>
              <a:rPr lang="en-US" dirty="0" err="1"/>
              <a:t>xmlns:xsi</a:t>
            </a:r>
            <a:r>
              <a:rPr lang="en-US" dirty="0"/>
              <a:t> = "http://www.w3.org/2001/XMLSchema-instance"</a:t>
            </a:r>
          </a:p>
          <a:p>
            <a:r>
              <a:rPr lang="en-US" dirty="0"/>
              <a:t>   </a:t>
            </a:r>
            <a:r>
              <a:rPr lang="en-US" dirty="0" err="1"/>
              <a:t>xsi:schemaLocation</a:t>
            </a:r>
            <a:r>
              <a:rPr lang="en-US" dirty="0"/>
              <a:t> = "http://maven.apache.org/POM/4.0.0</a:t>
            </a:r>
          </a:p>
          <a:p>
            <a:r>
              <a:rPr lang="en-US" dirty="0"/>
              <a:t>   http://maven.apache.org/xsd/maven-4.0.0.xsd"&gt;</a:t>
            </a:r>
          </a:p>
          <a:p>
            <a:r>
              <a:rPr lang="en-US" dirty="0"/>
              <a:t>   &lt;</a:t>
            </a:r>
            <a:r>
              <a:rPr lang="en-US" dirty="0" err="1"/>
              <a:t>modelVersion</a:t>
            </a:r>
            <a:r>
              <a:rPr lang="en-US" dirty="0"/>
              <a:t>&gt;4.0.0&lt;/</a:t>
            </a:r>
            <a:r>
              <a:rPr lang="en-US" dirty="0" err="1"/>
              <a:t>modelVersion</a:t>
            </a:r>
            <a:r>
              <a:rPr lang="en-US" dirty="0"/>
              <a:t>&gt;</a:t>
            </a:r>
          </a:p>
          <a:p>
            <a:endParaRPr lang="en-US" dirty="0"/>
          </a:p>
          <a:p>
            <a:r>
              <a:rPr lang="en-US" dirty="0"/>
              <a:t>   &lt;</a:t>
            </a:r>
            <a:r>
              <a:rPr lang="en-US" dirty="0" err="1"/>
              <a:t>groupId</a:t>
            </a:r>
            <a:r>
              <a:rPr lang="en-US" dirty="0"/>
              <a:t>&gt;</a:t>
            </a:r>
            <a:r>
              <a:rPr lang="en-US" dirty="0" err="1"/>
              <a:t>com.companyname.project</a:t>
            </a:r>
            <a:r>
              <a:rPr lang="en-US" dirty="0"/>
              <a:t>-group&lt;/</a:t>
            </a:r>
            <a:r>
              <a:rPr lang="en-US" dirty="0" err="1"/>
              <a:t>groupId</a:t>
            </a:r>
            <a:r>
              <a:rPr lang="en-US" dirty="0"/>
              <a:t>&gt;</a:t>
            </a:r>
          </a:p>
          <a:p>
            <a:r>
              <a:rPr lang="en-US" dirty="0"/>
              <a:t>   &lt;</a:t>
            </a:r>
            <a:r>
              <a:rPr lang="en-US" dirty="0" err="1"/>
              <a:t>artifactId</a:t>
            </a:r>
            <a:r>
              <a:rPr lang="en-US" dirty="0"/>
              <a:t>&gt;project&lt;/</a:t>
            </a:r>
            <a:r>
              <a:rPr lang="en-US" dirty="0" err="1"/>
              <a:t>artifactId</a:t>
            </a:r>
            <a:r>
              <a:rPr lang="en-US" dirty="0"/>
              <a:t>&gt;</a:t>
            </a:r>
          </a:p>
          <a:p>
            <a:r>
              <a:rPr lang="en-US" dirty="0"/>
              <a:t>   &lt;version&gt;1.0&lt;/version&gt;</a:t>
            </a:r>
          </a:p>
          <a:p>
            <a:r>
              <a:rPr lang="en-US" dirty="0"/>
              <a:t>&lt;/project&gt;</a:t>
            </a:r>
          </a:p>
        </p:txBody>
      </p:sp>
      <p:graphicFrame>
        <p:nvGraphicFramePr>
          <p:cNvPr id="9" name="Table 8">
            <a:extLst>
              <a:ext uri="{FF2B5EF4-FFF2-40B4-BE49-F238E27FC236}">
                <a16:creationId xmlns:a16="http://schemas.microsoft.com/office/drawing/2014/main" id="{67467658-261D-4DD2-A8AF-8E52AD990772}"/>
              </a:ext>
            </a:extLst>
          </p:cNvPr>
          <p:cNvGraphicFramePr>
            <a:graphicFrameLocks noGrp="1"/>
          </p:cNvGraphicFramePr>
          <p:nvPr>
            <p:extLst>
              <p:ext uri="{D42A27DB-BD31-4B8C-83A1-F6EECF244321}">
                <p14:modId xmlns:p14="http://schemas.microsoft.com/office/powerpoint/2010/main" val="1141570762"/>
              </p:ext>
            </p:extLst>
          </p:nvPr>
        </p:nvGraphicFramePr>
        <p:xfrm>
          <a:off x="7589508" y="950918"/>
          <a:ext cx="3539004" cy="5972479"/>
        </p:xfrm>
        <a:graphic>
          <a:graphicData uri="http://schemas.openxmlformats.org/drawingml/2006/table">
            <a:tbl>
              <a:tblPr/>
              <a:tblGrid>
                <a:gridCol w="1769502">
                  <a:extLst>
                    <a:ext uri="{9D8B030D-6E8A-4147-A177-3AD203B41FA5}">
                      <a16:colId xmlns:a16="http://schemas.microsoft.com/office/drawing/2014/main" val="3708976088"/>
                    </a:ext>
                  </a:extLst>
                </a:gridCol>
                <a:gridCol w="1769502">
                  <a:extLst>
                    <a:ext uri="{9D8B030D-6E8A-4147-A177-3AD203B41FA5}">
                      <a16:colId xmlns:a16="http://schemas.microsoft.com/office/drawing/2014/main" val="3865844186"/>
                    </a:ext>
                  </a:extLst>
                </a:gridCol>
              </a:tblGrid>
              <a:tr h="197746">
                <a:tc>
                  <a:txBody>
                    <a:bodyPr/>
                    <a:lstStyle/>
                    <a:p>
                      <a:pPr algn="l" fontAlgn="t"/>
                      <a:r>
                        <a:rPr lang="en-US" sz="1050">
                          <a:effectLst/>
                        </a:rPr>
                        <a:t>Sr.No.</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50">
                          <a:effectLst/>
                        </a:rPr>
                        <a:t>Node &amp; Description</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85747258"/>
                  </a:ext>
                </a:extLst>
              </a:tr>
              <a:tr h="921829">
                <a:tc>
                  <a:txBody>
                    <a:bodyPr/>
                    <a:lstStyle/>
                    <a:p>
                      <a:pPr fontAlgn="t"/>
                      <a:r>
                        <a:rPr lang="en-US" sz="1050">
                          <a:effectLst/>
                        </a:rPr>
                        <a:t>1</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050" b="1">
                          <a:solidFill>
                            <a:srgbClr val="000000"/>
                          </a:solidFill>
                          <a:effectLst/>
                        </a:rPr>
                        <a:t>Project root</a:t>
                      </a:r>
                      <a:endParaRPr lang="en-US" sz="1050">
                        <a:solidFill>
                          <a:srgbClr val="000000"/>
                        </a:solidFill>
                        <a:effectLst/>
                      </a:endParaRPr>
                    </a:p>
                    <a:p>
                      <a:pPr algn="just" fontAlgn="ctr"/>
                      <a:r>
                        <a:rPr lang="en-US" sz="1050">
                          <a:solidFill>
                            <a:srgbClr val="000000"/>
                          </a:solidFill>
                          <a:effectLst/>
                        </a:rPr>
                        <a:t>This is project root tag. You need to specify the basic schema settings such as apache schema and w3.org specification.</a:t>
                      </a:r>
                    </a:p>
                  </a:txBody>
                  <a:tcPr marL="29243" marR="29243" marT="29243" marB="292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4473680"/>
                  </a:ext>
                </a:extLst>
              </a:tr>
              <a:tr h="399389">
                <a:tc>
                  <a:txBody>
                    <a:bodyPr/>
                    <a:lstStyle/>
                    <a:p>
                      <a:pPr fontAlgn="t"/>
                      <a:r>
                        <a:rPr lang="en-US" sz="1050">
                          <a:effectLst/>
                        </a:rPr>
                        <a:t>2</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050" b="1">
                          <a:solidFill>
                            <a:srgbClr val="000000"/>
                          </a:solidFill>
                          <a:effectLst/>
                        </a:rPr>
                        <a:t>Model version</a:t>
                      </a:r>
                      <a:endParaRPr lang="en-US" sz="1050">
                        <a:solidFill>
                          <a:srgbClr val="000000"/>
                        </a:solidFill>
                        <a:effectLst/>
                      </a:endParaRPr>
                    </a:p>
                    <a:p>
                      <a:pPr algn="just" fontAlgn="ctr"/>
                      <a:r>
                        <a:rPr lang="en-US" sz="1050">
                          <a:solidFill>
                            <a:srgbClr val="000000"/>
                          </a:solidFill>
                          <a:effectLst/>
                        </a:rPr>
                        <a:t>Model version should be 4.0.0.</a:t>
                      </a:r>
                    </a:p>
                  </a:txBody>
                  <a:tcPr marL="29243" marR="29243" marT="29243" marB="292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09903970"/>
                  </a:ext>
                </a:extLst>
              </a:tr>
              <a:tr h="1066646">
                <a:tc>
                  <a:txBody>
                    <a:bodyPr/>
                    <a:lstStyle/>
                    <a:p>
                      <a:pPr fontAlgn="t"/>
                      <a:r>
                        <a:rPr lang="en-US" sz="1050" dirty="0">
                          <a:effectLst/>
                        </a:rPr>
                        <a:t>3</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050" b="1">
                          <a:solidFill>
                            <a:srgbClr val="000000"/>
                          </a:solidFill>
                          <a:effectLst/>
                        </a:rPr>
                        <a:t>groupId</a:t>
                      </a:r>
                      <a:endParaRPr lang="en-US" sz="1050">
                        <a:solidFill>
                          <a:srgbClr val="000000"/>
                        </a:solidFill>
                        <a:effectLst/>
                      </a:endParaRPr>
                    </a:p>
                    <a:p>
                      <a:pPr algn="just" fontAlgn="ctr"/>
                      <a:r>
                        <a:rPr lang="en-US" sz="1050">
                          <a:solidFill>
                            <a:srgbClr val="000000"/>
                          </a:solidFill>
                          <a:effectLst/>
                        </a:rPr>
                        <a:t>This is an Id of project's group. This is generally unique amongst an organization or a project. For example, a banking group com.company.bank has all bank related projects.</a:t>
                      </a:r>
                    </a:p>
                  </a:txBody>
                  <a:tcPr marL="29243" marR="29243" marT="29243" marB="292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4003090"/>
                  </a:ext>
                </a:extLst>
              </a:tr>
              <a:tr h="1211463">
                <a:tc>
                  <a:txBody>
                    <a:bodyPr/>
                    <a:lstStyle/>
                    <a:p>
                      <a:pPr fontAlgn="t"/>
                      <a:r>
                        <a:rPr lang="en-US" sz="1050">
                          <a:effectLst/>
                        </a:rPr>
                        <a:t>4</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050" b="1">
                          <a:solidFill>
                            <a:srgbClr val="000000"/>
                          </a:solidFill>
                          <a:effectLst/>
                        </a:rPr>
                        <a:t>artifactId</a:t>
                      </a:r>
                      <a:endParaRPr lang="en-US" sz="1050">
                        <a:solidFill>
                          <a:srgbClr val="000000"/>
                        </a:solidFill>
                        <a:effectLst/>
                      </a:endParaRPr>
                    </a:p>
                    <a:p>
                      <a:pPr algn="just" fontAlgn="ctr"/>
                      <a:r>
                        <a:rPr lang="en-US" sz="1050">
                          <a:solidFill>
                            <a:srgbClr val="000000"/>
                          </a:solidFill>
                          <a:effectLst/>
                        </a:rPr>
                        <a:t>This is an Id of the project. This is generally name of the project. For example, consumer-banking. Along with the groupId, the artifactId defines the artifact's location within the repository.</a:t>
                      </a:r>
                    </a:p>
                  </a:txBody>
                  <a:tcPr marL="29243" marR="29243" marT="29243" marB="292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18104490"/>
                  </a:ext>
                </a:extLst>
              </a:tr>
              <a:tr h="1645913">
                <a:tc>
                  <a:txBody>
                    <a:bodyPr/>
                    <a:lstStyle/>
                    <a:p>
                      <a:pPr fontAlgn="t"/>
                      <a:r>
                        <a:rPr lang="en-US" sz="1050">
                          <a:effectLst/>
                        </a:rPr>
                        <a:t>5</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050" b="1" dirty="0">
                          <a:solidFill>
                            <a:srgbClr val="000000"/>
                          </a:solidFill>
                          <a:effectLst/>
                        </a:rPr>
                        <a:t>version</a:t>
                      </a:r>
                      <a:endParaRPr lang="en-US" sz="1050" dirty="0">
                        <a:solidFill>
                          <a:srgbClr val="000000"/>
                        </a:solidFill>
                        <a:effectLst/>
                      </a:endParaRPr>
                    </a:p>
                    <a:p>
                      <a:pPr algn="just" fontAlgn="ctr"/>
                      <a:r>
                        <a:rPr lang="en-US" sz="1050" dirty="0">
                          <a:solidFill>
                            <a:srgbClr val="000000"/>
                          </a:solidFill>
                          <a:effectLst/>
                        </a:rPr>
                        <a:t>This is the version of the project. Along with the </a:t>
                      </a:r>
                      <a:r>
                        <a:rPr lang="en-US" sz="1050" dirty="0" err="1">
                          <a:solidFill>
                            <a:srgbClr val="000000"/>
                          </a:solidFill>
                          <a:effectLst/>
                        </a:rPr>
                        <a:t>groupId</a:t>
                      </a:r>
                      <a:r>
                        <a:rPr lang="en-US" sz="1050" dirty="0">
                          <a:solidFill>
                            <a:srgbClr val="000000"/>
                          </a:solidFill>
                          <a:effectLst/>
                        </a:rPr>
                        <a:t>, It is used within an artifact's repository to separate versions from each other. For example −</a:t>
                      </a:r>
                    </a:p>
                    <a:p>
                      <a:pPr algn="just" fontAlgn="ctr"/>
                      <a:r>
                        <a:rPr lang="en-US" sz="1050" b="1" dirty="0">
                          <a:solidFill>
                            <a:srgbClr val="000000"/>
                          </a:solidFill>
                          <a:effectLst/>
                        </a:rPr>
                        <a:t>com.company.bank:consumer-banking:1.0</a:t>
                      </a:r>
                      <a:endParaRPr lang="en-US" sz="1050" dirty="0">
                        <a:solidFill>
                          <a:srgbClr val="000000"/>
                        </a:solidFill>
                        <a:effectLst/>
                      </a:endParaRPr>
                    </a:p>
                    <a:p>
                      <a:pPr algn="just" fontAlgn="ctr"/>
                      <a:r>
                        <a:rPr lang="en-US" sz="1050" b="1" dirty="0">
                          <a:solidFill>
                            <a:srgbClr val="000000"/>
                          </a:solidFill>
                          <a:effectLst/>
                        </a:rPr>
                        <a:t>com.company.bank:consumer-banking:1.1.</a:t>
                      </a:r>
                      <a:endParaRPr lang="en-US" sz="1050" dirty="0">
                        <a:solidFill>
                          <a:srgbClr val="000000"/>
                        </a:solidFill>
                        <a:effectLst/>
                      </a:endParaRPr>
                    </a:p>
                  </a:txBody>
                  <a:tcPr marL="29243" marR="29243" marT="29243" marB="292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2580768"/>
                  </a:ext>
                </a:extLst>
              </a:tr>
            </a:tbl>
          </a:graphicData>
        </a:graphic>
      </p:graphicFrame>
    </p:spTree>
    <p:extLst>
      <p:ext uri="{BB962C8B-B14F-4D97-AF65-F5344CB8AC3E}">
        <p14:creationId xmlns:p14="http://schemas.microsoft.com/office/powerpoint/2010/main" val="73231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Maven – Installation</a:t>
            </a:r>
          </a:p>
        </p:txBody>
      </p:sp>
      <p:sp>
        <p:nvSpPr>
          <p:cNvPr id="3" name="Rectangle 2">
            <a:extLst>
              <a:ext uri="{FF2B5EF4-FFF2-40B4-BE49-F238E27FC236}">
                <a16:creationId xmlns:a16="http://schemas.microsoft.com/office/drawing/2014/main" id="{FFCB1A2E-B365-4AAF-9D22-35C81817E64C}"/>
              </a:ext>
            </a:extLst>
          </p:cNvPr>
          <p:cNvSpPr/>
          <p:nvPr/>
        </p:nvSpPr>
        <p:spPr>
          <a:xfrm>
            <a:off x="798442" y="1099930"/>
            <a:ext cx="10810461" cy="2585323"/>
          </a:xfrm>
          <a:prstGeom prst="rect">
            <a:avLst/>
          </a:prstGeom>
        </p:spPr>
        <p:txBody>
          <a:bodyPr wrap="square">
            <a:spAutoFit/>
          </a:bodyPr>
          <a:lstStyle/>
          <a:p>
            <a:r>
              <a:rPr lang="en-US" dirty="0">
                <a:solidFill>
                  <a:srgbClr val="333333"/>
                </a:solidFill>
                <a:latin typeface="Helvetica Neue"/>
              </a:rPr>
              <a:t>To install </a:t>
            </a:r>
            <a:r>
              <a:rPr lang="en-US" dirty="0">
                <a:solidFill>
                  <a:srgbClr val="337AB7"/>
                </a:solidFill>
                <a:latin typeface="Helvetica Neue"/>
                <a:hlinkClick r:id="rId2"/>
              </a:rPr>
              <a:t>Apache Maven</a:t>
            </a:r>
            <a:r>
              <a:rPr lang="en-US" dirty="0">
                <a:solidFill>
                  <a:srgbClr val="333333"/>
                </a:solidFill>
                <a:latin typeface="Helvetica Neue"/>
              </a:rPr>
              <a:t> on Windows, you just need to download the Maven’s zip file, and Unzip it to the directory you wish to install, and configure the Windows environment variables.</a:t>
            </a:r>
          </a:p>
          <a:p>
            <a:r>
              <a:rPr lang="en-US" dirty="0">
                <a:solidFill>
                  <a:srgbClr val="333333"/>
                </a:solidFill>
                <a:latin typeface="Helvetica Neue"/>
              </a:rPr>
              <a:t>		Tools Used :</a:t>
            </a:r>
          </a:p>
          <a:p>
            <a:pPr lvl="5">
              <a:buFont typeface="+mj-lt"/>
              <a:buAutoNum type="arabicPeriod"/>
            </a:pPr>
            <a:r>
              <a:rPr lang="en-US" dirty="0">
                <a:solidFill>
                  <a:srgbClr val="333333"/>
                </a:solidFill>
                <a:latin typeface="Helvetica Neue"/>
              </a:rPr>
              <a:t>JDK &lt;1.7 or 1.8&gt;</a:t>
            </a:r>
          </a:p>
          <a:p>
            <a:pPr lvl="5">
              <a:buFont typeface="+mj-lt"/>
              <a:buAutoNum type="arabicPeriod"/>
            </a:pPr>
            <a:r>
              <a:rPr lang="en-US" dirty="0">
                <a:solidFill>
                  <a:srgbClr val="333333"/>
                </a:solidFill>
                <a:latin typeface="Helvetica Neue"/>
              </a:rPr>
              <a:t>Maven &lt;3.2.2&gt;</a:t>
            </a:r>
          </a:p>
          <a:p>
            <a:pPr lvl="5">
              <a:buFont typeface="+mj-lt"/>
              <a:buAutoNum type="arabicPeriod"/>
            </a:pPr>
            <a:r>
              <a:rPr lang="en-US" dirty="0">
                <a:solidFill>
                  <a:srgbClr val="333333"/>
                </a:solidFill>
                <a:latin typeface="Helvetica Neue"/>
              </a:rPr>
              <a:t>Windows &lt;version&gt;</a:t>
            </a:r>
          </a:p>
          <a:p>
            <a:r>
              <a:rPr lang="en-US" b="1" dirty="0">
                <a:solidFill>
                  <a:srgbClr val="333333"/>
                </a:solidFill>
                <a:latin typeface="Helvetica Neue"/>
              </a:rPr>
              <a:t>Note</a:t>
            </a:r>
            <a:br>
              <a:rPr lang="en-US" dirty="0">
                <a:solidFill>
                  <a:srgbClr val="333333"/>
                </a:solidFill>
                <a:latin typeface="Helvetica Neue"/>
              </a:rPr>
            </a:br>
            <a:r>
              <a:rPr lang="en-US" dirty="0">
                <a:solidFill>
                  <a:srgbClr val="333333"/>
                </a:solidFill>
                <a:latin typeface="Helvetica Neue"/>
              </a:rPr>
              <a:t>Maven 3.2 requires JDK 1.6 or above, while Maven 3.0/3.1 requires</a:t>
            </a:r>
          </a:p>
          <a:p>
            <a:r>
              <a:rPr lang="en-US" dirty="0">
                <a:solidFill>
                  <a:srgbClr val="333333"/>
                </a:solidFill>
                <a:latin typeface="Helvetica Neue"/>
              </a:rPr>
              <a:t> JDK 1.5 or above</a:t>
            </a:r>
            <a:endParaRPr lang="en-US" b="0" i="0" dirty="0">
              <a:solidFill>
                <a:srgbClr val="333333"/>
              </a:solidFill>
              <a:effectLst/>
              <a:latin typeface="Helvetica Neue"/>
            </a:endParaRPr>
          </a:p>
        </p:txBody>
      </p:sp>
      <p:sp>
        <p:nvSpPr>
          <p:cNvPr id="4" name="Rectangle 3">
            <a:extLst>
              <a:ext uri="{FF2B5EF4-FFF2-40B4-BE49-F238E27FC236}">
                <a16:creationId xmlns:a16="http://schemas.microsoft.com/office/drawing/2014/main" id="{2908B51D-95AB-42F7-9467-FA436C3B9AF9}"/>
              </a:ext>
            </a:extLst>
          </p:cNvPr>
          <p:cNvSpPr/>
          <p:nvPr/>
        </p:nvSpPr>
        <p:spPr>
          <a:xfrm>
            <a:off x="967407" y="3707898"/>
            <a:ext cx="10346635" cy="923330"/>
          </a:xfrm>
          <a:prstGeom prst="rect">
            <a:avLst/>
          </a:prstGeom>
        </p:spPr>
        <p:txBody>
          <a:bodyPr wrap="square">
            <a:spAutoFit/>
          </a:bodyPr>
          <a:lstStyle/>
          <a:p>
            <a:r>
              <a:rPr lang="en-US" dirty="0">
                <a:solidFill>
                  <a:srgbClr val="333333"/>
                </a:solidFill>
                <a:latin typeface="Helvetica Neue"/>
              </a:rPr>
              <a:t>Step 1. JDK and JAVA_HOME</a:t>
            </a:r>
          </a:p>
          <a:p>
            <a:r>
              <a:rPr lang="en-US" dirty="0">
                <a:solidFill>
                  <a:srgbClr val="333333"/>
                </a:solidFill>
                <a:latin typeface="Helvetica Neue"/>
              </a:rPr>
              <a:t>Make sure JDK is installed, and “</a:t>
            </a:r>
            <a:r>
              <a:rPr lang="en-US" b="1" dirty="0">
                <a:solidFill>
                  <a:srgbClr val="333333"/>
                </a:solidFill>
                <a:latin typeface="Helvetica Neue"/>
              </a:rPr>
              <a:t>JAVA_HOME</a:t>
            </a:r>
            <a:r>
              <a:rPr lang="en-US" dirty="0">
                <a:solidFill>
                  <a:srgbClr val="333333"/>
                </a:solidFill>
                <a:latin typeface="Helvetica Neue"/>
              </a:rPr>
              <a:t>” variable</a:t>
            </a:r>
          </a:p>
          <a:p>
            <a:r>
              <a:rPr lang="en-US" dirty="0">
                <a:solidFill>
                  <a:srgbClr val="333333"/>
                </a:solidFill>
                <a:latin typeface="Helvetica Neue"/>
              </a:rPr>
              <a:t>is added as Windows environment variable.</a:t>
            </a:r>
            <a:endParaRPr lang="en-US" b="0" i="0" dirty="0">
              <a:solidFill>
                <a:srgbClr val="333333"/>
              </a:solidFill>
              <a:effectLst/>
              <a:latin typeface="Helvetica Neue"/>
            </a:endParaRPr>
          </a:p>
        </p:txBody>
      </p:sp>
      <p:pic>
        <p:nvPicPr>
          <p:cNvPr id="5" name="Picture 4">
            <a:extLst>
              <a:ext uri="{FF2B5EF4-FFF2-40B4-BE49-F238E27FC236}">
                <a16:creationId xmlns:a16="http://schemas.microsoft.com/office/drawing/2014/main" id="{6F0C4155-A8A9-40C9-9140-0CEBA5C6C4BC}"/>
              </a:ext>
            </a:extLst>
          </p:cNvPr>
          <p:cNvPicPr>
            <a:picLocks noChangeAspect="1"/>
          </p:cNvPicPr>
          <p:nvPr/>
        </p:nvPicPr>
        <p:blipFill>
          <a:blip r:embed="rId3"/>
          <a:stretch>
            <a:fillRect/>
          </a:stretch>
        </p:blipFill>
        <p:spPr>
          <a:xfrm>
            <a:off x="7762668" y="2727299"/>
            <a:ext cx="3743325" cy="3438525"/>
          </a:xfrm>
          <a:prstGeom prst="rect">
            <a:avLst/>
          </a:prstGeom>
        </p:spPr>
      </p:pic>
    </p:spTree>
    <p:extLst>
      <p:ext uri="{BB962C8B-B14F-4D97-AF65-F5344CB8AC3E}">
        <p14:creationId xmlns:p14="http://schemas.microsoft.com/office/powerpoint/2010/main" val="102252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Maven – Installation continues..</a:t>
            </a:r>
          </a:p>
        </p:txBody>
      </p:sp>
      <p:sp>
        <p:nvSpPr>
          <p:cNvPr id="7" name="Rectangle 2">
            <a:extLst>
              <a:ext uri="{FF2B5EF4-FFF2-40B4-BE49-F238E27FC236}">
                <a16:creationId xmlns:a16="http://schemas.microsoft.com/office/drawing/2014/main" id="{D609FAEF-DACE-4908-BF4E-228C4B429106}"/>
              </a:ext>
            </a:extLst>
          </p:cNvPr>
          <p:cNvSpPr>
            <a:spLocks noChangeArrowheads="1"/>
          </p:cNvSpPr>
          <p:nvPr/>
        </p:nvSpPr>
        <p:spPr bwMode="auto">
          <a:xfrm>
            <a:off x="132521" y="1058942"/>
            <a:ext cx="11847444" cy="12812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57075"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Helvetica Neue"/>
              </a:rPr>
              <a:t>Step 2. Download Apache Maven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Visit </a:t>
            </a:r>
            <a:r>
              <a:rPr kumimoji="0" lang="en-US" altLang="en-US" b="0" i="0" u="none" strike="noStrike" cap="none" normalizeH="0" baseline="0" dirty="0">
                <a:ln>
                  <a:noFill/>
                </a:ln>
                <a:solidFill>
                  <a:srgbClr val="337AB7"/>
                </a:solidFill>
                <a:effectLst/>
                <a:latin typeface="+mn-lt"/>
                <a:hlinkClick r:id="rId2"/>
              </a:rPr>
              <a:t>Maven official website</a:t>
            </a:r>
            <a:r>
              <a:rPr kumimoji="0" lang="en-US" altLang="en-US" b="0" i="0" u="none" strike="noStrike" cap="none" normalizeH="0" baseline="0" dirty="0">
                <a:ln>
                  <a:noFill/>
                </a:ln>
                <a:solidFill>
                  <a:srgbClr val="333333"/>
                </a:solidFill>
                <a:effectLst/>
                <a:latin typeface="+mn-lt"/>
              </a:rPr>
              <a:t>, download the Maven zip file, for example : </a:t>
            </a:r>
            <a:r>
              <a:rPr kumimoji="0" lang="en-US" altLang="en-US" b="0" i="0" u="none" strike="noStrike" cap="none" normalizeH="0" baseline="0" dirty="0">
                <a:ln>
                  <a:noFill/>
                </a:ln>
                <a:solidFill>
                  <a:srgbClr val="C7254E"/>
                </a:solidFill>
                <a:effectLst/>
                <a:latin typeface="+mn-lt"/>
              </a:rPr>
              <a:t>apache-maven-3.2.2-bin.zip</a:t>
            </a:r>
            <a:r>
              <a:rPr kumimoji="0" lang="en-US" altLang="en-US" b="0" i="0" u="none" strike="noStrike" cap="none" normalizeH="0" baseline="0" dirty="0">
                <a:ln>
                  <a:noFill/>
                </a:ln>
                <a:solidFill>
                  <a:srgbClr val="333333"/>
                </a:solidFill>
                <a:effectLst/>
                <a:latin typeface="+mn-lt"/>
              </a:rPr>
              <a:t>. Unzip it to the folder you want to install </a:t>
            </a:r>
            <a:r>
              <a:rPr kumimoji="0" lang="en-US" altLang="en-US" b="0" i="0" u="none" strike="noStrike" cap="none" normalizeH="0" baseline="0" dirty="0" err="1">
                <a:ln>
                  <a:noFill/>
                </a:ln>
                <a:solidFill>
                  <a:srgbClr val="333333"/>
                </a:solidFill>
                <a:effectLst/>
                <a:latin typeface="+mn-lt"/>
              </a:rPr>
              <a:t>Maven.Assume</a:t>
            </a:r>
            <a:r>
              <a:rPr kumimoji="0" lang="en-US" altLang="en-US" b="0" i="0" u="none" strike="noStrike" cap="none" normalizeH="0" baseline="0" dirty="0">
                <a:ln>
                  <a:noFill/>
                </a:ln>
                <a:solidFill>
                  <a:srgbClr val="333333"/>
                </a:solidFill>
                <a:effectLst/>
                <a:latin typeface="+mn-lt"/>
              </a:rPr>
              <a:t> you unzip to this folder – </a:t>
            </a:r>
            <a:r>
              <a:rPr kumimoji="0" lang="en-US" altLang="en-US" b="0" i="0" u="none" strike="noStrike" cap="none" normalizeH="0" baseline="0" dirty="0">
                <a:ln>
                  <a:noFill/>
                </a:ln>
                <a:solidFill>
                  <a:srgbClr val="C7254E"/>
                </a:solidFill>
                <a:effectLst/>
                <a:latin typeface="+mn-lt"/>
              </a:rPr>
              <a:t>C:\Program Files\Apache\maven</a:t>
            </a:r>
            <a:endParaRPr kumimoji="0" lang="en-US" altLang="en-US" b="0" i="0" u="none" strike="noStrike" cap="none" normalizeH="0" baseline="0" dirty="0">
              <a:ln>
                <a:noFill/>
              </a:ln>
              <a:solidFill>
                <a:schemeClr val="tx1"/>
              </a:solidFill>
              <a:effectLst/>
              <a:latin typeface="+mn-lt"/>
            </a:endParaRPr>
          </a:p>
        </p:txBody>
      </p:sp>
      <p:pic>
        <p:nvPicPr>
          <p:cNvPr id="8" name="Picture 7">
            <a:extLst>
              <a:ext uri="{FF2B5EF4-FFF2-40B4-BE49-F238E27FC236}">
                <a16:creationId xmlns:a16="http://schemas.microsoft.com/office/drawing/2014/main" id="{9C801E6F-774F-40F3-9A0D-7376688BAC43}"/>
              </a:ext>
            </a:extLst>
          </p:cNvPr>
          <p:cNvPicPr>
            <a:picLocks noChangeAspect="1"/>
          </p:cNvPicPr>
          <p:nvPr/>
        </p:nvPicPr>
        <p:blipFill>
          <a:blip r:embed="rId3"/>
          <a:stretch>
            <a:fillRect/>
          </a:stretch>
        </p:blipFill>
        <p:spPr>
          <a:xfrm>
            <a:off x="538576" y="2321595"/>
            <a:ext cx="6776624" cy="2200275"/>
          </a:xfrm>
          <a:prstGeom prst="rect">
            <a:avLst/>
          </a:prstGeom>
        </p:spPr>
      </p:pic>
      <p:sp>
        <p:nvSpPr>
          <p:cNvPr id="9" name="Rectangle 8">
            <a:extLst>
              <a:ext uri="{FF2B5EF4-FFF2-40B4-BE49-F238E27FC236}">
                <a16:creationId xmlns:a16="http://schemas.microsoft.com/office/drawing/2014/main" id="{7B39A22D-8E13-4D0B-9137-4A5183DE368C}"/>
              </a:ext>
            </a:extLst>
          </p:cNvPr>
          <p:cNvSpPr/>
          <p:nvPr/>
        </p:nvSpPr>
        <p:spPr>
          <a:xfrm>
            <a:off x="538576" y="4794838"/>
            <a:ext cx="3707105" cy="369332"/>
          </a:xfrm>
          <a:prstGeom prst="rect">
            <a:avLst/>
          </a:prstGeom>
        </p:spPr>
        <p:txBody>
          <a:bodyPr wrap="none">
            <a:spAutoFit/>
          </a:bodyPr>
          <a:lstStyle/>
          <a:p>
            <a:r>
              <a:rPr lang="en-US" dirty="0">
                <a:solidFill>
                  <a:srgbClr val="333333"/>
                </a:solidFill>
                <a:latin typeface="Helvetica Neue"/>
              </a:rPr>
              <a:t>Note : Installation is NOT required.</a:t>
            </a:r>
            <a:endParaRPr lang="en-US" dirty="0"/>
          </a:p>
        </p:txBody>
      </p:sp>
    </p:spTree>
    <p:extLst>
      <p:ext uri="{BB962C8B-B14F-4D97-AF65-F5344CB8AC3E}">
        <p14:creationId xmlns:p14="http://schemas.microsoft.com/office/powerpoint/2010/main" val="21029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Maven – Installation continues..</a:t>
            </a:r>
          </a:p>
        </p:txBody>
      </p:sp>
      <p:sp>
        <p:nvSpPr>
          <p:cNvPr id="3" name="Rectangle 1">
            <a:extLst>
              <a:ext uri="{FF2B5EF4-FFF2-40B4-BE49-F238E27FC236}">
                <a16:creationId xmlns:a16="http://schemas.microsoft.com/office/drawing/2014/main" id="{C7FB1243-45F6-474D-9A4A-A20AD4A99F47}"/>
              </a:ext>
            </a:extLst>
          </p:cNvPr>
          <p:cNvSpPr>
            <a:spLocks noChangeArrowheads="1"/>
          </p:cNvSpPr>
          <p:nvPr/>
        </p:nvSpPr>
        <p:spPr bwMode="auto">
          <a:xfrm>
            <a:off x="92765" y="949924"/>
            <a:ext cx="10906539" cy="94274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57075"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Helvetica Neue"/>
              </a:rPr>
              <a:t>3. Add M2_HOME and MAVEN_HOME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n-lt"/>
              </a:rPr>
              <a:t>Add both </a:t>
            </a:r>
            <a:r>
              <a:rPr kumimoji="0" lang="en-US" altLang="en-US" sz="1400" b="0" i="0" u="none" strike="noStrike" cap="none" normalizeH="0" baseline="0" dirty="0">
                <a:ln>
                  <a:noFill/>
                </a:ln>
                <a:solidFill>
                  <a:srgbClr val="C7254E"/>
                </a:solidFill>
                <a:effectLst/>
                <a:latin typeface="+mn-lt"/>
              </a:rPr>
              <a:t>M2_HOME</a:t>
            </a:r>
            <a:r>
              <a:rPr kumimoji="0" lang="en-US" altLang="en-US" sz="1400" b="0" i="0" u="none" strike="noStrike" cap="none" normalizeH="0" baseline="0" dirty="0">
                <a:ln>
                  <a:noFill/>
                </a:ln>
                <a:solidFill>
                  <a:srgbClr val="333333"/>
                </a:solidFill>
                <a:effectLst/>
                <a:latin typeface="+mn-lt"/>
              </a:rPr>
              <a:t> and </a:t>
            </a:r>
            <a:r>
              <a:rPr kumimoji="0" lang="en-US" altLang="en-US" sz="1400" b="0" i="0" u="none" strike="noStrike" cap="none" normalizeH="0" baseline="0" dirty="0">
                <a:ln>
                  <a:noFill/>
                </a:ln>
                <a:solidFill>
                  <a:srgbClr val="C7254E"/>
                </a:solidFill>
                <a:effectLst/>
                <a:latin typeface="+mn-lt"/>
              </a:rPr>
              <a:t>MAVEN_HOME</a:t>
            </a:r>
            <a:r>
              <a:rPr kumimoji="0" lang="en-US" altLang="en-US" sz="1400" b="0" i="0" u="none" strike="noStrike" cap="none" normalizeH="0" baseline="0" dirty="0">
                <a:ln>
                  <a:noFill/>
                </a:ln>
                <a:solidFill>
                  <a:srgbClr val="333333"/>
                </a:solidFill>
                <a:effectLst/>
                <a:latin typeface="+mn-lt"/>
              </a:rPr>
              <a:t> variables in the Windows environment, and point it to your Maven folder</a:t>
            </a:r>
            <a:r>
              <a:rPr kumimoji="0" lang="en-US" altLang="en-US" sz="1200" b="0" i="0" u="none" strike="noStrike" cap="none" normalizeH="0" baseline="0" dirty="0">
                <a:ln>
                  <a:noFill/>
                </a:ln>
                <a:solidFill>
                  <a:srgbClr val="333333"/>
                </a:solidFill>
                <a:effectLst/>
                <a:latin typeface="Helvetica Neue"/>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77AB820-5C30-494E-900C-D1CA56D09498}"/>
              </a:ext>
            </a:extLst>
          </p:cNvPr>
          <p:cNvPicPr>
            <a:picLocks noChangeAspect="1"/>
          </p:cNvPicPr>
          <p:nvPr/>
        </p:nvPicPr>
        <p:blipFill>
          <a:blip r:embed="rId2"/>
          <a:stretch>
            <a:fillRect/>
          </a:stretch>
        </p:blipFill>
        <p:spPr>
          <a:xfrm>
            <a:off x="505860" y="1969788"/>
            <a:ext cx="3838575" cy="2933516"/>
          </a:xfrm>
          <a:prstGeom prst="rect">
            <a:avLst/>
          </a:prstGeom>
        </p:spPr>
      </p:pic>
      <p:sp>
        <p:nvSpPr>
          <p:cNvPr id="5" name="Rectangle 4">
            <a:extLst>
              <a:ext uri="{FF2B5EF4-FFF2-40B4-BE49-F238E27FC236}">
                <a16:creationId xmlns:a16="http://schemas.microsoft.com/office/drawing/2014/main" id="{EF189AB4-A120-4448-A8AD-92DC7899FF2E}"/>
              </a:ext>
            </a:extLst>
          </p:cNvPr>
          <p:cNvSpPr/>
          <p:nvPr/>
        </p:nvSpPr>
        <p:spPr>
          <a:xfrm>
            <a:off x="4465983" y="1969788"/>
            <a:ext cx="6096000" cy="1200329"/>
          </a:xfrm>
          <a:prstGeom prst="rect">
            <a:avLst/>
          </a:prstGeom>
        </p:spPr>
        <p:txBody>
          <a:bodyPr>
            <a:spAutoFit/>
          </a:bodyPr>
          <a:lstStyle/>
          <a:p>
            <a:r>
              <a:rPr lang="en-US" b="1" dirty="0">
                <a:solidFill>
                  <a:srgbClr val="333333"/>
                </a:solidFill>
                <a:latin typeface="Helvetica Neue"/>
              </a:rPr>
              <a:t>M2_HOME or MAVEN_HOME</a:t>
            </a:r>
            <a:br>
              <a:rPr lang="en-US" dirty="0"/>
            </a:br>
            <a:r>
              <a:rPr lang="en-US" dirty="0">
                <a:solidFill>
                  <a:srgbClr val="333333"/>
                </a:solidFill>
              </a:rPr>
              <a:t>Maven document said add M2_HOME only, but some programs still reference Maven folder with MAVEN_HOME, so, it’s safer to add both.</a:t>
            </a:r>
            <a:endParaRPr lang="en-US" dirty="0"/>
          </a:p>
        </p:txBody>
      </p:sp>
    </p:spTree>
    <p:extLst>
      <p:ext uri="{BB962C8B-B14F-4D97-AF65-F5344CB8AC3E}">
        <p14:creationId xmlns:p14="http://schemas.microsoft.com/office/powerpoint/2010/main" val="353343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Maven – Installation continues..</a:t>
            </a:r>
          </a:p>
        </p:txBody>
      </p:sp>
      <p:pic>
        <p:nvPicPr>
          <p:cNvPr id="7" name="Picture 6">
            <a:extLst>
              <a:ext uri="{FF2B5EF4-FFF2-40B4-BE49-F238E27FC236}">
                <a16:creationId xmlns:a16="http://schemas.microsoft.com/office/drawing/2014/main" id="{9BDDE466-4603-4DC1-AA6E-372D6C51B74B}"/>
              </a:ext>
            </a:extLst>
          </p:cNvPr>
          <p:cNvPicPr>
            <a:picLocks noChangeAspect="1"/>
          </p:cNvPicPr>
          <p:nvPr/>
        </p:nvPicPr>
        <p:blipFill>
          <a:blip r:embed="rId2"/>
          <a:stretch>
            <a:fillRect/>
          </a:stretch>
        </p:blipFill>
        <p:spPr>
          <a:xfrm>
            <a:off x="288234" y="2197469"/>
            <a:ext cx="7917554" cy="2819400"/>
          </a:xfrm>
          <a:prstGeom prst="rect">
            <a:avLst/>
          </a:prstGeom>
        </p:spPr>
      </p:pic>
      <p:sp>
        <p:nvSpPr>
          <p:cNvPr id="8" name="Rectangle 2">
            <a:extLst>
              <a:ext uri="{FF2B5EF4-FFF2-40B4-BE49-F238E27FC236}">
                <a16:creationId xmlns:a16="http://schemas.microsoft.com/office/drawing/2014/main" id="{77267F84-023C-4583-A464-C6CA832D8A44}"/>
              </a:ext>
            </a:extLst>
          </p:cNvPr>
          <p:cNvSpPr>
            <a:spLocks noChangeArrowheads="1"/>
          </p:cNvSpPr>
          <p:nvPr/>
        </p:nvSpPr>
        <p:spPr bwMode="auto">
          <a:xfrm>
            <a:off x="288234" y="1254725"/>
            <a:ext cx="11025809" cy="94274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57075"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Helvetica Neue"/>
              </a:rPr>
              <a:t>Step 4. Add To 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n-lt"/>
              </a:rPr>
              <a:t>Update </a:t>
            </a:r>
            <a:r>
              <a:rPr kumimoji="0" lang="en-US" altLang="en-US" sz="1400" b="0" i="0" u="none" strike="noStrike" cap="none" normalizeH="0" baseline="0" dirty="0">
                <a:ln>
                  <a:noFill/>
                </a:ln>
                <a:solidFill>
                  <a:srgbClr val="C7254E"/>
                </a:solidFill>
                <a:effectLst/>
                <a:latin typeface="+mn-lt"/>
              </a:rPr>
              <a:t>PATH</a:t>
            </a:r>
            <a:r>
              <a:rPr kumimoji="0" lang="en-US" altLang="en-US" sz="1400" b="0" i="0" u="none" strike="noStrike" cap="none" normalizeH="0" baseline="0" dirty="0">
                <a:ln>
                  <a:noFill/>
                </a:ln>
                <a:solidFill>
                  <a:srgbClr val="333333"/>
                </a:solidFill>
                <a:effectLst/>
                <a:latin typeface="+mn-lt"/>
              </a:rPr>
              <a:t> variable, append Maven bin folder – </a:t>
            </a:r>
            <a:r>
              <a:rPr kumimoji="0" lang="en-US" altLang="en-US" sz="1400" b="0" i="0" u="none" strike="noStrike" cap="none" normalizeH="0" baseline="0" dirty="0">
                <a:ln>
                  <a:noFill/>
                </a:ln>
                <a:solidFill>
                  <a:srgbClr val="C7254E"/>
                </a:solidFill>
                <a:effectLst/>
                <a:latin typeface="+mn-lt"/>
              </a:rPr>
              <a:t>%M2_HOME%\bin</a:t>
            </a:r>
            <a:r>
              <a:rPr kumimoji="0" lang="en-US" altLang="en-US" sz="1400" b="0" i="0" u="none" strike="noStrike" cap="none" normalizeH="0" baseline="0" dirty="0">
                <a:ln>
                  <a:noFill/>
                </a:ln>
                <a:solidFill>
                  <a:srgbClr val="333333"/>
                </a:solidFill>
                <a:effectLst/>
                <a:latin typeface="+mn-lt"/>
              </a:rPr>
              <a:t>, so that you can run the Maven’s command everywhere.</a:t>
            </a:r>
            <a:endParaRPr kumimoji="0" lang="en-US" altLang="en-US" sz="1400" b="0" i="0" u="none" strike="noStrike" cap="none" normalizeH="0" baseline="0" dirty="0">
              <a:ln>
                <a:noFill/>
              </a:ln>
              <a:solidFill>
                <a:schemeClr val="tx1"/>
              </a:solidFill>
              <a:effectLst/>
              <a:latin typeface="+mn-lt"/>
            </a:endParaRPr>
          </a:p>
        </p:txBody>
      </p:sp>
      <p:sp>
        <p:nvSpPr>
          <p:cNvPr id="9" name="Rectangle 1">
            <a:extLst>
              <a:ext uri="{FF2B5EF4-FFF2-40B4-BE49-F238E27FC236}">
                <a16:creationId xmlns:a16="http://schemas.microsoft.com/office/drawing/2014/main" id="{5390EA16-6ACC-418F-A579-06F557985EC8}"/>
              </a:ext>
            </a:extLst>
          </p:cNvPr>
          <p:cNvSpPr>
            <a:spLocks noChangeArrowheads="1"/>
          </p:cNvSpPr>
          <p:nvPr/>
        </p:nvSpPr>
        <p:spPr bwMode="auto">
          <a:xfrm>
            <a:off x="288234" y="4947808"/>
            <a:ext cx="5940288" cy="100430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57075"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Helvetica Neue"/>
              </a:rPr>
              <a:t>Step 5. Verification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Done, to verify it, run </a:t>
            </a:r>
            <a:r>
              <a:rPr kumimoji="0" lang="en-US" altLang="en-US" b="0" i="0" u="none" strike="noStrike" cap="none" normalizeH="0" baseline="0" dirty="0" err="1">
                <a:ln>
                  <a:noFill/>
                </a:ln>
                <a:solidFill>
                  <a:srgbClr val="C7254E"/>
                </a:solidFill>
                <a:effectLst/>
                <a:latin typeface="+mn-lt"/>
              </a:rPr>
              <a:t>mvn</a:t>
            </a:r>
            <a:r>
              <a:rPr kumimoji="0" lang="en-US" altLang="en-US" b="0" i="0" u="none" strike="noStrike" cap="none" normalizeH="0" baseline="0" dirty="0">
                <a:ln>
                  <a:noFill/>
                </a:ln>
                <a:solidFill>
                  <a:srgbClr val="C7254E"/>
                </a:solidFill>
                <a:effectLst/>
                <a:latin typeface="+mn-lt"/>
              </a:rPr>
              <a:t> –version</a:t>
            </a:r>
            <a:r>
              <a:rPr kumimoji="0" lang="en-US" altLang="en-US" b="0" i="0" u="none" strike="noStrike" cap="none" normalizeH="0" baseline="0" dirty="0">
                <a:ln>
                  <a:noFill/>
                </a:ln>
                <a:solidFill>
                  <a:srgbClr val="333333"/>
                </a:solidFill>
                <a:effectLst/>
                <a:latin typeface="+mn-lt"/>
              </a:rPr>
              <a:t> in the command prompt</a:t>
            </a:r>
            <a:r>
              <a:rPr kumimoji="0" lang="en-US" altLang="en-US" sz="1200" b="0" i="0" u="none" strike="noStrike" cap="none" normalizeH="0" baseline="0" dirty="0">
                <a:ln>
                  <a:noFill/>
                </a:ln>
                <a:solidFill>
                  <a:srgbClr val="333333"/>
                </a:solidFill>
                <a:effectLst/>
                <a:latin typeface="Helvetica Neue"/>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477DED40-F5F2-4A46-AB79-FA056634D046}"/>
              </a:ext>
            </a:extLst>
          </p:cNvPr>
          <p:cNvPicPr>
            <a:picLocks noChangeAspect="1"/>
          </p:cNvPicPr>
          <p:nvPr/>
        </p:nvPicPr>
        <p:blipFill>
          <a:blip r:embed="rId3"/>
          <a:stretch>
            <a:fillRect/>
          </a:stretch>
        </p:blipFill>
        <p:spPr>
          <a:xfrm>
            <a:off x="4247011" y="3850269"/>
            <a:ext cx="7944989" cy="1715644"/>
          </a:xfrm>
          <a:prstGeom prst="rect">
            <a:avLst/>
          </a:prstGeom>
        </p:spPr>
      </p:pic>
    </p:spTree>
    <p:extLst>
      <p:ext uri="{BB962C8B-B14F-4D97-AF65-F5344CB8AC3E}">
        <p14:creationId xmlns:p14="http://schemas.microsoft.com/office/powerpoint/2010/main" val="378212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TestNG</a:t>
            </a:r>
          </a:p>
        </p:txBody>
      </p:sp>
      <p:sp>
        <p:nvSpPr>
          <p:cNvPr id="3" name="Rectangle 2">
            <a:extLst>
              <a:ext uri="{FF2B5EF4-FFF2-40B4-BE49-F238E27FC236}">
                <a16:creationId xmlns:a16="http://schemas.microsoft.com/office/drawing/2014/main" id="{76C573DF-94F7-4599-ADA2-ADB511355986}"/>
              </a:ext>
            </a:extLst>
          </p:cNvPr>
          <p:cNvSpPr/>
          <p:nvPr/>
        </p:nvSpPr>
        <p:spPr>
          <a:xfrm>
            <a:off x="649356" y="979509"/>
            <a:ext cx="10349948" cy="646331"/>
          </a:xfrm>
          <a:prstGeom prst="rect">
            <a:avLst/>
          </a:prstGeom>
        </p:spPr>
        <p:txBody>
          <a:bodyPr wrap="square">
            <a:spAutoFit/>
          </a:bodyPr>
          <a:lstStyle/>
          <a:p>
            <a:r>
              <a:rPr lang="en-US" dirty="0">
                <a:solidFill>
                  <a:srgbClr val="343434"/>
                </a:solidFill>
              </a:rPr>
              <a:t>TestNG is a</a:t>
            </a:r>
            <a:r>
              <a:rPr lang="en-US" dirty="0">
                <a:solidFill>
                  <a:srgbClr val="04B8E6"/>
                </a:solidFill>
                <a:hlinkClick r:id="rId2"/>
              </a:rPr>
              <a:t> Testing </a:t>
            </a:r>
            <a:r>
              <a:rPr lang="en-US" dirty="0">
                <a:solidFill>
                  <a:srgbClr val="343434"/>
                </a:solidFill>
              </a:rPr>
              <a:t>framework that overcomes the limitations of another popular testing framework called JUnit. The "NG" means "Next Generation.</a:t>
            </a:r>
            <a:endParaRPr lang="en-US" dirty="0"/>
          </a:p>
        </p:txBody>
      </p:sp>
      <p:sp>
        <p:nvSpPr>
          <p:cNvPr id="4" name="Rectangle 3">
            <a:extLst>
              <a:ext uri="{FF2B5EF4-FFF2-40B4-BE49-F238E27FC236}">
                <a16:creationId xmlns:a16="http://schemas.microsoft.com/office/drawing/2014/main" id="{F6121AD8-6469-4950-A344-7C2D3997A407}"/>
              </a:ext>
            </a:extLst>
          </p:cNvPr>
          <p:cNvSpPr/>
          <p:nvPr/>
        </p:nvSpPr>
        <p:spPr>
          <a:xfrm>
            <a:off x="798442" y="1740818"/>
            <a:ext cx="9988827" cy="1477328"/>
          </a:xfrm>
          <a:prstGeom prst="rect">
            <a:avLst/>
          </a:prstGeom>
        </p:spPr>
        <p:txBody>
          <a:bodyPr wrap="square">
            <a:spAutoFit/>
          </a:bodyPr>
          <a:lstStyle/>
          <a:p>
            <a:r>
              <a:rPr lang="en-US" b="1" dirty="0">
                <a:solidFill>
                  <a:srgbClr val="343434"/>
                </a:solidFill>
                <a:latin typeface="calibri" panose="020F0502020204030204" pitchFamily="34" charset="0"/>
              </a:rPr>
              <a:t>Advantages of TestNG over JUnit</a:t>
            </a:r>
          </a:p>
          <a:p>
            <a:r>
              <a:rPr lang="en-US" dirty="0">
                <a:solidFill>
                  <a:srgbClr val="343434"/>
                </a:solidFill>
              </a:rPr>
              <a:t>There are three major advantages of TestNG over JUnit:</a:t>
            </a:r>
          </a:p>
          <a:p>
            <a:pPr marL="285750" indent="-285750">
              <a:buFont typeface="Wingdings" panose="05000000000000000000" pitchFamily="2" charset="2"/>
              <a:buChar char="ü"/>
            </a:pPr>
            <a:r>
              <a:rPr lang="en-US" dirty="0">
                <a:solidFill>
                  <a:srgbClr val="343434"/>
                </a:solidFill>
              </a:rPr>
              <a:t>Annotations are easier to understand</a:t>
            </a:r>
          </a:p>
          <a:p>
            <a:pPr marL="285750" indent="-285750">
              <a:buFont typeface="Wingdings" panose="05000000000000000000" pitchFamily="2" charset="2"/>
              <a:buChar char="ü"/>
            </a:pPr>
            <a:r>
              <a:rPr lang="en-US" dirty="0">
                <a:solidFill>
                  <a:srgbClr val="343434"/>
                </a:solidFill>
              </a:rPr>
              <a:t>Test cases can be grouped more easily</a:t>
            </a:r>
          </a:p>
          <a:p>
            <a:pPr marL="285750" indent="-285750">
              <a:buFont typeface="Wingdings" panose="05000000000000000000" pitchFamily="2" charset="2"/>
              <a:buChar char="ü"/>
            </a:pPr>
            <a:r>
              <a:rPr lang="en-US" dirty="0">
                <a:solidFill>
                  <a:srgbClr val="343434"/>
                </a:solidFill>
              </a:rPr>
              <a:t>Parallel testing is possible</a:t>
            </a:r>
          </a:p>
        </p:txBody>
      </p:sp>
      <p:sp>
        <p:nvSpPr>
          <p:cNvPr id="5" name="Rectangle 4">
            <a:extLst>
              <a:ext uri="{FF2B5EF4-FFF2-40B4-BE49-F238E27FC236}">
                <a16:creationId xmlns:a16="http://schemas.microsoft.com/office/drawing/2014/main" id="{4C71CDE2-02E0-4774-AED2-AF895ED108E4}"/>
              </a:ext>
            </a:extLst>
          </p:cNvPr>
          <p:cNvSpPr/>
          <p:nvPr/>
        </p:nvSpPr>
        <p:spPr>
          <a:xfrm>
            <a:off x="798442" y="3333124"/>
            <a:ext cx="10770706" cy="2308324"/>
          </a:xfrm>
          <a:prstGeom prst="rect">
            <a:avLst/>
          </a:prstGeom>
        </p:spPr>
        <p:txBody>
          <a:bodyPr wrap="square">
            <a:spAutoFit/>
          </a:bodyPr>
          <a:lstStyle/>
          <a:p>
            <a:r>
              <a:rPr lang="en-US" b="1" dirty="0">
                <a:solidFill>
                  <a:srgbClr val="343434"/>
                </a:solidFill>
                <a:latin typeface="calibri" panose="020F0502020204030204" pitchFamily="34" charset="0"/>
              </a:rPr>
              <a:t>Why do we need TestNG in Selenium?</a:t>
            </a:r>
          </a:p>
          <a:p>
            <a:pPr marL="285750" indent="-285750">
              <a:buFont typeface="Wingdings" panose="05000000000000000000" pitchFamily="2" charset="2"/>
              <a:buChar char="ü"/>
            </a:pPr>
            <a:r>
              <a:rPr lang="en-US" dirty="0">
                <a:solidFill>
                  <a:srgbClr val="343434"/>
                </a:solidFill>
              </a:rPr>
              <a:t>TestNG can generate reports based on our Selenium test results.</a:t>
            </a:r>
          </a:p>
          <a:p>
            <a:pPr marL="285750" indent="-285750">
              <a:buFont typeface="Wingdings" panose="05000000000000000000" pitchFamily="2" charset="2"/>
              <a:buChar char="ü"/>
            </a:pPr>
            <a:r>
              <a:rPr lang="en-US" dirty="0">
                <a:solidFill>
                  <a:srgbClr val="343434"/>
                </a:solidFill>
              </a:rPr>
              <a:t>WebDriver has no native mechanism for generating reports.</a:t>
            </a:r>
          </a:p>
          <a:p>
            <a:pPr marL="285750" indent="-285750">
              <a:buFont typeface="Wingdings" panose="05000000000000000000" pitchFamily="2" charset="2"/>
              <a:buChar char="ü"/>
            </a:pPr>
            <a:r>
              <a:rPr lang="en-US" dirty="0">
                <a:solidFill>
                  <a:srgbClr val="343434"/>
                </a:solidFill>
              </a:rPr>
              <a:t>TestNG can generate the report in a readable format like the one shown below.</a:t>
            </a:r>
          </a:p>
          <a:p>
            <a:pPr marL="285750" indent="-285750">
              <a:buFont typeface="Wingdings" panose="05000000000000000000" pitchFamily="2" charset="2"/>
              <a:buChar char="ü"/>
            </a:pPr>
            <a:r>
              <a:rPr lang="en-US" dirty="0">
                <a:solidFill>
                  <a:srgbClr val="343434"/>
                </a:solidFill>
              </a:rPr>
              <a:t>There is no more need for a static main method in our tests. The sequence of actions is regulated by easy-to-understand annotations that do not require methods to be static.</a:t>
            </a:r>
          </a:p>
          <a:p>
            <a:pPr marL="285750" indent="-285750">
              <a:buFont typeface="Wingdings" panose="05000000000000000000" pitchFamily="2" charset="2"/>
              <a:buChar char="ü"/>
            </a:pPr>
            <a:r>
              <a:rPr lang="en-US" dirty="0"/>
              <a:t>Uncaught exceptions are automatically handled by TestNG without terminating the test prematurely. These exceptions are reported as failed steps in the report.</a:t>
            </a:r>
            <a:endParaRPr lang="en-US" b="0" i="0" dirty="0">
              <a:solidFill>
                <a:srgbClr val="343434"/>
              </a:solidFill>
              <a:effectLst/>
              <a:latin typeface="Arial" panose="020B0604020202020204" pitchFamily="34" charset="0"/>
            </a:endParaRPr>
          </a:p>
        </p:txBody>
      </p:sp>
    </p:spTree>
    <p:extLst>
      <p:ext uri="{BB962C8B-B14F-4D97-AF65-F5344CB8AC3E}">
        <p14:creationId xmlns:p14="http://schemas.microsoft.com/office/powerpoint/2010/main" val="115470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TestNG – Installation</a:t>
            </a:r>
          </a:p>
        </p:txBody>
      </p:sp>
      <p:sp>
        <p:nvSpPr>
          <p:cNvPr id="6" name="Rectangle 5">
            <a:extLst>
              <a:ext uri="{FF2B5EF4-FFF2-40B4-BE49-F238E27FC236}">
                <a16:creationId xmlns:a16="http://schemas.microsoft.com/office/drawing/2014/main" id="{5294CDAC-07A5-4980-B7C8-EC9DD251E42C}"/>
              </a:ext>
            </a:extLst>
          </p:cNvPr>
          <p:cNvSpPr/>
          <p:nvPr/>
        </p:nvSpPr>
        <p:spPr>
          <a:xfrm>
            <a:off x="596347" y="907271"/>
            <a:ext cx="10111410" cy="1200329"/>
          </a:xfrm>
          <a:prstGeom prst="rect">
            <a:avLst/>
          </a:prstGeom>
        </p:spPr>
        <p:txBody>
          <a:bodyPr wrap="square">
            <a:spAutoFit/>
          </a:bodyPr>
          <a:lstStyle/>
          <a:p>
            <a:r>
              <a:rPr lang="en-US" b="1" dirty="0">
                <a:solidFill>
                  <a:srgbClr val="343434"/>
                </a:solidFill>
                <a:latin typeface="Arial" panose="020B0604020202020204" pitchFamily="34" charset="0"/>
              </a:rPr>
              <a:t>Step 1:</a:t>
            </a:r>
            <a:endParaRPr lang="en-US" dirty="0">
              <a:solidFill>
                <a:srgbClr val="343434"/>
              </a:solidFill>
              <a:latin typeface="Arial" panose="020B0604020202020204" pitchFamily="34" charset="0"/>
            </a:endParaRPr>
          </a:p>
          <a:p>
            <a:pPr marL="285750" indent="-285750">
              <a:buFont typeface="Wingdings" panose="05000000000000000000" pitchFamily="2" charset="2"/>
              <a:buChar char="Ø"/>
            </a:pPr>
            <a:r>
              <a:rPr lang="en-US" dirty="0">
                <a:solidFill>
                  <a:srgbClr val="343434"/>
                </a:solidFill>
              </a:rPr>
              <a:t>Launch Eclipse.</a:t>
            </a:r>
          </a:p>
          <a:p>
            <a:pPr marL="285750" indent="-285750">
              <a:buFont typeface="Wingdings" panose="05000000000000000000" pitchFamily="2" charset="2"/>
              <a:buChar char="Ø"/>
            </a:pPr>
            <a:r>
              <a:rPr lang="en-US" dirty="0">
                <a:solidFill>
                  <a:srgbClr val="343434"/>
                </a:solidFill>
              </a:rPr>
              <a:t>On the menu bar, click Help.</a:t>
            </a:r>
          </a:p>
          <a:p>
            <a:pPr marL="285750" indent="-285750">
              <a:buFont typeface="Wingdings" panose="05000000000000000000" pitchFamily="2" charset="2"/>
              <a:buChar char="Ø"/>
            </a:pPr>
            <a:r>
              <a:rPr lang="en-US" dirty="0">
                <a:solidFill>
                  <a:srgbClr val="343434"/>
                </a:solidFill>
              </a:rPr>
              <a:t>Choose the "Eclipse Marketplace..." option.</a:t>
            </a:r>
            <a:endParaRPr lang="en-US" b="0" i="0" dirty="0">
              <a:solidFill>
                <a:srgbClr val="343434"/>
              </a:solidFill>
              <a:effectLst/>
            </a:endParaRPr>
          </a:p>
        </p:txBody>
      </p:sp>
      <p:pic>
        <p:nvPicPr>
          <p:cNvPr id="8194" name="Picture 2" descr="https://cdn.guru99.com/images/2-2017/030717_1145_InstallingT1.png">
            <a:extLst>
              <a:ext uri="{FF2B5EF4-FFF2-40B4-BE49-F238E27FC236}">
                <a16:creationId xmlns:a16="http://schemas.microsoft.com/office/drawing/2014/main" id="{07365B1B-4D69-42ED-8372-D1A235D66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7" y="2176417"/>
            <a:ext cx="3028950" cy="27503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8522D29-6E7D-42D5-BB85-BD80CDB35152}"/>
              </a:ext>
            </a:extLst>
          </p:cNvPr>
          <p:cNvSpPr/>
          <p:nvPr/>
        </p:nvSpPr>
        <p:spPr>
          <a:xfrm>
            <a:off x="5552661" y="1099930"/>
            <a:ext cx="6056243" cy="923330"/>
          </a:xfrm>
          <a:prstGeom prst="rect">
            <a:avLst/>
          </a:prstGeom>
        </p:spPr>
        <p:txBody>
          <a:bodyPr wrap="square">
            <a:spAutoFit/>
          </a:bodyPr>
          <a:lstStyle/>
          <a:p>
            <a:r>
              <a:rPr lang="en-US" b="1" dirty="0">
                <a:solidFill>
                  <a:srgbClr val="343434"/>
                </a:solidFill>
                <a:latin typeface="Arial" panose="020B0604020202020204" pitchFamily="34" charset="0"/>
              </a:rPr>
              <a:t>Step 2: </a:t>
            </a:r>
            <a:r>
              <a:rPr lang="en-US" dirty="0">
                <a:solidFill>
                  <a:srgbClr val="343434"/>
                </a:solidFill>
              </a:rPr>
              <a:t>In the Eclipse Marketplace dialog box, type TestNG in the search box and press the search button( magnifying glass) or press enter key</a:t>
            </a:r>
          </a:p>
        </p:txBody>
      </p:sp>
      <p:pic>
        <p:nvPicPr>
          <p:cNvPr id="8196" name="Picture 4" descr="https://cdn.guru99.com/images/2-2017/030717_1145_InstallingT2.png">
            <a:extLst>
              <a:ext uri="{FF2B5EF4-FFF2-40B4-BE49-F238E27FC236}">
                <a16:creationId xmlns:a16="http://schemas.microsoft.com/office/drawing/2014/main" id="{DA6AF75E-C2CC-4499-9248-CF56B8F6A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052" y="2176416"/>
            <a:ext cx="4116387" cy="405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45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E3F1-3C74-40EE-B351-D34B177DAD93}"/>
              </a:ext>
            </a:extLst>
          </p:cNvPr>
          <p:cNvSpPr>
            <a:spLocks noGrp="1"/>
          </p:cNvSpPr>
          <p:nvPr>
            <p:ph type="title"/>
          </p:nvPr>
        </p:nvSpPr>
        <p:spPr/>
        <p:txBody>
          <a:bodyPr/>
          <a:lstStyle/>
          <a:p>
            <a:r>
              <a:rPr lang="en-US" dirty="0"/>
              <a:t>What is </a:t>
            </a:r>
            <a:r>
              <a:rPr lang="en-US" sz="4000" dirty="0"/>
              <a:t>Selenium</a:t>
            </a:r>
          </a:p>
        </p:txBody>
      </p:sp>
      <p:sp>
        <p:nvSpPr>
          <p:cNvPr id="3" name="Content Placeholder 2">
            <a:extLst>
              <a:ext uri="{FF2B5EF4-FFF2-40B4-BE49-F238E27FC236}">
                <a16:creationId xmlns:a16="http://schemas.microsoft.com/office/drawing/2014/main" id="{AB927B98-C293-4637-BD62-35E231ACE421}"/>
              </a:ext>
            </a:extLst>
          </p:cNvPr>
          <p:cNvSpPr>
            <a:spLocks noGrp="1"/>
          </p:cNvSpPr>
          <p:nvPr>
            <p:ph idx="1"/>
          </p:nvPr>
        </p:nvSpPr>
        <p:spPr/>
        <p:txBody>
          <a:bodyPr>
            <a:normAutofit/>
          </a:bodyPr>
          <a:lstStyle/>
          <a:p>
            <a:pPr>
              <a:buFont typeface="Wingdings" panose="05000000000000000000" pitchFamily="2" charset="2"/>
              <a:buChar char="ü"/>
            </a:pPr>
            <a:r>
              <a:rPr lang="en-US" sz="1800" dirty="0"/>
              <a:t>Selenium is a free (open source) automated testing suite for web applications across different browsers and platforms. It is quite similar to HP Quick Test Pro (QTP now UFT) only that Selenium focuses on automating web-based applications. Testing done using Selenium tool is usually referred as Selenium Testing.</a:t>
            </a:r>
          </a:p>
          <a:p>
            <a:pPr>
              <a:buFont typeface="Wingdings" panose="05000000000000000000" pitchFamily="2" charset="2"/>
              <a:buChar char="ü"/>
            </a:pPr>
            <a:endParaRPr lang="en-US" sz="2200" dirty="0"/>
          </a:p>
          <a:p>
            <a:pPr>
              <a:buFont typeface="Wingdings" panose="05000000000000000000" pitchFamily="2" charset="2"/>
              <a:buChar char="ü"/>
            </a:pPr>
            <a:r>
              <a:rPr lang="en-US" sz="1800" dirty="0"/>
              <a:t>Selenium </a:t>
            </a:r>
            <a:r>
              <a:rPr lang="en-US" sz="1800" b="1" dirty="0"/>
              <a:t>has four components.</a:t>
            </a:r>
            <a:endParaRPr lang="en-US" sz="1800" dirty="0"/>
          </a:p>
          <a:p>
            <a:pPr marL="914400" lvl="1" indent="-457200">
              <a:buFont typeface="+mj-lt"/>
              <a:buAutoNum type="arabicPeriod"/>
            </a:pPr>
            <a:r>
              <a:rPr lang="en-US" sz="1800" dirty="0"/>
              <a:t>Selenium Integrated Development Environment (IDE)</a:t>
            </a:r>
          </a:p>
          <a:p>
            <a:pPr marL="914400" lvl="1" indent="-457200">
              <a:buFont typeface="+mj-lt"/>
              <a:buAutoNum type="arabicPeriod"/>
            </a:pPr>
            <a:r>
              <a:rPr lang="en-US" sz="1800" dirty="0"/>
              <a:t>Selenium Remote Control (RC)</a:t>
            </a:r>
          </a:p>
          <a:p>
            <a:pPr marL="914400" lvl="1" indent="-457200">
              <a:buFont typeface="+mj-lt"/>
              <a:buAutoNum type="arabicPeriod"/>
            </a:pPr>
            <a:r>
              <a:rPr lang="en-US" sz="1800" dirty="0"/>
              <a:t>WebDriver</a:t>
            </a:r>
          </a:p>
          <a:p>
            <a:pPr marL="914400" lvl="1" indent="-457200">
              <a:buFont typeface="+mj-lt"/>
              <a:buAutoNum type="arabicPeriod"/>
            </a:pPr>
            <a:r>
              <a:rPr lang="en-US" sz="1800" dirty="0"/>
              <a:t>Selenium Grid</a:t>
            </a:r>
          </a:p>
          <a:p>
            <a:endParaRPr lang="en-US" dirty="0"/>
          </a:p>
        </p:txBody>
      </p:sp>
    </p:spTree>
    <p:extLst>
      <p:ext uri="{BB962C8B-B14F-4D97-AF65-F5344CB8AC3E}">
        <p14:creationId xmlns:p14="http://schemas.microsoft.com/office/powerpoint/2010/main" val="231366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TestNG – Installation</a:t>
            </a:r>
          </a:p>
        </p:txBody>
      </p:sp>
      <p:sp>
        <p:nvSpPr>
          <p:cNvPr id="3" name="Rectangle 2">
            <a:extLst>
              <a:ext uri="{FF2B5EF4-FFF2-40B4-BE49-F238E27FC236}">
                <a16:creationId xmlns:a16="http://schemas.microsoft.com/office/drawing/2014/main" id="{B4A63671-013A-47B6-BE4C-46A42DAF7FB5}"/>
              </a:ext>
            </a:extLst>
          </p:cNvPr>
          <p:cNvSpPr/>
          <p:nvPr/>
        </p:nvSpPr>
        <p:spPr>
          <a:xfrm>
            <a:off x="798443" y="1099930"/>
            <a:ext cx="2185214" cy="369332"/>
          </a:xfrm>
          <a:prstGeom prst="rect">
            <a:avLst/>
          </a:prstGeom>
        </p:spPr>
        <p:txBody>
          <a:bodyPr wrap="none">
            <a:spAutoFit/>
          </a:bodyPr>
          <a:lstStyle/>
          <a:p>
            <a:r>
              <a:rPr lang="en-US" b="1" dirty="0">
                <a:solidFill>
                  <a:srgbClr val="343434"/>
                </a:solidFill>
                <a:latin typeface="Arial" panose="020B0604020202020204" pitchFamily="34" charset="0"/>
              </a:rPr>
              <a:t>Step 3:</a:t>
            </a:r>
            <a:r>
              <a:rPr lang="en-US" dirty="0">
                <a:solidFill>
                  <a:srgbClr val="343434"/>
                </a:solidFill>
                <a:latin typeface="Arial" panose="020B0604020202020204" pitchFamily="34" charset="0"/>
              </a:rPr>
              <a:t> Click Install</a:t>
            </a:r>
            <a:endParaRPr lang="en-US" dirty="0"/>
          </a:p>
        </p:txBody>
      </p:sp>
      <p:pic>
        <p:nvPicPr>
          <p:cNvPr id="10242" name="Picture 2" descr="https://cdn.guru99.com/images/2-2017/030717_1145_InstallingT3.png">
            <a:extLst>
              <a:ext uri="{FF2B5EF4-FFF2-40B4-BE49-F238E27FC236}">
                <a16:creationId xmlns:a16="http://schemas.microsoft.com/office/drawing/2014/main" id="{B5ADB037-7617-48B4-867B-CC81693E1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56" y="1469262"/>
            <a:ext cx="4876800" cy="49977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48E2630-A183-415F-A0BA-C8F478592B02}"/>
              </a:ext>
            </a:extLst>
          </p:cNvPr>
          <p:cNvSpPr/>
          <p:nvPr/>
        </p:nvSpPr>
        <p:spPr>
          <a:xfrm>
            <a:off x="5791200" y="1284596"/>
            <a:ext cx="6096000" cy="646331"/>
          </a:xfrm>
          <a:prstGeom prst="rect">
            <a:avLst/>
          </a:prstGeom>
        </p:spPr>
        <p:txBody>
          <a:bodyPr>
            <a:spAutoFit/>
          </a:bodyPr>
          <a:lstStyle/>
          <a:p>
            <a:r>
              <a:rPr lang="en-US" b="1" dirty="0">
                <a:solidFill>
                  <a:srgbClr val="343434"/>
                </a:solidFill>
                <a:latin typeface="Arial" panose="020B0604020202020204" pitchFamily="34" charset="0"/>
              </a:rPr>
              <a:t>Step 4: </a:t>
            </a:r>
            <a:r>
              <a:rPr lang="en-US" dirty="0">
                <a:solidFill>
                  <a:srgbClr val="343434"/>
                </a:solidFill>
                <a:latin typeface="Arial" panose="020B0604020202020204" pitchFamily="34" charset="0"/>
              </a:rPr>
              <a:t>A new window for feature selection will open, Do not change anything and</a:t>
            </a:r>
            <a:r>
              <a:rPr lang="en-US" b="1" dirty="0">
                <a:solidFill>
                  <a:srgbClr val="343434"/>
                </a:solidFill>
                <a:latin typeface="Arial" panose="020B0604020202020204" pitchFamily="34" charset="0"/>
              </a:rPr>
              <a:t> </a:t>
            </a:r>
            <a:r>
              <a:rPr lang="en-US" dirty="0">
                <a:solidFill>
                  <a:srgbClr val="343434"/>
                </a:solidFill>
                <a:latin typeface="Arial" panose="020B0604020202020204" pitchFamily="34" charset="0"/>
              </a:rPr>
              <a:t>Click on confirm button</a:t>
            </a:r>
            <a:endParaRPr lang="en-US" dirty="0"/>
          </a:p>
        </p:txBody>
      </p:sp>
      <p:pic>
        <p:nvPicPr>
          <p:cNvPr id="10244" name="Picture 4" descr="https://cdn.guru99.com/images/2-2017/030717_1145_InstallingT4.png">
            <a:extLst>
              <a:ext uri="{FF2B5EF4-FFF2-40B4-BE49-F238E27FC236}">
                <a16:creationId xmlns:a16="http://schemas.microsoft.com/office/drawing/2014/main" id="{DE8D40B8-EF08-48CC-8973-6D9DEAC72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939" y="2071946"/>
            <a:ext cx="48768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5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TestNG – Installation</a:t>
            </a:r>
          </a:p>
        </p:txBody>
      </p:sp>
      <p:pic>
        <p:nvPicPr>
          <p:cNvPr id="11266" name="Picture 2" descr="https://cdn.guru99.com/images/2-2017/030717_1145_InstallingT5.png">
            <a:extLst>
              <a:ext uri="{FF2B5EF4-FFF2-40B4-BE49-F238E27FC236}">
                <a16:creationId xmlns:a16="http://schemas.microsoft.com/office/drawing/2014/main" id="{29533918-8563-42CC-A6AA-15AD73832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130" y="1002196"/>
            <a:ext cx="6734175" cy="260239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cdn.guru99.com/images/2-2017/030717_1145_InstallingT6.png">
            <a:extLst>
              <a:ext uri="{FF2B5EF4-FFF2-40B4-BE49-F238E27FC236}">
                <a16:creationId xmlns:a16="http://schemas.microsoft.com/office/drawing/2014/main" id="{FE8B7252-613F-4DDC-AE09-31347BA02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93" y="3604591"/>
            <a:ext cx="508635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TestNG Tutorial: Install, Annotations, Framework, Examples in SELENIUM">
            <a:extLst>
              <a:ext uri="{FF2B5EF4-FFF2-40B4-BE49-F238E27FC236}">
                <a16:creationId xmlns:a16="http://schemas.microsoft.com/office/drawing/2014/main" id="{48FB1E5F-A969-475A-8D76-120159F075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132" y="3604591"/>
            <a:ext cx="489585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TestNG Tutorial: Install, Annotations, Framework, Examples in SELENIUM">
            <a:extLst>
              <a:ext uri="{FF2B5EF4-FFF2-40B4-BE49-F238E27FC236}">
                <a16:creationId xmlns:a16="http://schemas.microsoft.com/office/drawing/2014/main" id="{108FB115-6B32-4A6E-9E42-7C9EB7DA8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130" y="5262149"/>
            <a:ext cx="493395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56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TestNG – Installation</a:t>
            </a:r>
          </a:p>
        </p:txBody>
      </p:sp>
      <p:pic>
        <p:nvPicPr>
          <p:cNvPr id="12290" name="Picture 2" descr="https://cdn.guru99.com/images/2-2017/030717_1145_InstallingT9.png">
            <a:extLst>
              <a:ext uri="{FF2B5EF4-FFF2-40B4-BE49-F238E27FC236}">
                <a16:creationId xmlns:a16="http://schemas.microsoft.com/office/drawing/2014/main" id="{755D5BC1-9287-4564-AA6F-58871398F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46" y="1861239"/>
            <a:ext cx="35909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F0802B6-F5E8-4D97-9076-F48CF0848292}"/>
              </a:ext>
            </a:extLst>
          </p:cNvPr>
          <p:cNvSpPr/>
          <p:nvPr/>
        </p:nvSpPr>
        <p:spPr>
          <a:xfrm>
            <a:off x="1000746" y="1099930"/>
            <a:ext cx="9958802" cy="646331"/>
          </a:xfrm>
          <a:prstGeom prst="rect">
            <a:avLst/>
          </a:prstGeom>
        </p:spPr>
        <p:txBody>
          <a:bodyPr wrap="square">
            <a:spAutoFit/>
          </a:bodyPr>
          <a:lstStyle/>
          <a:p>
            <a:r>
              <a:rPr lang="en-US" dirty="0">
                <a:solidFill>
                  <a:srgbClr val="343434"/>
                </a:solidFill>
                <a:latin typeface="Arial" panose="020B0604020202020204" pitchFamily="34" charset="0"/>
              </a:rPr>
              <a:t>After the restart, verify if TestNG was indeed successfully installed. Click Window &gt; Preferences and see if TestNG is included on the Preferences list.</a:t>
            </a:r>
            <a:endParaRPr lang="en-US" dirty="0"/>
          </a:p>
        </p:txBody>
      </p:sp>
    </p:spTree>
    <p:extLst>
      <p:ext uri="{BB962C8B-B14F-4D97-AF65-F5344CB8AC3E}">
        <p14:creationId xmlns:p14="http://schemas.microsoft.com/office/powerpoint/2010/main" val="159043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Locators continues</a:t>
            </a:r>
          </a:p>
        </p:txBody>
      </p:sp>
      <p:sp>
        <p:nvSpPr>
          <p:cNvPr id="3" name="Rectangle 2">
            <a:extLst>
              <a:ext uri="{FF2B5EF4-FFF2-40B4-BE49-F238E27FC236}">
                <a16:creationId xmlns:a16="http://schemas.microsoft.com/office/drawing/2014/main" id="{BEFA8E30-101A-4141-82CE-195B5BF72A27}"/>
              </a:ext>
            </a:extLst>
          </p:cNvPr>
          <p:cNvSpPr/>
          <p:nvPr/>
        </p:nvSpPr>
        <p:spPr>
          <a:xfrm>
            <a:off x="649356" y="865048"/>
            <a:ext cx="11211339" cy="954107"/>
          </a:xfrm>
          <a:prstGeom prst="rect">
            <a:avLst/>
          </a:prstGeom>
        </p:spPr>
        <p:txBody>
          <a:bodyPr wrap="square">
            <a:spAutoFit/>
          </a:bodyPr>
          <a:lstStyle/>
          <a:p>
            <a:r>
              <a:rPr lang="en-US" sz="1400" dirty="0">
                <a:solidFill>
                  <a:srgbClr val="343434"/>
                </a:solidFill>
              </a:rPr>
              <a:t>Locator is a command that tells Selenium IDE which GUI elements ( say Text Box, Buttons, Check Boxes </a:t>
            </a:r>
            <a:r>
              <a:rPr lang="en-US" sz="1400" dirty="0" err="1">
                <a:solidFill>
                  <a:srgbClr val="343434"/>
                </a:solidFill>
              </a:rPr>
              <a:t>etc</a:t>
            </a:r>
            <a:r>
              <a:rPr lang="en-US" sz="1400" dirty="0">
                <a:solidFill>
                  <a:srgbClr val="343434"/>
                </a:solidFill>
              </a:rPr>
              <a:t>) its needs to operate on.  Identification of correct GUI elements is a prerequisite to creating an automation script. But accurate identification of GUI elements is more difficult than it sounds. Sometimes, you end up working with incorrect GUI elements or no elements at all!  Hence, Selenium provides a number of Locators to precisely locate a GUI element</a:t>
            </a:r>
            <a:endParaRPr lang="en-US" sz="1400" dirty="0"/>
          </a:p>
        </p:txBody>
      </p:sp>
      <p:sp>
        <p:nvSpPr>
          <p:cNvPr id="5" name="Rectangle 4">
            <a:extLst>
              <a:ext uri="{FF2B5EF4-FFF2-40B4-BE49-F238E27FC236}">
                <a16:creationId xmlns:a16="http://schemas.microsoft.com/office/drawing/2014/main" id="{720ED972-4257-4629-9CD4-0ACE0FB6D733}"/>
              </a:ext>
            </a:extLst>
          </p:cNvPr>
          <p:cNvSpPr/>
          <p:nvPr/>
        </p:nvSpPr>
        <p:spPr>
          <a:xfrm>
            <a:off x="503582" y="2528511"/>
            <a:ext cx="3585662" cy="307777"/>
          </a:xfrm>
          <a:prstGeom prst="rect">
            <a:avLst/>
          </a:prstGeom>
        </p:spPr>
        <p:txBody>
          <a:bodyPr wrap="none">
            <a:spAutoFit/>
          </a:bodyPr>
          <a:lstStyle/>
          <a:p>
            <a:r>
              <a:rPr lang="en-US" sz="1400" dirty="0">
                <a:solidFill>
                  <a:srgbClr val="343434"/>
                </a:solidFill>
              </a:rPr>
              <a:t>The different types of Locators in Selenium IDE</a:t>
            </a:r>
          </a:p>
        </p:txBody>
      </p:sp>
      <p:sp>
        <p:nvSpPr>
          <p:cNvPr id="6" name="Rectangle 5">
            <a:extLst>
              <a:ext uri="{FF2B5EF4-FFF2-40B4-BE49-F238E27FC236}">
                <a16:creationId xmlns:a16="http://schemas.microsoft.com/office/drawing/2014/main" id="{F9B40BCE-5FD3-4072-99F3-18784C533B0D}"/>
              </a:ext>
            </a:extLst>
          </p:cNvPr>
          <p:cNvSpPr/>
          <p:nvPr/>
        </p:nvSpPr>
        <p:spPr>
          <a:xfrm>
            <a:off x="649356" y="3081039"/>
            <a:ext cx="2981740" cy="3323987"/>
          </a:xfrm>
          <a:prstGeom prst="rect">
            <a:avLst/>
          </a:prstGeom>
        </p:spPr>
        <p:txBody>
          <a:bodyPr wrap="square">
            <a:spAutoFit/>
          </a:bodyPr>
          <a:lstStyle/>
          <a:p>
            <a:pPr marL="285750" indent="-285750">
              <a:buFont typeface="Wingdings" panose="05000000000000000000" pitchFamily="2" charset="2"/>
              <a:buChar char="q"/>
            </a:pPr>
            <a:r>
              <a:rPr lang="en-US" sz="1400" dirty="0">
                <a:solidFill>
                  <a:srgbClr val="343434"/>
                </a:solidFill>
              </a:rPr>
              <a:t>ID</a:t>
            </a:r>
          </a:p>
          <a:p>
            <a:pPr marL="285750" indent="-285750">
              <a:buFont typeface="Wingdings" panose="05000000000000000000" pitchFamily="2" charset="2"/>
              <a:buChar char="q"/>
            </a:pPr>
            <a:r>
              <a:rPr lang="en-US" sz="1400" dirty="0">
                <a:solidFill>
                  <a:srgbClr val="343434"/>
                </a:solidFill>
              </a:rPr>
              <a:t> Name</a:t>
            </a:r>
          </a:p>
          <a:p>
            <a:pPr marL="285750" indent="-285750">
              <a:buFont typeface="Wingdings" panose="05000000000000000000" pitchFamily="2" charset="2"/>
              <a:buChar char="q"/>
            </a:pPr>
            <a:r>
              <a:rPr lang="en-US" sz="1400" dirty="0">
                <a:solidFill>
                  <a:srgbClr val="343434"/>
                </a:solidFill>
              </a:rPr>
              <a:t> Link Text</a:t>
            </a:r>
          </a:p>
          <a:p>
            <a:pPr marL="285750" indent="-285750">
              <a:buFont typeface="Wingdings" panose="05000000000000000000" pitchFamily="2" charset="2"/>
              <a:buChar char="q"/>
            </a:pPr>
            <a:r>
              <a:rPr lang="en-US" sz="1400" dirty="0">
                <a:solidFill>
                  <a:srgbClr val="343434"/>
                </a:solidFill>
              </a:rPr>
              <a:t> CSS Selector</a:t>
            </a:r>
          </a:p>
          <a:p>
            <a:pPr marL="971550" indent="-285750">
              <a:buFont typeface="Wingdings" panose="05000000000000000000" pitchFamily="2" charset="2"/>
              <a:buChar char="q"/>
            </a:pPr>
            <a:r>
              <a:rPr lang="en-US" sz="1400" dirty="0">
                <a:solidFill>
                  <a:srgbClr val="343434"/>
                </a:solidFill>
              </a:rPr>
              <a:t>  Tag and ID</a:t>
            </a:r>
          </a:p>
          <a:p>
            <a:pPr marL="971550" indent="-285750">
              <a:buFont typeface="Wingdings" panose="05000000000000000000" pitchFamily="2" charset="2"/>
              <a:buChar char="q"/>
            </a:pPr>
            <a:r>
              <a:rPr lang="en-US" sz="1400" dirty="0">
                <a:solidFill>
                  <a:srgbClr val="343434"/>
                </a:solidFill>
              </a:rPr>
              <a:t>  Tag and class</a:t>
            </a:r>
          </a:p>
          <a:p>
            <a:pPr marL="971550" indent="-285750">
              <a:buFont typeface="Wingdings" panose="05000000000000000000" pitchFamily="2" charset="2"/>
              <a:buChar char="q"/>
            </a:pPr>
            <a:r>
              <a:rPr lang="en-US" sz="1400" dirty="0">
                <a:solidFill>
                  <a:srgbClr val="343434"/>
                </a:solidFill>
              </a:rPr>
              <a:t>  Tag and attribute</a:t>
            </a:r>
          </a:p>
          <a:p>
            <a:pPr marL="971550" indent="-285750">
              <a:buFont typeface="Wingdings" panose="05000000000000000000" pitchFamily="2" charset="2"/>
              <a:buChar char="q"/>
            </a:pPr>
            <a:r>
              <a:rPr lang="en-US" sz="1400" dirty="0">
                <a:solidFill>
                  <a:srgbClr val="343434"/>
                </a:solidFill>
              </a:rPr>
              <a:t> Tag, class, and attribute</a:t>
            </a:r>
          </a:p>
          <a:p>
            <a:pPr marL="971550" indent="-285750">
              <a:buFont typeface="Wingdings" panose="05000000000000000000" pitchFamily="2" charset="2"/>
              <a:buChar char="q"/>
            </a:pPr>
            <a:r>
              <a:rPr lang="en-US" sz="1400" dirty="0">
                <a:solidFill>
                  <a:srgbClr val="343434"/>
                </a:solidFill>
              </a:rPr>
              <a:t> Inner text</a:t>
            </a:r>
          </a:p>
          <a:p>
            <a:pPr marL="285750" indent="-285750">
              <a:buFont typeface="Wingdings" panose="05000000000000000000" pitchFamily="2" charset="2"/>
              <a:buChar char="q"/>
            </a:pPr>
            <a:r>
              <a:rPr lang="en-US" sz="1400" dirty="0">
                <a:solidFill>
                  <a:srgbClr val="343434"/>
                </a:solidFill>
              </a:rPr>
              <a:t>  DOM (Document Object Model)</a:t>
            </a:r>
          </a:p>
          <a:p>
            <a:pPr marL="971550" indent="-285750">
              <a:buFont typeface="Wingdings" panose="05000000000000000000" pitchFamily="2" charset="2"/>
              <a:buChar char="q"/>
            </a:pPr>
            <a:r>
              <a:rPr lang="en-US" sz="1400" dirty="0">
                <a:solidFill>
                  <a:srgbClr val="343434"/>
                </a:solidFill>
              </a:rPr>
              <a:t>  </a:t>
            </a:r>
            <a:r>
              <a:rPr lang="en-US" sz="1400" dirty="0" err="1">
                <a:solidFill>
                  <a:srgbClr val="343434"/>
                </a:solidFill>
              </a:rPr>
              <a:t>getElementById</a:t>
            </a:r>
            <a:endParaRPr lang="en-US" sz="1400" dirty="0">
              <a:solidFill>
                <a:srgbClr val="343434"/>
              </a:solidFill>
            </a:endParaRPr>
          </a:p>
          <a:p>
            <a:pPr marL="971550" indent="-285750">
              <a:buFont typeface="Wingdings" panose="05000000000000000000" pitchFamily="2" charset="2"/>
              <a:buChar char="q"/>
            </a:pPr>
            <a:r>
              <a:rPr lang="en-US" sz="1400" dirty="0">
                <a:solidFill>
                  <a:srgbClr val="343434"/>
                </a:solidFill>
              </a:rPr>
              <a:t>  </a:t>
            </a:r>
            <a:r>
              <a:rPr lang="en-US" sz="1400" dirty="0" err="1">
                <a:solidFill>
                  <a:srgbClr val="343434"/>
                </a:solidFill>
              </a:rPr>
              <a:t>getElementsByName</a:t>
            </a:r>
            <a:endParaRPr lang="en-US" sz="1400" dirty="0">
              <a:solidFill>
                <a:srgbClr val="343434"/>
              </a:solidFill>
            </a:endParaRPr>
          </a:p>
          <a:p>
            <a:pPr marL="971550" indent="-285750">
              <a:buFont typeface="Wingdings" panose="05000000000000000000" pitchFamily="2" charset="2"/>
              <a:buChar char="q"/>
            </a:pPr>
            <a:r>
              <a:rPr lang="en-US" sz="1400" dirty="0">
                <a:solidFill>
                  <a:srgbClr val="343434"/>
                </a:solidFill>
              </a:rPr>
              <a:t>  </a:t>
            </a:r>
            <a:r>
              <a:rPr lang="en-US" sz="1400" dirty="0" err="1">
                <a:solidFill>
                  <a:srgbClr val="343434"/>
                </a:solidFill>
              </a:rPr>
              <a:t>dom:name</a:t>
            </a:r>
            <a:endParaRPr lang="en-US" sz="1400" dirty="0">
              <a:solidFill>
                <a:srgbClr val="343434"/>
              </a:solidFill>
            </a:endParaRPr>
          </a:p>
          <a:p>
            <a:pPr marL="971550" indent="-285750">
              <a:buFont typeface="Wingdings" panose="05000000000000000000" pitchFamily="2" charset="2"/>
              <a:buChar char="q"/>
            </a:pPr>
            <a:r>
              <a:rPr lang="en-US" sz="1400" dirty="0">
                <a:solidFill>
                  <a:srgbClr val="343434"/>
                </a:solidFill>
              </a:rPr>
              <a:t>  </a:t>
            </a:r>
            <a:r>
              <a:rPr lang="en-US" sz="1400" dirty="0" err="1">
                <a:solidFill>
                  <a:srgbClr val="343434"/>
                </a:solidFill>
              </a:rPr>
              <a:t>dom</a:t>
            </a:r>
            <a:r>
              <a:rPr lang="en-US" sz="1400" dirty="0">
                <a:solidFill>
                  <a:srgbClr val="343434"/>
                </a:solidFill>
              </a:rPr>
              <a:t>: index</a:t>
            </a:r>
          </a:p>
          <a:p>
            <a:pPr marL="285750" indent="-285750">
              <a:buFont typeface="Wingdings" panose="05000000000000000000" pitchFamily="2" charset="2"/>
              <a:buChar char="q"/>
            </a:pPr>
            <a:r>
              <a:rPr lang="en-US" sz="1400" dirty="0">
                <a:solidFill>
                  <a:srgbClr val="343434"/>
                </a:solidFill>
              </a:rPr>
              <a:t> XPath</a:t>
            </a:r>
          </a:p>
        </p:txBody>
      </p:sp>
      <p:sp>
        <p:nvSpPr>
          <p:cNvPr id="7" name="Rectangle 6">
            <a:extLst>
              <a:ext uri="{FF2B5EF4-FFF2-40B4-BE49-F238E27FC236}">
                <a16:creationId xmlns:a16="http://schemas.microsoft.com/office/drawing/2014/main" id="{4F4240AA-16BB-48D5-9C0A-0F74160D8623}"/>
              </a:ext>
            </a:extLst>
          </p:cNvPr>
          <p:cNvSpPr/>
          <p:nvPr/>
        </p:nvSpPr>
        <p:spPr>
          <a:xfrm>
            <a:off x="649356" y="1822362"/>
            <a:ext cx="8653670" cy="523220"/>
          </a:xfrm>
          <a:prstGeom prst="rect">
            <a:avLst/>
          </a:prstGeom>
        </p:spPr>
        <p:txBody>
          <a:bodyPr wrap="square">
            <a:spAutoFit/>
          </a:bodyPr>
          <a:lstStyle/>
          <a:p>
            <a:r>
              <a:rPr lang="en-US" sz="1400" dirty="0">
                <a:solidFill>
                  <a:srgbClr val="343434"/>
                </a:solidFill>
              </a:rPr>
              <a:t>There are commands that do not need a locator (such as the "open" command). However, most of them do need Locators.</a:t>
            </a:r>
          </a:p>
        </p:txBody>
      </p:sp>
    </p:spTree>
    <p:extLst>
      <p:ext uri="{BB962C8B-B14F-4D97-AF65-F5344CB8AC3E}">
        <p14:creationId xmlns:p14="http://schemas.microsoft.com/office/powerpoint/2010/main" val="2698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a:t>
            </a:r>
            <a:br>
              <a:rPr lang="en-US" dirty="0"/>
            </a:br>
            <a:br>
              <a:rPr lang="en-US" dirty="0"/>
            </a:br>
            <a:r>
              <a:rPr lang="en-US" dirty="0"/>
              <a:t>Id :</a:t>
            </a:r>
          </a:p>
        </p:txBody>
      </p:sp>
      <p:pic>
        <p:nvPicPr>
          <p:cNvPr id="8" name="Picture 7">
            <a:extLst>
              <a:ext uri="{FF2B5EF4-FFF2-40B4-BE49-F238E27FC236}">
                <a16:creationId xmlns:a16="http://schemas.microsoft.com/office/drawing/2014/main" id="{222D75F4-B9AE-400D-A5EB-4181907924DB}"/>
              </a:ext>
            </a:extLst>
          </p:cNvPr>
          <p:cNvPicPr>
            <a:picLocks noChangeAspect="1"/>
          </p:cNvPicPr>
          <p:nvPr/>
        </p:nvPicPr>
        <p:blipFill>
          <a:blip r:embed="rId2"/>
          <a:stretch>
            <a:fillRect/>
          </a:stretch>
        </p:blipFill>
        <p:spPr>
          <a:xfrm>
            <a:off x="1921565" y="822461"/>
            <a:ext cx="9037981" cy="5081383"/>
          </a:xfrm>
          <a:prstGeom prst="rect">
            <a:avLst/>
          </a:prstGeom>
        </p:spPr>
      </p:pic>
    </p:spTree>
    <p:extLst>
      <p:ext uri="{BB962C8B-B14F-4D97-AF65-F5344CB8AC3E}">
        <p14:creationId xmlns:p14="http://schemas.microsoft.com/office/powerpoint/2010/main" val="3303585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a:t>
            </a:r>
            <a:br>
              <a:rPr lang="en-US" dirty="0"/>
            </a:br>
            <a:br>
              <a:rPr lang="en-US" dirty="0"/>
            </a:br>
            <a:r>
              <a:rPr lang="en-US" dirty="0"/>
              <a:t>Name :</a:t>
            </a:r>
          </a:p>
        </p:txBody>
      </p:sp>
      <p:pic>
        <p:nvPicPr>
          <p:cNvPr id="3" name="Picture 2">
            <a:extLst>
              <a:ext uri="{FF2B5EF4-FFF2-40B4-BE49-F238E27FC236}">
                <a16:creationId xmlns:a16="http://schemas.microsoft.com/office/drawing/2014/main" id="{A2654999-B80E-4ED3-A64F-422D72A86010}"/>
              </a:ext>
            </a:extLst>
          </p:cNvPr>
          <p:cNvPicPr>
            <a:picLocks noChangeAspect="1"/>
          </p:cNvPicPr>
          <p:nvPr/>
        </p:nvPicPr>
        <p:blipFill>
          <a:blip r:embed="rId2"/>
          <a:stretch>
            <a:fillRect/>
          </a:stretch>
        </p:blipFill>
        <p:spPr>
          <a:xfrm>
            <a:off x="2554356" y="1361563"/>
            <a:ext cx="8759687" cy="4924919"/>
          </a:xfrm>
          <a:prstGeom prst="rect">
            <a:avLst/>
          </a:prstGeom>
        </p:spPr>
      </p:pic>
    </p:spTree>
    <p:extLst>
      <p:ext uri="{BB962C8B-B14F-4D97-AF65-F5344CB8AC3E}">
        <p14:creationId xmlns:p14="http://schemas.microsoft.com/office/powerpoint/2010/main" val="197908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a:t>
            </a:r>
            <a:br>
              <a:rPr lang="en-US" dirty="0"/>
            </a:br>
            <a:br>
              <a:rPr lang="en-US" dirty="0"/>
            </a:br>
            <a:r>
              <a:rPr lang="en-US" dirty="0"/>
              <a:t>Link Text :</a:t>
            </a:r>
          </a:p>
        </p:txBody>
      </p:sp>
      <p:pic>
        <p:nvPicPr>
          <p:cNvPr id="5" name="Picture 4">
            <a:extLst>
              <a:ext uri="{FF2B5EF4-FFF2-40B4-BE49-F238E27FC236}">
                <a16:creationId xmlns:a16="http://schemas.microsoft.com/office/drawing/2014/main" id="{4C13B15E-4F98-42B2-8596-18B278B84756}"/>
              </a:ext>
            </a:extLst>
          </p:cNvPr>
          <p:cNvPicPr>
            <a:picLocks noChangeAspect="1"/>
          </p:cNvPicPr>
          <p:nvPr/>
        </p:nvPicPr>
        <p:blipFill>
          <a:blip r:embed="rId2"/>
          <a:stretch>
            <a:fillRect/>
          </a:stretch>
        </p:blipFill>
        <p:spPr>
          <a:xfrm>
            <a:off x="3005197" y="980661"/>
            <a:ext cx="8855499" cy="5239561"/>
          </a:xfrm>
          <a:prstGeom prst="rect">
            <a:avLst/>
          </a:prstGeom>
        </p:spPr>
      </p:pic>
    </p:spTree>
    <p:extLst>
      <p:ext uri="{BB962C8B-B14F-4D97-AF65-F5344CB8AC3E}">
        <p14:creationId xmlns:p14="http://schemas.microsoft.com/office/powerpoint/2010/main" val="239191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a:t>
            </a:r>
            <a:br>
              <a:rPr lang="en-US" dirty="0"/>
            </a:br>
            <a:endParaRPr lang="en-US" dirty="0"/>
          </a:p>
        </p:txBody>
      </p:sp>
      <p:sp>
        <p:nvSpPr>
          <p:cNvPr id="3" name="Rectangle 2">
            <a:extLst>
              <a:ext uri="{FF2B5EF4-FFF2-40B4-BE49-F238E27FC236}">
                <a16:creationId xmlns:a16="http://schemas.microsoft.com/office/drawing/2014/main" id="{D30022C2-9DBA-425C-85B2-A1DF8B5A8596}"/>
              </a:ext>
            </a:extLst>
          </p:cNvPr>
          <p:cNvSpPr/>
          <p:nvPr/>
        </p:nvSpPr>
        <p:spPr>
          <a:xfrm>
            <a:off x="798443" y="719275"/>
            <a:ext cx="10280374" cy="1661993"/>
          </a:xfrm>
          <a:prstGeom prst="rect">
            <a:avLst/>
          </a:prstGeom>
        </p:spPr>
        <p:txBody>
          <a:bodyPr wrap="square">
            <a:spAutoFit/>
          </a:bodyPr>
          <a:lstStyle/>
          <a:p>
            <a:r>
              <a:rPr lang="en-US" b="1" dirty="0">
                <a:solidFill>
                  <a:srgbClr val="343434"/>
                </a:solidFill>
                <a:latin typeface="calibri" panose="020F0502020204030204" pitchFamily="34" charset="0"/>
              </a:rPr>
              <a:t>Locating by Name using Filters</a:t>
            </a:r>
          </a:p>
          <a:p>
            <a:r>
              <a:rPr lang="en-US" sz="1400" dirty="0">
                <a:solidFill>
                  <a:srgbClr val="343434"/>
                </a:solidFill>
              </a:rPr>
              <a:t>Filters can be used when multiple elements have the same name. </a:t>
            </a:r>
            <a:r>
              <a:rPr lang="en-US" sz="1400" b="1" dirty="0">
                <a:solidFill>
                  <a:srgbClr val="343434"/>
                </a:solidFill>
              </a:rPr>
              <a:t>Filters are additional attributes used to distinguish elements with the same name.</a:t>
            </a:r>
            <a:endParaRPr lang="en-US" sz="1400" dirty="0">
              <a:solidFill>
                <a:srgbClr val="343434"/>
              </a:solidFill>
            </a:endParaRPr>
          </a:p>
          <a:p>
            <a:r>
              <a:rPr lang="en-US" sz="1400" b="1" dirty="0">
                <a:solidFill>
                  <a:srgbClr val="343434"/>
                </a:solidFill>
              </a:rPr>
              <a:t>Target Format</a:t>
            </a:r>
            <a:r>
              <a:rPr lang="en-US" sz="1400" dirty="0">
                <a:solidFill>
                  <a:srgbClr val="343434"/>
                </a:solidFill>
              </a:rPr>
              <a:t>: name=</a:t>
            </a:r>
            <a:r>
              <a:rPr lang="en-US" sz="1400" i="1" dirty="0" err="1">
                <a:solidFill>
                  <a:srgbClr val="343434"/>
                </a:solidFill>
              </a:rPr>
              <a:t>name_of_the_element</a:t>
            </a:r>
            <a:r>
              <a:rPr lang="en-US" sz="1400" dirty="0">
                <a:solidFill>
                  <a:srgbClr val="343434"/>
                </a:solidFill>
              </a:rPr>
              <a:t> </a:t>
            </a:r>
            <a:r>
              <a:rPr lang="en-US" sz="1400" i="1" dirty="0">
                <a:solidFill>
                  <a:srgbClr val="343434"/>
                </a:solidFill>
              </a:rPr>
              <a:t>filter</a:t>
            </a:r>
            <a:r>
              <a:rPr lang="en-US" sz="1400" dirty="0">
                <a:solidFill>
                  <a:srgbClr val="343434"/>
                </a:solidFill>
              </a:rPr>
              <a:t>=</a:t>
            </a:r>
            <a:r>
              <a:rPr lang="en-US" sz="1400" i="1" dirty="0" err="1">
                <a:solidFill>
                  <a:srgbClr val="343434"/>
                </a:solidFill>
              </a:rPr>
              <a:t>value_of_filter</a:t>
            </a:r>
            <a:endParaRPr lang="en-US" sz="1400" i="1" dirty="0">
              <a:solidFill>
                <a:srgbClr val="343434"/>
              </a:solidFill>
            </a:endParaRPr>
          </a:p>
          <a:p>
            <a:endParaRPr lang="en-US" sz="1400" b="0" i="1" dirty="0">
              <a:solidFill>
                <a:srgbClr val="343434"/>
              </a:solidFill>
              <a:effectLst/>
            </a:endParaRPr>
          </a:p>
          <a:p>
            <a:r>
              <a:rPr lang="en-US" sz="1400" i="1" dirty="0">
                <a:solidFill>
                  <a:srgbClr val="343434"/>
                </a:solidFill>
              </a:rPr>
              <a:t>Launch Browser with URL : </a:t>
            </a:r>
            <a:r>
              <a:rPr lang="en-US" sz="1400" i="1" dirty="0">
                <a:solidFill>
                  <a:srgbClr val="343434"/>
                </a:solidFill>
                <a:hlinkClick r:id="rId2"/>
              </a:rPr>
              <a:t>http://newtours.demoaut.com/mercurysignon.php</a:t>
            </a:r>
            <a:r>
              <a:rPr lang="en-US" sz="1400" i="1" dirty="0">
                <a:solidFill>
                  <a:srgbClr val="343434"/>
                </a:solidFill>
              </a:rPr>
              <a:t> </a:t>
            </a:r>
          </a:p>
          <a:p>
            <a:r>
              <a:rPr lang="en-US" sz="1400" i="1" dirty="0">
                <a:solidFill>
                  <a:srgbClr val="343434"/>
                </a:solidFill>
              </a:rPr>
              <a:t>(tutorial is the username &amp; password)</a:t>
            </a:r>
            <a:endParaRPr lang="en-US" sz="1400" b="0" i="0" dirty="0">
              <a:solidFill>
                <a:srgbClr val="343434"/>
              </a:solidFill>
              <a:effectLst/>
            </a:endParaRPr>
          </a:p>
        </p:txBody>
      </p:sp>
      <p:pic>
        <p:nvPicPr>
          <p:cNvPr id="13314" name="Picture 2" descr="How to use Locators in Selenium IDE">
            <a:extLst>
              <a:ext uri="{FF2B5EF4-FFF2-40B4-BE49-F238E27FC236}">
                <a16:creationId xmlns:a16="http://schemas.microsoft.com/office/drawing/2014/main" id="{EFF1EF05-961B-47D5-B5D2-857EBA191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443" y="2279373"/>
            <a:ext cx="28575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cdn.guru99.com/images/locator7.png">
            <a:extLst>
              <a:ext uri="{FF2B5EF4-FFF2-40B4-BE49-F238E27FC236}">
                <a16:creationId xmlns:a16="http://schemas.microsoft.com/office/drawing/2014/main" id="{6C69286E-09E9-4AA8-8362-A8DE4E159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78" y="4850873"/>
            <a:ext cx="34956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95A5AA9-1BDE-497D-B91B-2FF705C2C326}"/>
              </a:ext>
            </a:extLst>
          </p:cNvPr>
          <p:cNvPicPr>
            <a:picLocks noChangeAspect="1"/>
          </p:cNvPicPr>
          <p:nvPr/>
        </p:nvPicPr>
        <p:blipFill>
          <a:blip r:embed="rId5"/>
          <a:stretch>
            <a:fillRect/>
          </a:stretch>
        </p:blipFill>
        <p:spPr>
          <a:xfrm>
            <a:off x="4198052" y="2194832"/>
            <a:ext cx="7470783" cy="4437980"/>
          </a:xfrm>
          <a:prstGeom prst="rect">
            <a:avLst/>
          </a:prstGeom>
        </p:spPr>
      </p:pic>
    </p:spTree>
    <p:extLst>
      <p:ext uri="{BB962C8B-B14F-4D97-AF65-F5344CB8AC3E}">
        <p14:creationId xmlns:p14="http://schemas.microsoft.com/office/powerpoint/2010/main" val="3855227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a:t>
            </a:r>
            <a:br>
              <a:rPr lang="en-US" dirty="0"/>
            </a:br>
            <a:endParaRPr lang="en-US" dirty="0"/>
          </a:p>
        </p:txBody>
      </p:sp>
      <p:sp>
        <p:nvSpPr>
          <p:cNvPr id="3" name="Rectangle 2">
            <a:extLst>
              <a:ext uri="{FF2B5EF4-FFF2-40B4-BE49-F238E27FC236}">
                <a16:creationId xmlns:a16="http://schemas.microsoft.com/office/drawing/2014/main" id="{D30022C2-9DBA-425C-85B2-A1DF8B5A8596}"/>
              </a:ext>
            </a:extLst>
          </p:cNvPr>
          <p:cNvSpPr/>
          <p:nvPr/>
        </p:nvSpPr>
        <p:spPr>
          <a:xfrm>
            <a:off x="798443" y="719275"/>
            <a:ext cx="10280374" cy="369332"/>
          </a:xfrm>
          <a:prstGeom prst="rect">
            <a:avLst/>
          </a:prstGeom>
        </p:spPr>
        <p:txBody>
          <a:bodyPr wrap="square">
            <a:spAutoFit/>
          </a:bodyPr>
          <a:lstStyle/>
          <a:p>
            <a:r>
              <a:rPr lang="en-US" b="1" dirty="0">
                <a:solidFill>
                  <a:srgbClr val="343434"/>
                </a:solidFill>
                <a:latin typeface="calibri" panose="020F0502020204030204" pitchFamily="34" charset="0"/>
              </a:rPr>
              <a:t>Locate using CSS</a:t>
            </a:r>
            <a:endParaRPr lang="en-US" sz="1400" b="0" i="0" dirty="0">
              <a:solidFill>
                <a:srgbClr val="343434"/>
              </a:solidFill>
              <a:effectLst/>
            </a:endParaRPr>
          </a:p>
        </p:txBody>
      </p:sp>
      <p:sp>
        <p:nvSpPr>
          <p:cNvPr id="5" name="Rectangle 4">
            <a:extLst>
              <a:ext uri="{FF2B5EF4-FFF2-40B4-BE49-F238E27FC236}">
                <a16:creationId xmlns:a16="http://schemas.microsoft.com/office/drawing/2014/main" id="{48F750F7-DDFE-473A-BC50-C73D212FDFC6}"/>
              </a:ext>
            </a:extLst>
          </p:cNvPr>
          <p:cNvSpPr/>
          <p:nvPr/>
        </p:nvSpPr>
        <p:spPr>
          <a:xfrm>
            <a:off x="675861" y="1088607"/>
            <a:ext cx="10827026" cy="2031325"/>
          </a:xfrm>
          <a:prstGeom prst="rect">
            <a:avLst/>
          </a:prstGeom>
        </p:spPr>
        <p:txBody>
          <a:bodyPr wrap="square">
            <a:spAutoFit/>
          </a:bodyPr>
          <a:lstStyle/>
          <a:p>
            <a:r>
              <a:rPr lang="en-US" sz="1400" b="1" dirty="0">
                <a:solidFill>
                  <a:srgbClr val="343434"/>
                </a:solidFill>
              </a:rPr>
              <a:t>CSS Selectors are string patterns used to identify an element based on a combination of HTML tag, id, class, and attributes</a:t>
            </a:r>
            <a:r>
              <a:rPr lang="en-US" sz="1400" dirty="0">
                <a:solidFill>
                  <a:srgbClr val="343434"/>
                </a:solidFill>
              </a:rPr>
              <a:t>. </a:t>
            </a:r>
            <a:r>
              <a:rPr lang="en-US" sz="1400" b="1" dirty="0">
                <a:solidFill>
                  <a:srgbClr val="343434"/>
                </a:solidFill>
              </a:rPr>
              <a:t>Locating by CSS Selector is more complicated than the previous methods, but it is the most common locating strategy of advanced Selenium users because it can access even those elements that have no ID or name.</a:t>
            </a:r>
            <a:endParaRPr lang="en-US" sz="1400" dirty="0">
              <a:solidFill>
                <a:srgbClr val="343434"/>
              </a:solidFill>
            </a:endParaRPr>
          </a:p>
          <a:p>
            <a:r>
              <a:rPr lang="en-US" sz="1400" dirty="0">
                <a:solidFill>
                  <a:srgbClr val="343434"/>
                </a:solidFill>
              </a:rPr>
              <a:t>CSS Selectors have many formats, but we will only focus on the most common ones.</a:t>
            </a:r>
          </a:p>
          <a:p>
            <a:pPr marL="742950" indent="-285750">
              <a:buFont typeface="Wingdings" panose="05000000000000000000" pitchFamily="2" charset="2"/>
              <a:buChar char="q"/>
            </a:pPr>
            <a:r>
              <a:rPr lang="en-US" sz="1400" dirty="0">
                <a:solidFill>
                  <a:srgbClr val="343434"/>
                </a:solidFill>
              </a:rPr>
              <a:t>Tag and ID</a:t>
            </a:r>
          </a:p>
          <a:p>
            <a:pPr marL="742950" indent="-285750">
              <a:buFont typeface="Wingdings" panose="05000000000000000000" pitchFamily="2" charset="2"/>
              <a:buChar char="q"/>
            </a:pPr>
            <a:r>
              <a:rPr lang="en-US" sz="1400" dirty="0">
                <a:solidFill>
                  <a:srgbClr val="343434"/>
                </a:solidFill>
              </a:rPr>
              <a:t>Tag and class</a:t>
            </a:r>
          </a:p>
          <a:p>
            <a:pPr marL="742950" indent="-285750">
              <a:buFont typeface="Wingdings" panose="05000000000000000000" pitchFamily="2" charset="2"/>
              <a:buChar char="q"/>
            </a:pPr>
            <a:r>
              <a:rPr lang="en-US" sz="1400" dirty="0">
                <a:solidFill>
                  <a:srgbClr val="343434"/>
                </a:solidFill>
              </a:rPr>
              <a:t>Tag and attribute</a:t>
            </a:r>
          </a:p>
          <a:p>
            <a:pPr marL="742950" indent="-285750">
              <a:buFont typeface="Wingdings" panose="05000000000000000000" pitchFamily="2" charset="2"/>
              <a:buChar char="q"/>
            </a:pPr>
            <a:r>
              <a:rPr lang="en-US" sz="1400" dirty="0">
                <a:solidFill>
                  <a:srgbClr val="343434"/>
                </a:solidFill>
              </a:rPr>
              <a:t>Tag, class, and attribute</a:t>
            </a:r>
          </a:p>
          <a:p>
            <a:pPr marL="742950" indent="-285750">
              <a:buFont typeface="Wingdings" panose="05000000000000000000" pitchFamily="2" charset="2"/>
              <a:buChar char="q"/>
            </a:pPr>
            <a:r>
              <a:rPr lang="en-US" sz="1400" dirty="0">
                <a:solidFill>
                  <a:srgbClr val="343434"/>
                </a:solidFill>
              </a:rPr>
              <a:t>Inner text</a:t>
            </a:r>
            <a:endParaRPr lang="en-US" sz="1400" b="0" i="0" dirty="0">
              <a:solidFill>
                <a:srgbClr val="343434"/>
              </a:solidFill>
              <a:effectLst/>
            </a:endParaRPr>
          </a:p>
        </p:txBody>
      </p:sp>
      <p:graphicFrame>
        <p:nvGraphicFramePr>
          <p:cNvPr id="6" name="Table 5">
            <a:extLst>
              <a:ext uri="{FF2B5EF4-FFF2-40B4-BE49-F238E27FC236}">
                <a16:creationId xmlns:a16="http://schemas.microsoft.com/office/drawing/2014/main" id="{34999047-E0C4-4B49-8E6C-B09D77C47EDB}"/>
              </a:ext>
            </a:extLst>
          </p:cNvPr>
          <p:cNvGraphicFramePr>
            <a:graphicFrameLocks noGrp="1"/>
          </p:cNvGraphicFramePr>
          <p:nvPr>
            <p:extLst>
              <p:ext uri="{D42A27DB-BD31-4B8C-83A1-F6EECF244321}">
                <p14:modId xmlns:p14="http://schemas.microsoft.com/office/powerpoint/2010/main" val="2742976746"/>
              </p:ext>
            </p:extLst>
          </p:nvPr>
        </p:nvGraphicFramePr>
        <p:xfrm>
          <a:off x="512900" y="3220462"/>
          <a:ext cx="2124284" cy="2703259"/>
        </p:xfrm>
        <a:graphic>
          <a:graphicData uri="http://schemas.openxmlformats.org/drawingml/2006/table">
            <a:tbl>
              <a:tblPr/>
              <a:tblGrid>
                <a:gridCol w="307818">
                  <a:extLst>
                    <a:ext uri="{9D8B030D-6E8A-4147-A177-3AD203B41FA5}">
                      <a16:colId xmlns:a16="http://schemas.microsoft.com/office/drawing/2014/main" val="3998996810"/>
                    </a:ext>
                  </a:extLst>
                </a:gridCol>
                <a:gridCol w="1816466">
                  <a:extLst>
                    <a:ext uri="{9D8B030D-6E8A-4147-A177-3AD203B41FA5}">
                      <a16:colId xmlns:a16="http://schemas.microsoft.com/office/drawing/2014/main" val="3260213420"/>
                    </a:ext>
                  </a:extLst>
                </a:gridCol>
              </a:tblGrid>
              <a:tr h="2703259">
                <a:tc>
                  <a:txBody>
                    <a:bodyPr/>
                    <a:lstStyle/>
                    <a:p>
                      <a:pPr algn="ctr" fontAlgn="t"/>
                      <a:r>
                        <a:rPr lang="en-US" sz="1400" dirty="0" err="1">
                          <a:effectLst/>
                        </a:rPr>
                        <a:t>css</a:t>
                      </a:r>
                      <a:r>
                        <a:rPr lang="en-US" sz="1400" dirty="0">
                          <a:effectLst/>
                        </a:rPr>
                        <a:t>=</a:t>
                      </a:r>
                      <a:r>
                        <a:rPr lang="en-US" sz="1400" i="1" dirty="0" err="1">
                          <a:effectLst/>
                        </a:rPr>
                        <a:t>tag</a:t>
                      </a:r>
                      <a:r>
                        <a:rPr lang="en-US" sz="1400" dirty="0" err="1">
                          <a:effectLst/>
                        </a:rPr>
                        <a:t>#</a:t>
                      </a:r>
                      <a:r>
                        <a:rPr lang="en-US" sz="1400" i="1" dirty="0" err="1">
                          <a:effectLst/>
                        </a:rPr>
                        <a:t>id</a:t>
                      </a:r>
                      <a:endParaRPr lang="en-US" sz="1400" dirty="0">
                        <a:effectLst/>
                      </a:endParaRPr>
                    </a:p>
                  </a:txBody>
                  <a:tcPr marL="76200" marR="76200" marT="76200" marB="76200">
                    <a:lnL w="12700" cap="flat" cmpd="sng" algn="ctr">
                      <a:solidFill>
                        <a:srgbClr val="F030B2"/>
                      </a:solidFill>
                      <a:prstDash val="solid"/>
                      <a:round/>
                      <a:headEnd type="none" w="med" len="med"/>
                      <a:tailEnd type="none" w="med" len="med"/>
                    </a:lnL>
                    <a:lnR w="12700" cap="flat" cmpd="sng" algn="ctr">
                      <a:solidFill>
                        <a:srgbClr val="E034B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830B2"/>
                      </a:solidFill>
                      <a:prstDash val="solid"/>
                      <a:round/>
                      <a:headEnd type="none" w="med" len="med"/>
                      <a:tailEnd type="none" w="med" len="med"/>
                    </a:lnB>
                    <a:solidFill>
                      <a:srgbClr val="FFFFFF"/>
                    </a:solidFill>
                  </a:tcPr>
                </a:tc>
                <a:tc>
                  <a:txBody>
                    <a:bodyPr/>
                    <a:lstStyle/>
                    <a:p>
                      <a:pPr marL="285750" indent="-285750" algn="l" fontAlgn="t">
                        <a:buFont typeface="Wingdings" panose="05000000000000000000" pitchFamily="2" charset="2"/>
                        <a:buChar char="Ø"/>
                      </a:pPr>
                      <a:r>
                        <a:rPr lang="en-US" sz="1400" dirty="0">
                          <a:effectLst/>
                        </a:rPr>
                        <a:t>tag = the HTML tag of the element being accessed</a:t>
                      </a:r>
                    </a:p>
                    <a:p>
                      <a:pPr marL="285750" indent="-285750" algn="l" fontAlgn="t">
                        <a:buFont typeface="Wingdings" panose="05000000000000000000" pitchFamily="2" charset="2"/>
                        <a:buChar char="Ø"/>
                      </a:pPr>
                      <a:r>
                        <a:rPr lang="en-US" sz="1400" dirty="0">
                          <a:effectLst/>
                        </a:rPr>
                        <a:t># = the hash sign. This should always be present when using a CSS Selector with ID</a:t>
                      </a:r>
                    </a:p>
                    <a:p>
                      <a:pPr marL="285750" indent="-285750" algn="l" fontAlgn="t">
                        <a:buFont typeface="Wingdings" panose="05000000000000000000" pitchFamily="2" charset="2"/>
                        <a:buChar char="Ø"/>
                      </a:pPr>
                      <a:r>
                        <a:rPr lang="en-US" sz="1400" dirty="0">
                          <a:effectLst/>
                        </a:rPr>
                        <a:t>id = the ID of the element being accessed</a:t>
                      </a:r>
                    </a:p>
                  </a:txBody>
                  <a:tcPr marL="76200" marR="76200" marT="76200" marB="76200">
                    <a:lnL w="12700" cap="flat" cmpd="sng" algn="ctr">
                      <a:solidFill>
                        <a:srgbClr val="E034B2"/>
                      </a:solidFill>
                      <a:prstDash val="solid"/>
                      <a:round/>
                      <a:headEnd type="none" w="med" len="med"/>
                      <a:tailEnd type="none" w="med" len="med"/>
                    </a:lnL>
                    <a:lnR w="12700" cap="flat" cmpd="sng" algn="ctr">
                      <a:solidFill>
                        <a:srgbClr val="0036B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834B2"/>
                      </a:solidFill>
                      <a:prstDash val="solid"/>
                      <a:round/>
                      <a:headEnd type="none" w="med" len="med"/>
                      <a:tailEnd type="none" w="med" len="med"/>
                    </a:lnB>
                    <a:solidFill>
                      <a:srgbClr val="FFFFFF"/>
                    </a:solidFill>
                  </a:tcPr>
                </a:tc>
                <a:extLst>
                  <a:ext uri="{0D108BD9-81ED-4DB2-BD59-A6C34878D82A}">
                    <a16:rowId xmlns:a16="http://schemas.microsoft.com/office/drawing/2014/main" val="1170517058"/>
                  </a:ext>
                </a:extLst>
              </a:tr>
            </a:tbl>
          </a:graphicData>
        </a:graphic>
      </p:graphicFrame>
      <p:pic>
        <p:nvPicPr>
          <p:cNvPr id="7" name="Picture 6">
            <a:extLst>
              <a:ext uri="{FF2B5EF4-FFF2-40B4-BE49-F238E27FC236}">
                <a16:creationId xmlns:a16="http://schemas.microsoft.com/office/drawing/2014/main" id="{7C54D3A9-D80F-4E5E-8FA3-1019DFA1E273}"/>
              </a:ext>
            </a:extLst>
          </p:cNvPr>
          <p:cNvPicPr>
            <a:picLocks noChangeAspect="1"/>
          </p:cNvPicPr>
          <p:nvPr/>
        </p:nvPicPr>
        <p:blipFill>
          <a:blip r:embed="rId2"/>
          <a:stretch>
            <a:fillRect/>
          </a:stretch>
        </p:blipFill>
        <p:spPr>
          <a:xfrm>
            <a:off x="3313043" y="2223539"/>
            <a:ext cx="8189844" cy="4508566"/>
          </a:xfrm>
          <a:prstGeom prst="rect">
            <a:avLst/>
          </a:prstGeom>
        </p:spPr>
      </p:pic>
    </p:spTree>
    <p:extLst>
      <p:ext uri="{BB962C8B-B14F-4D97-AF65-F5344CB8AC3E}">
        <p14:creationId xmlns:p14="http://schemas.microsoft.com/office/powerpoint/2010/main" val="328439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 continues..</a:t>
            </a:r>
            <a:br>
              <a:rPr lang="en-US" dirty="0"/>
            </a:br>
            <a:endParaRPr lang="en-US" dirty="0"/>
          </a:p>
        </p:txBody>
      </p:sp>
      <p:sp>
        <p:nvSpPr>
          <p:cNvPr id="3" name="Rectangle 2">
            <a:extLst>
              <a:ext uri="{FF2B5EF4-FFF2-40B4-BE49-F238E27FC236}">
                <a16:creationId xmlns:a16="http://schemas.microsoft.com/office/drawing/2014/main" id="{D30022C2-9DBA-425C-85B2-A1DF8B5A8596}"/>
              </a:ext>
            </a:extLst>
          </p:cNvPr>
          <p:cNvSpPr/>
          <p:nvPr/>
        </p:nvSpPr>
        <p:spPr>
          <a:xfrm>
            <a:off x="798443" y="719275"/>
            <a:ext cx="10280374" cy="369332"/>
          </a:xfrm>
          <a:prstGeom prst="rect">
            <a:avLst/>
          </a:prstGeom>
        </p:spPr>
        <p:txBody>
          <a:bodyPr wrap="square">
            <a:spAutoFit/>
          </a:bodyPr>
          <a:lstStyle/>
          <a:p>
            <a:r>
              <a:rPr lang="en-US" b="1" dirty="0">
                <a:solidFill>
                  <a:srgbClr val="343434"/>
                </a:solidFill>
                <a:latin typeface="calibri" panose="020F0502020204030204" pitchFamily="34" charset="0"/>
              </a:rPr>
              <a:t>Locate using CSS</a:t>
            </a:r>
            <a:endParaRPr lang="en-US" sz="1400" b="0" i="0" dirty="0">
              <a:solidFill>
                <a:srgbClr val="343434"/>
              </a:solidFill>
              <a:effectLst/>
            </a:endParaRPr>
          </a:p>
        </p:txBody>
      </p:sp>
      <p:sp>
        <p:nvSpPr>
          <p:cNvPr id="5" name="Rectangle 4">
            <a:extLst>
              <a:ext uri="{FF2B5EF4-FFF2-40B4-BE49-F238E27FC236}">
                <a16:creationId xmlns:a16="http://schemas.microsoft.com/office/drawing/2014/main" id="{48F750F7-DDFE-473A-BC50-C73D212FDFC6}"/>
              </a:ext>
            </a:extLst>
          </p:cNvPr>
          <p:cNvSpPr/>
          <p:nvPr/>
        </p:nvSpPr>
        <p:spPr>
          <a:xfrm>
            <a:off x="675861" y="1088607"/>
            <a:ext cx="10827026" cy="307777"/>
          </a:xfrm>
          <a:prstGeom prst="rect">
            <a:avLst/>
          </a:prstGeom>
        </p:spPr>
        <p:txBody>
          <a:bodyPr wrap="square">
            <a:spAutoFit/>
          </a:bodyPr>
          <a:lstStyle/>
          <a:p>
            <a:pPr marL="742950" indent="-285750">
              <a:buFont typeface="Wingdings" panose="05000000000000000000" pitchFamily="2" charset="2"/>
              <a:buChar char="q"/>
            </a:pPr>
            <a:r>
              <a:rPr lang="en-US" sz="1400" dirty="0">
                <a:solidFill>
                  <a:srgbClr val="343434"/>
                </a:solidFill>
              </a:rPr>
              <a:t>Tag and attribute</a:t>
            </a:r>
          </a:p>
        </p:txBody>
      </p:sp>
      <p:pic>
        <p:nvPicPr>
          <p:cNvPr id="4" name="Picture 3">
            <a:extLst>
              <a:ext uri="{FF2B5EF4-FFF2-40B4-BE49-F238E27FC236}">
                <a16:creationId xmlns:a16="http://schemas.microsoft.com/office/drawing/2014/main" id="{87EDF556-D358-4AF3-8DB4-7064BF24E424}"/>
              </a:ext>
            </a:extLst>
          </p:cNvPr>
          <p:cNvPicPr>
            <a:picLocks noChangeAspect="1"/>
          </p:cNvPicPr>
          <p:nvPr/>
        </p:nvPicPr>
        <p:blipFill>
          <a:blip r:embed="rId2"/>
          <a:stretch>
            <a:fillRect/>
          </a:stretch>
        </p:blipFill>
        <p:spPr>
          <a:xfrm>
            <a:off x="675861" y="2146370"/>
            <a:ext cx="9621078" cy="4363625"/>
          </a:xfrm>
          <a:prstGeom prst="rect">
            <a:avLst/>
          </a:prstGeom>
        </p:spPr>
      </p:pic>
      <p:graphicFrame>
        <p:nvGraphicFramePr>
          <p:cNvPr id="7" name="Table 6">
            <a:extLst>
              <a:ext uri="{FF2B5EF4-FFF2-40B4-BE49-F238E27FC236}">
                <a16:creationId xmlns:a16="http://schemas.microsoft.com/office/drawing/2014/main" id="{4B1699B7-88B1-409C-BA18-434CF6F4F36F}"/>
              </a:ext>
            </a:extLst>
          </p:cNvPr>
          <p:cNvGraphicFramePr>
            <a:graphicFrameLocks noGrp="1"/>
          </p:cNvGraphicFramePr>
          <p:nvPr>
            <p:extLst>
              <p:ext uri="{D42A27DB-BD31-4B8C-83A1-F6EECF244321}">
                <p14:modId xmlns:p14="http://schemas.microsoft.com/office/powerpoint/2010/main" val="1346052477"/>
              </p:ext>
            </p:extLst>
          </p:nvPr>
        </p:nvGraphicFramePr>
        <p:xfrm>
          <a:off x="2885039" y="719275"/>
          <a:ext cx="7534482" cy="1432560"/>
        </p:xfrm>
        <a:graphic>
          <a:graphicData uri="http://schemas.openxmlformats.org/drawingml/2006/table">
            <a:tbl>
              <a:tblPr/>
              <a:tblGrid>
                <a:gridCol w="1091780">
                  <a:extLst>
                    <a:ext uri="{9D8B030D-6E8A-4147-A177-3AD203B41FA5}">
                      <a16:colId xmlns:a16="http://schemas.microsoft.com/office/drawing/2014/main" val="2079194382"/>
                    </a:ext>
                  </a:extLst>
                </a:gridCol>
                <a:gridCol w="6442702">
                  <a:extLst>
                    <a:ext uri="{9D8B030D-6E8A-4147-A177-3AD203B41FA5}">
                      <a16:colId xmlns:a16="http://schemas.microsoft.com/office/drawing/2014/main" val="996287223"/>
                    </a:ext>
                  </a:extLst>
                </a:gridCol>
              </a:tblGrid>
              <a:tr h="1130641">
                <a:tc>
                  <a:txBody>
                    <a:bodyPr/>
                    <a:lstStyle/>
                    <a:p>
                      <a:pPr algn="l" fontAlgn="t"/>
                      <a:r>
                        <a:rPr lang="en-US" sz="1400">
                          <a:effectLst/>
                        </a:rPr>
                        <a:t>css=</a:t>
                      </a:r>
                      <a:r>
                        <a:rPr lang="en-US" sz="1400" i="1">
                          <a:effectLst/>
                        </a:rPr>
                        <a:t>tag</a:t>
                      </a:r>
                      <a:r>
                        <a:rPr lang="en-US" sz="1400">
                          <a:effectLst/>
                        </a:rPr>
                        <a:t>[</a:t>
                      </a:r>
                      <a:r>
                        <a:rPr lang="en-US" sz="1400" i="1">
                          <a:effectLst/>
                        </a:rPr>
                        <a:t>attribute</a:t>
                      </a:r>
                      <a:r>
                        <a:rPr lang="en-US" sz="1400">
                          <a:effectLst/>
                        </a:rPr>
                        <a:t>=</a:t>
                      </a:r>
                      <a:r>
                        <a:rPr lang="en-US" sz="1400" i="1">
                          <a:effectLst/>
                        </a:rPr>
                        <a:t>value</a:t>
                      </a:r>
                      <a:r>
                        <a:rPr lang="en-US" sz="1400">
                          <a:effectLst/>
                        </a:rPr>
                        <a:t>]</a:t>
                      </a:r>
                    </a:p>
                  </a:txBody>
                  <a:tcPr marL="76200" marR="76200" marT="76200" marB="76200">
                    <a:lnL w="12700" cap="flat" cmpd="sng" algn="ctr">
                      <a:solidFill>
                        <a:srgbClr val="085AD8"/>
                      </a:solidFill>
                      <a:prstDash val="solid"/>
                      <a:round/>
                      <a:headEnd type="none" w="med" len="med"/>
                      <a:tailEnd type="none" w="med" len="med"/>
                    </a:lnL>
                    <a:lnR w="12700" cap="flat" cmpd="sng" algn="ctr">
                      <a:solidFill>
                        <a:srgbClr val="B05AD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59D8"/>
                      </a:solidFill>
                      <a:prstDash val="solid"/>
                      <a:round/>
                      <a:headEnd type="none" w="med" len="med"/>
                      <a:tailEnd type="none" w="med" len="med"/>
                    </a:lnB>
                    <a:solidFill>
                      <a:srgbClr val="FFFFFF"/>
                    </a:solidFill>
                  </a:tcPr>
                </a:tc>
                <a:tc>
                  <a:txBody>
                    <a:bodyPr/>
                    <a:lstStyle/>
                    <a:p>
                      <a:pPr marL="285750" indent="-285750" algn="l" fontAlgn="t">
                        <a:buFont typeface="Wingdings" panose="05000000000000000000" pitchFamily="2" charset="2"/>
                        <a:buChar char="Ø"/>
                      </a:pPr>
                      <a:r>
                        <a:rPr lang="en-US" sz="1400" dirty="0">
                          <a:effectLst/>
                        </a:rPr>
                        <a:t>tag = the HTML tag of the element being accessed</a:t>
                      </a:r>
                    </a:p>
                    <a:p>
                      <a:pPr marL="285750" indent="-285750" algn="l" fontAlgn="t">
                        <a:buFont typeface="Wingdings" panose="05000000000000000000" pitchFamily="2" charset="2"/>
                        <a:buChar char="Ø"/>
                      </a:pPr>
                      <a:r>
                        <a:rPr lang="en-US" sz="1400" dirty="0">
                          <a:effectLst/>
                        </a:rPr>
                        <a:t>[ and ] = square brackets within which a specific attribute and its corresponding value will be placed</a:t>
                      </a:r>
                    </a:p>
                    <a:p>
                      <a:pPr marL="285750" indent="-285750" algn="l" fontAlgn="t">
                        <a:buFont typeface="Wingdings" panose="05000000000000000000" pitchFamily="2" charset="2"/>
                        <a:buChar char="Ø"/>
                      </a:pPr>
                      <a:r>
                        <a:rPr lang="en-US" sz="1400" dirty="0">
                          <a:effectLst/>
                        </a:rPr>
                        <a:t>attribute = the attribute to be used. It is advisable to use an attribute that is unique to the element such as a name or ID.</a:t>
                      </a:r>
                    </a:p>
                    <a:p>
                      <a:pPr marL="285750" indent="-285750" algn="l" fontAlgn="t">
                        <a:buFont typeface="Wingdings" panose="05000000000000000000" pitchFamily="2" charset="2"/>
                        <a:buChar char="Ø"/>
                      </a:pPr>
                      <a:r>
                        <a:rPr lang="en-US" sz="1400" dirty="0">
                          <a:effectLst/>
                        </a:rPr>
                        <a:t>value = the corresponding value of the chosen attribute.</a:t>
                      </a:r>
                    </a:p>
                  </a:txBody>
                  <a:tcPr marL="76200" marR="76200" marT="76200" marB="76200">
                    <a:lnL w="12700" cap="flat" cmpd="sng" algn="ctr">
                      <a:solidFill>
                        <a:srgbClr val="B05AD8"/>
                      </a:solidFill>
                      <a:prstDash val="solid"/>
                      <a:round/>
                      <a:headEnd type="none" w="med" len="med"/>
                      <a:tailEnd type="none" w="med" len="med"/>
                    </a:lnL>
                    <a:lnR w="12700" cap="flat" cmpd="sng" algn="ctr">
                      <a:solidFill>
                        <a:srgbClr val="085AD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5AD8"/>
                      </a:solidFill>
                      <a:prstDash val="solid"/>
                      <a:round/>
                      <a:headEnd type="none" w="med" len="med"/>
                      <a:tailEnd type="none" w="med" len="med"/>
                    </a:lnB>
                    <a:solidFill>
                      <a:srgbClr val="FFFFFF"/>
                    </a:solidFill>
                  </a:tcPr>
                </a:tc>
                <a:extLst>
                  <a:ext uri="{0D108BD9-81ED-4DB2-BD59-A6C34878D82A}">
                    <a16:rowId xmlns:a16="http://schemas.microsoft.com/office/drawing/2014/main" val="2006413528"/>
                  </a:ext>
                </a:extLst>
              </a:tr>
            </a:tbl>
          </a:graphicData>
        </a:graphic>
      </p:graphicFrame>
    </p:spTree>
    <p:extLst>
      <p:ext uri="{BB962C8B-B14F-4D97-AF65-F5344CB8AC3E}">
        <p14:creationId xmlns:p14="http://schemas.microsoft.com/office/powerpoint/2010/main" val="335754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p:txBody>
          <a:bodyPr/>
          <a:lstStyle/>
          <a:p>
            <a:r>
              <a:rPr lang="en-US" dirty="0"/>
              <a:t>Story of Selenium</a:t>
            </a:r>
          </a:p>
        </p:txBody>
      </p:sp>
      <p:sp>
        <p:nvSpPr>
          <p:cNvPr id="3" name="Content Placeholder 2">
            <a:extLst>
              <a:ext uri="{FF2B5EF4-FFF2-40B4-BE49-F238E27FC236}">
                <a16:creationId xmlns:a16="http://schemas.microsoft.com/office/drawing/2014/main" id="{2E749B3A-0B77-43F4-8E0E-AE970D0BCAA0}"/>
              </a:ext>
            </a:extLst>
          </p:cNvPr>
          <p:cNvSpPr>
            <a:spLocks noGrp="1"/>
          </p:cNvSpPr>
          <p:nvPr>
            <p:ph idx="1"/>
          </p:nvPr>
        </p:nvSpPr>
        <p:spPr/>
        <p:txBody>
          <a:bodyPr>
            <a:normAutofit/>
          </a:bodyPr>
          <a:lstStyle/>
          <a:p>
            <a:r>
              <a:rPr lang="en-US" sz="1800" dirty="0"/>
              <a:t>Jason Huggins from </a:t>
            </a:r>
            <a:r>
              <a:rPr lang="en-US" sz="1800" dirty="0" err="1"/>
              <a:t>ThoughtWorks</a:t>
            </a:r>
            <a:r>
              <a:rPr lang="en-US" sz="1800" dirty="0"/>
              <a:t> created a JavaScript program in 2004 to test a web application which automatically control browser’s actions. This is called as  </a:t>
            </a:r>
            <a:r>
              <a:rPr lang="en-US" sz="1800" b="1" dirty="0" err="1"/>
              <a:t>JavaScriptTestRunner</a:t>
            </a:r>
            <a:r>
              <a:rPr lang="en-US" sz="1800" b="1" dirty="0"/>
              <a:t>. </a:t>
            </a:r>
            <a:r>
              <a:rPr lang="en-US" sz="1800" dirty="0"/>
              <a:t>Later he mad this tool as Open source on and renamed as </a:t>
            </a:r>
            <a:r>
              <a:rPr lang="en-US" sz="1800" b="1" dirty="0"/>
              <a:t>Selenium Core </a:t>
            </a:r>
            <a:r>
              <a:rPr lang="en-US" sz="1800" dirty="0"/>
              <a:t>which was used to test other web applications.</a:t>
            </a:r>
          </a:p>
          <a:p>
            <a:endParaRPr lang="en-US" sz="1800" dirty="0"/>
          </a:p>
          <a:p>
            <a:r>
              <a:rPr lang="en-US" sz="1800" dirty="0"/>
              <a:t>Reason to go for Selenium RC :  Same Origin Policy Issue</a:t>
            </a:r>
          </a:p>
          <a:p>
            <a:r>
              <a:rPr lang="en-US" sz="1800" dirty="0"/>
              <a:t>What is Same Origin Policy:</a:t>
            </a:r>
          </a:p>
          <a:p>
            <a:pPr lvl="1"/>
            <a:r>
              <a:rPr lang="en-US" sz="1800" dirty="0"/>
              <a:t>JavaScript code which is used to access elements from One Domain cannot be used to access the elements from other domain. – This is called Same Origin Policy Issue. This was the major limitation of using Selenium Core to  test any web applications.</a:t>
            </a:r>
          </a:p>
          <a:p>
            <a:r>
              <a:rPr lang="en-US" sz="1800" dirty="0"/>
              <a:t>So the Selenium Core users must install local copies of both Selenium Core and the web server containing the web application being tested to make sure that both are from same domain.</a:t>
            </a:r>
          </a:p>
        </p:txBody>
      </p:sp>
    </p:spTree>
    <p:extLst>
      <p:ext uri="{BB962C8B-B14F-4D97-AF65-F5344CB8AC3E}">
        <p14:creationId xmlns:p14="http://schemas.microsoft.com/office/powerpoint/2010/main" val="7602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 continues..</a:t>
            </a:r>
            <a:br>
              <a:rPr lang="en-US" dirty="0"/>
            </a:br>
            <a:endParaRPr lang="en-US" dirty="0"/>
          </a:p>
        </p:txBody>
      </p:sp>
      <p:sp>
        <p:nvSpPr>
          <p:cNvPr id="3" name="Rectangle 2">
            <a:extLst>
              <a:ext uri="{FF2B5EF4-FFF2-40B4-BE49-F238E27FC236}">
                <a16:creationId xmlns:a16="http://schemas.microsoft.com/office/drawing/2014/main" id="{D30022C2-9DBA-425C-85B2-A1DF8B5A8596}"/>
              </a:ext>
            </a:extLst>
          </p:cNvPr>
          <p:cNvSpPr/>
          <p:nvPr/>
        </p:nvSpPr>
        <p:spPr>
          <a:xfrm>
            <a:off x="798443" y="719275"/>
            <a:ext cx="10280374" cy="369332"/>
          </a:xfrm>
          <a:prstGeom prst="rect">
            <a:avLst/>
          </a:prstGeom>
        </p:spPr>
        <p:txBody>
          <a:bodyPr wrap="square">
            <a:spAutoFit/>
          </a:bodyPr>
          <a:lstStyle/>
          <a:p>
            <a:r>
              <a:rPr lang="en-US" b="1" dirty="0">
                <a:solidFill>
                  <a:srgbClr val="343434"/>
                </a:solidFill>
                <a:latin typeface="calibri" panose="020F0502020204030204" pitchFamily="34" charset="0"/>
              </a:rPr>
              <a:t>Locate using CSS</a:t>
            </a:r>
            <a:endParaRPr lang="en-US" sz="1400" b="0" i="0" dirty="0">
              <a:solidFill>
                <a:srgbClr val="343434"/>
              </a:solidFill>
              <a:effectLst/>
            </a:endParaRPr>
          </a:p>
        </p:txBody>
      </p:sp>
      <p:sp>
        <p:nvSpPr>
          <p:cNvPr id="5" name="Rectangle 4">
            <a:extLst>
              <a:ext uri="{FF2B5EF4-FFF2-40B4-BE49-F238E27FC236}">
                <a16:creationId xmlns:a16="http://schemas.microsoft.com/office/drawing/2014/main" id="{48F750F7-DDFE-473A-BC50-C73D212FDFC6}"/>
              </a:ext>
            </a:extLst>
          </p:cNvPr>
          <p:cNvSpPr/>
          <p:nvPr/>
        </p:nvSpPr>
        <p:spPr>
          <a:xfrm>
            <a:off x="675861" y="1088607"/>
            <a:ext cx="10827026" cy="307777"/>
          </a:xfrm>
          <a:prstGeom prst="rect">
            <a:avLst/>
          </a:prstGeom>
        </p:spPr>
        <p:txBody>
          <a:bodyPr wrap="square">
            <a:spAutoFit/>
          </a:bodyPr>
          <a:lstStyle/>
          <a:p>
            <a:pPr marL="742950" indent="-285750">
              <a:buFont typeface="Wingdings" panose="05000000000000000000" pitchFamily="2" charset="2"/>
              <a:buChar char="q"/>
            </a:pPr>
            <a:r>
              <a:rPr lang="en-US" sz="1400" dirty="0">
                <a:solidFill>
                  <a:srgbClr val="343434"/>
                </a:solidFill>
              </a:rPr>
              <a:t>Tag &amp; class</a:t>
            </a:r>
          </a:p>
        </p:txBody>
      </p:sp>
      <p:graphicFrame>
        <p:nvGraphicFramePr>
          <p:cNvPr id="7" name="Table 6">
            <a:extLst>
              <a:ext uri="{FF2B5EF4-FFF2-40B4-BE49-F238E27FC236}">
                <a16:creationId xmlns:a16="http://schemas.microsoft.com/office/drawing/2014/main" id="{4B1699B7-88B1-409C-BA18-434CF6F4F36F}"/>
              </a:ext>
            </a:extLst>
          </p:cNvPr>
          <p:cNvGraphicFramePr>
            <a:graphicFrameLocks noGrp="1"/>
          </p:cNvGraphicFramePr>
          <p:nvPr>
            <p:extLst>
              <p:ext uri="{D42A27DB-BD31-4B8C-83A1-F6EECF244321}">
                <p14:modId xmlns:p14="http://schemas.microsoft.com/office/powerpoint/2010/main" val="997334802"/>
              </p:ext>
            </p:extLst>
          </p:nvPr>
        </p:nvGraphicFramePr>
        <p:xfrm>
          <a:off x="675861" y="1480584"/>
          <a:ext cx="11304104" cy="851799"/>
        </p:xfrm>
        <a:graphic>
          <a:graphicData uri="http://schemas.openxmlformats.org/drawingml/2006/table">
            <a:tbl>
              <a:tblPr/>
              <a:tblGrid>
                <a:gridCol w="1638015">
                  <a:extLst>
                    <a:ext uri="{9D8B030D-6E8A-4147-A177-3AD203B41FA5}">
                      <a16:colId xmlns:a16="http://schemas.microsoft.com/office/drawing/2014/main" val="2079194382"/>
                    </a:ext>
                  </a:extLst>
                </a:gridCol>
                <a:gridCol w="9666089">
                  <a:extLst>
                    <a:ext uri="{9D8B030D-6E8A-4147-A177-3AD203B41FA5}">
                      <a16:colId xmlns:a16="http://schemas.microsoft.com/office/drawing/2014/main" val="996287223"/>
                    </a:ext>
                  </a:extLst>
                </a:gridCol>
              </a:tblGrid>
              <a:tr h="851799">
                <a:tc>
                  <a:txBody>
                    <a:bodyPr/>
                    <a:lstStyle/>
                    <a:p>
                      <a:pPr algn="ctr" fontAlgn="t"/>
                      <a:r>
                        <a:rPr lang="en-US" sz="1400" dirty="0" err="1">
                          <a:effectLst/>
                        </a:rPr>
                        <a:t>css</a:t>
                      </a:r>
                      <a:r>
                        <a:rPr lang="en-US" sz="1400" dirty="0">
                          <a:effectLst/>
                        </a:rPr>
                        <a:t>=</a:t>
                      </a:r>
                      <a:r>
                        <a:rPr lang="en-US" sz="1400" i="1" dirty="0" err="1">
                          <a:effectLst/>
                        </a:rPr>
                        <a:t>tag</a:t>
                      </a:r>
                      <a:r>
                        <a:rPr lang="en-US" sz="1400" dirty="0" err="1">
                          <a:effectLst/>
                        </a:rPr>
                        <a:t>.</a:t>
                      </a:r>
                      <a:r>
                        <a:rPr lang="en-US" sz="1400" i="1" dirty="0" err="1">
                          <a:effectLst/>
                        </a:rPr>
                        <a:t>class</a:t>
                      </a:r>
                      <a:endParaRPr lang="en-US" sz="1400" dirty="0">
                        <a:effectLst/>
                      </a:endParaRPr>
                    </a:p>
                  </a:txBody>
                  <a:tcPr marL="76200" marR="76200" marT="76200" marB="76200">
                    <a:lnL w="12700" cap="flat" cmpd="sng" algn="ctr">
                      <a:solidFill>
                        <a:srgbClr val="085AD8"/>
                      </a:solidFill>
                      <a:prstDash val="solid"/>
                      <a:round/>
                      <a:headEnd type="none" w="med" len="med"/>
                      <a:tailEnd type="none" w="med" len="med"/>
                    </a:lnL>
                    <a:lnR w="12700" cap="flat" cmpd="sng" algn="ctr">
                      <a:solidFill>
                        <a:srgbClr val="B05AD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59D8"/>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dirty="0">
                          <a:effectLst/>
                        </a:rPr>
                        <a:t>tag = the HTML tag of the element being accessed</a:t>
                      </a:r>
                    </a:p>
                    <a:p>
                      <a:pPr algn="l" fontAlgn="t">
                        <a:buFont typeface="Arial" panose="020B0604020202020204" pitchFamily="34" charset="0"/>
                        <a:buChar char="•"/>
                      </a:pPr>
                      <a:r>
                        <a:rPr lang="en-US" sz="1400" dirty="0">
                          <a:effectLst/>
                        </a:rPr>
                        <a:t>. = the dot sign. This should always be present when using a CSS Selector with class</a:t>
                      </a:r>
                    </a:p>
                    <a:p>
                      <a:pPr algn="l" fontAlgn="t">
                        <a:buFont typeface="Arial" panose="020B0604020202020204" pitchFamily="34" charset="0"/>
                        <a:buChar char="•"/>
                      </a:pPr>
                      <a:r>
                        <a:rPr lang="en-US" sz="1400" dirty="0">
                          <a:effectLst/>
                        </a:rPr>
                        <a:t>class = the class of the element being accessed</a:t>
                      </a:r>
                    </a:p>
                  </a:txBody>
                  <a:tcPr marL="76200" marR="76200" marT="76200" marB="76200">
                    <a:lnL w="12700" cap="flat" cmpd="sng" algn="ctr">
                      <a:solidFill>
                        <a:srgbClr val="B05AD8"/>
                      </a:solidFill>
                      <a:prstDash val="solid"/>
                      <a:round/>
                      <a:headEnd type="none" w="med" len="med"/>
                      <a:tailEnd type="none" w="med" len="med"/>
                    </a:lnL>
                    <a:lnR w="12700" cap="flat" cmpd="sng" algn="ctr">
                      <a:solidFill>
                        <a:srgbClr val="085AD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5AD8"/>
                      </a:solidFill>
                      <a:prstDash val="solid"/>
                      <a:round/>
                      <a:headEnd type="none" w="med" len="med"/>
                      <a:tailEnd type="none" w="med" len="med"/>
                    </a:lnB>
                    <a:solidFill>
                      <a:srgbClr val="FFFFFF"/>
                    </a:solidFill>
                  </a:tcPr>
                </a:tc>
                <a:extLst>
                  <a:ext uri="{0D108BD9-81ED-4DB2-BD59-A6C34878D82A}">
                    <a16:rowId xmlns:a16="http://schemas.microsoft.com/office/drawing/2014/main" val="2006413528"/>
                  </a:ext>
                </a:extLst>
              </a:tr>
            </a:tbl>
          </a:graphicData>
        </a:graphic>
      </p:graphicFrame>
      <p:pic>
        <p:nvPicPr>
          <p:cNvPr id="6" name="Picture 5">
            <a:extLst>
              <a:ext uri="{FF2B5EF4-FFF2-40B4-BE49-F238E27FC236}">
                <a16:creationId xmlns:a16="http://schemas.microsoft.com/office/drawing/2014/main" id="{3491AD61-648A-4EB0-A2F5-F451EA5BAD0C}"/>
              </a:ext>
            </a:extLst>
          </p:cNvPr>
          <p:cNvPicPr>
            <a:picLocks noChangeAspect="1"/>
          </p:cNvPicPr>
          <p:nvPr/>
        </p:nvPicPr>
        <p:blipFill>
          <a:blip r:embed="rId2"/>
          <a:stretch>
            <a:fillRect/>
          </a:stretch>
        </p:blipFill>
        <p:spPr>
          <a:xfrm>
            <a:off x="901149" y="2332383"/>
            <a:ext cx="11078816" cy="4121426"/>
          </a:xfrm>
          <a:prstGeom prst="rect">
            <a:avLst/>
          </a:prstGeom>
        </p:spPr>
      </p:pic>
    </p:spTree>
    <p:extLst>
      <p:ext uri="{BB962C8B-B14F-4D97-AF65-F5344CB8AC3E}">
        <p14:creationId xmlns:p14="http://schemas.microsoft.com/office/powerpoint/2010/main" val="2544475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a:t>
            </a:r>
            <a:br>
              <a:rPr lang="en-US" dirty="0"/>
            </a:br>
            <a:endParaRPr lang="en-US" dirty="0"/>
          </a:p>
        </p:txBody>
      </p:sp>
      <p:sp>
        <p:nvSpPr>
          <p:cNvPr id="3" name="Rectangle 2">
            <a:extLst>
              <a:ext uri="{FF2B5EF4-FFF2-40B4-BE49-F238E27FC236}">
                <a16:creationId xmlns:a16="http://schemas.microsoft.com/office/drawing/2014/main" id="{D30022C2-9DBA-425C-85B2-A1DF8B5A8596}"/>
              </a:ext>
            </a:extLst>
          </p:cNvPr>
          <p:cNvSpPr/>
          <p:nvPr/>
        </p:nvSpPr>
        <p:spPr>
          <a:xfrm>
            <a:off x="798443" y="719275"/>
            <a:ext cx="10280374" cy="369332"/>
          </a:xfrm>
          <a:prstGeom prst="rect">
            <a:avLst/>
          </a:prstGeom>
        </p:spPr>
        <p:txBody>
          <a:bodyPr wrap="square">
            <a:spAutoFit/>
          </a:bodyPr>
          <a:lstStyle/>
          <a:p>
            <a:r>
              <a:rPr lang="en-US" b="1" dirty="0">
                <a:solidFill>
                  <a:srgbClr val="343434"/>
                </a:solidFill>
                <a:latin typeface="calibri" panose="020F0502020204030204" pitchFamily="34" charset="0"/>
              </a:rPr>
              <a:t>Locate using CSS</a:t>
            </a:r>
            <a:endParaRPr lang="en-US" sz="1400" b="0" i="0" dirty="0">
              <a:solidFill>
                <a:srgbClr val="343434"/>
              </a:solidFill>
              <a:effectLst/>
            </a:endParaRPr>
          </a:p>
        </p:txBody>
      </p:sp>
      <p:sp>
        <p:nvSpPr>
          <p:cNvPr id="5" name="Rectangle 4">
            <a:extLst>
              <a:ext uri="{FF2B5EF4-FFF2-40B4-BE49-F238E27FC236}">
                <a16:creationId xmlns:a16="http://schemas.microsoft.com/office/drawing/2014/main" id="{48F750F7-DDFE-473A-BC50-C73D212FDFC6}"/>
              </a:ext>
            </a:extLst>
          </p:cNvPr>
          <p:cNvSpPr/>
          <p:nvPr/>
        </p:nvSpPr>
        <p:spPr>
          <a:xfrm>
            <a:off x="2266121" y="719275"/>
            <a:ext cx="4161183" cy="307777"/>
          </a:xfrm>
          <a:prstGeom prst="rect">
            <a:avLst/>
          </a:prstGeom>
        </p:spPr>
        <p:txBody>
          <a:bodyPr wrap="square">
            <a:spAutoFit/>
          </a:bodyPr>
          <a:lstStyle/>
          <a:p>
            <a:pPr marL="742950" indent="-285750">
              <a:buFont typeface="Wingdings" panose="05000000000000000000" pitchFamily="2" charset="2"/>
              <a:buChar char="q"/>
            </a:pPr>
            <a:r>
              <a:rPr lang="en-US" sz="1400" dirty="0">
                <a:solidFill>
                  <a:srgbClr val="343434"/>
                </a:solidFill>
              </a:rPr>
              <a:t>Tag ,class &amp; attribute</a:t>
            </a:r>
          </a:p>
        </p:txBody>
      </p:sp>
      <p:graphicFrame>
        <p:nvGraphicFramePr>
          <p:cNvPr id="6" name="Table 5">
            <a:extLst>
              <a:ext uri="{FF2B5EF4-FFF2-40B4-BE49-F238E27FC236}">
                <a16:creationId xmlns:a16="http://schemas.microsoft.com/office/drawing/2014/main" id="{34999047-E0C4-4B49-8E6C-B09D77C47EDB}"/>
              </a:ext>
            </a:extLst>
          </p:cNvPr>
          <p:cNvGraphicFramePr>
            <a:graphicFrameLocks noGrp="1"/>
          </p:cNvGraphicFramePr>
          <p:nvPr>
            <p:extLst>
              <p:ext uri="{D42A27DB-BD31-4B8C-83A1-F6EECF244321}">
                <p14:modId xmlns:p14="http://schemas.microsoft.com/office/powerpoint/2010/main" val="1607347761"/>
              </p:ext>
            </p:extLst>
          </p:nvPr>
        </p:nvGraphicFramePr>
        <p:xfrm>
          <a:off x="675861" y="1099930"/>
          <a:ext cx="10402956" cy="1219200"/>
        </p:xfrm>
        <a:graphic>
          <a:graphicData uri="http://schemas.openxmlformats.org/drawingml/2006/table">
            <a:tbl>
              <a:tblPr/>
              <a:tblGrid>
                <a:gridCol w="1507434">
                  <a:extLst>
                    <a:ext uri="{9D8B030D-6E8A-4147-A177-3AD203B41FA5}">
                      <a16:colId xmlns:a16="http://schemas.microsoft.com/office/drawing/2014/main" val="3998996810"/>
                    </a:ext>
                  </a:extLst>
                </a:gridCol>
                <a:gridCol w="8895522">
                  <a:extLst>
                    <a:ext uri="{9D8B030D-6E8A-4147-A177-3AD203B41FA5}">
                      <a16:colId xmlns:a16="http://schemas.microsoft.com/office/drawing/2014/main" val="3260213420"/>
                    </a:ext>
                  </a:extLst>
                </a:gridCol>
              </a:tblGrid>
              <a:tr h="849772">
                <a:tc>
                  <a:txBody>
                    <a:bodyPr/>
                    <a:lstStyle/>
                    <a:p>
                      <a:pPr algn="l" fontAlgn="t"/>
                      <a:r>
                        <a:rPr lang="en-US" sz="1400" dirty="0" err="1">
                          <a:effectLst/>
                        </a:rPr>
                        <a:t>css</a:t>
                      </a:r>
                      <a:r>
                        <a:rPr lang="en-US" sz="1400" dirty="0">
                          <a:effectLst/>
                        </a:rPr>
                        <a:t>=</a:t>
                      </a:r>
                      <a:r>
                        <a:rPr lang="en-US" sz="1400" i="1" dirty="0">
                          <a:effectLst/>
                        </a:rPr>
                        <a:t>tag</a:t>
                      </a:r>
                      <a:r>
                        <a:rPr lang="en-US" sz="1400" dirty="0">
                          <a:effectLst/>
                        </a:rPr>
                        <a:t>[</a:t>
                      </a:r>
                      <a:r>
                        <a:rPr lang="en-US" sz="1400" i="1" dirty="0">
                          <a:effectLst/>
                        </a:rPr>
                        <a:t>attribute</a:t>
                      </a:r>
                      <a:r>
                        <a:rPr lang="en-US" sz="1400" dirty="0">
                          <a:effectLst/>
                        </a:rPr>
                        <a:t>=</a:t>
                      </a:r>
                      <a:r>
                        <a:rPr lang="en-US" sz="1400" i="1" dirty="0">
                          <a:effectLst/>
                        </a:rPr>
                        <a:t>value</a:t>
                      </a:r>
                      <a:r>
                        <a:rPr lang="en-US" sz="1400" dirty="0">
                          <a:effectLst/>
                        </a:rPr>
                        <a:t>]</a:t>
                      </a:r>
                    </a:p>
                  </a:txBody>
                  <a:tcPr marL="76200" marR="76200" marT="76200" marB="76200">
                    <a:lnL w="12700" cap="flat" cmpd="sng" algn="ctr">
                      <a:solidFill>
                        <a:srgbClr val="F030B2"/>
                      </a:solidFill>
                      <a:prstDash val="solid"/>
                      <a:round/>
                      <a:headEnd type="none" w="med" len="med"/>
                      <a:tailEnd type="none" w="med" len="med"/>
                    </a:lnL>
                    <a:lnR w="12700" cap="flat" cmpd="sng" algn="ctr">
                      <a:solidFill>
                        <a:srgbClr val="E034B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830B2"/>
                      </a:solidFill>
                      <a:prstDash val="solid"/>
                      <a:round/>
                      <a:headEnd type="none" w="med" len="med"/>
                      <a:tailEnd type="none" w="med" len="med"/>
                    </a:lnB>
                    <a:solidFill>
                      <a:srgbClr val="FFFFFF"/>
                    </a:solidFill>
                  </a:tcPr>
                </a:tc>
                <a:tc>
                  <a:txBody>
                    <a:bodyPr/>
                    <a:lstStyle/>
                    <a:p>
                      <a:pPr marL="285750" indent="-285750" algn="l" fontAlgn="t">
                        <a:buFont typeface="Wingdings" panose="05000000000000000000" pitchFamily="2" charset="2"/>
                        <a:buChar char="Ø"/>
                      </a:pPr>
                      <a:r>
                        <a:rPr lang="en-US" sz="1400" dirty="0">
                          <a:effectLst/>
                        </a:rPr>
                        <a:t>tag = the HTML tag of the element being accessed</a:t>
                      </a:r>
                    </a:p>
                    <a:p>
                      <a:pPr marL="285750" indent="-285750" algn="l" fontAlgn="t">
                        <a:buFont typeface="Wingdings" panose="05000000000000000000" pitchFamily="2" charset="2"/>
                        <a:buChar char="Ø"/>
                      </a:pPr>
                      <a:r>
                        <a:rPr lang="en-US" sz="1400" dirty="0">
                          <a:effectLst/>
                        </a:rPr>
                        <a:t>[ and ] = square brackets within which a specific attribute and its corresponding value will be placed</a:t>
                      </a:r>
                    </a:p>
                    <a:p>
                      <a:pPr marL="285750" indent="-285750" algn="l" fontAlgn="t">
                        <a:buFont typeface="Wingdings" panose="05000000000000000000" pitchFamily="2" charset="2"/>
                        <a:buChar char="Ø"/>
                      </a:pPr>
                      <a:r>
                        <a:rPr lang="en-US" sz="1400" dirty="0">
                          <a:effectLst/>
                        </a:rPr>
                        <a:t>attribute = the attribute to be used. It is advisable to use an attribute that is unique to the element such as a name or ID.</a:t>
                      </a:r>
                    </a:p>
                    <a:p>
                      <a:pPr algn="l" fontAlgn="t">
                        <a:buFont typeface="Arial" panose="020B0604020202020204" pitchFamily="34" charset="0"/>
                        <a:buChar char="•"/>
                      </a:pPr>
                      <a:r>
                        <a:rPr lang="en-US" sz="1400" dirty="0">
                          <a:effectLst/>
                        </a:rPr>
                        <a:t>value = the corresponding value of the chosen attribute.</a:t>
                      </a:r>
                    </a:p>
                  </a:txBody>
                  <a:tcPr marL="76200" marR="76200" marT="76200" marB="76200">
                    <a:lnL w="12700" cap="flat" cmpd="sng" algn="ctr">
                      <a:solidFill>
                        <a:srgbClr val="E034B2"/>
                      </a:solidFill>
                      <a:prstDash val="solid"/>
                      <a:round/>
                      <a:headEnd type="none" w="med" len="med"/>
                      <a:tailEnd type="none" w="med" len="med"/>
                    </a:lnL>
                    <a:lnR w="12700" cap="flat" cmpd="sng" algn="ctr">
                      <a:solidFill>
                        <a:srgbClr val="0036B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834B2"/>
                      </a:solidFill>
                      <a:prstDash val="solid"/>
                      <a:round/>
                      <a:headEnd type="none" w="med" len="med"/>
                      <a:tailEnd type="none" w="med" len="med"/>
                    </a:lnB>
                    <a:solidFill>
                      <a:srgbClr val="FFFFFF"/>
                    </a:solidFill>
                  </a:tcPr>
                </a:tc>
                <a:extLst>
                  <a:ext uri="{0D108BD9-81ED-4DB2-BD59-A6C34878D82A}">
                    <a16:rowId xmlns:a16="http://schemas.microsoft.com/office/drawing/2014/main" val="1170517058"/>
                  </a:ext>
                </a:extLst>
              </a:tr>
            </a:tbl>
          </a:graphicData>
        </a:graphic>
      </p:graphicFrame>
      <p:pic>
        <p:nvPicPr>
          <p:cNvPr id="4" name="Picture 3">
            <a:extLst>
              <a:ext uri="{FF2B5EF4-FFF2-40B4-BE49-F238E27FC236}">
                <a16:creationId xmlns:a16="http://schemas.microsoft.com/office/drawing/2014/main" id="{D97102A0-31DA-45D3-B9D5-09F6E146FEC0}"/>
              </a:ext>
            </a:extLst>
          </p:cNvPr>
          <p:cNvPicPr>
            <a:picLocks noChangeAspect="1"/>
          </p:cNvPicPr>
          <p:nvPr/>
        </p:nvPicPr>
        <p:blipFill>
          <a:blip r:embed="rId2"/>
          <a:stretch>
            <a:fillRect/>
          </a:stretch>
        </p:blipFill>
        <p:spPr>
          <a:xfrm>
            <a:off x="477078" y="2330453"/>
            <a:ext cx="10744199" cy="4292053"/>
          </a:xfrm>
          <a:prstGeom prst="rect">
            <a:avLst/>
          </a:prstGeom>
        </p:spPr>
      </p:pic>
    </p:spTree>
    <p:extLst>
      <p:ext uri="{BB962C8B-B14F-4D97-AF65-F5344CB8AC3E}">
        <p14:creationId xmlns:p14="http://schemas.microsoft.com/office/powerpoint/2010/main" val="3582136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normAutofit fontScale="90000"/>
          </a:bodyPr>
          <a:lstStyle/>
          <a:p>
            <a:r>
              <a:rPr lang="en-US" dirty="0"/>
              <a:t>				Locators</a:t>
            </a:r>
            <a:br>
              <a:rPr lang="en-US" dirty="0"/>
            </a:br>
            <a:endParaRPr lang="en-US" dirty="0"/>
          </a:p>
        </p:txBody>
      </p:sp>
      <p:sp>
        <p:nvSpPr>
          <p:cNvPr id="3" name="Rectangle 2">
            <a:extLst>
              <a:ext uri="{FF2B5EF4-FFF2-40B4-BE49-F238E27FC236}">
                <a16:creationId xmlns:a16="http://schemas.microsoft.com/office/drawing/2014/main" id="{D30022C2-9DBA-425C-85B2-A1DF8B5A8596}"/>
              </a:ext>
            </a:extLst>
          </p:cNvPr>
          <p:cNvSpPr/>
          <p:nvPr/>
        </p:nvSpPr>
        <p:spPr>
          <a:xfrm>
            <a:off x="798443" y="719275"/>
            <a:ext cx="10280374" cy="584775"/>
          </a:xfrm>
          <a:prstGeom prst="rect">
            <a:avLst/>
          </a:prstGeom>
        </p:spPr>
        <p:txBody>
          <a:bodyPr wrap="square">
            <a:spAutoFit/>
          </a:bodyPr>
          <a:lstStyle/>
          <a:p>
            <a:r>
              <a:rPr lang="en-US" b="1" dirty="0"/>
              <a:t>Locating by CSS Selector - inner text</a:t>
            </a:r>
          </a:p>
          <a:p>
            <a:endParaRPr lang="en-US" sz="1400" b="0" i="0" dirty="0">
              <a:solidFill>
                <a:srgbClr val="343434"/>
              </a:solidFill>
              <a:effectLst/>
            </a:endParaRPr>
          </a:p>
        </p:txBody>
      </p:sp>
      <p:graphicFrame>
        <p:nvGraphicFramePr>
          <p:cNvPr id="6" name="Table 5">
            <a:extLst>
              <a:ext uri="{FF2B5EF4-FFF2-40B4-BE49-F238E27FC236}">
                <a16:creationId xmlns:a16="http://schemas.microsoft.com/office/drawing/2014/main" id="{34999047-E0C4-4B49-8E6C-B09D77C47EDB}"/>
              </a:ext>
            </a:extLst>
          </p:cNvPr>
          <p:cNvGraphicFramePr>
            <a:graphicFrameLocks noGrp="1"/>
          </p:cNvGraphicFramePr>
          <p:nvPr>
            <p:extLst>
              <p:ext uri="{D42A27DB-BD31-4B8C-83A1-F6EECF244321}">
                <p14:modId xmlns:p14="http://schemas.microsoft.com/office/powerpoint/2010/main" val="186437601"/>
              </p:ext>
            </p:extLst>
          </p:nvPr>
        </p:nvGraphicFramePr>
        <p:xfrm>
          <a:off x="675861" y="1099930"/>
          <a:ext cx="8706678" cy="584774"/>
        </p:xfrm>
        <a:graphic>
          <a:graphicData uri="http://schemas.openxmlformats.org/drawingml/2006/table">
            <a:tbl>
              <a:tblPr/>
              <a:tblGrid>
                <a:gridCol w="1261636">
                  <a:extLst>
                    <a:ext uri="{9D8B030D-6E8A-4147-A177-3AD203B41FA5}">
                      <a16:colId xmlns:a16="http://schemas.microsoft.com/office/drawing/2014/main" val="3998996810"/>
                    </a:ext>
                  </a:extLst>
                </a:gridCol>
                <a:gridCol w="7445042">
                  <a:extLst>
                    <a:ext uri="{9D8B030D-6E8A-4147-A177-3AD203B41FA5}">
                      <a16:colId xmlns:a16="http://schemas.microsoft.com/office/drawing/2014/main" val="3260213420"/>
                    </a:ext>
                  </a:extLst>
                </a:gridCol>
              </a:tblGrid>
              <a:tr h="584774">
                <a:tc>
                  <a:txBody>
                    <a:bodyPr/>
                    <a:lstStyle/>
                    <a:p>
                      <a:pPr algn="ctr" fontAlgn="t"/>
                      <a:r>
                        <a:rPr lang="en-US" sz="1400" dirty="0" err="1">
                          <a:effectLst/>
                        </a:rPr>
                        <a:t>css</a:t>
                      </a:r>
                      <a:r>
                        <a:rPr lang="en-US" sz="1400" dirty="0">
                          <a:effectLst/>
                        </a:rPr>
                        <a:t>=</a:t>
                      </a:r>
                      <a:r>
                        <a:rPr lang="en-US" sz="1400" i="1" dirty="0" err="1">
                          <a:effectLst/>
                        </a:rPr>
                        <a:t>tag</a:t>
                      </a:r>
                      <a:r>
                        <a:rPr lang="en-US" sz="1400" dirty="0" err="1">
                          <a:effectLst/>
                        </a:rPr>
                        <a:t>:contains</a:t>
                      </a:r>
                      <a:r>
                        <a:rPr lang="en-US" sz="1400" dirty="0">
                          <a:effectLst/>
                        </a:rPr>
                        <a:t>("</a:t>
                      </a:r>
                      <a:r>
                        <a:rPr lang="en-US" sz="1400" i="1" dirty="0">
                          <a:effectLst/>
                        </a:rPr>
                        <a:t>inner text</a:t>
                      </a:r>
                      <a:r>
                        <a:rPr lang="en-US" sz="1400" dirty="0">
                          <a:effectLst/>
                        </a:rPr>
                        <a:t>")</a:t>
                      </a:r>
                    </a:p>
                  </a:txBody>
                  <a:tcPr marL="76200" marR="76200" marT="76200" marB="76200">
                    <a:lnL w="12700" cap="flat" cmpd="sng" algn="ctr">
                      <a:solidFill>
                        <a:srgbClr val="F030B2"/>
                      </a:solidFill>
                      <a:prstDash val="solid"/>
                      <a:round/>
                      <a:headEnd type="none" w="med" len="med"/>
                      <a:tailEnd type="none" w="med" len="med"/>
                    </a:lnL>
                    <a:lnR w="12700" cap="flat" cmpd="sng" algn="ctr">
                      <a:solidFill>
                        <a:srgbClr val="E034B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830B2"/>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dirty="0">
                          <a:effectLst/>
                        </a:rPr>
                        <a:t>tag = the HTML tag of the element being accessed</a:t>
                      </a:r>
                    </a:p>
                    <a:p>
                      <a:pPr algn="l" fontAlgn="t">
                        <a:buFont typeface="Arial" panose="020B0604020202020204" pitchFamily="34" charset="0"/>
                        <a:buChar char="•"/>
                      </a:pPr>
                      <a:r>
                        <a:rPr lang="en-US" sz="1400" dirty="0">
                          <a:effectLst/>
                        </a:rPr>
                        <a:t>inner text = the inner text of the element</a:t>
                      </a:r>
                    </a:p>
                  </a:txBody>
                  <a:tcPr marL="76200" marR="76200" marT="76200" marB="76200">
                    <a:lnL w="12700" cap="flat" cmpd="sng" algn="ctr">
                      <a:solidFill>
                        <a:srgbClr val="E034B2"/>
                      </a:solidFill>
                      <a:prstDash val="solid"/>
                      <a:round/>
                      <a:headEnd type="none" w="med" len="med"/>
                      <a:tailEnd type="none" w="med" len="med"/>
                    </a:lnL>
                    <a:lnR w="12700" cap="flat" cmpd="sng" algn="ctr">
                      <a:solidFill>
                        <a:srgbClr val="0036B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834B2"/>
                      </a:solidFill>
                      <a:prstDash val="solid"/>
                      <a:round/>
                      <a:headEnd type="none" w="med" len="med"/>
                      <a:tailEnd type="none" w="med" len="med"/>
                    </a:lnB>
                    <a:solidFill>
                      <a:srgbClr val="FFFFFF"/>
                    </a:solidFill>
                  </a:tcPr>
                </a:tc>
                <a:extLst>
                  <a:ext uri="{0D108BD9-81ED-4DB2-BD59-A6C34878D82A}">
                    <a16:rowId xmlns:a16="http://schemas.microsoft.com/office/drawing/2014/main" val="1170517058"/>
                  </a:ext>
                </a:extLst>
              </a:tr>
            </a:tbl>
          </a:graphicData>
        </a:graphic>
      </p:graphicFrame>
    </p:spTree>
    <p:extLst>
      <p:ext uri="{BB962C8B-B14F-4D97-AF65-F5344CB8AC3E}">
        <p14:creationId xmlns:p14="http://schemas.microsoft.com/office/powerpoint/2010/main" val="360959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p:txBody>
          <a:bodyPr/>
          <a:lstStyle/>
          <a:p>
            <a:r>
              <a:rPr lang="en-US" dirty="0"/>
              <a:t>Story of Selenium continues..</a:t>
            </a:r>
          </a:p>
        </p:txBody>
      </p:sp>
      <p:sp>
        <p:nvSpPr>
          <p:cNvPr id="3" name="Content Placeholder 2">
            <a:extLst>
              <a:ext uri="{FF2B5EF4-FFF2-40B4-BE49-F238E27FC236}">
                <a16:creationId xmlns:a16="http://schemas.microsoft.com/office/drawing/2014/main" id="{2E749B3A-0B77-43F4-8E0E-AE970D0BCAA0}"/>
              </a:ext>
            </a:extLst>
          </p:cNvPr>
          <p:cNvSpPr>
            <a:spLocks noGrp="1"/>
          </p:cNvSpPr>
          <p:nvPr>
            <p:ph idx="1"/>
          </p:nvPr>
        </p:nvSpPr>
        <p:spPr/>
        <p:txBody>
          <a:bodyPr>
            <a:normAutofit/>
          </a:bodyPr>
          <a:lstStyle/>
          <a:p>
            <a:r>
              <a:rPr lang="en-US" sz="1800" dirty="0"/>
              <a:t>Selenium Remote Control (Selenium RC)</a:t>
            </a:r>
          </a:p>
          <a:p>
            <a:r>
              <a:rPr lang="en-US" sz="1900" b="1" dirty="0"/>
              <a:t>Paul </a:t>
            </a:r>
            <a:r>
              <a:rPr lang="en-US" sz="1900" b="1" dirty="0" err="1"/>
              <a:t>Hammant</a:t>
            </a:r>
            <a:r>
              <a:rPr lang="en-US" sz="1900" b="1" dirty="0"/>
              <a:t> </a:t>
            </a:r>
            <a:r>
              <a:rPr lang="en-US" sz="1900" dirty="0"/>
              <a:t> an engineer from </a:t>
            </a:r>
            <a:r>
              <a:rPr lang="en-US" sz="1900" dirty="0" err="1"/>
              <a:t>ThoughtWorks</a:t>
            </a:r>
            <a:r>
              <a:rPr lang="en-US" sz="1900" dirty="0"/>
              <a:t> had decided to create a server that will act as an HTTP proxy to "trick" the browser into believing that Selenium Core and the web application being tested come from the same domain. This system is called as </a:t>
            </a:r>
            <a:r>
              <a:rPr lang="en-US" sz="1900" b="1" dirty="0"/>
              <a:t>Selenium Remote Control</a:t>
            </a:r>
            <a:r>
              <a:rPr lang="en-US" sz="1900" dirty="0"/>
              <a:t> or </a:t>
            </a:r>
            <a:r>
              <a:rPr lang="en-US" sz="1900" b="1" dirty="0"/>
              <a:t>Selenium 1</a:t>
            </a:r>
            <a:r>
              <a:rPr lang="en-US" sz="1900" dirty="0"/>
              <a:t>.</a:t>
            </a:r>
          </a:p>
          <a:p>
            <a:r>
              <a:rPr lang="en-US" sz="1900" dirty="0"/>
              <a:t>Languages Supported By RC-2.25.0 :  Java,C#,</a:t>
            </a:r>
            <a:r>
              <a:rPr lang="en-US" sz="1900" dirty="0" err="1"/>
              <a:t>PHP,Python,Perrl</a:t>
            </a:r>
            <a:r>
              <a:rPr lang="en-US" sz="1900" dirty="0"/>
              <a:t> &amp; Ruby</a:t>
            </a:r>
          </a:p>
          <a:p>
            <a:r>
              <a:rPr lang="en-US" sz="1900" dirty="0"/>
              <a:t>Web Driver :</a:t>
            </a:r>
          </a:p>
          <a:p>
            <a:pPr lvl="1"/>
            <a:r>
              <a:rPr lang="en-US" sz="1800" dirty="0"/>
              <a:t>Another engineer called Simon Stewart from </a:t>
            </a:r>
            <a:r>
              <a:rPr lang="en-US" sz="1800" dirty="0" err="1"/>
              <a:t>ThoughtWorks</a:t>
            </a:r>
            <a:r>
              <a:rPr lang="en-US" sz="1800" dirty="0"/>
              <a:t> created WebDriver in 2006 when browsers and web applications were becoming more powerful and more restrictive with JavaScript programs like Selenium Core. It was the first cross-platform testing framework that could control the browser from the OS level. </a:t>
            </a:r>
          </a:p>
          <a:p>
            <a:pPr marL="0" indent="0">
              <a:buNone/>
            </a:pPr>
            <a:r>
              <a:rPr lang="en-US" sz="1900" b="1" dirty="0"/>
              <a:t>Selenium 2</a:t>
            </a:r>
          </a:p>
          <a:p>
            <a:pPr marL="0" indent="0">
              <a:buNone/>
            </a:pPr>
            <a:r>
              <a:rPr lang="en-US" sz="1800" dirty="0"/>
              <a:t>In 2008, WebDriver and Selenium RC were merged to form Selenium 2 which is a very powerful tool.</a:t>
            </a:r>
          </a:p>
          <a:p>
            <a:pPr marL="0" indent="0">
              <a:buNone/>
            </a:pPr>
            <a:r>
              <a:rPr lang="en-US" sz="1800" dirty="0"/>
              <a:t>Languages Supported By Web Driver 2 :  Java,C#,</a:t>
            </a:r>
            <a:r>
              <a:rPr lang="en-US" sz="1800" dirty="0" err="1"/>
              <a:t>PHP,Python,Perrl</a:t>
            </a:r>
            <a:r>
              <a:rPr lang="en-US" sz="1800" dirty="0"/>
              <a:t> &amp; Ruby</a:t>
            </a:r>
          </a:p>
          <a:p>
            <a:pPr marL="0" indent="0">
              <a:buNone/>
            </a:pPr>
            <a:endParaRPr lang="en-US" sz="1800" dirty="0"/>
          </a:p>
          <a:p>
            <a:pPr lvl="1"/>
            <a:endParaRPr lang="en-US" sz="1800" dirty="0"/>
          </a:p>
        </p:txBody>
      </p:sp>
    </p:spTree>
    <p:extLst>
      <p:ext uri="{BB962C8B-B14F-4D97-AF65-F5344CB8AC3E}">
        <p14:creationId xmlns:p14="http://schemas.microsoft.com/office/powerpoint/2010/main" val="245086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p:txBody>
          <a:bodyPr/>
          <a:lstStyle/>
          <a:p>
            <a:r>
              <a:rPr lang="en-US" dirty="0"/>
              <a:t>Story of Selenium continues..</a:t>
            </a:r>
          </a:p>
        </p:txBody>
      </p:sp>
      <p:sp>
        <p:nvSpPr>
          <p:cNvPr id="5" name="Content Placeholder 4">
            <a:extLst>
              <a:ext uri="{FF2B5EF4-FFF2-40B4-BE49-F238E27FC236}">
                <a16:creationId xmlns:a16="http://schemas.microsoft.com/office/drawing/2014/main" id="{F3E2517F-748C-41B8-9DD1-54C2D916C0C4}"/>
              </a:ext>
            </a:extLst>
          </p:cNvPr>
          <p:cNvSpPr>
            <a:spLocks noGrp="1"/>
          </p:cNvSpPr>
          <p:nvPr>
            <p:ph idx="1"/>
          </p:nvPr>
        </p:nvSpPr>
        <p:spPr>
          <a:xfrm>
            <a:off x="652669" y="1520825"/>
            <a:ext cx="10515600" cy="4826966"/>
          </a:xfrm>
        </p:spPr>
        <p:txBody>
          <a:bodyPr/>
          <a:lstStyle/>
          <a:p>
            <a:r>
              <a:rPr lang="en-US" dirty="0"/>
              <a:t>Web Driver Continues..</a:t>
            </a:r>
          </a:p>
          <a:p>
            <a:endParaRPr lang="en-US" dirty="0"/>
          </a:p>
        </p:txBody>
      </p:sp>
      <p:pic>
        <p:nvPicPr>
          <p:cNvPr id="3076" name="Picture 4" descr="Introduction to Selenium">
            <a:extLst>
              <a:ext uri="{FF2B5EF4-FFF2-40B4-BE49-F238E27FC236}">
                <a16:creationId xmlns:a16="http://schemas.microsoft.com/office/drawing/2014/main" id="{0B541FA0-87B1-41E7-B09C-C382FCDF0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915" y="2085975"/>
            <a:ext cx="6120849"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37CBF-F8AB-4BB4-B7B8-BA6015AFCEED}"/>
              </a:ext>
            </a:extLst>
          </p:cNvPr>
          <p:cNvSpPr/>
          <p:nvPr/>
        </p:nvSpPr>
        <p:spPr>
          <a:xfrm>
            <a:off x="467137" y="5608142"/>
            <a:ext cx="10439401" cy="646331"/>
          </a:xfrm>
          <a:prstGeom prst="rect">
            <a:avLst/>
          </a:prstGeom>
        </p:spPr>
        <p:txBody>
          <a:bodyPr wrap="square">
            <a:spAutoFit/>
          </a:bodyPr>
          <a:lstStyle/>
          <a:p>
            <a:pPr marL="685800"/>
            <a:r>
              <a:rPr lang="en-US" b="1" i="0" dirty="0">
                <a:solidFill>
                  <a:srgbClr val="343434"/>
                </a:solidFill>
                <a:effectLst/>
                <a:latin typeface="Arial" panose="020B0604020202020204" pitchFamily="34" charset="0"/>
              </a:rPr>
              <a:t>WebDriver </a:t>
            </a:r>
            <a:r>
              <a:rPr lang="en-US" b="0" i="0" dirty="0">
                <a:solidFill>
                  <a:srgbClr val="343434"/>
                </a:solidFill>
                <a:effectLst/>
                <a:latin typeface="Arial" panose="020B0604020202020204" pitchFamily="34" charset="0"/>
              </a:rPr>
              <a:t>allows test scripts to communicate directly to the browser and controlling it from the OS level.</a:t>
            </a:r>
          </a:p>
        </p:txBody>
      </p:sp>
    </p:spTree>
    <p:extLst>
      <p:ext uri="{BB962C8B-B14F-4D97-AF65-F5344CB8AC3E}">
        <p14:creationId xmlns:p14="http://schemas.microsoft.com/office/powerpoint/2010/main" val="18423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p:txBody>
          <a:bodyPr/>
          <a:lstStyle/>
          <a:p>
            <a:r>
              <a:rPr lang="en-US" dirty="0"/>
              <a:t>Story of Selenium continues..</a:t>
            </a:r>
          </a:p>
        </p:txBody>
      </p:sp>
      <p:sp>
        <p:nvSpPr>
          <p:cNvPr id="8" name="Content Placeholder 7">
            <a:extLst>
              <a:ext uri="{FF2B5EF4-FFF2-40B4-BE49-F238E27FC236}">
                <a16:creationId xmlns:a16="http://schemas.microsoft.com/office/drawing/2014/main" id="{FE013657-0DBC-410A-8CEC-077B96FE859E}"/>
              </a:ext>
            </a:extLst>
          </p:cNvPr>
          <p:cNvSpPr>
            <a:spLocks noGrp="1"/>
          </p:cNvSpPr>
          <p:nvPr>
            <p:ph idx="1"/>
          </p:nvPr>
        </p:nvSpPr>
        <p:spPr/>
        <p:txBody>
          <a:bodyPr/>
          <a:lstStyle/>
          <a:p>
            <a:pPr marL="0" indent="0">
              <a:buNone/>
            </a:pPr>
            <a:r>
              <a:rPr lang="en-US" sz="2000" b="1" dirty="0"/>
              <a:t>			Selenium IDE</a:t>
            </a:r>
          </a:p>
          <a:p>
            <a:r>
              <a:rPr lang="en-US" sz="1800" dirty="0"/>
              <a:t>Selenium Integrated Development Environment (IDE) is the </a:t>
            </a:r>
            <a:r>
              <a:rPr lang="en-US" sz="1800" b="1" dirty="0"/>
              <a:t>simplest framework</a:t>
            </a:r>
            <a:r>
              <a:rPr lang="en-US" sz="1800" dirty="0"/>
              <a:t> in the Selenium suite</a:t>
            </a:r>
          </a:p>
          <a:p>
            <a:r>
              <a:rPr lang="en-US" sz="1800" dirty="0"/>
              <a:t>It is a </a:t>
            </a:r>
            <a:r>
              <a:rPr lang="en-US" sz="1800" b="1" dirty="0"/>
              <a:t>Firefox plugin</a:t>
            </a:r>
            <a:r>
              <a:rPr lang="en-US" sz="1800" dirty="0"/>
              <a:t> that can be easily installed like other plugins. </a:t>
            </a:r>
          </a:p>
          <a:p>
            <a:r>
              <a:rPr lang="en-US" sz="1800" dirty="0"/>
              <a:t>Selenium IDE should only be used as a </a:t>
            </a:r>
            <a:r>
              <a:rPr lang="en-US" sz="1800" b="1" dirty="0"/>
              <a:t>prototyping tool and cannot design/develop  a</a:t>
            </a:r>
            <a:r>
              <a:rPr lang="en-US" sz="1800" dirty="0"/>
              <a:t>dvanced test cases.</a:t>
            </a:r>
            <a:endParaRPr lang="en-US" dirty="0"/>
          </a:p>
        </p:txBody>
      </p:sp>
      <p:pic>
        <p:nvPicPr>
          <p:cNvPr id="1028" name="Picture 4" descr="https://cdn.guru99.com/images/SeleniumIDEProCon.png">
            <a:extLst>
              <a:ext uri="{FF2B5EF4-FFF2-40B4-BE49-F238E27FC236}">
                <a16:creationId xmlns:a16="http://schemas.microsoft.com/office/drawing/2014/main" id="{627EEEC1-AB2A-484A-9043-26EBB958D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714" y="3631095"/>
            <a:ext cx="6191250" cy="293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2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p:txBody>
          <a:bodyPr/>
          <a:lstStyle/>
          <a:p>
            <a:r>
              <a:rPr lang="en-US" dirty="0"/>
              <a:t>Story of Selenium continues..</a:t>
            </a:r>
          </a:p>
        </p:txBody>
      </p:sp>
      <p:sp>
        <p:nvSpPr>
          <p:cNvPr id="8" name="Content Placeholder 7">
            <a:extLst>
              <a:ext uri="{FF2B5EF4-FFF2-40B4-BE49-F238E27FC236}">
                <a16:creationId xmlns:a16="http://schemas.microsoft.com/office/drawing/2014/main" id="{FE013657-0DBC-410A-8CEC-077B96FE859E}"/>
              </a:ext>
            </a:extLst>
          </p:cNvPr>
          <p:cNvSpPr>
            <a:spLocks noGrp="1"/>
          </p:cNvSpPr>
          <p:nvPr>
            <p:ph idx="1"/>
          </p:nvPr>
        </p:nvSpPr>
        <p:spPr/>
        <p:txBody>
          <a:bodyPr>
            <a:normAutofit/>
          </a:bodyPr>
          <a:lstStyle/>
          <a:p>
            <a:pPr marL="0" indent="0">
              <a:buNone/>
            </a:pPr>
            <a:r>
              <a:rPr lang="en-US" sz="2000" b="1" dirty="0"/>
              <a:t>				Selenium GRID</a:t>
            </a:r>
          </a:p>
          <a:p>
            <a:pPr marL="0" indent="0">
              <a:buNone/>
            </a:pPr>
            <a:endParaRPr lang="en-US" sz="2000" b="1" dirty="0"/>
          </a:p>
          <a:p>
            <a:pPr>
              <a:buFont typeface="Wingdings" panose="05000000000000000000" pitchFamily="2" charset="2"/>
              <a:buChar char="ü"/>
            </a:pPr>
            <a:r>
              <a:rPr lang="en-US" sz="2200" dirty="0"/>
              <a:t>Selenium Grid is a tool to run parallel tests across different machines and different browsers all at the same time. Parallel execution means running multiple tests at once.</a:t>
            </a:r>
          </a:p>
          <a:p>
            <a:pPr>
              <a:buFont typeface="Wingdings" panose="05000000000000000000" pitchFamily="2" charset="2"/>
              <a:buChar char="ü"/>
            </a:pPr>
            <a:r>
              <a:rPr lang="en-US" sz="2200" b="1" dirty="0"/>
              <a:t>Features:</a:t>
            </a:r>
            <a:endParaRPr lang="en-US" sz="2200" dirty="0"/>
          </a:p>
          <a:p>
            <a:pPr lvl="1">
              <a:buFont typeface="Wingdings" panose="05000000000000000000" pitchFamily="2" charset="2"/>
              <a:buChar char="ü"/>
            </a:pPr>
            <a:r>
              <a:rPr lang="en-US" sz="1800" dirty="0"/>
              <a:t>Enables </a:t>
            </a:r>
            <a:r>
              <a:rPr lang="en-US" sz="1800" b="1" dirty="0"/>
              <a:t>simultaneous running of tests</a:t>
            </a:r>
            <a:r>
              <a:rPr lang="en-US" sz="1800" dirty="0"/>
              <a:t> in </a:t>
            </a:r>
            <a:r>
              <a:rPr lang="en-US" sz="1800" b="1" dirty="0"/>
              <a:t>multiple browsers and environments which saves time </a:t>
            </a:r>
            <a:r>
              <a:rPr lang="en-US" sz="1800" dirty="0"/>
              <a:t>enormously.</a:t>
            </a:r>
          </a:p>
          <a:p>
            <a:pPr lvl="1">
              <a:buFont typeface="Wingdings" panose="05000000000000000000" pitchFamily="2" charset="2"/>
              <a:buChar char="ü"/>
            </a:pPr>
            <a:r>
              <a:rPr lang="en-US" sz="1800" dirty="0"/>
              <a:t>Utilizes the </a:t>
            </a:r>
            <a:r>
              <a:rPr lang="en-US" sz="1800" b="1" dirty="0"/>
              <a:t>hub-and-nodes</a:t>
            </a:r>
            <a:r>
              <a:rPr lang="en-US" sz="1800" dirty="0"/>
              <a:t> concept. The hub acts as a central source of Selenium commands to each node connected to it.</a:t>
            </a:r>
          </a:p>
          <a:p>
            <a:pPr marL="0" indent="0">
              <a:buNone/>
            </a:pPr>
            <a:endParaRPr lang="en-US" sz="2000" b="1" dirty="0"/>
          </a:p>
        </p:txBody>
      </p:sp>
    </p:spTree>
    <p:extLst>
      <p:ext uri="{BB962C8B-B14F-4D97-AF65-F5344CB8AC3E}">
        <p14:creationId xmlns:p14="http://schemas.microsoft.com/office/powerpoint/2010/main" val="43235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Install </a:t>
            </a:r>
            <a:r>
              <a:rPr lang="en-US" dirty="0" err="1"/>
              <a:t>FireFox</a:t>
            </a:r>
            <a:r>
              <a:rPr lang="en-US" dirty="0"/>
              <a:t> &amp; Selenium IDE</a:t>
            </a:r>
          </a:p>
        </p:txBody>
      </p:sp>
      <p:pic>
        <p:nvPicPr>
          <p:cNvPr id="1028" name="Picture 4" descr="How to Download &amp; Install Selenium IDE for Firefox">
            <a:extLst>
              <a:ext uri="{FF2B5EF4-FFF2-40B4-BE49-F238E27FC236}">
                <a16:creationId xmlns:a16="http://schemas.microsoft.com/office/drawing/2014/main" id="{96921F9F-C46C-48DD-8E21-1ADEA85322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965" y="2470039"/>
            <a:ext cx="3164577" cy="20627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10A7C5-14E0-454A-AF38-91C496ADC041}"/>
              </a:ext>
            </a:extLst>
          </p:cNvPr>
          <p:cNvSpPr/>
          <p:nvPr/>
        </p:nvSpPr>
        <p:spPr>
          <a:xfrm>
            <a:off x="1311965" y="1397070"/>
            <a:ext cx="8998225" cy="923330"/>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43434"/>
                </a:solidFill>
                <a:latin typeface="Arial" panose="020B0604020202020204" pitchFamily="34" charset="0"/>
              </a:rPr>
              <a:t>Mozilla Firefox can be downloaded from </a:t>
            </a:r>
            <a:r>
              <a:rPr lang="en-US" dirty="0">
                <a:solidFill>
                  <a:srgbClr val="04B8E6"/>
                </a:solidFill>
                <a:latin typeface="Arial" panose="020B0604020202020204" pitchFamily="34" charset="0"/>
                <a:hlinkClick r:id="rId3"/>
              </a:rPr>
              <a:t>http://www.mozilla.org/en-US/firefox/new</a:t>
            </a:r>
            <a:r>
              <a:rPr lang="en-US" dirty="0">
                <a:solidFill>
                  <a:srgbClr val="343434"/>
                </a:solidFill>
                <a:latin typeface="Arial" panose="020B0604020202020204" pitchFamily="34" charset="0"/>
              </a:rPr>
              <a:t>.</a:t>
            </a:r>
          </a:p>
          <a:p>
            <a:pPr marL="285750" indent="-285750">
              <a:buFont typeface="Wingdings" panose="05000000000000000000" pitchFamily="2" charset="2"/>
              <a:buChar char="Ø"/>
            </a:pPr>
            <a:r>
              <a:rPr lang="en-US" dirty="0"/>
              <a:t>Launch Firefox and navigate to </a:t>
            </a:r>
            <a:r>
              <a:rPr lang="en-US" dirty="0">
                <a:hlinkClick r:id="rId4"/>
              </a:rPr>
              <a:t>https://addons.mozilla.org/en-US/firefox/addon/selenium-ide/</a:t>
            </a:r>
            <a:r>
              <a:rPr lang="en-US" dirty="0"/>
              <a:t>. Click on Add to Firefox</a:t>
            </a:r>
          </a:p>
        </p:txBody>
      </p:sp>
      <p:pic>
        <p:nvPicPr>
          <p:cNvPr id="10" name="Picture 4" descr="How to Download &amp; Install Selenium IDE for Firefox">
            <a:extLst>
              <a:ext uri="{FF2B5EF4-FFF2-40B4-BE49-F238E27FC236}">
                <a16:creationId xmlns:a16="http://schemas.microsoft.com/office/drawing/2014/main" id="{04D6D773-7A39-4322-BF6F-796F9BD06E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517" y="2470039"/>
            <a:ext cx="3104996" cy="20627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guru99.com/images/2-2017/022017_1124_InstallingS3.png">
            <a:extLst>
              <a:ext uri="{FF2B5EF4-FFF2-40B4-BE49-F238E27FC236}">
                <a16:creationId xmlns:a16="http://schemas.microsoft.com/office/drawing/2014/main" id="{A3AF3A9B-47D6-4291-A79F-E87D1F346D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488" y="2470039"/>
            <a:ext cx="3496555" cy="20627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C540AD-48A6-42C1-804C-879DA01130F5}"/>
              </a:ext>
            </a:extLst>
          </p:cNvPr>
          <p:cNvSpPr/>
          <p:nvPr/>
        </p:nvSpPr>
        <p:spPr>
          <a:xfrm>
            <a:off x="1311965" y="4875648"/>
            <a:ext cx="10164418" cy="923330"/>
          </a:xfrm>
          <a:prstGeom prst="rect">
            <a:avLst/>
          </a:prstGeom>
        </p:spPr>
        <p:txBody>
          <a:bodyPr wrap="square">
            <a:spAutoFit/>
          </a:bodyPr>
          <a:lstStyle/>
          <a:p>
            <a:r>
              <a:rPr lang="en-US" dirty="0">
                <a:solidFill>
                  <a:srgbClr val="343434"/>
                </a:solidFill>
                <a:latin typeface="Arial" panose="020B0604020202020204" pitchFamily="34" charset="0"/>
              </a:rPr>
              <a:t>Follow any one of the below method to open IDE</a:t>
            </a:r>
          </a:p>
          <a:p>
            <a:pPr marL="285750" indent="-285750">
              <a:buFont typeface="Wingdings" panose="05000000000000000000" pitchFamily="2" charset="2"/>
              <a:buChar char="Ø"/>
            </a:pPr>
            <a:r>
              <a:rPr lang="en-US" dirty="0">
                <a:solidFill>
                  <a:srgbClr val="343434"/>
                </a:solidFill>
                <a:latin typeface="Arial" panose="020B0604020202020204" pitchFamily="34" charset="0"/>
              </a:rPr>
              <a:t>By pressing </a:t>
            </a:r>
            <a:r>
              <a:rPr lang="en-US" b="1" dirty="0" err="1">
                <a:solidFill>
                  <a:srgbClr val="343434"/>
                </a:solidFill>
                <a:latin typeface="Arial" panose="020B0604020202020204" pitchFamily="34" charset="0"/>
              </a:rPr>
              <a:t>Ctrl+Alt+S</a:t>
            </a:r>
            <a:endParaRPr lang="en-US" dirty="0">
              <a:solidFill>
                <a:srgbClr val="343434"/>
              </a:solidFill>
              <a:latin typeface="Arial" panose="020B0604020202020204" pitchFamily="34" charset="0"/>
            </a:endParaRPr>
          </a:p>
          <a:p>
            <a:pPr marL="285750" indent="-285750">
              <a:buFont typeface="Wingdings" panose="05000000000000000000" pitchFamily="2" charset="2"/>
              <a:buChar char="Ø"/>
            </a:pPr>
            <a:r>
              <a:rPr lang="en-US" dirty="0">
                <a:solidFill>
                  <a:srgbClr val="343434"/>
                </a:solidFill>
                <a:latin typeface="Arial" panose="020B0604020202020204" pitchFamily="34" charset="0"/>
              </a:rPr>
              <a:t>By clicking on the </a:t>
            </a:r>
            <a:r>
              <a:rPr lang="en-US" b="1" dirty="0">
                <a:solidFill>
                  <a:srgbClr val="343434"/>
                </a:solidFill>
                <a:latin typeface="Arial" panose="020B0604020202020204" pitchFamily="34" charset="0"/>
              </a:rPr>
              <a:t>Firefox menu button</a:t>
            </a:r>
            <a:r>
              <a:rPr lang="en-US" dirty="0">
                <a:solidFill>
                  <a:srgbClr val="343434"/>
                </a:solidFill>
                <a:latin typeface="Arial" panose="020B0604020202020204" pitchFamily="34" charset="0"/>
              </a:rPr>
              <a:t>&gt; </a:t>
            </a:r>
            <a:r>
              <a:rPr lang="en-US" b="1" dirty="0">
                <a:solidFill>
                  <a:srgbClr val="343434"/>
                </a:solidFill>
                <a:latin typeface="Arial" panose="020B0604020202020204" pitchFamily="34" charset="0"/>
              </a:rPr>
              <a:t>Developer</a:t>
            </a:r>
            <a:r>
              <a:rPr lang="en-US" dirty="0">
                <a:solidFill>
                  <a:srgbClr val="343434"/>
                </a:solidFill>
                <a:latin typeface="Arial" panose="020B0604020202020204" pitchFamily="34" charset="0"/>
              </a:rPr>
              <a:t>&gt;</a:t>
            </a:r>
            <a:r>
              <a:rPr lang="en-US" b="1" dirty="0">
                <a:solidFill>
                  <a:srgbClr val="343434"/>
                </a:solidFill>
                <a:latin typeface="Arial" panose="020B0604020202020204" pitchFamily="34" charset="0"/>
              </a:rPr>
              <a:t>Selenium IDE</a:t>
            </a:r>
            <a:endParaRPr lang="en-US" b="0" i="0" dirty="0">
              <a:solidFill>
                <a:srgbClr val="343434"/>
              </a:solidFill>
              <a:effectLst/>
              <a:latin typeface="Arial" panose="020B0604020202020204" pitchFamily="34" charset="0"/>
            </a:endParaRPr>
          </a:p>
        </p:txBody>
      </p:sp>
    </p:spTree>
    <p:extLst>
      <p:ext uri="{BB962C8B-B14F-4D97-AF65-F5344CB8AC3E}">
        <p14:creationId xmlns:p14="http://schemas.microsoft.com/office/powerpoint/2010/main" val="171565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D57-4F75-47D1-A4FF-AFC9733A59E1}"/>
              </a:ext>
            </a:extLst>
          </p:cNvPr>
          <p:cNvSpPr>
            <a:spLocks noGrp="1"/>
          </p:cNvSpPr>
          <p:nvPr>
            <p:ph type="title"/>
          </p:nvPr>
        </p:nvSpPr>
        <p:spPr>
          <a:xfrm>
            <a:off x="798443" y="338621"/>
            <a:ext cx="10515600" cy="761309"/>
          </a:xfrm>
        </p:spPr>
        <p:txBody>
          <a:bodyPr/>
          <a:lstStyle/>
          <a:p>
            <a:r>
              <a:rPr lang="en-US" dirty="0"/>
              <a:t>			</a:t>
            </a:r>
            <a:r>
              <a:rPr lang="en-US" dirty="0" err="1"/>
              <a:t>InstallFireBug</a:t>
            </a:r>
            <a:endParaRPr lang="en-US" dirty="0"/>
          </a:p>
        </p:txBody>
      </p:sp>
      <p:sp>
        <p:nvSpPr>
          <p:cNvPr id="8" name="Rectangle 7">
            <a:extLst>
              <a:ext uri="{FF2B5EF4-FFF2-40B4-BE49-F238E27FC236}">
                <a16:creationId xmlns:a16="http://schemas.microsoft.com/office/drawing/2014/main" id="{C1651274-4446-41E5-9D4F-C517BEA0B65F}"/>
              </a:ext>
            </a:extLst>
          </p:cNvPr>
          <p:cNvSpPr/>
          <p:nvPr/>
        </p:nvSpPr>
        <p:spPr>
          <a:xfrm>
            <a:off x="993913" y="986783"/>
            <a:ext cx="10320130" cy="923330"/>
          </a:xfrm>
          <a:prstGeom prst="rect">
            <a:avLst/>
          </a:prstGeom>
        </p:spPr>
        <p:txBody>
          <a:bodyPr wrap="square">
            <a:spAutoFit/>
          </a:bodyPr>
          <a:lstStyle/>
          <a:p>
            <a:r>
              <a:rPr lang="en-US" b="1" dirty="0">
                <a:solidFill>
                  <a:srgbClr val="343434"/>
                </a:solidFill>
              </a:rPr>
              <a:t>Firebug </a:t>
            </a:r>
            <a:r>
              <a:rPr lang="en-US" dirty="0">
                <a:solidFill>
                  <a:srgbClr val="343434"/>
                </a:solidFill>
              </a:rPr>
              <a:t>is a Firefox add-on that we will use to </a:t>
            </a:r>
            <a:r>
              <a:rPr lang="en-US" b="1" dirty="0">
                <a:solidFill>
                  <a:srgbClr val="343434"/>
                </a:solidFill>
              </a:rPr>
              <a:t>inspect the HTML elements</a:t>
            </a:r>
            <a:r>
              <a:rPr lang="en-US" dirty="0">
                <a:solidFill>
                  <a:srgbClr val="343434"/>
                </a:solidFill>
              </a:rPr>
              <a:t> of the web application under test.</a:t>
            </a:r>
          </a:p>
          <a:p>
            <a:r>
              <a:rPr lang="en-US" dirty="0"/>
              <a:t>Use Firefox to navigate to Firebug's download page ( </a:t>
            </a:r>
            <a:r>
              <a:rPr lang="en-US" dirty="0">
                <a:hlinkClick r:id="rId2"/>
              </a:rPr>
              <a:t>https://addons.mozilla.org/en-US/firefox/addon/firebug/</a:t>
            </a:r>
            <a:r>
              <a:rPr lang="en-US" dirty="0"/>
              <a:t>) and click on the download link.</a:t>
            </a:r>
            <a:r>
              <a:rPr lang="en-US" dirty="0">
                <a:solidFill>
                  <a:srgbClr val="343434"/>
                </a:solidFill>
              </a:rPr>
              <a:t> </a:t>
            </a:r>
            <a:endParaRPr lang="en-US" dirty="0"/>
          </a:p>
        </p:txBody>
      </p:sp>
      <p:pic>
        <p:nvPicPr>
          <p:cNvPr id="2054" name="Picture 6" descr="https://cdn.guru99.com/images/2-2017/022017_1124_InstallingS6.png">
            <a:extLst>
              <a:ext uri="{FF2B5EF4-FFF2-40B4-BE49-F238E27FC236}">
                <a16:creationId xmlns:a16="http://schemas.microsoft.com/office/drawing/2014/main" id="{22148E7C-D90A-45D0-8328-8A3E4BD1B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13" y="2027582"/>
            <a:ext cx="2663687" cy="25576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w to Download &amp; Install Selenium IDE for Firefox">
            <a:extLst>
              <a:ext uri="{FF2B5EF4-FFF2-40B4-BE49-F238E27FC236}">
                <a16:creationId xmlns:a16="http://schemas.microsoft.com/office/drawing/2014/main" id="{9FE272F7-06AD-4ACD-B5DD-8B872BBE5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070" y="1910112"/>
            <a:ext cx="3342860" cy="267513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w to Download &amp; Install Selenium IDE for Firefox">
            <a:extLst>
              <a:ext uri="{FF2B5EF4-FFF2-40B4-BE49-F238E27FC236}">
                <a16:creationId xmlns:a16="http://schemas.microsoft.com/office/drawing/2014/main" id="{8729E975-5233-412B-910C-107540FE82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910111"/>
            <a:ext cx="3144078" cy="26751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ow to Download &amp; Install Selenium IDE for Firefox">
            <a:extLst>
              <a:ext uri="{FF2B5EF4-FFF2-40B4-BE49-F238E27FC236}">
                <a16:creationId xmlns:a16="http://schemas.microsoft.com/office/drawing/2014/main" id="{08D5FE67-560A-49B1-8320-0219414DBB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5822" y="4717767"/>
            <a:ext cx="6076950" cy="172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060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1546</Words>
  <Application>Microsoft Office PowerPoint</Application>
  <PresentationFormat>Widescreen</PresentationFormat>
  <Paragraphs>233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vt:lpstr>
      <vt:lpstr>Calibri Light</vt:lpstr>
      <vt:lpstr>Helvetica Neue</vt:lpstr>
      <vt:lpstr>Verdana</vt:lpstr>
      <vt:lpstr>Wingdings</vt:lpstr>
      <vt:lpstr>Office Theme</vt:lpstr>
      <vt:lpstr>Selenium - Training</vt:lpstr>
      <vt:lpstr>What is Selenium</vt:lpstr>
      <vt:lpstr>Story of Selenium</vt:lpstr>
      <vt:lpstr>Story of Selenium continues..</vt:lpstr>
      <vt:lpstr>Story of Selenium continues..</vt:lpstr>
      <vt:lpstr>Story of Selenium continues..</vt:lpstr>
      <vt:lpstr>Story of Selenium continues..</vt:lpstr>
      <vt:lpstr>  Install FireFox &amp; Selenium IDE</vt:lpstr>
      <vt:lpstr>   InstallFireBug</vt:lpstr>
      <vt:lpstr>    First Script in IDE</vt:lpstr>
      <vt:lpstr>    Maven</vt:lpstr>
      <vt:lpstr>    Maven continues..</vt:lpstr>
      <vt:lpstr>  Maven – Example POM.xml</vt:lpstr>
      <vt:lpstr>  Maven – Installation</vt:lpstr>
      <vt:lpstr>  Maven – Installation continues..</vt:lpstr>
      <vt:lpstr>  Maven – Installation continues..</vt:lpstr>
      <vt:lpstr>  Maven – Installation continues..</vt:lpstr>
      <vt:lpstr>    TestNG</vt:lpstr>
      <vt:lpstr>  TestNG – Installation</vt:lpstr>
      <vt:lpstr>  TestNG – Installation</vt:lpstr>
      <vt:lpstr>  TestNG – Installation</vt:lpstr>
      <vt:lpstr>  TestNG – Installation</vt:lpstr>
      <vt:lpstr>    Locators continues</vt:lpstr>
      <vt:lpstr>    Locators  Id :</vt:lpstr>
      <vt:lpstr>    Locators  Name :</vt:lpstr>
      <vt:lpstr>    Locators  Link Text :</vt:lpstr>
      <vt:lpstr>    Locators </vt:lpstr>
      <vt:lpstr>    Locators </vt:lpstr>
      <vt:lpstr>    Locators continues.. </vt:lpstr>
      <vt:lpstr>    Locators continues.. </vt:lpstr>
      <vt:lpstr>    Locators </vt:lpstr>
      <vt:lpstr>    Locators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 Training</dc:title>
  <dc:creator>Raja Swamynathan</dc:creator>
  <cp:lastModifiedBy>Raja Swamynathan</cp:lastModifiedBy>
  <cp:revision>228</cp:revision>
  <dcterms:created xsi:type="dcterms:W3CDTF">2017-10-29T17:45:23Z</dcterms:created>
  <dcterms:modified xsi:type="dcterms:W3CDTF">2017-11-01T01:49:18Z</dcterms:modified>
</cp:coreProperties>
</file>