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DA05XP2IALluiZkg/3LNTL8Fb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7942C3-9612-45E9-A230-FF6CE98AC7E8}">
  <a:tblStyle styleId="{DB7942C3-9612-45E9-A230-FF6CE98AC7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S U" userId="5ed078450371ee83" providerId="LiveId" clId="{471290B9-64D0-47F5-A159-E8E3EC7CBD17}"/>
    <pc:docChg chg="modSld">
      <pc:chgData name="Rajat S U" userId="5ed078450371ee83" providerId="LiveId" clId="{471290B9-64D0-47F5-A159-E8E3EC7CBD17}" dt="2025-05-28T10:27:51.416" v="0" actId="20577"/>
      <pc:docMkLst>
        <pc:docMk/>
      </pc:docMkLst>
      <pc:sldChg chg="modSp mod">
        <pc:chgData name="Rajat S U" userId="5ed078450371ee83" providerId="LiveId" clId="{471290B9-64D0-47F5-A159-E8E3EC7CBD17}" dt="2025-05-28T10:27:51.416" v="0" actId="20577"/>
        <pc:sldMkLst>
          <pc:docMk/>
          <pc:sldMk cId="0" sldId="256"/>
        </pc:sldMkLst>
        <pc:spChg chg="mod">
          <ac:chgData name="Rajat S U" userId="5ed078450371ee83" providerId="LiveId" clId="{471290B9-64D0-47F5-A159-E8E3EC7CBD17}" dt="2025-05-28T10:27:51.416" v="0" actId="20577"/>
          <ac:spMkLst>
            <pc:docMk/>
            <pc:sldMk cId="0" sldId="256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046560" y="1868687"/>
            <a:ext cx="10275580" cy="67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man Old Style"/>
              <a:buNone/>
            </a:pPr>
            <a:r>
              <a:rPr lang="en-US" sz="3600" b="1">
                <a:latin typeface="Bookman Old Style"/>
                <a:ea typeface="Bookman Old Style"/>
                <a:cs typeface="Bookman Old Style"/>
                <a:sym typeface="Bookman Old Style"/>
              </a:rPr>
              <a:t>Natural language Models</a:t>
            </a:r>
            <a:endParaRPr sz="3600"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344867" y="2519687"/>
            <a:ext cx="5148303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Bookman Old Style"/>
                <a:ea typeface="Bookman Old Style"/>
                <a:cs typeface="Bookman Old Style"/>
                <a:sym typeface="Bookman Old Style"/>
              </a:rPr>
              <a:t>SEMESTER – VI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Bookman Old Style"/>
                <a:ea typeface="Bookman Old Style"/>
                <a:cs typeface="Bookman Old Style"/>
                <a:sym typeface="Bookman Old Style"/>
              </a:rPr>
              <a:t>Course Code: 22AM3610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167146" y="17873"/>
            <a:ext cx="121920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Dayananda Sagar University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School of Engineering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Devarakaggalahalli, Harohalli Kanakapura Road, Ramanagara, Karnataka 562112</a:t>
            </a:r>
            <a:endParaRPr sz="1200" b="1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962608" y="1201017"/>
            <a:ext cx="8601075" cy="8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lang="en-US" sz="2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Department of Computer Science &amp; Engineering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lang="en-US" sz="20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(Artificial Intelligence &amp; Machine Learning)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22140" y="89593"/>
            <a:ext cx="742040" cy="75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l="10926" t="23734" r="11110" b="24168"/>
          <a:stretch/>
        </p:blipFill>
        <p:spPr>
          <a:xfrm>
            <a:off x="250371" y="133568"/>
            <a:ext cx="2226195" cy="71320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67146" y="4669514"/>
            <a:ext cx="514830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Under the guidance of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Prof. Pradeep Kumar 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Prof. Sahil </a:t>
            </a:r>
            <a:r>
              <a:rPr lang="en-US" sz="2200" b="1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Pocker</a:t>
            </a:r>
            <a:endParaRPr sz="2200" b="1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58210" y="3480518"/>
            <a:ext cx="10275580" cy="67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Bookman Old Style"/>
              <a:buNone/>
            </a:pPr>
            <a:r>
              <a:rPr lang="en-US" sz="3600" b="1" u="none" dirty="0">
                <a:solidFill>
                  <a:srgbClr val="2F549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SPAM EMAIL DETECTION</a:t>
            </a:r>
            <a:endParaRPr sz="3600" b="1" u="none" dirty="0">
              <a:solidFill>
                <a:srgbClr val="2F549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626132" y="4484774"/>
            <a:ext cx="51483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Members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PRUTHVIRAJ(ENG22AM0042)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RAJAT S U(ENG22AM0045)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SHASHWAT DODAMANI(ENG22AM0058)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47AA5-3807-E180-4616-6F70F87A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248018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B5DA8C-038D-B5AA-AFE9-AD921DB03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114" y="1573581"/>
            <a:ext cx="1138737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spam email detection system effectively classifies emails as spam or non-spam using machine learning algorithms, with Naive Bayes performing the best.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 techniques like TF-IDF and bag of words were successfully employed to convert email data into a format suitable for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improvements could include exploring deep learning models and implementing real-time learning for better adaptability to evolving spam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dirty="0"/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491613" y="1535113"/>
            <a:ext cx="11061290" cy="47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-176213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dirty="0">
                <a:sym typeface="Bookman Old Style"/>
              </a:rPr>
              <a:t>A review of machine learning approaches to spam filtering.</a:t>
            </a:r>
            <a:br>
              <a:rPr lang="en-US" sz="2400" dirty="0">
                <a:sym typeface="Bookman Old Style"/>
              </a:rPr>
            </a:br>
            <a:r>
              <a:rPr lang="en-US" sz="2400" dirty="0">
                <a:sym typeface="Bookman Old Style"/>
              </a:rPr>
              <a:t>Expert Systems with Applications, 36(7), 10206-10222.</a:t>
            </a:r>
          </a:p>
          <a:p>
            <a:pPr marL="176213" lvl="0" indent="-176213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 sz="2400" dirty="0"/>
              <a:t>Spam Email Detection Using Deep Learning Techniques by </a:t>
            </a:r>
            <a:r>
              <a:rPr lang="en-IN" sz="2400" dirty="0" err="1"/>
              <a:t>Isra'a</a:t>
            </a:r>
            <a:r>
              <a:rPr lang="en-IN" sz="2400" dirty="0"/>
              <a:t> AbdulNabi and </a:t>
            </a:r>
            <a:r>
              <a:rPr lang="en-IN" sz="2400" dirty="0" err="1"/>
              <a:t>Qussai</a:t>
            </a:r>
            <a:r>
              <a:rPr lang="en-IN" sz="2400" dirty="0"/>
              <a:t> Yaseen (2021).</a:t>
            </a:r>
          </a:p>
          <a:p>
            <a:pPr marL="176213" lvl="0" indent="-176213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i="1" dirty="0">
                <a:sym typeface="Bookman Old Style"/>
              </a:rPr>
              <a:t>A deep learning approach for email spam filtering.</a:t>
            </a:r>
            <a:br>
              <a:rPr lang="en-US" sz="2400" i="1" dirty="0">
                <a:sym typeface="Bookman Old Style"/>
              </a:rPr>
            </a:br>
            <a:r>
              <a:rPr lang="en-US" sz="2400" i="1" dirty="0">
                <a:sym typeface="Bookman Old Style"/>
              </a:rPr>
              <a:t>IEEE Access, 8, 57824-57832.</a:t>
            </a:r>
          </a:p>
          <a:p>
            <a:pPr marL="176213" lvl="0" indent="-176213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dirty="0"/>
              <a:t>Email Spam Detection by Deep Learning Models Using Hybrid Features by S. A. Al-Shabi (2023).</a:t>
            </a:r>
          </a:p>
          <a:p>
            <a:pPr marL="176213" lvl="0" indent="-176213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dirty="0"/>
              <a:t>Machine Learning for Email Spam Filtering: Review, Techniques and Trends" by Alexy Bhowmick and </a:t>
            </a:r>
            <a:r>
              <a:rPr lang="en-US" sz="2400" dirty="0" err="1"/>
              <a:t>Shyamanta</a:t>
            </a:r>
            <a:r>
              <a:rPr lang="en-US" sz="2400" dirty="0"/>
              <a:t> M. Hazarika (2016)</a:t>
            </a:r>
            <a:r>
              <a:rPr lang="en-US" sz="2400" dirty="0">
                <a:sym typeface="Bookman Old Style"/>
              </a:rPr>
              <a:t>.</a:t>
            </a:r>
            <a:endParaRPr sz="2400" dirty="0">
              <a:sym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Acknowledgments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We express our heartfelt gratitude to:</a:t>
            </a:r>
          </a:p>
          <a:p>
            <a:pPr marL="114300" indent="0">
              <a:buNone/>
            </a:pPr>
            <a:r>
              <a:rPr lang="en-US" dirty="0"/>
              <a:t> Prof. Pradeep Kumar K and Prof. Sahil </a:t>
            </a:r>
            <a:r>
              <a:rPr lang="en-US" dirty="0" err="1"/>
              <a:t>Pocker</a:t>
            </a:r>
            <a:r>
              <a:rPr lang="en-US" dirty="0"/>
              <a:t> for their guidance. The Department of Computer Science &amp; Engineering (AI &amp; ML) Dayananda Sagar University.</a:t>
            </a:r>
          </a:p>
          <a:p>
            <a:endParaRPr lang="en-US" dirty="0"/>
          </a:p>
          <a:p>
            <a:r>
              <a:rPr lang="en-US" dirty="0"/>
              <a:t>Peers and collaborators who supported us throughout this project.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Contents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SDG Goals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Literature Survey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Problem Definition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Objectives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Methodology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422775" y="2629150"/>
            <a:ext cx="779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SDG Goals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b="1" dirty="0"/>
              <a:t>SDG Goal 4: Quality Education</a:t>
            </a:r>
          </a:p>
          <a:p>
            <a:r>
              <a:rPr lang="en-US" dirty="0"/>
              <a:t>- Facilitates language learning and education through real-time transcriptions and translations.</a:t>
            </a:r>
          </a:p>
          <a:p>
            <a:r>
              <a:rPr lang="en-US" dirty="0"/>
              <a:t>- Supports students with hearing impairments via automated captions and subtitles.</a:t>
            </a:r>
          </a:p>
          <a:p>
            <a:pPr marL="228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176463" y="1459832"/>
            <a:ext cx="11177337" cy="471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endParaRPr lang="en-IN" dirty="0"/>
          </a:p>
          <a:p>
            <a:r>
              <a:rPr lang="en-IN" dirty="0"/>
              <a:t>Importance of Natural Language Models (NLM) in handling human-like text processing. Like Text classification, sentiment analysis, machine translation, spam detection, etc.</a:t>
            </a:r>
          </a:p>
          <a:p>
            <a:endParaRPr lang="en-IN" dirty="0"/>
          </a:p>
          <a:p>
            <a:r>
              <a:rPr lang="en-IN" dirty="0"/>
              <a:t>Spam detection enhances digital communication by filtering unwanted and malicious emails.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Literature Survey</a:t>
            </a:r>
            <a:endParaRPr/>
          </a:p>
        </p:txBody>
      </p:sp>
      <p:graphicFrame>
        <p:nvGraphicFramePr>
          <p:cNvPr id="119" name="Google Shape;119;p5"/>
          <p:cNvGraphicFramePr/>
          <p:nvPr>
            <p:extLst>
              <p:ext uri="{D42A27DB-BD31-4B8C-83A1-F6EECF244321}">
                <p14:modId xmlns:p14="http://schemas.microsoft.com/office/powerpoint/2010/main" val="4114509254"/>
              </p:ext>
            </p:extLst>
          </p:nvPr>
        </p:nvGraphicFramePr>
        <p:xfrm>
          <a:off x="759541" y="1465005"/>
          <a:ext cx="10852356" cy="5292322"/>
        </p:xfrm>
        <a:graphic>
          <a:graphicData uri="http://schemas.openxmlformats.org/drawingml/2006/table">
            <a:tbl>
              <a:tblPr>
                <a:noFill/>
                <a:tableStyleId>{DB7942C3-9612-45E9-A230-FF6CE98AC7E8}</a:tableStyleId>
              </a:tblPr>
              <a:tblGrid>
                <a:gridCol w="180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8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8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Author(s)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Title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Methodology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 Findings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Limitations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9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Zhang et al.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 deep learning approach for email spam filtering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2020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Used CNNs and RNNs for feature extraction and classification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Deep learning improves detection rates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Computationally expensive, requires large datasets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9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Dada et al.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Machine learning for email spam filtering: Review, approaches, and open research problems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2019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Reviewed ML techniques like Decision Trees, SVM, Deep Learning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Hybrid models improve accuracy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 computational cost for deep learning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2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/>
                        <a:t>Sahami et al.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A Bayesian Approach to Filtering Junk E-Mail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/>
                        <a:t>2014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Used Bayesian filtering to classify spam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Bayesian filtering is effective and widely adopted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Struggles with evolving spam techniques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Literature Survey</a:t>
            </a:r>
            <a:endParaRPr/>
          </a:p>
        </p:txBody>
      </p:sp>
      <p:graphicFrame>
        <p:nvGraphicFramePr>
          <p:cNvPr id="125" name="Google Shape;125;p6"/>
          <p:cNvGraphicFramePr/>
          <p:nvPr>
            <p:extLst>
              <p:ext uri="{D42A27DB-BD31-4B8C-83A1-F6EECF244321}">
                <p14:modId xmlns:p14="http://schemas.microsoft.com/office/powerpoint/2010/main" val="2774233093"/>
              </p:ext>
            </p:extLst>
          </p:nvPr>
        </p:nvGraphicFramePr>
        <p:xfrm>
          <a:off x="759542" y="1786577"/>
          <a:ext cx="10515600" cy="3804097"/>
        </p:xfrm>
        <a:graphic>
          <a:graphicData uri="http://schemas.openxmlformats.org/drawingml/2006/table">
            <a:tbl>
              <a:tblPr>
                <a:noFill/>
                <a:tableStyleId>{DB7942C3-9612-45E9-A230-FF6CE98AC7E8}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47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Author(s)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Title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Methodology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 Findings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Limitations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6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/>
                        <a:t>Alsmadi</a:t>
                      </a:r>
                      <a:r>
                        <a:rPr lang="en-IN" sz="1800" dirty="0"/>
                        <a:t> &amp; </a:t>
                      </a:r>
                      <a:r>
                        <a:rPr lang="en-IN" sz="1800" dirty="0" err="1"/>
                        <a:t>Hatamleh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Clustering-Based Approach for Email Classification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2018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Used clustering algorithms like K-Means for spam filtering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Reduced reliance on labeled data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Less effective on new spam types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6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Wang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Support vector machines for spam categorization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2010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Implemented SVM for spam filtering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Achieved high precision and recall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Requires feature engineering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Problem Definition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562062" y="2043739"/>
            <a:ext cx="11452138" cy="195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email spam filters lack precision, leading to misclassification (false positives/negatives).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 for a more accurate, dynamic spam detection model.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Objectives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Develop a model to accurately detect and classify spam emails.</a:t>
            </a:r>
          </a:p>
          <a:p>
            <a:r>
              <a:rPr lang="en-US" dirty="0"/>
              <a:t>Achieve &gt;90% accuracy in detection.</a:t>
            </a:r>
          </a:p>
          <a:p>
            <a:r>
              <a:rPr lang="en-US" dirty="0"/>
              <a:t>Address challenges in email security and digital communication.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Methodology 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57982-8023-0642-EFB3-07E01EED3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752" y="1568588"/>
            <a:ext cx="1102827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Collecting spam and non-spam (ham) email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Cleaning, tokenizing, and vectorizing text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Using techniques like TF-IDF or word embeddings.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Selecting ML/NLP models (like Naive Bayes, Logistic Regression,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&amp; Testing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Splitting data and training/testing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Evaluating performance using metrics (Accuracy, Precision, Recall).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687</Words>
  <Application>Microsoft Office PowerPoint</Application>
  <PresentationFormat>Widescreen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Times New Roman</vt:lpstr>
      <vt:lpstr>Office Theme</vt:lpstr>
      <vt:lpstr>Natural language Models</vt:lpstr>
      <vt:lpstr>Contents</vt:lpstr>
      <vt:lpstr>SDG Goals</vt:lpstr>
      <vt:lpstr>Introduction</vt:lpstr>
      <vt:lpstr>Literature Survey</vt:lpstr>
      <vt:lpstr>Literature Survey</vt:lpstr>
      <vt:lpstr>Problem Definition</vt:lpstr>
      <vt:lpstr>Objectives</vt:lpstr>
      <vt:lpstr>Methodology </vt:lpstr>
      <vt:lpstr>Conclusion</vt:lpstr>
      <vt:lpstr>References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Rajat S U</cp:lastModifiedBy>
  <cp:revision>8</cp:revision>
  <dcterms:created xsi:type="dcterms:W3CDTF">2025-03-22T03:33:41Z</dcterms:created>
  <dcterms:modified xsi:type="dcterms:W3CDTF">2025-05-28T10:27:54Z</dcterms:modified>
</cp:coreProperties>
</file>