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9" r:id="rId2"/>
    <p:sldId id="260" r:id="rId3"/>
    <p:sldId id="261" r:id="rId4"/>
    <p:sldId id="263" r:id="rId5"/>
    <p:sldId id="264" r:id="rId6"/>
    <p:sldId id="266" r:id="rId7"/>
    <p:sldId id="265"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92" autoAdjust="0"/>
    <p:restoredTop sz="95706" autoAdjust="0"/>
  </p:normalViewPr>
  <p:slideViewPr>
    <p:cSldViewPr snapToGrid="0">
      <p:cViewPr>
        <p:scale>
          <a:sx n="91" d="100"/>
          <a:sy n="91" d="100"/>
        </p:scale>
        <p:origin x="158"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55D7295-6A6D-4FF8-AF3E-F089607CE5D0}" type="datetimeFigureOut">
              <a:rPr lang="en-IN" smtClean="0"/>
              <a:t>30-12-2023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81815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5D7295-6A6D-4FF8-AF3E-F089607CE5D0}" type="datetimeFigureOut">
              <a:rPr lang="en-IN" smtClean="0"/>
              <a:t>30-12-2023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342744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5D7295-6A6D-4FF8-AF3E-F089607CE5D0}" type="datetimeFigureOut">
              <a:rPr lang="en-IN" smtClean="0"/>
              <a:t>30-12-2023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1959308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5D7295-6A6D-4FF8-AF3E-F089607CE5D0}" type="datetimeFigureOut">
              <a:rPr lang="en-IN" smtClean="0"/>
              <a:t>30-12-2023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23855-945F-43EB-AD37-F7C5640479C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6798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5D7295-6A6D-4FF8-AF3E-F089607CE5D0}" type="datetimeFigureOut">
              <a:rPr lang="en-IN" smtClean="0"/>
              <a:t>30-12-2023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301954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5D7295-6A6D-4FF8-AF3E-F089607CE5D0}" type="datetimeFigureOut">
              <a:rPr lang="en-IN" smtClean="0"/>
              <a:t>30-12-2023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183884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5D7295-6A6D-4FF8-AF3E-F089607CE5D0}" type="datetimeFigureOut">
              <a:rPr lang="en-IN" smtClean="0"/>
              <a:t>30-12-2023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2292562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D7295-6A6D-4FF8-AF3E-F089607CE5D0}"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1214529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D7295-6A6D-4FF8-AF3E-F089607CE5D0}"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2262615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D7295-6A6D-4FF8-AF3E-F089607CE5D0}"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310387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D7295-6A6D-4FF8-AF3E-F089607CE5D0}"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53867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D7295-6A6D-4FF8-AF3E-F089607CE5D0}" type="datetimeFigureOut">
              <a:rPr lang="en-IN" smtClean="0"/>
              <a:t>30-12-2023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3660501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D7295-6A6D-4FF8-AF3E-F089607CE5D0}" type="datetimeFigureOut">
              <a:rPr lang="en-IN" smtClean="0"/>
              <a:t>30-12-2023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43763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D7295-6A6D-4FF8-AF3E-F089607CE5D0}" type="datetimeFigureOut">
              <a:rPr lang="en-IN" smtClean="0"/>
              <a:t>30-12-2023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43077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D7295-6A6D-4FF8-AF3E-F089607CE5D0}" type="datetimeFigureOut">
              <a:rPr lang="en-IN" smtClean="0"/>
              <a:t>30-12-2023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311626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5D7295-6A6D-4FF8-AF3E-F089607CE5D0}" type="datetimeFigureOut">
              <a:rPr lang="en-IN" smtClean="0"/>
              <a:t>30-12-2023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243810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5D7295-6A6D-4FF8-AF3E-F089607CE5D0}" type="datetimeFigureOut">
              <a:rPr lang="en-IN" smtClean="0"/>
              <a:t>30-12-2023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23855-945F-43EB-AD37-F7C5640479C3}" type="slidenum">
              <a:rPr lang="en-IN" smtClean="0"/>
              <a:t>‹#›</a:t>
            </a:fld>
            <a:endParaRPr lang="en-IN"/>
          </a:p>
        </p:txBody>
      </p:sp>
    </p:spTree>
    <p:extLst>
      <p:ext uri="{BB962C8B-B14F-4D97-AF65-F5344CB8AC3E}">
        <p14:creationId xmlns:p14="http://schemas.microsoft.com/office/powerpoint/2010/main" val="94305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5D7295-6A6D-4FF8-AF3E-F089607CE5D0}" type="datetimeFigureOut">
              <a:rPr lang="en-IN" smtClean="0"/>
              <a:t>30-12-2023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023855-945F-43EB-AD37-F7C5640479C3}" type="slidenum">
              <a:rPr lang="en-IN" smtClean="0"/>
              <a:t>‹#›</a:t>
            </a:fld>
            <a:endParaRPr lang="en-IN"/>
          </a:p>
        </p:txBody>
      </p:sp>
    </p:spTree>
    <p:extLst>
      <p:ext uri="{BB962C8B-B14F-4D97-AF65-F5344CB8AC3E}">
        <p14:creationId xmlns:p14="http://schemas.microsoft.com/office/powerpoint/2010/main" val="288744416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_3TPKsb2tIQ9VEoDdfEckaUd3LRCV4aG?authuser=0" TargetMode="External"/><Relationship Id="rId2" Type="http://schemas.openxmlformats.org/officeDocument/2006/relationships/hyperlink" Target="https://tspvi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E88F-4D1A-22DA-9311-F46E1916464B}"/>
              </a:ext>
            </a:extLst>
          </p:cNvPr>
          <p:cNvSpPr>
            <a:spLocks noGrp="1"/>
          </p:cNvSpPr>
          <p:nvPr>
            <p:ph type="title"/>
          </p:nvPr>
        </p:nvSpPr>
        <p:spPr>
          <a:xfrm>
            <a:off x="1141413" y="618518"/>
            <a:ext cx="9905998" cy="3198474"/>
          </a:xfrm>
        </p:spPr>
        <p:txBody>
          <a:bodyPr>
            <a:normAutofit/>
          </a:bodyPr>
          <a:lstStyle/>
          <a:p>
            <a:pPr algn="ctr"/>
            <a:r>
              <a:rPr lang="en-IN" sz="6000" dirty="0"/>
              <a:t>Travelling salesman problem</a:t>
            </a:r>
          </a:p>
        </p:txBody>
      </p:sp>
      <p:sp>
        <p:nvSpPr>
          <p:cNvPr id="4" name="TextBox 3">
            <a:extLst>
              <a:ext uri="{FF2B5EF4-FFF2-40B4-BE49-F238E27FC236}">
                <a16:creationId xmlns:a16="http://schemas.microsoft.com/office/drawing/2014/main" id="{D4EC920C-8D64-08DD-98E4-638A2CF7FD63}"/>
              </a:ext>
            </a:extLst>
          </p:cNvPr>
          <p:cNvSpPr txBox="1"/>
          <p:nvPr/>
        </p:nvSpPr>
        <p:spPr>
          <a:xfrm>
            <a:off x="964735" y="3493826"/>
            <a:ext cx="7055140" cy="1477328"/>
          </a:xfrm>
          <a:prstGeom prst="rect">
            <a:avLst/>
          </a:prstGeom>
          <a:noFill/>
        </p:spPr>
        <p:txBody>
          <a:bodyPr wrap="square" rtlCol="0">
            <a:spAutoFit/>
          </a:bodyPr>
          <a:lstStyle/>
          <a:p>
            <a:r>
              <a:rPr lang="en-US" dirty="0">
                <a:solidFill>
                  <a:srgbClr val="C00000"/>
                </a:solidFill>
              </a:rPr>
              <a:t>PRESENTED BY:-</a:t>
            </a:r>
          </a:p>
          <a:p>
            <a:r>
              <a:rPr lang="en-US" dirty="0">
                <a:solidFill>
                  <a:schemeClr val="bg1">
                    <a:lumMod val="10000"/>
                  </a:schemeClr>
                </a:solidFill>
              </a:rPr>
              <a:t>            RAJAT  S U – </a:t>
            </a:r>
            <a:r>
              <a:rPr lang="en-US" dirty="0">
                <a:solidFill>
                  <a:schemeClr val="accent1">
                    <a:lumMod val="50000"/>
                  </a:schemeClr>
                </a:solidFill>
              </a:rPr>
              <a:t>ENG22AM0045</a:t>
            </a:r>
          </a:p>
          <a:p>
            <a:r>
              <a:rPr lang="en-US" dirty="0">
                <a:solidFill>
                  <a:schemeClr val="bg1">
                    <a:lumMod val="10000"/>
                  </a:schemeClr>
                </a:solidFill>
              </a:rPr>
              <a:t>            SHASHWATH DODAMANI-</a:t>
            </a:r>
            <a:r>
              <a:rPr lang="en-US" dirty="0">
                <a:solidFill>
                  <a:schemeClr val="accent1">
                    <a:lumMod val="50000"/>
                  </a:schemeClr>
                </a:solidFill>
              </a:rPr>
              <a:t>ENG22AM0058</a:t>
            </a:r>
          </a:p>
          <a:p>
            <a:r>
              <a:rPr lang="en-US" dirty="0">
                <a:solidFill>
                  <a:schemeClr val="bg1">
                    <a:lumMod val="10000"/>
                  </a:schemeClr>
                </a:solidFill>
              </a:rPr>
              <a:t>            SHRINIVAS SANJAY JOSHI</a:t>
            </a:r>
            <a:r>
              <a:rPr lang="en-US" dirty="0">
                <a:solidFill>
                  <a:schemeClr val="accent1">
                    <a:lumMod val="50000"/>
                  </a:schemeClr>
                </a:solidFill>
              </a:rPr>
              <a:t>-ENG22AM0062</a:t>
            </a:r>
          </a:p>
          <a:p>
            <a:r>
              <a:rPr lang="en-US" dirty="0">
                <a:solidFill>
                  <a:schemeClr val="bg1">
                    <a:lumMod val="10000"/>
                  </a:schemeClr>
                </a:solidFill>
              </a:rPr>
              <a:t>            PRUTHVIRAJ S R-</a:t>
            </a:r>
            <a:r>
              <a:rPr lang="en-US" dirty="0">
                <a:solidFill>
                  <a:schemeClr val="accent1">
                    <a:lumMod val="50000"/>
                  </a:schemeClr>
                </a:solidFill>
              </a:rPr>
              <a:t>ENG22AM0042 </a:t>
            </a:r>
            <a:r>
              <a:rPr lang="en-US" dirty="0">
                <a:solidFill>
                  <a:schemeClr val="bg1">
                    <a:lumMod val="10000"/>
                  </a:schemeClr>
                </a:solidFill>
              </a:rPr>
              <a:t>         </a:t>
            </a:r>
            <a:endParaRPr lang="en-IN" dirty="0">
              <a:solidFill>
                <a:schemeClr val="bg1">
                  <a:lumMod val="10000"/>
                </a:schemeClr>
              </a:solidFill>
            </a:endParaRPr>
          </a:p>
        </p:txBody>
      </p:sp>
      <p:sp>
        <p:nvSpPr>
          <p:cNvPr id="5" name="TextBox 4">
            <a:extLst>
              <a:ext uri="{FF2B5EF4-FFF2-40B4-BE49-F238E27FC236}">
                <a16:creationId xmlns:a16="http://schemas.microsoft.com/office/drawing/2014/main" id="{DABE8708-C488-639A-D10A-A35A32FBAB93}"/>
              </a:ext>
            </a:extLst>
          </p:cNvPr>
          <p:cNvSpPr txBox="1"/>
          <p:nvPr/>
        </p:nvSpPr>
        <p:spPr>
          <a:xfrm>
            <a:off x="5629013" y="2973897"/>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8725016B-D5D7-F778-560E-B4023C334D16}"/>
              </a:ext>
            </a:extLst>
          </p:cNvPr>
          <p:cNvSpPr txBox="1"/>
          <p:nvPr/>
        </p:nvSpPr>
        <p:spPr>
          <a:xfrm>
            <a:off x="8405769" y="4436060"/>
            <a:ext cx="3322040" cy="1200329"/>
          </a:xfrm>
          <a:prstGeom prst="rect">
            <a:avLst/>
          </a:prstGeom>
          <a:noFill/>
        </p:spPr>
        <p:txBody>
          <a:bodyPr wrap="square" rtlCol="0">
            <a:spAutoFit/>
          </a:bodyPr>
          <a:lstStyle/>
          <a:p>
            <a:r>
              <a:rPr lang="en-US" dirty="0">
                <a:solidFill>
                  <a:srgbClr val="FF0000"/>
                </a:solidFill>
              </a:rPr>
              <a:t>PRESENTED TO:-</a:t>
            </a:r>
          </a:p>
          <a:p>
            <a:r>
              <a:rPr lang="en-US" dirty="0"/>
              <a:t>   Prof. Pradeep Kumar  K</a:t>
            </a:r>
          </a:p>
          <a:p>
            <a:r>
              <a:rPr lang="en-US" dirty="0"/>
              <a:t>   Dr. Mary Jasmine</a:t>
            </a:r>
          </a:p>
          <a:p>
            <a:r>
              <a:rPr lang="en-US" dirty="0"/>
              <a:t>   Prof. </a:t>
            </a:r>
            <a:r>
              <a:rPr lang="en-US" dirty="0" err="1"/>
              <a:t>Mitha</a:t>
            </a:r>
            <a:r>
              <a:rPr lang="en-US" dirty="0"/>
              <a:t> Guru</a:t>
            </a:r>
            <a:endParaRPr lang="en-IN" dirty="0"/>
          </a:p>
        </p:txBody>
      </p:sp>
    </p:spTree>
    <p:extLst>
      <p:ext uri="{BB962C8B-B14F-4D97-AF65-F5344CB8AC3E}">
        <p14:creationId xmlns:p14="http://schemas.microsoft.com/office/powerpoint/2010/main" val="81401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828D-A108-37FB-AB95-6EF1C9E73900}"/>
              </a:ext>
            </a:extLst>
          </p:cNvPr>
          <p:cNvSpPr>
            <a:spLocks noGrp="1"/>
          </p:cNvSpPr>
          <p:nvPr>
            <p:ph type="title"/>
          </p:nvPr>
        </p:nvSpPr>
        <p:spPr>
          <a:xfrm>
            <a:off x="1069675" y="163902"/>
            <a:ext cx="9977736" cy="1354347"/>
          </a:xfrm>
        </p:spPr>
        <p:txBody>
          <a:bodyPr/>
          <a:lstStyle/>
          <a:p>
            <a:r>
              <a:rPr lang="en-IN" u="sng" dirty="0">
                <a:solidFill>
                  <a:srgbClr val="002060"/>
                </a:solidFill>
              </a:rPr>
              <a:t>Introduction :</a:t>
            </a:r>
          </a:p>
        </p:txBody>
      </p:sp>
      <p:sp>
        <p:nvSpPr>
          <p:cNvPr id="3" name="Content Placeholder 2">
            <a:extLst>
              <a:ext uri="{FF2B5EF4-FFF2-40B4-BE49-F238E27FC236}">
                <a16:creationId xmlns:a16="http://schemas.microsoft.com/office/drawing/2014/main" id="{C34939E4-7730-3A3F-26D3-AC5FB019AF44}"/>
              </a:ext>
            </a:extLst>
          </p:cNvPr>
          <p:cNvSpPr>
            <a:spLocks noGrp="1"/>
          </p:cNvSpPr>
          <p:nvPr>
            <p:ph idx="1"/>
          </p:nvPr>
        </p:nvSpPr>
        <p:spPr>
          <a:xfrm>
            <a:off x="1069675" y="2061532"/>
            <a:ext cx="9905998" cy="3858884"/>
          </a:xfrm>
        </p:spPr>
        <p:txBody>
          <a:bodyPr/>
          <a:lstStyle/>
          <a:p>
            <a:r>
              <a:rPr lang="en-US" b="0" i="0" dirty="0">
                <a:solidFill>
                  <a:schemeClr val="bg1"/>
                </a:solidFill>
                <a:effectLst/>
                <a:latin typeface="Söhne"/>
              </a:rPr>
              <a:t>The Traveling Salesman Problem (TSP) is a classic optimization problem in the field of computer science, operations research, and mathematics.</a:t>
            </a:r>
          </a:p>
          <a:p>
            <a:r>
              <a:rPr lang="en-US" b="0" i="0" dirty="0">
                <a:solidFill>
                  <a:schemeClr val="bg1"/>
                </a:solidFill>
                <a:effectLst/>
                <a:latin typeface="Times New Roman" panose="02020603050405020304" pitchFamily="18" charset="0"/>
                <a:cs typeface="Times New Roman" panose="02020603050405020304" pitchFamily="18" charset="0"/>
              </a:rPr>
              <a:t>Given a set of cities and the distances between each pair of cities, the Traveling Salesman Problem involves finding the shortest possible route that visits each city exactly once and returns to the starting city. The objective is to minimize the total distance traveled by the salesman</a:t>
            </a:r>
            <a:r>
              <a:rPr lang="en-US" dirty="0">
                <a:solidFill>
                  <a:schemeClr val="bg1"/>
                </a:solidFill>
                <a:latin typeface="Söhne"/>
                <a:cs typeface="Times New Roman" panose="02020603050405020304" pitchFamily="18" charset="0"/>
              </a:rPr>
              <a:t>.</a:t>
            </a:r>
            <a:endParaRPr lang="en-IN" dirty="0">
              <a:solidFill>
                <a:schemeClr val="bg1"/>
              </a:solidFill>
            </a:endParaRPr>
          </a:p>
        </p:txBody>
      </p:sp>
    </p:spTree>
    <p:extLst>
      <p:ext uri="{BB962C8B-B14F-4D97-AF65-F5344CB8AC3E}">
        <p14:creationId xmlns:p14="http://schemas.microsoft.com/office/powerpoint/2010/main" val="39573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4F6281-7C77-967F-AF3C-477171386090}"/>
              </a:ext>
            </a:extLst>
          </p:cNvPr>
          <p:cNvSpPr>
            <a:spLocks noGrp="1"/>
          </p:cNvSpPr>
          <p:nvPr>
            <p:ph idx="1"/>
          </p:nvPr>
        </p:nvSpPr>
        <p:spPr>
          <a:xfrm>
            <a:off x="1017918" y="500332"/>
            <a:ext cx="10031082" cy="5739151"/>
          </a:xfrm>
        </p:spPr>
        <p:txBody>
          <a:bodyPr>
            <a:normAutofit fontScale="92500" lnSpcReduction="20000"/>
          </a:bodyPr>
          <a:lstStyle/>
          <a:p>
            <a:pPr algn="l">
              <a:buFont typeface="Wingdings" panose="05000000000000000000" pitchFamily="2" charset="2"/>
              <a:buChar char="v"/>
            </a:pPr>
            <a:r>
              <a:rPr lang="en-US" b="1" i="0" dirty="0">
                <a:solidFill>
                  <a:schemeClr val="bg1"/>
                </a:solidFill>
                <a:effectLst/>
                <a:latin typeface="Times New Roman" panose="02020603050405020304" pitchFamily="18" charset="0"/>
                <a:cs typeface="Times New Roman" panose="02020603050405020304" pitchFamily="18" charset="0"/>
              </a:rPr>
              <a:t>In more formal terms, let's denote</a:t>
            </a:r>
            <a:r>
              <a:rPr lang="en-US" b="0" i="0" dirty="0">
                <a:solidFill>
                  <a:schemeClr val="bg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1" i="1" dirty="0">
                <a:solidFill>
                  <a:schemeClr val="bg1"/>
                </a:solidFill>
                <a:effectLst/>
                <a:latin typeface="Times New Roman" panose="02020603050405020304" pitchFamily="18" charset="0"/>
                <a:cs typeface="Times New Roman" panose="02020603050405020304" pitchFamily="18" charset="0"/>
              </a:rPr>
              <a:t>n</a:t>
            </a:r>
            <a:r>
              <a:rPr lang="en-US" b="0" i="0" dirty="0">
                <a:solidFill>
                  <a:schemeClr val="bg1"/>
                </a:solidFill>
                <a:effectLst/>
                <a:latin typeface="Times New Roman" panose="02020603050405020304" pitchFamily="18" charset="0"/>
                <a:cs typeface="Times New Roman" panose="02020603050405020304" pitchFamily="18" charset="0"/>
              </a:rPr>
              <a:t> as the number of cities.</a:t>
            </a:r>
          </a:p>
          <a:p>
            <a:pPr algn="l">
              <a:buFont typeface="Arial" panose="020B0604020202020204" pitchFamily="34" charset="0"/>
              <a:buChar char="•"/>
            </a:pPr>
            <a:r>
              <a:rPr lang="en-US" b="1" i="1" dirty="0" err="1">
                <a:solidFill>
                  <a:schemeClr val="bg1"/>
                </a:solidFill>
                <a:effectLst/>
                <a:latin typeface="Times New Roman" panose="02020603050405020304" pitchFamily="18" charset="0"/>
                <a:cs typeface="Times New Roman" panose="02020603050405020304" pitchFamily="18" charset="0"/>
              </a:rPr>
              <a:t>dij</a:t>
            </a:r>
            <a:r>
              <a:rPr lang="en-US" b="1" i="0" dirty="0">
                <a:solidFill>
                  <a:schemeClr val="bg1"/>
                </a:solidFill>
                <a:effectLst/>
                <a:latin typeface="Times New Roman" panose="02020603050405020304" pitchFamily="18" charset="0"/>
                <a:cs typeface="Times New Roman" panose="02020603050405020304" pitchFamily="18" charset="0"/>
              </a:rPr>
              <a:t>​</a:t>
            </a:r>
            <a:r>
              <a:rPr lang="en-US" b="0" i="0" dirty="0">
                <a:solidFill>
                  <a:schemeClr val="bg1"/>
                </a:solidFill>
                <a:effectLst/>
                <a:latin typeface="Times New Roman" panose="02020603050405020304" pitchFamily="18" charset="0"/>
                <a:cs typeface="Times New Roman" panose="02020603050405020304" pitchFamily="18" charset="0"/>
              </a:rPr>
              <a:t> as the distance between city</a:t>
            </a:r>
            <a:r>
              <a:rPr lang="en-US" b="1" i="0" dirty="0">
                <a:solidFill>
                  <a:schemeClr val="bg1"/>
                </a:solidFill>
                <a:effectLst/>
                <a:latin typeface="Times New Roman" panose="02020603050405020304" pitchFamily="18" charset="0"/>
                <a:cs typeface="Times New Roman" panose="02020603050405020304" pitchFamily="18" charset="0"/>
              </a:rPr>
              <a:t> </a:t>
            </a:r>
            <a:r>
              <a:rPr lang="en-US" b="1" i="1" dirty="0" err="1">
                <a:solidFill>
                  <a:schemeClr val="bg1"/>
                </a:solidFill>
                <a:effectLst/>
                <a:latin typeface="Times New Roman" panose="02020603050405020304" pitchFamily="18" charset="0"/>
                <a:cs typeface="Times New Roman" panose="02020603050405020304" pitchFamily="18" charset="0"/>
              </a:rPr>
              <a:t>i</a:t>
            </a:r>
            <a:r>
              <a:rPr lang="en-US" b="1" i="0" dirty="0">
                <a:solidFill>
                  <a:schemeClr val="bg1"/>
                </a:solidFill>
                <a:effectLst/>
                <a:latin typeface="Times New Roman" panose="02020603050405020304" pitchFamily="18" charset="0"/>
                <a:cs typeface="Times New Roman" panose="02020603050405020304" pitchFamily="18" charset="0"/>
              </a:rPr>
              <a:t> </a:t>
            </a:r>
            <a:r>
              <a:rPr lang="en-US" b="0" i="0" dirty="0">
                <a:solidFill>
                  <a:schemeClr val="bg1"/>
                </a:solidFill>
                <a:effectLst/>
                <a:latin typeface="Times New Roman" panose="02020603050405020304" pitchFamily="18" charset="0"/>
                <a:cs typeface="Times New Roman" panose="02020603050405020304" pitchFamily="18" charset="0"/>
              </a:rPr>
              <a:t>and city </a:t>
            </a:r>
            <a:r>
              <a:rPr lang="en-US" b="1" i="1" dirty="0">
                <a:solidFill>
                  <a:schemeClr val="bg1"/>
                </a:solidFill>
                <a:effectLst/>
                <a:latin typeface="Times New Roman" panose="02020603050405020304" pitchFamily="18" charset="0"/>
                <a:cs typeface="Times New Roman" panose="02020603050405020304" pitchFamily="18" charset="0"/>
              </a:rPr>
              <a:t>j</a:t>
            </a:r>
            <a:r>
              <a:rPr lang="en-US" b="1" i="0" dirty="0">
                <a:solidFill>
                  <a:schemeClr val="bg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1" i="1" dirty="0">
                <a:solidFill>
                  <a:schemeClr val="bg1"/>
                </a:solidFill>
                <a:effectLst/>
                <a:latin typeface="Times New Roman" panose="02020603050405020304" pitchFamily="18" charset="0"/>
                <a:cs typeface="Times New Roman" panose="02020603050405020304" pitchFamily="18" charset="0"/>
              </a:rPr>
              <a:t>C</a:t>
            </a:r>
            <a:r>
              <a:rPr lang="en-US" b="0" i="0" dirty="0">
                <a:solidFill>
                  <a:schemeClr val="bg1"/>
                </a:solidFill>
                <a:effectLst/>
                <a:latin typeface="Times New Roman" panose="02020603050405020304" pitchFamily="18" charset="0"/>
                <a:cs typeface="Times New Roman" panose="02020603050405020304" pitchFamily="18" charset="0"/>
              </a:rPr>
              <a:t> as the set of all possible routes (permutations of cities).</a:t>
            </a:r>
          </a:p>
          <a:p>
            <a:pPr algn="l"/>
            <a:r>
              <a:rPr lang="en-US" b="0" i="0" dirty="0">
                <a:solidFill>
                  <a:schemeClr val="bg1"/>
                </a:solidFill>
                <a:effectLst/>
                <a:latin typeface="Times New Roman" panose="02020603050405020304" pitchFamily="18" charset="0"/>
                <a:cs typeface="Times New Roman" panose="02020603050405020304" pitchFamily="18" charset="0"/>
              </a:rPr>
              <a:t>The goal is to find a permutation </a:t>
            </a:r>
            <a:r>
              <a:rPr lang="en-US" b="1" i="1" dirty="0">
                <a:solidFill>
                  <a:schemeClr val="bg1"/>
                </a:solidFill>
                <a:effectLst/>
                <a:latin typeface="Times New Roman" panose="02020603050405020304" pitchFamily="18" charset="0"/>
                <a:cs typeface="Times New Roman" panose="02020603050405020304" pitchFamily="18" charset="0"/>
              </a:rPr>
              <a:t>P</a:t>
            </a:r>
            <a:r>
              <a:rPr lang="en-US" b="0" i="0" dirty="0">
                <a:solidFill>
                  <a:schemeClr val="bg1"/>
                </a:solidFill>
                <a:effectLst/>
                <a:latin typeface="Times New Roman" panose="02020603050405020304" pitchFamily="18" charset="0"/>
                <a:cs typeface="Times New Roman" panose="02020603050405020304" pitchFamily="18" charset="0"/>
              </a:rPr>
              <a:t> from </a:t>
            </a:r>
            <a:r>
              <a:rPr lang="en-US" b="1" i="1" dirty="0">
                <a:solidFill>
                  <a:schemeClr val="bg1"/>
                </a:solidFill>
                <a:effectLst/>
                <a:latin typeface="Times New Roman" panose="02020603050405020304" pitchFamily="18" charset="0"/>
                <a:cs typeface="Times New Roman" panose="02020603050405020304" pitchFamily="18" charset="0"/>
              </a:rPr>
              <a:t>C</a:t>
            </a:r>
            <a:r>
              <a:rPr lang="en-US" b="0" i="0" dirty="0">
                <a:solidFill>
                  <a:schemeClr val="bg1"/>
                </a:solidFill>
                <a:effectLst/>
                <a:latin typeface="Times New Roman" panose="02020603050405020304" pitchFamily="18" charset="0"/>
                <a:cs typeface="Times New Roman" panose="02020603050405020304" pitchFamily="18" charset="0"/>
              </a:rPr>
              <a:t> such that the sum of distances in the route is minimized:</a:t>
            </a:r>
          </a:p>
          <a:p>
            <a:pPr marL="0" indent="0" algn="l">
              <a:buNone/>
            </a:pPr>
            <a:r>
              <a:rPr lang="en-US" b="1" dirty="0">
                <a:solidFill>
                  <a:schemeClr val="bg1"/>
                </a:solidFill>
                <a:latin typeface="Times New Roman" panose="02020603050405020304" pitchFamily="18" charset="0"/>
                <a:cs typeface="Times New Roman" panose="02020603050405020304" pitchFamily="18" charset="0"/>
              </a:rPr>
              <a:t>       </a:t>
            </a:r>
            <a:r>
              <a:rPr lang="en-US" b="1" i="0" dirty="0">
                <a:solidFill>
                  <a:schemeClr val="bg1"/>
                </a:solidFill>
                <a:effectLst/>
                <a:latin typeface="Times New Roman" panose="02020603050405020304" pitchFamily="18" charset="0"/>
                <a:cs typeface="Times New Roman" panose="02020603050405020304" pitchFamily="18" charset="0"/>
              </a:rPr>
              <a:t>Minimize∑</a:t>
            </a:r>
            <a:r>
              <a:rPr lang="en-US" sz="1600" b="1" i="0" dirty="0">
                <a:solidFill>
                  <a:schemeClr val="bg1"/>
                </a:solidFill>
                <a:effectLst/>
                <a:latin typeface="Times New Roman" panose="02020603050405020304" pitchFamily="18" charset="0"/>
                <a:cs typeface="Times New Roman" panose="02020603050405020304" pitchFamily="18" charset="0"/>
              </a:rPr>
              <a:t>(</a:t>
            </a:r>
            <a:r>
              <a:rPr lang="en-US" sz="1600" b="1" i="1" dirty="0" err="1">
                <a:solidFill>
                  <a:schemeClr val="bg1"/>
                </a:solidFill>
                <a:effectLst/>
                <a:latin typeface="Times New Roman" panose="02020603050405020304" pitchFamily="18" charset="0"/>
                <a:cs typeface="Times New Roman" panose="02020603050405020304" pitchFamily="18" charset="0"/>
              </a:rPr>
              <a:t>i</a:t>
            </a:r>
            <a:r>
              <a:rPr lang="en-US" sz="1600" b="1" i="0" dirty="0" err="1">
                <a:solidFill>
                  <a:schemeClr val="bg1"/>
                </a:solidFill>
                <a:effectLst/>
                <a:latin typeface="Times New Roman" panose="02020603050405020304" pitchFamily="18" charset="0"/>
                <a:cs typeface="Times New Roman" panose="02020603050405020304" pitchFamily="18" charset="0"/>
              </a:rPr>
              <a:t>,</a:t>
            </a:r>
            <a:r>
              <a:rPr lang="en-US" sz="1600" b="1" i="1" dirty="0" err="1">
                <a:solidFill>
                  <a:schemeClr val="bg1"/>
                </a:solidFill>
                <a:effectLst/>
                <a:latin typeface="Times New Roman" panose="02020603050405020304" pitchFamily="18" charset="0"/>
                <a:cs typeface="Times New Roman" panose="02020603050405020304" pitchFamily="18" charset="0"/>
              </a:rPr>
              <a:t>j</a:t>
            </a:r>
            <a:r>
              <a:rPr lang="en-US" sz="1600" b="1" i="0" dirty="0">
                <a:solidFill>
                  <a:schemeClr val="bg1"/>
                </a:solidFill>
                <a:effectLst/>
                <a:latin typeface="Times New Roman" panose="02020603050405020304" pitchFamily="18" charset="0"/>
                <a:cs typeface="Times New Roman" panose="02020603050405020304" pitchFamily="18" charset="0"/>
              </a:rPr>
              <a:t>) ∈ </a:t>
            </a:r>
            <a:r>
              <a:rPr lang="en-US" sz="1600" b="1" i="1" dirty="0">
                <a:solidFill>
                  <a:schemeClr val="bg1"/>
                </a:solidFill>
                <a:effectLst/>
                <a:latin typeface="Times New Roman" panose="02020603050405020304" pitchFamily="18" charset="0"/>
                <a:cs typeface="Times New Roman" panose="02020603050405020304" pitchFamily="18" charset="0"/>
              </a:rPr>
              <a:t>P  </a:t>
            </a:r>
            <a:r>
              <a:rPr lang="en-US" b="1" i="0" dirty="0">
                <a:solidFill>
                  <a:schemeClr val="bg1"/>
                </a:solidFill>
                <a:effectLst/>
                <a:latin typeface="Times New Roman" panose="02020603050405020304" pitchFamily="18" charset="0"/>
                <a:cs typeface="Times New Roman" panose="02020603050405020304" pitchFamily="18" charset="0"/>
              </a:rPr>
              <a:t>​</a:t>
            </a:r>
            <a:r>
              <a:rPr lang="en-US" b="1" i="1" dirty="0" err="1">
                <a:solidFill>
                  <a:schemeClr val="bg1"/>
                </a:solidFill>
                <a:effectLst/>
                <a:latin typeface="Times New Roman" panose="02020603050405020304" pitchFamily="18" charset="0"/>
                <a:cs typeface="Times New Roman" panose="02020603050405020304" pitchFamily="18" charset="0"/>
              </a:rPr>
              <a:t>dij</a:t>
            </a:r>
            <a:r>
              <a:rPr lang="en-US" b="0" i="0" dirty="0">
                <a:solidFill>
                  <a:schemeClr val="bg1"/>
                </a:solidFill>
                <a:effectLst/>
                <a:latin typeface="Times New Roman" panose="02020603050405020304" pitchFamily="18" charset="0"/>
                <a:cs typeface="Times New Roman" panose="02020603050405020304" pitchFamily="18" charset="0"/>
              </a:rPr>
              <a:t>​</a:t>
            </a:r>
          </a:p>
          <a:p>
            <a:pPr algn="l"/>
            <a:r>
              <a:rPr lang="en-US" b="0" i="0" dirty="0">
                <a:solidFill>
                  <a:schemeClr val="bg1"/>
                </a:solidFill>
                <a:effectLst/>
                <a:latin typeface="Times New Roman" panose="02020603050405020304" pitchFamily="18" charset="0"/>
                <a:cs typeface="Times New Roman" panose="02020603050405020304" pitchFamily="18" charset="0"/>
              </a:rPr>
              <a:t>The Traveling Salesman Problem is known to be an NP-hard problem, meaning that there is no known polynomial-time algorithm to solve it for all possible inputs. As a result, various heuristic and approximation algorithms are commonly used to find near-optimal solutions in a reasonable amount of time.</a:t>
            </a:r>
          </a:p>
          <a:p>
            <a:pPr algn="l"/>
            <a:r>
              <a:rPr lang="en-US" b="0" i="0" dirty="0">
                <a:solidFill>
                  <a:schemeClr val="bg1"/>
                </a:solidFill>
                <a:effectLst/>
                <a:latin typeface="Times New Roman" panose="02020603050405020304" pitchFamily="18" charset="0"/>
                <a:cs typeface="Times New Roman" panose="02020603050405020304" pitchFamily="18" charset="0"/>
              </a:rPr>
              <a:t>The TSP has numerous practical applications, especially in logistics, transportation planning, and circuit design. Solving the TSP efficiently is crucial in optimizing resource utilization and minimizing costs in real-world scenarios.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64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21BF8-B557-46C2-2CB6-0F4AF6E6710C}"/>
              </a:ext>
            </a:extLst>
          </p:cNvPr>
          <p:cNvSpPr txBox="1"/>
          <p:nvPr/>
        </p:nvSpPr>
        <p:spPr>
          <a:xfrm>
            <a:off x="983412" y="474456"/>
            <a:ext cx="6745856" cy="646331"/>
          </a:xfrm>
          <a:prstGeom prst="rect">
            <a:avLst/>
          </a:prstGeom>
          <a:noFill/>
        </p:spPr>
        <p:txBody>
          <a:bodyPr wrap="square" rtlCol="0">
            <a:spAutoFit/>
          </a:bodyPr>
          <a:lstStyle/>
          <a:p>
            <a:r>
              <a:rPr lang="en-IN" sz="3600" b="1" i="1" dirty="0">
                <a:solidFill>
                  <a:srgbClr val="FFFF00"/>
                </a:solidFill>
                <a:latin typeface="Times New Roman" panose="02020603050405020304" pitchFamily="18" charset="0"/>
                <a:cs typeface="Times New Roman" panose="02020603050405020304" pitchFamily="18" charset="0"/>
              </a:rPr>
              <a:t>Code implementation</a:t>
            </a:r>
          </a:p>
        </p:txBody>
      </p:sp>
      <p:pic>
        <p:nvPicPr>
          <p:cNvPr id="7" name="Picture 6">
            <a:extLst>
              <a:ext uri="{FF2B5EF4-FFF2-40B4-BE49-F238E27FC236}">
                <a16:creationId xmlns:a16="http://schemas.microsoft.com/office/drawing/2014/main" id="{1FA1FEB8-0C9F-66F2-7E6C-2A3F4D6BBB05}"/>
              </a:ext>
            </a:extLst>
          </p:cNvPr>
          <p:cNvPicPr>
            <a:picLocks noChangeAspect="1"/>
          </p:cNvPicPr>
          <p:nvPr/>
        </p:nvPicPr>
        <p:blipFill>
          <a:blip r:embed="rId2"/>
          <a:stretch>
            <a:fillRect/>
          </a:stretch>
        </p:blipFill>
        <p:spPr>
          <a:xfrm>
            <a:off x="812889" y="1197581"/>
            <a:ext cx="10798266" cy="5185963"/>
          </a:xfrm>
          <a:prstGeom prst="rect">
            <a:avLst/>
          </a:prstGeom>
        </p:spPr>
      </p:pic>
    </p:spTree>
    <p:extLst>
      <p:ext uri="{BB962C8B-B14F-4D97-AF65-F5344CB8AC3E}">
        <p14:creationId xmlns:p14="http://schemas.microsoft.com/office/powerpoint/2010/main" val="410179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2FDE0A0-16F4-5D6B-8607-18CCE8E1893E}"/>
              </a:ext>
            </a:extLst>
          </p:cNvPr>
          <p:cNvPicPr>
            <a:picLocks noChangeAspect="1"/>
          </p:cNvPicPr>
          <p:nvPr/>
        </p:nvPicPr>
        <p:blipFill>
          <a:blip r:embed="rId2"/>
          <a:stretch>
            <a:fillRect/>
          </a:stretch>
        </p:blipFill>
        <p:spPr>
          <a:xfrm>
            <a:off x="959675" y="763509"/>
            <a:ext cx="10272650" cy="5456136"/>
          </a:xfrm>
          <a:prstGeom prst="rect">
            <a:avLst/>
          </a:prstGeom>
        </p:spPr>
      </p:pic>
    </p:spTree>
    <p:extLst>
      <p:ext uri="{BB962C8B-B14F-4D97-AF65-F5344CB8AC3E}">
        <p14:creationId xmlns:p14="http://schemas.microsoft.com/office/powerpoint/2010/main" val="222222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0FDA2-D5BA-FF88-3EC1-971A5AEE41E0}"/>
              </a:ext>
            </a:extLst>
          </p:cNvPr>
          <p:cNvPicPr>
            <a:picLocks noChangeAspect="1"/>
          </p:cNvPicPr>
          <p:nvPr/>
        </p:nvPicPr>
        <p:blipFill>
          <a:blip r:embed="rId2"/>
          <a:stretch>
            <a:fillRect/>
          </a:stretch>
        </p:blipFill>
        <p:spPr>
          <a:xfrm>
            <a:off x="1028261" y="696993"/>
            <a:ext cx="10135478" cy="5464013"/>
          </a:xfrm>
          <a:prstGeom prst="rect">
            <a:avLst/>
          </a:prstGeom>
        </p:spPr>
      </p:pic>
    </p:spTree>
    <p:extLst>
      <p:ext uri="{BB962C8B-B14F-4D97-AF65-F5344CB8AC3E}">
        <p14:creationId xmlns:p14="http://schemas.microsoft.com/office/powerpoint/2010/main" val="336227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8F3D0B-2232-C23D-7911-9E603E8116B2}"/>
              </a:ext>
            </a:extLst>
          </p:cNvPr>
          <p:cNvSpPr txBox="1"/>
          <p:nvPr/>
        </p:nvSpPr>
        <p:spPr>
          <a:xfrm>
            <a:off x="1371600" y="194418"/>
            <a:ext cx="2743200" cy="646331"/>
          </a:xfrm>
          <a:prstGeom prst="rect">
            <a:avLst/>
          </a:prstGeom>
          <a:noFill/>
        </p:spPr>
        <p:txBody>
          <a:bodyPr wrap="square" rtlCol="0">
            <a:spAutoFit/>
          </a:bodyPr>
          <a:lstStyle/>
          <a:p>
            <a:r>
              <a:rPr lang="en-IN" sz="3600" dirty="0">
                <a:solidFill>
                  <a:srgbClr val="FFFF00"/>
                </a:solidFill>
              </a:rPr>
              <a:t>Output </a:t>
            </a:r>
          </a:p>
        </p:txBody>
      </p:sp>
      <p:pic>
        <p:nvPicPr>
          <p:cNvPr id="8" name="Picture 7">
            <a:extLst>
              <a:ext uri="{FF2B5EF4-FFF2-40B4-BE49-F238E27FC236}">
                <a16:creationId xmlns:a16="http://schemas.microsoft.com/office/drawing/2014/main" id="{C5FDB3C5-E419-8DA6-1F35-EFD2364F3C7A}"/>
              </a:ext>
            </a:extLst>
          </p:cNvPr>
          <p:cNvPicPr>
            <a:picLocks noChangeAspect="1"/>
          </p:cNvPicPr>
          <p:nvPr/>
        </p:nvPicPr>
        <p:blipFill>
          <a:blip r:embed="rId2"/>
          <a:stretch>
            <a:fillRect/>
          </a:stretch>
        </p:blipFill>
        <p:spPr>
          <a:xfrm>
            <a:off x="1371600" y="1002332"/>
            <a:ext cx="3581255" cy="566997"/>
          </a:xfrm>
          <a:prstGeom prst="rect">
            <a:avLst/>
          </a:prstGeom>
        </p:spPr>
      </p:pic>
      <p:pic>
        <p:nvPicPr>
          <p:cNvPr id="10" name="Picture 9">
            <a:extLst>
              <a:ext uri="{FF2B5EF4-FFF2-40B4-BE49-F238E27FC236}">
                <a16:creationId xmlns:a16="http://schemas.microsoft.com/office/drawing/2014/main" id="{E3D285A5-E619-F1BB-90F8-9ABFC7D0FD35}"/>
              </a:ext>
            </a:extLst>
          </p:cNvPr>
          <p:cNvPicPr>
            <a:picLocks noChangeAspect="1"/>
          </p:cNvPicPr>
          <p:nvPr/>
        </p:nvPicPr>
        <p:blipFill>
          <a:blip r:embed="rId3"/>
          <a:stretch>
            <a:fillRect/>
          </a:stretch>
        </p:blipFill>
        <p:spPr>
          <a:xfrm>
            <a:off x="1436444" y="1730912"/>
            <a:ext cx="6283764" cy="4712823"/>
          </a:xfrm>
          <a:prstGeom prst="rect">
            <a:avLst/>
          </a:prstGeom>
        </p:spPr>
      </p:pic>
    </p:spTree>
    <p:extLst>
      <p:ext uri="{BB962C8B-B14F-4D97-AF65-F5344CB8AC3E}">
        <p14:creationId xmlns:p14="http://schemas.microsoft.com/office/powerpoint/2010/main" val="1198365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BDF7-AD65-50A5-B62E-C5B36567F162}"/>
              </a:ext>
            </a:extLst>
          </p:cNvPr>
          <p:cNvSpPr>
            <a:spLocks noGrp="1"/>
          </p:cNvSpPr>
          <p:nvPr>
            <p:ph type="title"/>
          </p:nvPr>
        </p:nvSpPr>
        <p:spPr>
          <a:xfrm>
            <a:off x="1141413" y="618518"/>
            <a:ext cx="9905998" cy="908357"/>
          </a:xfrm>
        </p:spPr>
        <p:txBody>
          <a:bodyPr/>
          <a:lstStyle/>
          <a:p>
            <a:r>
              <a:rPr lang="en-IN" dirty="0"/>
              <a:t>Links and references </a:t>
            </a:r>
          </a:p>
        </p:txBody>
      </p:sp>
      <p:sp>
        <p:nvSpPr>
          <p:cNvPr id="3" name="Content Placeholder 2">
            <a:extLst>
              <a:ext uri="{FF2B5EF4-FFF2-40B4-BE49-F238E27FC236}">
                <a16:creationId xmlns:a16="http://schemas.microsoft.com/office/drawing/2014/main" id="{7EA8430D-4B87-7D20-DE4E-8887892CE442}"/>
              </a:ext>
            </a:extLst>
          </p:cNvPr>
          <p:cNvSpPr>
            <a:spLocks noGrp="1"/>
          </p:cNvSpPr>
          <p:nvPr>
            <p:ph idx="1"/>
          </p:nvPr>
        </p:nvSpPr>
        <p:spPr>
          <a:xfrm>
            <a:off x="1141413" y="1658143"/>
            <a:ext cx="9905999" cy="3541714"/>
          </a:xfrm>
        </p:spPr>
        <p:txBody>
          <a:bodyPr/>
          <a:lstStyle/>
          <a:p>
            <a:r>
              <a:rPr lang="en-IN" dirty="0"/>
              <a:t>Example to show how a travelling salesman problem works :</a:t>
            </a:r>
          </a:p>
          <a:p>
            <a:pPr marL="0" indent="0">
              <a:buNone/>
            </a:pPr>
            <a:r>
              <a:rPr lang="en-IN" dirty="0"/>
              <a:t>          </a:t>
            </a:r>
            <a:r>
              <a:rPr lang="en-IN" dirty="0">
                <a:hlinkClick r:id="rId2"/>
              </a:rPr>
              <a:t>https://tspvis.com/</a:t>
            </a:r>
            <a:endParaRPr lang="en-IN" dirty="0"/>
          </a:p>
          <a:p>
            <a:r>
              <a:rPr lang="en-IN" dirty="0" err="1"/>
              <a:t>Refercence</a:t>
            </a:r>
            <a:r>
              <a:rPr lang="en-IN" dirty="0"/>
              <a:t> for the code :</a:t>
            </a:r>
          </a:p>
          <a:p>
            <a:pPr marL="0" indent="0">
              <a:buNone/>
            </a:pPr>
            <a:r>
              <a:rPr lang="en-IN" dirty="0"/>
              <a:t>      </a:t>
            </a:r>
            <a:r>
              <a:rPr lang="en-IN" dirty="0">
                <a:hlinkClick r:id="rId3"/>
              </a:rPr>
              <a:t>https://colab.research.google.com/drive/1_3TPKsb2tIQ9VEoDdfEckaUd3LRCV4aG?authuser=0</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91598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rgbClr val="E7E6E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Artificial Intelligence (AI) Technology Project Proposal _ by Slidesgo</Template>
  <TotalTime>290</TotalTime>
  <Words>326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Söhne</vt:lpstr>
      <vt:lpstr>Times New Roman</vt:lpstr>
      <vt:lpstr>Tw Cen MT</vt:lpstr>
      <vt:lpstr>Wingdings</vt:lpstr>
      <vt:lpstr>Circuit</vt:lpstr>
      <vt:lpstr>Travelling salesman problem</vt:lpstr>
      <vt:lpstr>Introduction :</vt:lpstr>
      <vt:lpstr>PowerPoint Presentation</vt:lpstr>
      <vt:lpstr>PowerPoint Presentation</vt:lpstr>
      <vt:lpstr>PowerPoint Presentation</vt:lpstr>
      <vt:lpstr>PowerPoint Presentation</vt:lpstr>
      <vt:lpstr>PowerPoint Presentation</vt:lpstr>
      <vt:lpstr>Links and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 problem</dc:title>
  <dc:creator>Shashwat Dodamani</dc:creator>
  <cp:lastModifiedBy>Rajat S U</cp:lastModifiedBy>
  <cp:revision>6</cp:revision>
  <dcterms:created xsi:type="dcterms:W3CDTF">2023-12-28T14:04:52Z</dcterms:created>
  <dcterms:modified xsi:type="dcterms:W3CDTF">2023-12-30T15:50:44Z</dcterms:modified>
</cp:coreProperties>
</file>