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0"/>
  </p:normalViewPr>
  <p:slideViewPr>
    <p:cSldViewPr snapToGrid="0" snapToObjects="1">
      <p:cViewPr varScale="1">
        <p:scale>
          <a:sx n="82" d="100"/>
          <a:sy n="82" d="100"/>
        </p:scale>
        <p:origin x="14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9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D041FA3-D547-4B47-BD28-47C73B10579E}" type="datetime1">
              <a:rPr lang="en-GB"/>
              <a:pPr lvl="0"/>
              <a:t>14/03/2017</a:t>
            </a:fld>
            <a:endParaRPr lang="en-GB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3BB130D-FBAD-4A86-AB61-E2B207C89512}" type="slidenum">
              <a:t>‹#›</a:t>
            </a:fld>
            <a:endParaRPr lang="en-GB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73424-4985-49CD-A5CF-E37F46398677}" type="datetimeFigureOut">
              <a:rPr lang="en-US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09981-BFBB-407D-92E1-1BF25C625E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appadvice.com/appguides/show/best-restaurant-finder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099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74683E-2EE0-41B6-BDD4-A40C731FFBA2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099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/>
            <a:r>
              <a:rPr lang="en-GB"/>
              <a:t>Requirements for our app include:</a:t>
            </a:r>
          </a:p>
          <a:p>
            <a:pPr lvl="0"/>
            <a:r>
              <a:rPr lang="en-GB"/>
              <a:t>First and foremost there needs to be a database with all the restaurants in Uxbridge.</a:t>
            </a:r>
          </a:p>
          <a:p>
            <a:pPr lvl="0"/>
            <a:r>
              <a:rPr lang="en-GB"/>
              <a:t>This app will need to filter food according to popular requirements such as: </a:t>
            </a:r>
          </a:p>
          <a:p>
            <a:pPr lvl="0"/>
            <a:r>
              <a:rPr lang="en-GB"/>
              <a:t>the average price per meal</a:t>
            </a:r>
          </a:p>
          <a:p>
            <a:pPr lvl="0"/>
            <a:r>
              <a:rPr lang="en-GB"/>
              <a:t>the star rating of the restaurant</a:t>
            </a:r>
          </a:p>
          <a:p>
            <a:pPr lvl="0"/>
            <a:r>
              <a:rPr lang="en-GB"/>
              <a:t>the type of cuisine</a:t>
            </a:r>
          </a:p>
          <a:p>
            <a:pPr lvl="0"/>
            <a:r>
              <a:rPr lang="en-GB"/>
              <a:t>special offers on the day e.g. (Special offer times, student discount, meal deals)</a:t>
            </a:r>
          </a:p>
          <a:p>
            <a:pPr lvl="0"/>
            <a:r>
              <a:rPr lang="en-GB"/>
              <a:t>Random generator once you have chosen your requirements, so the app chooses a cuisine for you.</a:t>
            </a:r>
          </a:p>
          <a:p>
            <a:pPr lvl="0"/>
            <a:r>
              <a:rPr lang="en-GB"/>
              <a:t>This app will also need a navigation feature which will tells you the distance from a few popular places, such as Brunel University and Uxbridge station.</a:t>
            </a:r>
          </a:p>
          <a:p>
            <a:pPr lvl="0"/>
            <a:r>
              <a:rPr lang="en-GB"/>
              <a:t>The app will then redirect you to the website of the specific restaurant where you can then place your order, such as Just Eat or Hungry House</a:t>
            </a:r>
          </a:p>
          <a:p>
            <a:pPr lvl="0"/>
            <a:r>
              <a:rPr lang="en-GB"/>
              <a:t>Lastly the app should be simple and easy to use, with good interface and easy navigation buttons.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85880B-2EAE-4A87-BE52-BC72DECE638B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099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/>
            <a:r>
              <a:rPr lang="en-GB"/>
              <a:t>Complexity : the application may become complex as developing</a:t>
            </a:r>
          </a:p>
          <a:p>
            <a:pPr lvl="0"/>
            <a:r>
              <a:rPr lang="en-GB"/>
              <a:t>Alternative:  If plan A doesn’t work out fall back on plan B. There may be various alternatives, each with its own set of uncertainties and consequences.</a:t>
            </a:r>
          </a:p>
          <a:p>
            <a:pPr lvl="0"/>
            <a:r>
              <a:rPr lang="en-GB"/>
              <a:t>Changes: Many of the facts may be unknown. Therefore, changes may be required during the development process. </a:t>
            </a:r>
          </a:p>
          <a:p>
            <a:pPr lvl="0"/>
            <a:endParaRPr lang="en-GB"/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Create a constructive environment.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Investigate the situation in detail.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Generate good alternatives.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Explore your options.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Select the best solution.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Evaluate your plan.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en-GB"/>
              <a:t>Communicate your decision, and take action.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EEC6DE-9ED5-4A3D-BDAB-CFBA2F847D71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099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 fontAlgn="t"/>
            <a:r>
              <a:rPr lang="en-GB"/>
              <a:t>Target Audience:</a:t>
            </a:r>
          </a:p>
          <a:p>
            <a:pPr lvl="0" fontAlgn="t"/>
            <a:r>
              <a:rPr lang="en-GB"/>
              <a:t>- Who: Anyone with a  smartphone within specific location(Uxbridge) for time being </a:t>
            </a:r>
          </a:p>
          <a:p>
            <a:pPr lvl="0" fontAlgn="t"/>
            <a:r>
              <a:rPr lang="en-GB"/>
              <a:t>- Age group: No age group as food is for everyone</a:t>
            </a:r>
          </a:p>
          <a:p>
            <a:pPr lvl="0" fontAlgn="t"/>
            <a:r>
              <a:rPr lang="en-GB"/>
              <a:t>-Any specific needs: no needs as options will be available for them. E.g. ‘Veggie’</a:t>
            </a:r>
          </a:p>
          <a:p>
            <a:pPr lvl="0" fontAlgn="t"/>
            <a:r>
              <a:rPr lang="en-GB"/>
              <a:t>Competitive Analysis: </a:t>
            </a:r>
          </a:p>
          <a:p>
            <a:pPr lvl="0" fontAlgn="t"/>
            <a:r>
              <a:rPr lang="en-GB"/>
              <a:t>- Any consequences of entering market? Few competitors and they have good customer loyalty so it could be difficult to get users to use our application.</a:t>
            </a:r>
          </a:p>
          <a:p>
            <a:pPr lvl="0" fontAlgn="t"/>
            <a:r>
              <a:rPr lang="en-GB"/>
              <a:t>- How many competitors are there? JustEAT, HungryHouse, OpenTable, Urbanspoon, Yelp (</a:t>
            </a:r>
            <a:r>
              <a:rPr lang="en-GB">
                <a:hlinkClick r:id="rId3"/>
              </a:rPr>
              <a:t>http://appadvice.com/appguides/show/best-restaurant-finders</a:t>
            </a:r>
            <a:r>
              <a:rPr lang="en-GB"/>
              <a:t>) </a:t>
            </a:r>
          </a:p>
          <a:p>
            <a:pPr lvl="0" fontAlgn="t"/>
            <a:r>
              <a:rPr lang="en-GB"/>
              <a:t>-What does your competitor do well? Wide range of food, delivery, customer loyalty, easy UI, they’re online </a:t>
            </a:r>
          </a:p>
          <a:p>
            <a:pPr lvl="0" fontAlgn="t"/>
            <a:r>
              <a:rPr lang="en-GB"/>
              <a:t>Market Trends</a:t>
            </a:r>
          </a:p>
          <a:p>
            <a:pPr marL="171450" lvl="0" indent="-171450" fontAlgn="t">
              <a:buSzPct val="100000"/>
              <a:buChar char="-"/>
            </a:pPr>
            <a:r>
              <a:rPr lang="en-GB"/>
              <a:t>What is the thing that the customers like? Customers like special deals, offers that are made available to them. (Can do a questionnaire to find this out)</a:t>
            </a:r>
          </a:p>
          <a:p>
            <a:pPr marL="171450" lvl="0" indent="-171450">
              <a:buSzPct val="100000"/>
              <a:buChar char="-"/>
            </a:pPr>
            <a:endParaRPr lang="en-GB"/>
          </a:p>
          <a:p>
            <a:pPr lvl="0"/>
            <a:r>
              <a:rPr lang="en-GB"/>
              <a:t>•	Aim to have 100-300 Users to use the app as it grows.</a:t>
            </a:r>
          </a:p>
          <a:p>
            <a:pPr lvl="0"/>
            <a:r>
              <a:rPr lang="en-GB"/>
              <a:t>•	Tell people in our university about the app, sharing the app on Facebook and twitter</a:t>
            </a:r>
          </a:p>
          <a:p>
            <a:pPr lvl="0"/>
            <a:r>
              <a:rPr lang="en-GB"/>
              <a:t>•	Attractive and appealing design of the app.</a:t>
            </a:r>
          </a:p>
          <a:p>
            <a:pPr lvl="0"/>
            <a:r>
              <a:rPr lang="en-GB"/>
              <a:t>•	Unique features like being able to select restaurants which offer delivery</a:t>
            </a:r>
          </a:p>
          <a:p>
            <a:pPr lvl="0"/>
            <a:r>
              <a:rPr lang="en-GB"/>
              <a:t>•	Have customers leave feedback, by questionnaires</a:t>
            </a:r>
          </a:p>
          <a:p>
            <a:pPr lvl="0"/>
            <a:r>
              <a:rPr lang="en-GB"/>
              <a:t>•	Target audience  15 - 60 year olds.</a:t>
            </a:r>
          </a:p>
          <a:p>
            <a:pPr lvl="0"/>
            <a:r>
              <a:rPr lang="en-GB"/>
              <a:t>•	Location: Uxbridge</a:t>
            </a:r>
          </a:p>
          <a:p>
            <a:pPr marL="171450" lvl="0" indent="-171450">
              <a:buSzPct val="100000"/>
              <a:buChar char="-"/>
            </a:pPr>
            <a:endParaRPr lang="en-GB"/>
          </a:p>
          <a:p>
            <a:pPr lvl="0"/>
            <a:r>
              <a:rPr lang="en-GB"/>
              <a:t>Barriers to entry: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Competitors well established, e.g Just eat established in 2001, Hungry House established in 2006 therefore they been in the market for a long time.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Some restaurants/fast food places have their own apps.</a:t>
            </a:r>
          </a:p>
          <a:p>
            <a:pPr marL="171450" lvl="0" indent="-171450">
              <a:buSzPct val="100000"/>
              <a:buChar char="-"/>
            </a:pPr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009A87-13D2-4B77-B5BE-919CDC577649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69A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 anchor="b" anchorCtr="1">
            <a:noAutofit/>
          </a:bodyPr>
          <a:lstStyle>
            <a:lvl1pPr algn="ctr">
              <a:defRPr sz="7200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 anchorCtr="1"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EBE7DD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52862" y="6453387"/>
            <a:ext cx="1607944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D293583C-6FED-457C-A8CE-2D6ED692F21D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2584057" y="6453387"/>
            <a:ext cx="7023378" cy="404612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DC768EBC-683A-4444-94B8-46EAD9B79537}" type="slidenum">
              <a:t>‹#›</a:t>
            </a:fld>
            <a:endParaRPr lang="en-US"/>
          </a:p>
        </p:txBody>
      </p:sp>
      <p:grpSp>
        <p:nvGrpSpPr>
          <p:cNvPr id="7" name="Group 8"/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8" name="Freeform 6"/>
            <p:cNvSpPr/>
            <p:nvPr/>
          </p:nvSpPr>
          <p:spPr>
            <a:xfrm>
              <a:off x="8151958" y="1685650"/>
              <a:ext cx="3275015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761"/>
                <a:gd name="f5" fmla="val 9126"/>
                <a:gd name="f6" fmla="val 9127"/>
                <a:gd name="f7" fmla="*/ f0 1 10000"/>
                <a:gd name="f8" fmla="*/ f1 1 10000"/>
                <a:gd name="f9" fmla="+- f3 0 f2"/>
                <a:gd name="f10" fmla="*/ f9 1 10000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0000" h="10000">
                  <a:moveTo>
                    <a:pt x="f4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5"/>
                  </a:lnTo>
                  <a:lnTo>
                    <a:pt x="f4" y="f6"/>
                  </a:lnTo>
                  <a:lnTo>
                    <a:pt x="f4" y="f2"/>
                  </a:lnTo>
                  <a:close/>
                </a:path>
              </a:pathLst>
            </a:custGeom>
            <a:solidFill>
              <a:srgbClr val="1A2E4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 flipH="1" flipV="1">
              <a:off x="752862" y="744467"/>
              <a:ext cx="3275664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2"/>
                <a:gd name="f4" fmla="val 10000"/>
                <a:gd name="f5" fmla="val 8763"/>
                <a:gd name="f6" fmla="val 2"/>
                <a:gd name="f7" fmla="+- 0 0 2"/>
                <a:gd name="f8" fmla="val 9698"/>
                <a:gd name="f9" fmla="val 4"/>
                <a:gd name="f10" fmla="val 9427"/>
                <a:gd name="f11" fmla="val 9125"/>
                <a:gd name="f12" fmla="val 9128"/>
                <a:gd name="f13" fmla="*/ f0 1 10002"/>
                <a:gd name="f14" fmla="*/ f1 1 10000"/>
                <a:gd name="f15" fmla="+- f4 0 f2"/>
                <a:gd name="f16" fmla="+- f3 0 f2"/>
                <a:gd name="f17" fmla="*/ f16 1 10002"/>
                <a:gd name="f18" fmla="*/ f15 1 10000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0002" h="10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2" y="f11"/>
                  </a:cubicBezTo>
                  <a:lnTo>
                    <a:pt x="f5" y="f12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A2E4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6292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390646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110DBF19-11FB-4271-B7C5-61651397EC0B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2893563" y="6453387"/>
            <a:ext cx="6280830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72735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3ED9A446-BE0D-4437-A081-DED83C79D5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596563" y="624160"/>
            <a:ext cx="1565763" cy="52432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371600" y="624160"/>
            <a:ext cx="8179637" cy="52432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390646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2357627A-E8C0-4401-B0DC-3258C8DEAF84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2893563" y="6453387"/>
            <a:ext cx="6280830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72735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995D1380-3231-4E8D-8C34-D3C6B9E787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390646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F016E5E3-6905-460C-82C0-28AD2633945C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2893563" y="6453387"/>
            <a:ext cx="6280830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72735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FF8CC5C7-FF4C-48A4-B325-F93D731233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2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1A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5023" y="1301355"/>
            <a:ext cx="9612968" cy="2852735"/>
          </a:xfrm>
        </p:spPr>
        <p:txBody>
          <a:bodyPr anchor="b"/>
          <a:lstStyle>
            <a:lvl1pPr algn="r">
              <a:defRPr sz="7200" cap="all">
                <a:solidFill>
                  <a:srgbClr val="69A1AB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65023" y="4216325"/>
            <a:ext cx="9612968" cy="114332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EBE7DD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38908" y="6453387"/>
            <a:ext cx="1622410" cy="404612"/>
          </a:xfrm>
        </p:spPr>
        <p:txBody>
          <a:bodyPr/>
          <a:lstStyle>
            <a:lvl1pPr>
              <a:defRPr>
                <a:solidFill>
                  <a:srgbClr val="EBE7DD"/>
                </a:solidFill>
              </a:defRPr>
            </a:lvl1pPr>
          </a:lstStyle>
          <a:p>
            <a:pPr lvl="0"/>
            <a:fld id="{AE04CF26-D30D-4FFA-8A06-2C2544343384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2584313" y="6453387"/>
            <a:ext cx="7023378" cy="404612"/>
          </a:xfrm>
        </p:spPr>
        <p:txBody>
          <a:bodyPr anchorCtr="1"/>
          <a:lstStyle>
            <a:lvl1pPr algn="ctr">
              <a:defRPr>
                <a:solidFill>
                  <a:srgbClr val="EBE7DD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>
                <a:solidFill>
                  <a:srgbClr val="EBE7DD"/>
                </a:solidFill>
              </a:defRPr>
            </a:lvl1pPr>
          </a:lstStyle>
          <a:p>
            <a:pPr lvl="0"/>
            <a:fld id="{9F5F4D1D-F943-4EAC-B109-7B800775DEBB}" type="slidenum"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>
          <a:xfrm>
            <a:off x="8151958" y="1685650"/>
            <a:ext cx="3275015" cy="4408486"/>
          </a:xfrm>
          <a:custGeom>
            <a:avLst/>
            <a:gdLst>
              <a:gd name="f0" fmla="val w"/>
              <a:gd name="f1" fmla="val h"/>
              <a:gd name="f2" fmla="val 0"/>
              <a:gd name="f3" fmla="val 4125"/>
              <a:gd name="f4" fmla="val 5554"/>
              <a:gd name="f5" fmla="val 3614"/>
              <a:gd name="f6" fmla="val 5074"/>
              <a:gd name="f7" fmla="*/ f0 1 4125"/>
              <a:gd name="f8" fmla="*/ f1 1 5554"/>
              <a:gd name="f9" fmla="+- f4 0 f2"/>
              <a:gd name="f10" fmla="+- f3 0 f2"/>
              <a:gd name="f11" fmla="*/ f10 1 4125"/>
              <a:gd name="f12" fmla="*/ f9 1 5554"/>
              <a:gd name="f13" fmla="*/ 0 1 f11"/>
              <a:gd name="f14" fmla="*/ f3 1 f11"/>
              <a:gd name="f15" fmla="*/ 0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25" h="5554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2" y="f6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69A1A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65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525405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1390646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45EA6059-7E60-4E31-AFA8-DA599731BB5F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2893563" y="6453387"/>
            <a:ext cx="6280830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9472735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15695B4B-38D1-43D5-B2EB-9882FAD339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371600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525012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525012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>
          <a:xfrm>
            <a:off x="1390646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F600EA16-C8E6-4B82-B637-BCE02B612799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2893563" y="6453387"/>
            <a:ext cx="6280830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9472735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6835241C-C1DB-47BF-9EE8-4F287A42E4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>
          <a:xfrm>
            <a:off x="1390646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29DA4038-AF48-4906-A09F-A7489DCB5053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2893563" y="6453387"/>
            <a:ext cx="6280830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9472735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C893319C-43AA-4A7D-9C99-A218596F1A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>
          <a:xfrm>
            <a:off x="1390646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49A573D7-86A5-4170-9702-CABA471459B7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>
          <a:xfrm>
            <a:off x="2893563" y="6453387"/>
            <a:ext cx="6280830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9472735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104CD91D-DD1D-4EA5-ACC9-E1DB5FEA9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/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69A1A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256023" y="685800"/>
            <a:ext cx="5212080" cy="51752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723903" y="2856347"/>
            <a:ext cx="3855723" cy="301105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8CDD7206-2183-47D6-B70A-799ED59344D5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2BF32B7D-07EC-423B-9974-967D2F9D7E12}" type="slidenum"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/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69A1A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532120" y="0"/>
            <a:ext cx="66598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723903" y="2855963"/>
            <a:ext cx="3855723" cy="30114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7FF24436-77DB-4EF6-85B4-4083A99F9AC7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01D0CE24-098E-4D2C-A0EA-AC202D8D95C7}" type="slidenum"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3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A2E40"/>
                </a:solidFill>
                <a:uFillTx/>
                <a:latin typeface="Franklin Gothic Book"/>
              </a:defRPr>
            </a:lvl1pPr>
          </a:lstStyle>
          <a:p>
            <a:pPr lvl="0"/>
            <a:fld id="{D7EDA546-A99A-42D9-B954-3A08C3153409}" type="datetime1">
              <a:rPr lang="en-US"/>
              <a:pPr lvl="0"/>
              <a:t>3/14/17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A2E4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A2E40"/>
                </a:solidFill>
                <a:uFillTx/>
                <a:latin typeface="Franklin Gothic Book"/>
              </a:defRPr>
            </a:lvl1pPr>
          </a:lstStyle>
          <a:p>
            <a:pPr lvl="0"/>
            <a:fld id="{AB327135-B962-46A4-B3D2-5490B9CB009D}" type="slidenum">
              <a:t>‹#›</a:t>
            </a:fld>
            <a:endParaRPr lang="en-US"/>
          </a:p>
        </p:txBody>
      </p:sp>
      <p:sp>
        <p:nvSpPr>
          <p:cNvPr id="7" name="Rectangle 8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A2E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1A2E40"/>
          </a:solidFill>
          <a:uFillTx/>
          <a:latin typeface="Franklin Gothic Book"/>
        </a:defRPr>
      </a:lvl1pPr>
    </p:titleStyle>
    <p:bodyStyle>
      <a:lvl1pPr marL="384048" marR="0" lvl="0" indent="-384048" algn="l" defTabSz="914400" rtl="0" fontAlgn="auto" hangingPunct="1">
        <a:lnSpc>
          <a:spcPct val="94000"/>
        </a:lnSpc>
        <a:spcBef>
          <a:spcPts val="10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2000" b="0" i="0" u="none" strike="noStrike" kern="1200" cap="none" spc="0" baseline="0">
          <a:solidFill>
            <a:srgbClr val="1A2E40"/>
          </a:solidFill>
          <a:uFillTx/>
          <a:latin typeface="Franklin Gothic Book"/>
        </a:defRPr>
      </a:lvl1pPr>
      <a:lvl2pPr marL="914400" marR="0" lvl="1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2000" b="0" i="1" u="none" strike="noStrike" kern="1200" cap="none" spc="0" baseline="0">
          <a:solidFill>
            <a:srgbClr val="1A2E40"/>
          </a:solidFill>
          <a:uFillTx/>
          <a:latin typeface="Franklin Gothic Book"/>
        </a:defRPr>
      </a:lvl2pPr>
      <a:lvl3pPr marL="1371600" marR="0" lvl="2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800" b="0" i="0" u="none" strike="noStrike" kern="1200" cap="none" spc="0" baseline="0">
          <a:solidFill>
            <a:srgbClr val="1A2E40"/>
          </a:solidFill>
          <a:uFillTx/>
          <a:latin typeface="Franklin Gothic Book"/>
        </a:defRPr>
      </a:lvl3pPr>
      <a:lvl4pPr marL="1828800" marR="0" lvl="3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1800" b="0" i="1" u="none" strike="noStrike" kern="1200" cap="none" spc="0" baseline="0">
          <a:solidFill>
            <a:srgbClr val="1A2E40"/>
          </a:solidFill>
          <a:uFillTx/>
          <a:latin typeface="Franklin Gothic Book"/>
        </a:defRPr>
      </a:lvl4pPr>
      <a:lvl5pPr marL="2286000" marR="0" lvl="4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600" b="0" i="0" u="none" strike="noStrike" kern="1200" cap="none" spc="0" baseline="0">
          <a:solidFill>
            <a:srgbClr val="1A2E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/>
          <a:lstStyle/>
          <a:p>
            <a:pPr lvl="0"/>
            <a:r>
              <a:rPr lang="en-GB" sz="4800"/>
              <a:t>Cuisine filtering Application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/>
          <a:lstStyle/>
          <a:p>
            <a:pPr lvl="0"/>
            <a:endParaRPr lang="en-GB"/>
          </a:p>
          <a:p>
            <a:pPr lvl="0"/>
            <a:r>
              <a:rPr lang="en-GB"/>
              <a:t>Group 12 – Professor Robert Hierons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lvl="0"/>
            <a:r>
              <a:rPr lang="en-GB"/>
              <a:t>Introduction 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3581403"/>
          </a:xfrm>
        </p:spPr>
        <p:txBody>
          <a:bodyPr/>
          <a:lstStyle/>
          <a:p>
            <a:pPr lvl="0"/>
            <a:r>
              <a:rPr lang="en-GB"/>
              <a:t>Filtering different cuisines, depending upon customers preference.</a:t>
            </a:r>
          </a:p>
          <a:p>
            <a:pPr lvl="0"/>
            <a:r>
              <a:rPr lang="en-GB"/>
              <a:t>So for example; "Person A wants Pasta, in Uxbridge" </a:t>
            </a:r>
          </a:p>
          <a:p>
            <a:pPr lvl="0"/>
            <a:r>
              <a:rPr lang="en-GB"/>
              <a:t>The application searches for that and locates all the possible restaurants in Uxbridge with that specific dish in their menu</a:t>
            </a:r>
          </a:p>
          <a:p>
            <a:pPr lvl="0"/>
            <a:r>
              <a:rPr lang="en-GB"/>
              <a:t>The food places will be filtered accordingly to what “Person A” wants to see</a:t>
            </a:r>
          </a:p>
          <a:p>
            <a:pPr lvl="0"/>
            <a:r>
              <a:rPr lang="en-GB"/>
              <a:t>Which can be by, ratings, cost, distance, preferences etc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lvl="0"/>
            <a:r>
              <a:rPr lang="en-GB"/>
              <a:t>Requirements 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71600" y="1711839"/>
            <a:ext cx="6374218" cy="4933508"/>
          </a:xfrm>
        </p:spPr>
        <p:txBody>
          <a:bodyPr/>
          <a:lstStyle/>
          <a:p>
            <a:pPr lvl="0"/>
            <a:r>
              <a:rPr lang="en-GB"/>
              <a:t>Database with all the restaurants in Uxbridge.</a:t>
            </a:r>
          </a:p>
          <a:p>
            <a:pPr lvl="0"/>
            <a:r>
              <a:rPr lang="en-GB"/>
              <a:t>Filter food according to popular requirements such as:  	• The average price per meal</a:t>
            </a:r>
          </a:p>
          <a:p>
            <a:pPr marL="0" lvl="0" indent="0">
              <a:buNone/>
            </a:pPr>
            <a:r>
              <a:rPr lang="en-GB"/>
              <a:t>	• The star rating of the restaurant</a:t>
            </a:r>
          </a:p>
          <a:p>
            <a:pPr marL="0" lvl="0" indent="0">
              <a:buNone/>
            </a:pPr>
            <a:r>
              <a:rPr lang="en-GB"/>
              <a:t>	• The star rating of the restaurant</a:t>
            </a:r>
          </a:p>
          <a:p>
            <a:pPr marL="0" lvl="0" indent="0">
              <a:buNone/>
            </a:pPr>
            <a:r>
              <a:rPr lang="en-GB"/>
              <a:t>	• The type of cuisine</a:t>
            </a:r>
          </a:p>
          <a:p>
            <a:pPr marL="0" lvl="0" indent="0">
              <a:buNone/>
            </a:pPr>
            <a:r>
              <a:rPr lang="en-GB"/>
              <a:t>	• Special offers on the day e.g. (Special offer 	times, student discount, meal deals)</a:t>
            </a:r>
          </a:p>
          <a:p>
            <a:pPr lvl="0"/>
            <a:r>
              <a:rPr lang="en-GB"/>
              <a:t>Random generator once you have chosen your requirements</a:t>
            </a:r>
          </a:p>
          <a:p>
            <a:pPr lvl="0"/>
            <a:r>
              <a:rPr lang="en-GB"/>
              <a:t>Avigation feature -  informs the distance from a few popular places</a:t>
            </a:r>
          </a:p>
          <a:p>
            <a:pPr lvl="0"/>
            <a:endParaRPr lang="en-GB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35262" t="1632" r="38567" b="4010"/>
          <a:stretch>
            <a:fillRect/>
          </a:stretch>
        </p:blipFill>
        <p:spPr>
          <a:xfrm>
            <a:off x="8718328" y="1322999"/>
            <a:ext cx="2632365" cy="53386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lvl="0"/>
            <a:r>
              <a:rPr lang="en-GB"/>
              <a:t>The UI/ Prototype 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/>
          <a:srcRect l="35353" t="1306" r="38425" b="3846"/>
          <a:stretch>
            <a:fillRect/>
          </a:stretch>
        </p:blipFill>
        <p:spPr>
          <a:xfrm>
            <a:off x="2048841" y="1477816"/>
            <a:ext cx="2600260" cy="516753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/>
          <a:srcRect l="35228" t="1251" r="38326" b="3902"/>
          <a:stretch>
            <a:fillRect/>
          </a:stretch>
        </p:blipFill>
        <p:spPr>
          <a:xfrm>
            <a:off x="8046180" y="1472440"/>
            <a:ext cx="2621493" cy="51675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lvl="0"/>
            <a:r>
              <a:rPr lang="en-GB"/>
              <a:t>Solutions for problems</a:t>
            </a:r>
          </a:p>
        </p:txBody>
      </p:sp>
      <p:sp>
        <p:nvSpPr>
          <p:cNvPr id="3" name="Rectangle 4"/>
          <p:cNvSpPr/>
          <p:nvPr/>
        </p:nvSpPr>
        <p:spPr>
          <a:xfrm>
            <a:off x="758266" y="2952743"/>
            <a:ext cx="1847846" cy="1476371"/>
          </a:xfrm>
          <a:prstGeom prst="rect">
            <a:avLst/>
          </a:prstGeom>
          <a:solidFill>
            <a:srgbClr val="69A1AB"/>
          </a:solidFill>
          <a:ln w="34920" cap="flat">
            <a:solidFill>
              <a:srgbClr val="4B757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Identifying and diagnosing the problem</a:t>
            </a:r>
          </a:p>
        </p:txBody>
      </p:sp>
      <p:sp>
        <p:nvSpPr>
          <p:cNvPr id="4" name="Rectangle 5"/>
          <p:cNvSpPr/>
          <p:nvPr/>
        </p:nvSpPr>
        <p:spPr>
          <a:xfrm>
            <a:off x="3110935" y="2952743"/>
            <a:ext cx="1847846" cy="1476371"/>
          </a:xfrm>
          <a:prstGeom prst="rect">
            <a:avLst/>
          </a:prstGeom>
          <a:solidFill>
            <a:srgbClr val="69A1AB"/>
          </a:solidFill>
          <a:ln w="34920" cap="flat">
            <a:solidFill>
              <a:srgbClr val="4B757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Generating alternative solutions (more than one)</a:t>
            </a:r>
          </a:p>
        </p:txBody>
      </p:sp>
      <p:sp>
        <p:nvSpPr>
          <p:cNvPr id="5" name="Rectangle 6"/>
          <p:cNvSpPr/>
          <p:nvPr/>
        </p:nvSpPr>
        <p:spPr>
          <a:xfrm>
            <a:off x="5454085" y="2952743"/>
            <a:ext cx="1847846" cy="1476371"/>
          </a:xfrm>
          <a:prstGeom prst="rect">
            <a:avLst/>
          </a:prstGeom>
          <a:solidFill>
            <a:srgbClr val="69A1AB"/>
          </a:solidFill>
          <a:ln w="34920" cap="flat">
            <a:solidFill>
              <a:srgbClr val="4B757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Evaluation of alternatives</a:t>
            </a:r>
          </a:p>
        </p:txBody>
      </p:sp>
      <p:sp>
        <p:nvSpPr>
          <p:cNvPr id="6" name="Rectangle 7"/>
          <p:cNvSpPr/>
          <p:nvPr/>
        </p:nvSpPr>
        <p:spPr>
          <a:xfrm>
            <a:off x="7840102" y="2952743"/>
            <a:ext cx="1847846" cy="1476371"/>
          </a:xfrm>
          <a:prstGeom prst="rect">
            <a:avLst/>
          </a:prstGeom>
          <a:solidFill>
            <a:srgbClr val="69A1AB"/>
          </a:solidFill>
          <a:ln w="34920" cap="flat">
            <a:solidFill>
              <a:srgbClr val="4B757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Select the best alternative</a:t>
            </a:r>
          </a:p>
        </p:txBody>
      </p:sp>
      <p:sp>
        <p:nvSpPr>
          <p:cNvPr id="7" name="Rectangle 8"/>
          <p:cNvSpPr/>
          <p:nvPr/>
        </p:nvSpPr>
        <p:spPr>
          <a:xfrm>
            <a:off x="10226110" y="2952743"/>
            <a:ext cx="1847846" cy="1476371"/>
          </a:xfrm>
          <a:prstGeom prst="rect">
            <a:avLst/>
          </a:prstGeom>
          <a:solidFill>
            <a:srgbClr val="69A1AB"/>
          </a:solidFill>
          <a:ln w="34920" cap="flat">
            <a:solidFill>
              <a:srgbClr val="4B757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Implementing the chosen decision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2635712" y="3690929"/>
            <a:ext cx="504822" cy="0"/>
          </a:xfrm>
          <a:prstGeom prst="straightConnector1">
            <a:avLst/>
          </a:prstGeom>
          <a:noFill/>
          <a:ln w="34920" cap="flat">
            <a:solidFill>
              <a:srgbClr val="4B757D"/>
            </a:solidFill>
            <a:prstDash val="solid"/>
            <a:miter/>
            <a:tailEnd type="arrow"/>
          </a:ln>
        </p:spPr>
      </p:cxnSp>
      <p:cxnSp>
        <p:nvCxnSpPr>
          <p:cNvPr id="9" name="Straight Arrow Connector 11"/>
          <p:cNvCxnSpPr/>
          <p:nvPr/>
        </p:nvCxnSpPr>
        <p:spPr>
          <a:xfrm>
            <a:off x="4958782" y="3690929"/>
            <a:ext cx="504831" cy="0"/>
          </a:xfrm>
          <a:prstGeom prst="straightConnector1">
            <a:avLst/>
          </a:prstGeom>
          <a:noFill/>
          <a:ln w="34920" cap="flat">
            <a:solidFill>
              <a:srgbClr val="4B757D"/>
            </a:solidFill>
            <a:prstDash val="solid"/>
            <a:miter/>
            <a:tailEnd type="arrow"/>
          </a:ln>
        </p:spPr>
      </p:cxnSp>
      <p:cxnSp>
        <p:nvCxnSpPr>
          <p:cNvPr id="10" name="Straight Arrow Connector 12"/>
          <p:cNvCxnSpPr/>
          <p:nvPr/>
        </p:nvCxnSpPr>
        <p:spPr>
          <a:xfrm>
            <a:off x="7335280" y="3690929"/>
            <a:ext cx="504822" cy="0"/>
          </a:xfrm>
          <a:prstGeom prst="straightConnector1">
            <a:avLst/>
          </a:prstGeom>
          <a:noFill/>
          <a:ln w="34920" cap="flat">
            <a:solidFill>
              <a:srgbClr val="4B757D"/>
            </a:solidFill>
            <a:prstDash val="solid"/>
            <a:miter/>
            <a:tailEnd type="arrow"/>
          </a:ln>
        </p:spPr>
      </p:cxnSp>
      <p:cxnSp>
        <p:nvCxnSpPr>
          <p:cNvPr id="11" name="Straight Arrow Connector 13"/>
          <p:cNvCxnSpPr/>
          <p:nvPr/>
        </p:nvCxnSpPr>
        <p:spPr>
          <a:xfrm>
            <a:off x="9721288" y="3690920"/>
            <a:ext cx="504822" cy="9"/>
          </a:xfrm>
          <a:prstGeom prst="straightConnector1">
            <a:avLst/>
          </a:prstGeom>
          <a:noFill/>
          <a:ln w="34920" cap="flat">
            <a:solidFill>
              <a:srgbClr val="4B757D"/>
            </a:solidFill>
            <a:prstDash val="solid"/>
            <a:miter/>
            <a:tailEnd type="arrow"/>
          </a:ln>
        </p:spPr>
      </p:cxnSp>
      <p:sp>
        <p:nvSpPr>
          <p:cNvPr id="12" name="Rectangle 11"/>
          <p:cNvSpPr/>
          <p:nvPr/>
        </p:nvSpPr>
        <p:spPr>
          <a:xfrm>
            <a:off x="803647" y="2289346"/>
            <a:ext cx="1807869" cy="5232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Investigate</a:t>
            </a:r>
          </a:p>
        </p:txBody>
      </p:sp>
      <p:sp>
        <p:nvSpPr>
          <p:cNvPr id="13" name="Rectangle 13"/>
          <p:cNvSpPr/>
          <p:nvPr/>
        </p:nvSpPr>
        <p:spPr>
          <a:xfrm>
            <a:off x="3110935" y="4569293"/>
            <a:ext cx="1848779" cy="5232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Alternative</a:t>
            </a:r>
            <a:endParaRPr lang="en-GB" sz="2400" b="1" i="0" u="none" strike="noStrike" kern="1200" cap="none" spc="0" baseline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5741426" y="2360788"/>
            <a:ext cx="1302727" cy="5232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Explore</a:t>
            </a:r>
          </a:p>
        </p:txBody>
      </p:sp>
      <p:sp>
        <p:nvSpPr>
          <p:cNvPr id="15" name="Rectangle 16"/>
          <p:cNvSpPr/>
          <p:nvPr/>
        </p:nvSpPr>
        <p:spPr>
          <a:xfrm>
            <a:off x="8077434" y="4569293"/>
            <a:ext cx="1553629" cy="5232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Selection</a:t>
            </a:r>
          </a:p>
        </p:txBody>
      </p:sp>
      <p:sp>
        <p:nvSpPr>
          <p:cNvPr id="16" name="Rectangle 17"/>
          <p:cNvSpPr/>
          <p:nvPr/>
        </p:nvSpPr>
        <p:spPr>
          <a:xfrm>
            <a:off x="10226110" y="2457440"/>
            <a:ext cx="1891235" cy="5232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Implement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lvl="0"/>
            <a:r>
              <a:rPr lang="en-GB"/>
              <a:t>Market Analysis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71600" y="1711839"/>
            <a:ext cx="6458425" cy="4758116"/>
          </a:xfrm>
        </p:spPr>
        <p:txBody>
          <a:bodyPr/>
          <a:lstStyle/>
          <a:p>
            <a:pPr lvl="0" fontAlgn="t"/>
            <a:r>
              <a:rPr lang="en-GB" b="1"/>
              <a:t>Target Audience: </a:t>
            </a:r>
            <a:r>
              <a:rPr lang="en-GB"/>
              <a:t>15 - 60 year olds and anyone with a  smartphone within specific location(Uxbridge)</a:t>
            </a:r>
          </a:p>
          <a:p>
            <a:pPr lvl="0" fontAlgn="t"/>
            <a:r>
              <a:rPr lang="en-GB" b="1"/>
              <a:t>Competitors:</a:t>
            </a:r>
            <a:r>
              <a:rPr lang="en-GB"/>
              <a:t> Just EAT, Hungry House, Open Table, Urban spoon, Yelp </a:t>
            </a:r>
          </a:p>
          <a:p>
            <a:pPr lvl="0" fontAlgn="t"/>
            <a:r>
              <a:rPr lang="en-GB" b="1"/>
              <a:t>What competitor do well: </a:t>
            </a:r>
            <a:r>
              <a:rPr lang="en-GB"/>
              <a:t>Wide range of food, delivery, customer loyalty, easy UI, they are online </a:t>
            </a:r>
          </a:p>
          <a:p>
            <a:pPr lvl="0" fontAlgn="t"/>
            <a:r>
              <a:rPr lang="en-GB" b="1"/>
              <a:t>Customers preference: </a:t>
            </a:r>
            <a:r>
              <a:rPr lang="en-GB"/>
              <a:t>special deals, offers </a:t>
            </a:r>
          </a:p>
          <a:p>
            <a:pPr lvl="0" fontAlgn="t"/>
            <a:r>
              <a:rPr lang="en-GB" b="1"/>
              <a:t>Aims:  - </a:t>
            </a:r>
            <a:r>
              <a:rPr lang="en-GB"/>
              <a:t>100-300 Users to use the app as it grows</a:t>
            </a:r>
          </a:p>
          <a:p>
            <a:pPr marL="0" lvl="0" indent="0" fontAlgn="t">
              <a:buNone/>
            </a:pPr>
            <a:r>
              <a:rPr lang="en-GB"/>
              <a:t>	   •  Unique features; select restaurants which 	        offer delivery</a:t>
            </a:r>
          </a:p>
          <a:p>
            <a:pPr marL="0" lvl="0" indent="0" fontAlgn="t">
              <a:buNone/>
            </a:pPr>
            <a:r>
              <a:rPr lang="en-GB"/>
              <a:t>	   • Have customers leave feedback, by 		      questionnaires</a:t>
            </a:r>
          </a:p>
          <a:p>
            <a:pPr marL="0" lvl="0" indent="0" fontAlgn="t">
              <a:buNone/>
            </a:pPr>
            <a:endParaRPr lang="en-GB"/>
          </a:p>
          <a:p>
            <a:pPr marL="987552" lvl="2" indent="0" fontAlgn="t">
              <a:buNone/>
            </a:pPr>
            <a:endParaRPr lang="en-GB"/>
          </a:p>
          <a:p>
            <a:pPr lvl="0" fontAlgn="t"/>
            <a:endParaRPr lang="en-GB"/>
          </a:p>
          <a:p>
            <a:pPr lvl="0" fontAlgn="t"/>
            <a:endParaRPr lang="en-GB" b="1"/>
          </a:p>
          <a:p>
            <a:pPr lvl="0" fontAlgn="t"/>
            <a:endParaRPr lang="en-GB"/>
          </a:p>
          <a:p>
            <a:pPr lvl="0" fontAlgn="t"/>
            <a:endParaRPr lang="en-GB"/>
          </a:p>
          <a:p>
            <a:pPr lvl="0" fontAlgn="t"/>
            <a:endParaRPr lang="en-GB"/>
          </a:p>
          <a:p>
            <a:pPr lvl="0" fontAlgn="t"/>
            <a:endParaRPr lang="en-GB"/>
          </a:p>
          <a:p>
            <a:pPr lvl="0" fontAlgn="t"/>
            <a:endParaRPr lang="en-GB"/>
          </a:p>
        </p:txBody>
      </p:sp>
      <p:pic>
        <p:nvPicPr>
          <p:cNvPr id="4" name="Picture 2" descr="Image result for just eat app android"/>
          <p:cNvPicPr>
            <a:picLocks noChangeAspect="1"/>
          </p:cNvPicPr>
          <p:nvPr/>
        </p:nvPicPr>
        <p:blipFill>
          <a:blip r:embed="rId3"/>
          <a:srcRect l="15380" t="20567" r="14282"/>
          <a:stretch>
            <a:fillRect/>
          </a:stretch>
        </p:blipFill>
        <p:spPr>
          <a:xfrm>
            <a:off x="9677396" y="447671"/>
            <a:ext cx="2352678" cy="42862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Image result for hungry house android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01067" y="2994660"/>
            <a:ext cx="2471732" cy="39547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TM10001105%5b%5bfn=Crop%5d%5d</Template>
  <TotalTime>307</TotalTime>
  <Words>420</Words>
  <Application>Microsoft Macintosh PowerPoint</Application>
  <PresentationFormat>Widescreen</PresentationFormat>
  <Paragraphs>93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Crop</vt:lpstr>
      <vt:lpstr>Cuisine filtering Application</vt:lpstr>
      <vt:lpstr>Introduction </vt:lpstr>
      <vt:lpstr>Requirements </vt:lpstr>
      <vt:lpstr>The UI/ Prototype </vt:lpstr>
      <vt:lpstr>Solutions for problems</vt:lpstr>
      <vt:lpstr>Market Analysis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Sharara Kabir</dc:creator>
  <cp:lastModifiedBy>Jamil Qanai</cp:lastModifiedBy>
  <cp:revision>14</cp:revision>
  <dcterms:created xsi:type="dcterms:W3CDTF">2016-10-23T17:39:12Z</dcterms:created>
  <dcterms:modified xsi:type="dcterms:W3CDTF">2017-03-14T13:49:24Z</dcterms:modified>
</cp:coreProperties>
</file>