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nva Sans" panose="020B0604020202020204" charset="0"/>
      <p:regular r:id="rId14"/>
    </p:embeddedFont>
    <p:embeddedFont>
      <p:font typeface="Canva Sans Bold" panose="020B0604020202020204" charset="0"/>
      <p:regular r:id="rId15"/>
    </p:embeddedFont>
    <p:embeddedFont>
      <p:font typeface="Wedge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984" y="-2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shweta71@gmail.com" userId="46e237cc7b576f31" providerId="LiveId" clId="{8D818B6F-AADC-41E3-922B-BFB553E2979B}"/>
    <pc:docChg chg="modSld">
      <pc:chgData name="shaw.shweta71@gmail.com" userId="46e237cc7b576f31" providerId="LiveId" clId="{8D818B6F-AADC-41E3-922B-BFB553E2979B}" dt="2024-09-19T14:18:18.010" v="0" actId="20577"/>
      <pc:docMkLst>
        <pc:docMk/>
      </pc:docMkLst>
      <pc:sldChg chg="modSp mod">
        <pc:chgData name="shaw.shweta71@gmail.com" userId="46e237cc7b576f31" providerId="LiveId" clId="{8D818B6F-AADC-41E3-922B-BFB553E2979B}" dt="2024-09-19T14:18:18.010" v="0" actId="20577"/>
        <pc:sldMkLst>
          <pc:docMk/>
          <pc:sldMk cId="0" sldId="265"/>
        </pc:sldMkLst>
      </pc:sldChg>
    </pc:docChg>
  </pc:docChgLst>
  <pc:docChgLst>
    <pc:chgData name="Shweta Shaw" userId="46e237cc7b576f31" providerId="LiveId" clId="{018A690E-37C9-4DB2-9AC5-09619D131DF0}"/>
    <pc:docChg chg="modSld">
      <pc:chgData name="Shweta Shaw" userId="46e237cc7b576f31" providerId="LiveId" clId="{018A690E-37C9-4DB2-9AC5-09619D131DF0}" dt="2025-01-07T18:43:07.200" v="27" actId="20577"/>
      <pc:docMkLst>
        <pc:docMk/>
      </pc:docMkLst>
      <pc:sldChg chg="modSp mod">
        <pc:chgData name="Shweta Shaw" userId="46e237cc7b576f31" providerId="LiveId" clId="{018A690E-37C9-4DB2-9AC5-09619D131DF0}" dt="2025-01-07T18:43:07.200" v="27" actId="20577"/>
        <pc:sldMkLst>
          <pc:docMk/>
          <pc:sldMk cId="0" sldId="257"/>
        </pc:sldMkLst>
        <pc:spChg chg="mod">
          <ac:chgData name="Shweta Shaw" userId="46e237cc7b576f31" providerId="LiveId" clId="{018A690E-37C9-4DB2-9AC5-09619D131DF0}" dt="2025-01-07T18:43:07.200" v="27" actId="20577"/>
          <ac:spMkLst>
            <pc:docMk/>
            <pc:sldMk cId="0" sldId="257"/>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5.svg"/><Relationship Id="rId7" Type="http://schemas.openxmlformats.org/officeDocument/2006/relationships/image" Target="../media/image1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44.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9.svg"/><Relationship Id="rId10"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13.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23.png"/><Relationship Id="rId5" Type="http://schemas.openxmlformats.org/officeDocument/2006/relationships/image" Target="../media/image19.sv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sv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40.png"/><Relationship Id="rId5" Type="http://schemas.openxmlformats.org/officeDocument/2006/relationships/image" Target="../media/image36.svg"/><Relationship Id="rId10" Type="http://schemas.openxmlformats.org/officeDocument/2006/relationships/image" Target="../media/image39.png"/><Relationship Id="rId4" Type="http://schemas.openxmlformats.org/officeDocument/2006/relationships/image" Target="../media/image35.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14702375" y="-1768964"/>
            <a:ext cx="6032172" cy="6062485"/>
          </a:xfrm>
          <a:custGeom>
            <a:avLst/>
            <a:gdLst/>
            <a:ahLst/>
            <a:cxnLst/>
            <a:rect l="l" t="t" r="r" b="b"/>
            <a:pathLst>
              <a:path w="6032172" h="6062485">
                <a:moveTo>
                  <a:pt x="0" y="0"/>
                </a:moveTo>
                <a:lnTo>
                  <a:pt x="6032172" y="0"/>
                </a:lnTo>
                <a:lnTo>
                  <a:pt x="6032172" y="6062485"/>
                </a:lnTo>
                <a:lnTo>
                  <a:pt x="0" y="6062485"/>
                </a:lnTo>
                <a:lnTo>
                  <a:pt x="0" y="0"/>
                </a:lnTo>
                <a:close/>
              </a:path>
            </a:pathLst>
          </a:custGeom>
          <a:blipFill>
            <a:blip r:embed="rId2"/>
            <a:stretch>
              <a:fillRect/>
            </a:stretch>
          </a:blipFill>
        </p:spPr>
      </p:sp>
      <p:sp>
        <p:nvSpPr>
          <p:cNvPr id="3" name="TextBox 3"/>
          <p:cNvSpPr txBox="1"/>
          <p:nvPr/>
        </p:nvSpPr>
        <p:spPr>
          <a:xfrm>
            <a:off x="5764674" y="3113417"/>
            <a:ext cx="8417665" cy="1848029"/>
          </a:xfrm>
          <a:prstGeom prst="rect">
            <a:avLst/>
          </a:prstGeom>
        </p:spPr>
        <p:txBody>
          <a:bodyPr lIns="0" tIns="0" rIns="0" bIns="0" rtlCol="0" anchor="t">
            <a:spAutoFit/>
          </a:bodyPr>
          <a:lstStyle/>
          <a:p>
            <a:pPr algn="ctr">
              <a:lnSpc>
                <a:spcPts val="15215"/>
              </a:lnSpc>
            </a:pPr>
            <a:r>
              <a:rPr lang="en-US" sz="10867">
                <a:solidFill>
                  <a:srgbClr val="7B3C15"/>
                </a:solidFill>
                <a:latin typeface="Wedges"/>
                <a:ea typeface="Wedges"/>
                <a:cs typeface="Wedges"/>
                <a:sym typeface="Wedges"/>
              </a:rPr>
              <a:t>PIZZA</a:t>
            </a:r>
          </a:p>
        </p:txBody>
      </p:sp>
      <p:sp>
        <p:nvSpPr>
          <p:cNvPr id="4" name="Freeform 4"/>
          <p:cNvSpPr/>
          <p:nvPr/>
        </p:nvSpPr>
        <p:spPr>
          <a:xfrm rot="3705083" flipH="1">
            <a:off x="10146387" y="6867273"/>
            <a:ext cx="1661475" cy="2786011"/>
          </a:xfrm>
          <a:custGeom>
            <a:avLst/>
            <a:gdLst/>
            <a:ahLst/>
            <a:cxnLst/>
            <a:rect l="l" t="t" r="r" b="b"/>
            <a:pathLst>
              <a:path w="1661475" h="2786011">
                <a:moveTo>
                  <a:pt x="1661476" y="0"/>
                </a:moveTo>
                <a:lnTo>
                  <a:pt x="0" y="0"/>
                </a:lnTo>
                <a:lnTo>
                  <a:pt x="0" y="2786011"/>
                </a:lnTo>
                <a:lnTo>
                  <a:pt x="1661476" y="2786011"/>
                </a:lnTo>
                <a:lnTo>
                  <a:pt x="1661476"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3705083" flipV="1">
            <a:off x="2604039" y="2951292"/>
            <a:ext cx="1661475" cy="2786011"/>
          </a:xfrm>
          <a:custGeom>
            <a:avLst/>
            <a:gdLst/>
            <a:ahLst/>
            <a:cxnLst/>
            <a:rect l="l" t="t" r="r" b="b"/>
            <a:pathLst>
              <a:path w="1661475" h="2786011">
                <a:moveTo>
                  <a:pt x="0" y="2786011"/>
                </a:moveTo>
                <a:lnTo>
                  <a:pt x="1661475" y="2786011"/>
                </a:lnTo>
                <a:lnTo>
                  <a:pt x="1661475" y="0"/>
                </a:lnTo>
                <a:lnTo>
                  <a:pt x="0" y="0"/>
                </a:lnTo>
                <a:lnTo>
                  <a:pt x="0" y="278601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1251421" y="6352551"/>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3551854" y="-3392536"/>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8182278" y="8260279"/>
            <a:ext cx="658627" cy="848349"/>
          </a:xfrm>
          <a:custGeom>
            <a:avLst/>
            <a:gdLst/>
            <a:ahLst/>
            <a:cxnLst/>
            <a:rect l="l" t="t" r="r" b="b"/>
            <a:pathLst>
              <a:path w="658627" h="848349">
                <a:moveTo>
                  <a:pt x="0" y="0"/>
                </a:moveTo>
                <a:lnTo>
                  <a:pt x="658627" y="0"/>
                </a:lnTo>
                <a:lnTo>
                  <a:pt x="658627" y="848348"/>
                </a:lnTo>
                <a:lnTo>
                  <a:pt x="0" y="84834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3603661" y="7590801"/>
            <a:ext cx="3033360" cy="3033360"/>
          </a:xfrm>
          <a:custGeom>
            <a:avLst/>
            <a:gdLst/>
            <a:ahLst/>
            <a:cxnLst/>
            <a:rect l="l" t="t" r="r" b="b"/>
            <a:pathLst>
              <a:path w="3033360" h="3033360">
                <a:moveTo>
                  <a:pt x="0" y="0"/>
                </a:moveTo>
                <a:lnTo>
                  <a:pt x="3033360" y="0"/>
                </a:lnTo>
                <a:lnTo>
                  <a:pt x="3033360" y="3033360"/>
                </a:lnTo>
                <a:lnTo>
                  <a:pt x="0" y="30333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a:off x="1403115" y="-80168"/>
            <a:ext cx="3033360" cy="3033360"/>
          </a:xfrm>
          <a:custGeom>
            <a:avLst/>
            <a:gdLst/>
            <a:ahLst/>
            <a:cxnLst/>
            <a:rect l="l" t="t" r="r" b="b"/>
            <a:pathLst>
              <a:path w="3033360" h="3033360">
                <a:moveTo>
                  <a:pt x="0" y="0"/>
                </a:moveTo>
                <a:lnTo>
                  <a:pt x="3033359" y="0"/>
                </a:lnTo>
                <a:lnTo>
                  <a:pt x="3033359" y="3033360"/>
                </a:lnTo>
                <a:lnTo>
                  <a:pt x="0" y="30333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TextBox 11"/>
          <p:cNvSpPr txBox="1"/>
          <p:nvPr/>
        </p:nvSpPr>
        <p:spPr>
          <a:xfrm>
            <a:off x="4743896" y="4761421"/>
            <a:ext cx="11165789" cy="1747941"/>
          </a:xfrm>
          <a:prstGeom prst="rect">
            <a:avLst/>
          </a:prstGeom>
        </p:spPr>
        <p:txBody>
          <a:bodyPr lIns="0" tIns="0" rIns="0" bIns="0" rtlCol="0" anchor="t">
            <a:spAutoFit/>
          </a:bodyPr>
          <a:lstStyle/>
          <a:p>
            <a:pPr algn="ctr">
              <a:lnSpc>
                <a:spcPts val="14303"/>
              </a:lnSpc>
            </a:pPr>
            <a:r>
              <a:rPr lang="en-US" sz="10216">
                <a:solidFill>
                  <a:srgbClr val="7B3C15"/>
                </a:solidFill>
                <a:latin typeface="Wedges"/>
                <a:ea typeface="Wedges"/>
                <a:cs typeface="Wedges"/>
                <a:sym typeface="Wedges"/>
              </a:rPr>
              <a:t>SALES ANALYSIS</a:t>
            </a:r>
          </a:p>
        </p:txBody>
      </p:sp>
      <p:sp>
        <p:nvSpPr>
          <p:cNvPr id="12" name="Freeform 12"/>
          <p:cNvSpPr/>
          <p:nvPr/>
        </p:nvSpPr>
        <p:spPr>
          <a:xfrm>
            <a:off x="-1350500" y="7590801"/>
            <a:ext cx="4069911" cy="4114800"/>
          </a:xfrm>
          <a:custGeom>
            <a:avLst/>
            <a:gdLst/>
            <a:ahLst/>
            <a:cxnLst/>
            <a:rect l="l" t="t" r="r" b="b"/>
            <a:pathLst>
              <a:path w="4069911" h="4114800">
                <a:moveTo>
                  <a:pt x="0" y="0"/>
                </a:moveTo>
                <a:lnTo>
                  <a:pt x="4069911" y="0"/>
                </a:lnTo>
                <a:lnTo>
                  <a:pt x="4069911"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3670685" y="-1028700"/>
            <a:ext cx="7081153" cy="4691264"/>
          </a:xfrm>
          <a:custGeom>
            <a:avLst/>
            <a:gdLst/>
            <a:ahLst/>
            <a:cxnLst/>
            <a:rect l="l" t="t" r="r" b="b"/>
            <a:pathLst>
              <a:path w="7081153" h="4691264">
                <a:moveTo>
                  <a:pt x="0" y="0"/>
                </a:moveTo>
                <a:lnTo>
                  <a:pt x="7081152" y="0"/>
                </a:lnTo>
                <a:lnTo>
                  <a:pt x="7081152" y="4691264"/>
                </a:lnTo>
                <a:lnTo>
                  <a:pt x="0" y="46912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268052" y="7459352"/>
            <a:ext cx="3995117" cy="4039181"/>
          </a:xfrm>
          <a:custGeom>
            <a:avLst/>
            <a:gdLst/>
            <a:ahLst/>
            <a:cxnLst/>
            <a:rect l="l" t="t" r="r" b="b"/>
            <a:pathLst>
              <a:path w="3995117" h="4039181">
                <a:moveTo>
                  <a:pt x="0" y="0"/>
                </a:moveTo>
                <a:lnTo>
                  <a:pt x="3995118" y="0"/>
                </a:lnTo>
                <a:lnTo>
                  <a:pt x="3995118" y="4039181"/>
                </a:lnTo>
                <a:lnTo>
                  <a:pt x="0" y="40391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61666" y="454738"/>
            <a:ext cx="7569354" cy="852647"/>
          </a:xfrm>
          <a:prstGeom prst="rect">
            <a:avLst/>
          </a:prstGeom>
        </p:spPr>
        <p:txBody>
          <a:bodyPr lIns="0" tIns="0" rIns="0" bIns="0" rtlCol="0" anchor="t">
            <a:spAutoFit/>
          </a:bodyPr>
          <a:lstStyle/>
          <a:p>
            <a:pPr marL="0" lvl="0" indent="0" algn="l">
              <a:lnSpc>
                <a:spcPts val="7078"/>
              </a:lnSpc>
              <a:spcBef>
                <a:spcPct val="0"/>
              </a:spcBef>
            </a:pPr>
            <a:r>
              <a:rPr lang="en-US" sz="5056" u="none" strike="noStrike">
                <a:solidFill>
                  <a:srgbClr val="7B3C15"/>
                </a:solidFill>
                <a:latin typeface="Wedges"/>
                <a:ea typeface="Wedges"/>
                <a:cs typeface="Wedges"/>
                <a:sym typeface="Wedges"/>
              </a:rPr>
              <a:t>BUSINESS IMPACT:</a:t>
            </a:r>
          </a:p>
        </p:txBody>
      </p:sp>
      <p:sp>
        <p:nvSpPr>
          <p:cNvPr id="5" name="TextBox 5"/>
          <p:cNvSpPr txBox="1"/>
          <p:nvPr/>
        </p:nvSpPr>
        <p:spPr>
          <a:xfrm>
            <a:off x="3122421" y="2031285"/>
            <a:ext cx="14568153" cy="2770567"/>
          </a:xfrm>
          <a:prstGeom prst="rect">
            <a:avLst/>
          </a:prstGeom>
        </p:spPr>
        <p:txBody>
          <a:bodyPr lIns="0" tIns="0" rIns="0" bIns="0" rtlCol="0" anchor="t">
            <a:spAutoFit/>
          </a:bodyPr>
          <a:lstStyle/>
          <a:p>
            <a:pPr algn="just">
              <a:lnSpc>
                <a:spcPts val="3684"/>
              </a:lnSpc>
            </a:pPr>
            <a:r>
              <a:rPr lang="en-US" sz="2631" b="1" dirty="0">
                <a:solidFill>
                  <a:srgbClr val="000000"/>
                </a:solidFill>
                <a:latin typeface="Canva Sans Bold"/>
                <a:ea typeface="Canva Sans Bold"/>
                <a:cs typeface="Canva Sans Bold"/>
                <a:sym typeface="Canva Sans Bold"/>
              </a:rPr>
              <a:t>1. Enhanced Sales Strategy</a:t>
            </a:r>
            <a:r>
              <a:rPr lang="en-US" sz="2631" dirty="0">
                <a:solidFill>
                  <a:srgbClr val="000000"/>
                </a:solidFill>
                <a:latin typeface="Canva Sans"/>
                <a:ea typeface="Canva Sans"/>
                <a:cs typeface="Canva Sans"/>
                <a:sym typeface="Canva Sans"/>
              </a:rPr>
              <a:t>: The dashboard supports data-driven decisions by identifying popular pizza types, peak sales hours, and high-demand pizza category, allowing for optimized inventory, targeted promotions, and </a:t>
            </a:r>
            <a:r>
              <a:rPr lang="en-US" sz="2631">
                <a:solidFill>
                  <a:srgbClr val="000000"/>
                </a:solidFill>
                <a:latin typeface="Canva Sans"/>
                <a:ea typeface="Canva Sans"/>
                <a:cs typeface="Canva Sans"/>
                <a:sym typeface="Canva Sans"/>
              </a:rPr>
              <a:t>refined product </a:t>
            </a:r>
            <a:r>
              <a:rPr lang="en-US" sz="2631" dirty="0">
                <a:solidFill>
                  <a:srgbClr val="000000"/>
                </a:solidFill>
                <a:latin typeface="Canva Sans"/>
                <a:ea typeface="Canva Sans"/>
                <a:cs typeface="Canva Sans"/>
                <a:sym typeface="Canva Sans"/>
              </a:rPr>
              <a:t>offerings to boost revenue.</a:t>
            </a:r>
          </a:p>
          <a:p>
            <a:pPr algn="just">
              <a:lnSpc>
                <a:spcPts val="3544"/>
              </a:lnSpc>
            </a:pPr>
            <a:endParaRPr lang="en-US" sz="2631" dirty="0">
              <a:solidFill>
                <a:srgbClr val="000000"/>
              </a:solidFill>
              <a:latin typeface="Canva Sans"/>
              <a:ea typeface="Canva Sans"/>
              <a:cs typeface="Canva Sans"/>
              <a:sym typeface="Canva Sans"/>
            </a:endParaRPr>
          </a:p>
          <a:p>
            <a:pPr algn="just">
              <a:lnSpc>
                <a:spcPts val="3544"/>
              </a:lnSpc>
            </a:pPr>
            <a:endParaRPr lang="en-US" sz="2631" dirty="0">
              <a:solidFill>
                <a:srgbClr val="000000"/>
              </a:solidFill>
              <a:latin typeface="Canva Sans"/>
              <a:ea typeface="Canva Sans"/>
              <a:cs typeface="Canva Sans"/>
              <a:sym typeface="Canva Sans"/>
            </a:endParaRPr>
          </a:p>
        </p:txBody>
      </p:sp>
      <p:sp>
        <p:nvSpPr>
          <p:cNvPr id="6" name="TextBox 6"/>
          <p:cNvSpPr txBox="1"/>
          <p:nvPr/>
        </p:nvSpPr>
        <p:spPr>
          <a:xfrm>
            <a:off x="3122421" y="4195828"/>
            <a:ext cx="14568153" cy="1802130"/>
          </a:xfrm>
          <a:prstGeom prst="rect">
            <a:avLst/>
          </a:prstGeom>
        </p:spPr>
        <p:txBody>
          <a:bodyPr lIns="0" tIns="0" rIns="0" bIns="0" rtlCol="0" anchor="t">
            <a:spAutoFit/>
          </a:bodyPr>
          <a:lstStyle/>
          <a:p>
            <a:pPr algn="l">
              <a:lnSpc>
                <a:spcPts val="3640"/>
              </a:lnSpc>
            </a:pPr>
            <a:r>
              <a:rPr lang="en-US" sz="2600" b="1">
                <a:solidFill>
                  <a:srgbClr val="000000"/>
                </a:solidFill>
                <a:latin typeface="Canva Sans Bold"/>
                <a:ea typeface="Canva Sans Bold"/>
                <a:cs typeface="Canva Sans Bold"/>
                <a:sym typeface="Canva Sans Bold"/>
              </a:rPr>
              <a:t>2. Improved customer satisfaction</a:t>
            </a:r>
            <a:r>
              <a:rPr lang="en-US" sz="2600">
                <a:solidFill>
                  <a:srgbClr val="000000"/>
                </a:solidFill>
                <a:latin typeface="Canva Sans"/>
                <a:ea typeface="Canva Sans"/>
                <a:cs typeface="Canva Sans"/>
                <a:sym typeface="Canva Sans"/>
              </a:rPr>
              <a:t>: By analyzing customer preferences and feedback, the dashboard helps the business tailor its menu and marketing efforts to meet customer expectations, resulting in better customer retention and satisfaction.</a:t>
            </a:r>
          </a:p>
          <a:p>
            <a:pPr algn="ctr">
              <a:lnSpc>
                <a:spcPts val="3500"/>
              </a:lnSpc>
            </a:pPr>
            <a:endParaRPr lang="en-US" sz="2600">
              <a:solidFill>
                <a:srgbClr val="000000"/>
              </a:solidFill>
              <a:latin typeface="Canva Sans"/>
              <a:ea typeface="Canva Sans"/>
              <a:cs typeface="Canva Sans"/>
              <a:sym typeface="Canva Sans"/>
            </a:endParaRPr>
          </a:p>
        </p:txBody>
      </p:sp>
      <p:sp>
        <p:nvSpPr>
          <p:cNvPr id="7" name="TextBox 7"/>
          <p:cNvSpPr txBox="1"/>
          <p:nvPr/>
        </p:nvSpPr>
        <p:spPr>
          <a:xfrm>
            <a:off x="3122421" y="6407533"/>
            <a:ext cx="14568153" cy="1389668"/>
          </a:xfrm>
          <a:prstGeom prst="rect">
            <a:avLst/>
          </a:prstGeom>
        </p:spPr>
        <p:txBody>
          <a:bodyPr lIns="0" tIns="0" rIns="0" bIns="0" rtlCol="0" anchor="t">
            <a:spAutoFit/>
          </a:bodyPr>
          <a:lstStyle/>
          <a:p>
            <a:pPr algn="just">
              <a:lnSpc>
                <a:spcPts val="3729"/>
              </a:lnSpc>
            </a:pPr>
            <a:r>
              <a:rPr lang="en-US" sz="2663" b="1">
                <a:solidFill>
                  <a:srgbClr val="000000"/>
                </a:solidFill>
                <a:latin typeface="Canva Sans Bold"/>
                <a:ea typeface="Canva Sans Bold"/>
                <a:cs typeface="Canva Sans Bold"/>
                <a:sym typeface="Canva Sans Bold"/>
              </a:rPr>
              <a:t>3.Trend Identification and Forecasting:</a:t>
            </a:r>
            <a:r>
              <a:rPr lang="en-US" sz="2663">
                <a:solidFill>
                  <a:srgbClr val="000000"/>
                </a:solidFill>
                <a:latin typeface="Canva Sans"/>
                <a:ea typeface="Canva Sans"/>
                <a:cs typeface="Canva Sans"/>
                <a:sym typeface="Canva Sans"/>
              </a:rPr>
              <a:t> The dashboard’s ability to track sales trends over time aids in forecasting future demand, helping the business prepare for seasonal fluctuations and special events, thereby maximizing sales opportunities.</a:t>
            </a:r>
          </a:p>
        </p:txBody>
      </p:sp>
      <p:sp>
        <p:nvSpPr>
          <p:cNvPr id="8" name="Freeform 8"/>
          <p:cNvSpPr/>
          <p:nvPr/>
        </p:nvSpPr>
        <p:spPr>
          <a:xfrm rot="3230741">
            <a:off x="-1360920" y="7394719"/>
            <a:ext cx="4341619" cy="5476813"/>
          </a:xfrm>
          <a:custGeom>
            <a:avLst/>
            <a:gdLst/>
            <a:ahLst/>
            <a:cxnLst/>
            <a:rect l="l" t="t" r="r" b="b"/>
            <a:pathLst>
              <a:path w="4341619" h="5476813">
                <a:moveTo>
                  <a:pt x="0" y="0"/>
                </a:moveTo>
                <a:lnTo>
                  <a:pt x="4341619" y="0"/>
                </a:lnTo>
                <a:lnTo>
                  <a:pt x="4341619" y="5476814"/>
                </a:lnTo>
                <a:lnTo>
                  <a:pt x="0" y="54768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5268052" y="377306"/>
            <a:ext cx="1543808" cy="1417497"/>
          </a:xfrm>
          <a:custGeom>
            <a:avLst/>
            <a:gdLst/>
            <a:ahLst/>
            <a:cxnLst/>
            <a:rect l="l" t="t" r="r" b="b"/>
            <a:pathLst>
              <a:path w="1543808" h="1417497">
                <a:moveTo>
                  <a:pt x="0" y="0"/>
                </a:moveTo>
                <a:lnTo>
                  <a:pt x="1543809" y="0"/>
                </a:lnTo>
                <a:lnTo>
                  <a:pt x="1543809" y="1417497"/>
                </a:lnTo>
                <a:lnTo>
                  <a:pt x="0" y="14174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3551854" y="-3392536"/>
            <a:ext cx="10666464" cy="7066533"/>
          </a:xfrm>
          <a:custGeom>
            <a:avLst/>
            <a:gdLst/>
            <a:ahLst/>
            <a:cxnLst/>
            <a:rect l="l" t="t" r="r" b="b"/>
            <a:pathLst>
              <a:path w="10666464" h="7066533">
                <a:moveTo>
                  <a:pt x="0" y="0"/>
                </a:moveTo>
                <a:lnTo>
                  <a:pt x="10666464" y="0"/>
                </a:lnTo>
                <a:lnTo>
                  <a:pt x="10666464" y="7066533"/>
                </a:lnTo>
                <a:lnTo>
                  <a:pt x="0" y="70665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03115" y="-80168"/>
            <a:ext cx="3033360" cy="3033360"/>
          </a:xfrm>
          <a:custGeom>
            <a:avLst/>
            <a:gdLst/>
            <a:ahLst/>
            <a:cxnLst/>
            <a:rect l="l" t="t" r="r" b="b"/>
            <a:pathLst>
              <a:path w="3033360" h="3033360">
                <a:moveTo>
                  <a:pt x="0" y="0"/>
                </a:moveTo>
                <a:lnTo>
                  <a:pt x="3033359" y="0"/>
                </a:lnTo>
                <a:lnTo>
                  <a:pt x="3033359" y="3033360"/>
                </a:lnTo>
                <a:lnTo>
                  <a:pt x="0" y="3033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705083" flipV="1">
            <a:off x="2604039" y="2951292"/>
            <a:ext cx="1661475" cy="2786011"/>
          </a:xfrm>
          <a:custGeom>
            <a:avLst/>
            <a:gdLst/>
            <a:ahLst/>
            <a:cxnLst/>
            <a:rect l="l" t="t" r="r" b="b"/>
            <a:pathLst>
              <a:path w="1661475" h="2786011">
                <a:moveTo>
                  <a:pt x="0" y="2786011"/>
                </a:moveTo>
                <a:lnTo>
                  <a:pt x="1661475" y="2786011"/>
                </a:lnTo>
                <a:lnTo>
                  <a:pt x="1661475" y="0"/>
                </a:lnTo>
                <a:lnTo>
                  <a:pt x="0" y="0"/>
                </a:lnTo>
                <a:lnTo>
                  <a:pt x="0" y="2786011"/>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50500" y="7388208"/>
            <a:ext cx="4270295" cy="4317393"/>
          </a:xfrm>
          <a:custGeom>
            <a:avLst/>
            <a:gdLst/>
            <a:ahLst/>
            <a:cxnLst/>
            <a:rect l="l" t="t" r="r" b="b"/>
            <a:pathLst>
              <a:path w="4270295" h="4317393">
                <a:moveTo>
                  <a:pt x="0" y="0"/>
                </a:moveTo>
                <a:lnTo>
                  <a:pt x="4270294" y="0"/>
                </a:lnTo>
                <a:lnTo>
                  <a:pt x="4270294" y="4317393"/>
                </a:lnTo>
                <a:lnTo>
                  <a:pt x="0" y="431739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0163213" y="5631614"/>
            <a:ext cx="10404736" cy="6893137"/>
          </a:xfrm>
          <a:custGeom>
            <a:avLst/>
            <a:gdLst/>
            <a:ahLst/>
            <a:cxnLst/>
            <a:rect l="l" t="t" r="r" b="b"/>
            <a:pathLst>
              <a:path w="10404736" h="6893137">
                <a:moveTo>
                  <a:pt x="0" y="0"/>
                </a:moveTo>
                <a:lnTo>
                  <a:pt x="10404736" y="0"/>
                </a:lnTo>
                <a:lnTo>
                  <a:pt x="10404736" y="6893137"/>
                </a:lnTo>
                <a:lnTo>
                  <a:pt x="0" y="689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27746" y="7048549"/>
            <a:ext cx="3033360" cy="3033360"/>
          </a:xfrm>
          <a:custGeom>
            <a:avLst/>
            <a:gdLst/>
            <a:ahLst/>
            <a:cxnLst/>
            <a:rect l="l" t="t" r="r" b="b"/>
            <a:pathLst>
              <a:path w="3033360" h="3033360">
                <a:moveTo>
                  <a:pt x="0" y="0"/>
                </a:moveTo>
                <a:lnTo>
                  <a:pt x="3033360" y="0"/>
                </a:lnTo>
                <a:lnTo>
                  <a:pt x="3033360" y="3033360"/>
                </a:lnTo>
                <a:lnTo>
                  <a:pt x="0" y="3033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702375" y="-1768964"/>
            <a:ext cx="6032172" cy="6062485"/>
          </a:xfrm>
          <a:custGeom>
            <a:avLst/>
            <a:gdLst/>
            <a:ahLst/>
            <a:cxnLst/>
            <a:rect l="l" t="t" r="r" b="b"/>
            <a:pathLst>
              <a:path w="6032172" h="6062485">
                <a:moveTo>
                  <a:pt x="0" y="0"/>
                </a:moveTo>
                <a:lnTo>
                  <a:pt x="6032172" y="0"/>
                </a:lnTo>
                <a:lnTo>
                  <a:pt x="6032172" y="6062485"/>
                </a:lnTo>
                <a:lnTo>
                  <a:pt x="0" y="6062485"/>
                </a:lnTo>
                <a:lnTo>
                  <a:pt x="0" y="0"/>
                </a:lnTo>
                <a:close/>
              </a:path>
            </a:pathLst>
          </a:custGeom>
          <a:blipFill>
            <a:blip r:embed="rId10"/>
            <a:stretch>
              <a:fillRect/>
            </a:stretch>
          </a:blipFill>
        </p:spPr>
      </p:sp>
      <p:sp>
        <p:nvSpPr>
          <p:cNvPr id="9" name="Freeform 9"/>
          <p:cNvSpPr/>
          <p:nvPr/>
        </p:nvSpPr>
        <p:spPr>
          <a:xfrm rot="3705083" flipH="1">
            <a:off x="12487592" y="5629714"/>
            <a:ext cx="1661475" cy="2786011"/>
          </a:xfrm>
          <a:custGeom>
            <a:avLst/>
            <a:gdLst/>
            <a:ahLst/>
            <a:cxnLst/>
            <a:rect l="l" t="t" r="r" b="b"/>
            <a:pathLst>
              <a:path w="1661475" h="2786011">
                <a:moveTo>
                  <a:pt x="1661475" y="0"/>
                </a:moveTo>
                <a:lnTo>
                  <a:pt x="0" y="0"/>
                </a:lnTo>
                <a:lnTo>
                  <a:pt x="0" y="2786011"/>
                </a:lnTo>
                <a:lnTo>
                  <a:pt x="1661475" y="2786011"/>
                </a:lnTo>
                <a:lnTo>
                  <a:pt x="166147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5055064" y="4716176"/>
            <a:ext cx="6966704" cy="3401637"/>
          </a:xfrm>
          <a:prstGeom prst="rect">
            <a:avLst/>
          </a:prstGeom>
        </p:spPr>
        <p:txBody>
          <a:bodyPr lIns="0" tIns="0" rIns="0" bIns="0" rtlCol="0" anchor="t">
            <a:spAutoFit/>
          </a:bodyPr>
          <a:lstStyle/>
          <a:p>
            <a:pPr marL="0" lvl="0" indent="0" algn="ctr">
              <a:lnSpc>
                <a:spcPts val="13535"/>
              </a:lnSpc>
              <a:spcBef>
                <a:spcPct val="0"/>
              </a:spcBef>
            </a:pPr>
            <a:r>
              <a:rPr lang="en-US" sz="9668" u="none" strike="noStrike" dirty="0">
                <a:solidFill>
                  <a:srgbClr val="7B3C15"/>
                </a:solidFill>
                <a:latin typeface="Wedges"/>
                <a:ea typeface="Wedges"/>
                <a:cs typeface="Wedges"/>
                <a:sym typeface="Wedge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rot="-7041956">
            <a:off x="12569950" y="-2507545"/>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41956">
            <a:off x="-3018480" y="779643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972715" y="773468"/>
            <a:ext cx="7292406" cy="852647"/>
          </a:xfrm>
          <a:prstGeom prst="rect">
            <a:avLst/>
          </a:prstGeom>
        </p:spPr>
        <p:txBody>
          <a:bodyPr lIns="0" tIns="0" rIns="0" bIns="0" rtlCol="0" anchor="t">
            <a:spAutoFit/>
          </a:bodyPr>
          <a:lstStyle/>
          <a:p>
            <a:pPr marL="0" lvl="0" indent="0" algn="l">
              <a:lnSpc>
                <a:spcPts val="7078"/>
              </a:lnSpc>
              <a:spcBef>
                <a:spcPct val="0"/>
              </a:spcBef>
            </a:pPr>
            <a:r>
              <a:rPr lang="en-US" sz="5056">
                <a:solidFill>
                  <a:srgbClr val="7B3C15"/>
                </a:solidFill>
                <a:latin typeface="Wedges"/>
                <a:ea typeface="Wedges"/>
                <a:cs typeface="Wedges"/>
                <a:sym typeface="Wedges"/>
              </a:rPr>
              <a:t>PROJECT OVERVIEW: </a:t>
            </a:r>
          </a:p>
        </p:txBody>
      </p:sp>
      <p:sp>
        <p:nvSpPr>
          <p:cNvPr id="5" name="Freeform 5"/>
          <p:cNvSpPr/>
          <p:nvPr/>
        </p:nvSpPr>
        <p:spPr>
          <a:xfrm>
            <a:off x="15193258" y="7383733"/>
            <a:ext cx="4069911" cy="4114800"/>
          </a:xfrm>
          <a:custGeom>
            <a:avLst/>
            <a:gdLst/>
            <a:ahLst/>
            <a:cxnLst/>
            <a:rect l="l" t="t" r="r" b="b"/>
            <a:pathLst>
              <a:path w="4069911" h="4114800">
                <a:moveTo>
                  <a:pt x="0" y="0"/>
                </a:moveTo>
                <a:lnTo>
                  <a:pt x="4069912" y="0"/>
                </a:lnTo>
                <a:lnTo>
                  <a:pt x="406991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39392" y="-670004"/>
            <a:ext cx="4069911" cy="4114800"/>
          </a:xfrm>
          <a:custGeom>
            <a:avLst/>
            <a:gdLst/>
            <a:ahLst/>
            <a:cxnLst/>
            <a:rect l="l" t="t" r="r" b="b"/>
            <a:pathLst>
              <a:path w="4069911" h="4114800">
                <a:moveTo>
                  <a:pt x="0" y="0"/>
                </a:moveTo>
                <a:lnTo>
                  <a:pt x="4069911" y="0"/>
                </a:lnTo>
                <a:lnTo>
                  <a:pt x="406991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2530519" y="2452959"/>
            <a:ext cx="14084592" cy="4780914"/>
          </a:xfrm>
          <a:prstGeom prst="rect">
            <a:avLst/>
          </a:prstGeom>
        </p:spPr>
        <p:txBody>
          <a:bodyPr lIns="0" tIns="0" rIns="0" bIns="0" rtlCol="0" anchor="t">
            <a:spAutoFit/>
          </a:bodyPr>
          <a:lstStyle/>
          <a:p>
            <a:pPr algn="ctr">
              <a:lnSpc>
                <a:spcPts val="4760"/>
              </a:lnSpc>
              <a:spcBef>
                <a:spcPct val="0"/>
              </a:spcBef>
            </a:pPr>
            <a:r>
              <a:rPr lang="en-US" sz="3400">
                <a:solidFill>
                  <a:srgbClr val="9F5030"/>
                </a:solidFill>
                <a:latin typeface="Canva Sans"/>
                <a:ea typeface="Canva Sans"/>
                <a:cs typeface="Canva Sans"/>
                <a:sym typeface="Canva Sans"/>
              </a:rPr>
              <a:t>The goal of this project is to empower stakeholders with valuable insights into sales patterns, popular pizza varieties and peak order times. By leveraging these insights, businesses can make informed decisions on inventory management, marketing strategies, and operational efficiency.</a:t>
            </a:r>
          </a:p>
          <a:p>
            <a:pPr algn="ctr">
              <a:lnSpc>
                <a:spcPts val="4760"/>
              </a:lnSpc>
              <a:spcBef>
                <a:spcPct val="0"/>
              </a:spcBef>
            </a:pPr>
            <a:r>
              <a:rPr lang="en-US" sz="3400">
                <a:solidFill>
                  <a:srgbClr val="9F5030"/>
                </a:solidFill>
                <a:latin typeface="Canva Sans"/>
                <a:ea typeface="Canva Sans"/>
                <a:cs typeface="Canva Sans"/>
                <a:sym typeface="Canva Sans"/>
              </a:rPr>
              <a:t>In this presentation, we’ll walk through the key features of the dashboard, highlighting how it can be used to optimize pizza sales and drive business growth by utilizing SQL Queries.</a:t>
            </a:r>
          </a:p>
        </p:txBody>
      </p:sp>
      <p:sp>
        <p:nvSpPr>
          <p:cNvPr id="8" name="TextBox 8"/>
          <p:cNvSpPr txBox="1"/>
          <p:nvPr/>
        </p:nvSpPr>
        <p:spPr>
          <a:xfrm>
            <a:off x="10265121" y="7917925"/>
            <a:ext cx="4661345" cy="1189749"/>
          </a:xfrm>
          <a:prstGeom prst="rect">
            <a:avLst/>
          </a:prstGeom>
        </p:spPr>
        <p:txBody>
          <a:bodyPr lIns="0" tIns="0" rIns="0" bIns="0" rtlCol="0" anchor="t">
            <a:spAutoFit/>
          </a:bodyPr>
          <a:lstStyle/>
          <a:p>
            <a:pPr algn="ctr">
              <a:lnSpc>
                <a:spcPts val="4759"/>
              </a:lnSpc>
            </a:pPr>
            <a:r>
              <a:rPr lang="en-US" sz="3399" dirty="0">
                <a:solidFill>
                  <a:srgbClr val="D94032"/>
                </a:solidFill>
                <a:latin typeface="Canva Sans"/>
                <a:ea typeface="Canva Sans"/>
                <a:cs typeface="Canva Sans"/>
                <a:sym typeface="Canva Sans"/>
              </a:rPr>
              <a:t>By : Rajat </a:t>
            </a:r>
            <a:r>
              <a:rPr lang="en-US" sz="3399" dirty="0" err="1">
                <a:solidFill>
                  <a:srgbClr val="D94032"/>
                </a:solidFill>
                <a:latin typeface="Canva Sans"/>
                <a:ea typeface="Canva Sans"/>
                <a:cs typeface="Canva Sans"/>
                <a:sym typeface="Canva Sans"/>
              </a:rPr>
              <a:t>Chourasiya</a:t>
            </a:r>
            <a:endParaRPr lang="en-US" sz="3399" dirty="0">
              <a:solidFill>
                <a:srgbClr val="D94032"/>
              </a:solidFill>
              <a:latin typeface="Canva Sans"/>
              <a:ea typeface="Canva Sans"/>
              <a:cs typeface="Canva Sans"/>
              <a:sym typeface="Canva Sans"/>
            </a:endParaRPr>
          </a:p>
          <a:p>
            <a:pPr algn="ctr">
              <a:lnSpc>
                <a:spcPts val="4759"/>
              </a:lnSpc>
            </a:pPr>
            <a:endParaRPr lang="en-US" sz="3399" dirty="0">
              <a:solidFill>
                <a:srgbClr val="D94032"/>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3475951" y="-1028700"/>
            <a:ext cx="7666036" cy="5078749"/>
          </a:xfrm>
          <a:custGeom>
            <a:avLst/>
            <a:gdLst/>
            <a:ahLst/>
            <a:cxnLst/>
            <a:rect l="l" t="t" r="r" b="b"/>
            <a:pathLst>
              <a:path w="7666036" h="5078749">
                <a:moveTo>
                  <a:pt x="0" y="0"/>
                </a:moveTo>
                <a:lnTo>
                  <a:pt x="7666036" y="0"/>
                </a:lnTo>
                <a:lnTo>
                  <a:pt x="7666036" y="5078749"/>
                </a:lnTo>
                <a:lnTo>
                  <a:pt x="0" y="5078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212593" y="6326828"/>
            <a:ext cx="9355356" cy="6197923"/>
          </a:xfrm>
          <a:custGeom>
            <a:avLst/>
            <a:gdLst/>
            <a:ahLst/>
            <a:cxnLst/>
            <a:rect l="l" t="t" r="r" b="b"/>
            <a:pathLst>
              <a:path w="9355356" h="6197923">
                <a:moveTo>
                  <a:pt x="0" y="0"/>
                </a:moveTo>
                <a:lnTo>
                  <a:pt x="9355356" y="0"/>
                </a:lnTo>
                <a:lnTo>
                  <a:pt x="9355356" y="6197923"/>
                </a:lnTo>
                <a:lnTo>
                  <a:pt x="0" y="6197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871004" y="-482361"/>
            <a:ext cx="4272330" cy="4293799"/>
          </a:xfrm>
          <a:custGeom>
            <a:avLst/>
            <a:gdLst/>
            <a:ahLst/>
            <a:cxnLst/>
            <a:rect l="l" t="t" r="r" b="b"/>
            <a:pathLst>
              <a:path w="4272330" h="4293799">
                <a:moveTo>
                  <a:pt x="0" y="0"/>
                </a:moveTo>
                <a:lnTo>
                  <a:pt x="4272330" y="0"/>
                </a:lnTo>
                <a:lnTo>
                  <a:pt x="4272330" y="4293799"/>
                </a:lnTo>
                <a:lnTo>
                  <a:pt x="0" y="4293799"/>
                </a:lnTo>
                <a:lnTo>
                  <a:pt x="0" y="0"/>
                </a:lnTo>
                <a:close/>
              </a:path>
            </a:pathLst>
          </a:custGeom>
          <a:blipFill>
            <a:blip r:embed="rId4"/>
            <a:stretch>
              <a:fillRect/>
            </a:stretch>
          </a:blipFill>
        </p:spPr>
      </p:sp>
      <p:sp>
        <p:nvSpPr>
          <p:cNvPr id="5" name="Freeform 5"/>
          <p:cNvSpPr/>
          <p:nvPr/>
        </p:nvSpPr>
        <p:spPr>
          <a:xfrm>
            <a:off x="15871004" y="7870004"/>
            <a:ext cx="2416996" cy="2416996"/>
          </a:xfrm>
          <a:custGeom>
            <a:avLst/>
            <a:gdLst/>
            <a:ahLst/>
            <a:cxnLst/>
            <a:rect l="l" t="t" r="r" b="b"/>
            <a:pathLst>
              <a:path w="2416996" h="2416996">
                <a:moveTo>
                  <a:pt x="0" y="0"/>
                </a:moveTo>
                <a:lnTo>
                  <a:pt x="2416996" y="0"/>
                </a:lnTo>
                <a:lnTo>
                  <a:pt x="2416996" y="2416996"/>
                </a:lnTo>
                <a:lnTo>
                  <a:pt x="0" y="24169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836716" y="559514"/>
            <a:ext cx="6706737" cy="852647"/>
          </a:xfrm>
          <a:prstGeom prst="rect">
            <a:avLst/>
          </a:prstGeom>
        </p:spPr>
        <p:txBody>
          <a:bodyPr lIns="0" tIns="0" rIns="0" bIns="0" rtlCol="0" anchor="t">
            <a:spAutoFit/>
          </a:bodyPr>
          <a:lstStyle/>
          <a:p>
            <a:pPr marL="0" lvl="0" indent="0" algn="l">
              <a:lnSpc>
                <a:spcPts val="7078"/>
              </a:lnSpc>
              <a:spcBef>
                <a:spcPct val="0"/>
              </a:spcBef>
            </a:pPr>
            <a:r>
              <a:rPr lang="en-US" sz="5056" u="none" strike="noStrike">
                <a:solidFill>
                  <a:srgbClr val="7B3C15"/>
                </a:solidFill>
                <a:latin typeface="Wedges"/>
                <a:ea typeface="Wedges"/>
                <a:cs typeface="Wedges"/>
                <a:sym typeface="Wedges"/>
              </a:rPr>
              <a:t>KPI’S REQUIREMENT:</a:t>
            </a:r>
          </a:p>
        </p:txBody>
      </p:sp>
      <p:sp>
        <p:nvSpPr>
          <p:cNvPr id="7" name="TextBox 7"/>
          <p:cNvSpPr txBox="1"/>
          <p:nvPr/>
        </p:nvSpPr>
        <p:spPr>
          <a:xfrm>
            <a:off x="1348216" y="2894073"/>
            <a:ext cx="13147273" cy="574196"/>
          </a:xfrm>
          <a:prstGeom prst="rect">
            <a:avLst/>
          </a:prstGeom>
        </p:spPr>
        <p:txBody>
          <a:bodyPr wrap="square" lIns="0" tIns="0" rIns="0" bIns="0" rtlCol="0" anchor="t">
            <a:spAutoFit/>
          </a:bodyPr>
          <a:lstStyle/>
          <a:p>
            <a:pPr>
              <a:lnSpc>
                <a:spcPts val="4759"/>
              </a:lnSpc>
            </a:pPr>
            <a:r>
              <a:rPr lang="en-US" sz="3399" b="1" dirty="0">
                <a:solidFill>
                  <a:srgbClr val="000000"/>
                </a:solidFill>
                <a:latin typeface="Canva Sans Bold"/>
                <a:ea typeface="Canva Sans Bold"/>
                <a:cs typeface="Canva Sans Bold"/>
                <a:sym typeface="Canva Sans Bold"/>
              </a:rPr>
              <a:t>Total Revenue</a:t>
            </a:r>
            <a:r>
              <a:rPr lang="en-US" sz="3399" dirty="0">
                <a:solidFill>
                  <a:srgbClr val="000000"/>
                </a:solidFill>
                <a:latin typeface="Canva Sans"/>
                <a:ea typeface="Canva Sans"/>
                <a:cs typeface="Canva Sans"/>
                <a:sym typeface="Canva Sans"/>
              </a:rPr>
              <a:t>: The sum of the total price of all pizza orders.</a:t>
            </a:r>
          </a:p>
        </p:txBody>
      </p:sp>
      <p:sp>
        <p:nvSpPr>
          <p:cNvPr id="8" name="TextBox 8"/>
          <p:cNvSpPr txBox="1"/>
          <p:nvPr/>
        </p:nvSpPr>
        <p:spPr>
          <a:xfrm>
            <a:off x="1350714" y="3712471"/>
            <a:ext cx="12385477" cy="580390"/>
          </a:xfrm>
          <a:prstGeom prst="rect">
            <a:avLst/>
          </a:prstGeom>
        </p:spPr>
        <p:txBody>
          <a:bodyPr lIns="0" tIns="0" rIns="0" bIns="0" rtlCol="0" anchor="t">
            <a:spAutoFit/>
          </a:bodyPr>
          <a:lstStyle/>
          <a:p>
            <a:pPr algn="ctr">
              <a:lnSpc>
                <a:spcPts val="4759"/>
              </a:lnSpc>
            </a:pPr>
            <a:r>
              <a:rPr lang="en-US" sz="3399" b="1" dirty="0">
                <a:solidFill>
                  <a:srgbClr val="000000"/>
                </a:solidFill>
                <a:latin typeface="Canva Sans Bold"/>
                <a:ea typeface="Canva Sans Bold"/>
                <a:cs typeface="Canva Sans Bold"/>
                <a:sym typeface="Canva Sans Bold"/>
              </a:rPr>
              <a:t>Average Order Value</a:t>
            </a:r>
            <a:r>
              <a:rPr lang="en-US" sz="3399" dirty="0">
                <a:solidFill>
                  <a:srgbClr val="000000"/>
                </a:solidFill>
                <a:latin typeface="Canva Sans"/>
                <a:ea typeface="Canva Sans"/>
                <a:cs typeface="Canva Sans"/>
                <a:sym typeface="Canva Sans"/>
              </a:rPr>
              <a:t> : The average amount spent per order.</a:t>
            </a:r>
          </a:p>
        </p:txBody>
      </p:sp>
      <p:sp>
        <p:nvSpPr>
          <p:cNvPr id="9" name="TextBox 9"/>
          <p:cNvSpPr txBox="1"/>
          <p:nvPr/>
        </p:nvSpPr>
        <p:spPr>
          <a:xfrm>
            <a:off x="1524000" y="4800063"/>
            <a:ext cx="13563600" cy="574196"/>
          </a:xfrm>
          <a:prstGeom prst="rect">
            <a:avLst/>
          </a:prstGeom>
        </p:spPr>
        <p:txBody>
          <a:bodyPr wrap="square" lIns="0" tIns="0" rIns="0" bIns="0" rtlCol="0" anchor="t">
            <a:spAutoFit/>
          </a:bodyPr>
          <a:lstStyle/>
          <a:p>
            <a:pPr>
              <a:lnSpc>
                <a:spcPts val="4759"/>
              </a:lnSpc>
            </a:pPr>
            <a:r>
              <a:rPr lang="en-US" sz="3399" b="1" dirty="0">
                <a:solidFill>
                  <a:srgbClr val="000000"/>
                </a:solidFill>
                <a:latin typeface="Canva Sans Bold"/>
                <a:ea typeface="Canva Sans Bold"/>
                <a:cs typeface="Canva Sans Bold"/>
                <a:sym typeface="Canva Sans Bold"/>
              </a:rPr>
              <a:t>Total pizzas sold</a:t>
            </a:r>
            <a:r>
              <a:rPr lang="en-US" sz="3399" dirty="0">
                <a:solidFill>
                  <a:srgbClr val="000000"/>
                </a:solidFill>
                <a:latin typeface="Canva Sans"/>
                <a:ea typeface="Canva Sans"/>
                <a:cs typeface="Canva Sans"/>
                <a:sym typeface="Canva Sans"/>
              </a:rPr>
              <a:t> : The sum of the qualities of all pizzas sold.</a:t>
            </a:r>
          </a:p>
        </p:txBody>
      </p:sp>
      <p:sp>
        <p:nvSpPr>
          <p:cNvPr id="10" name="TextBox 10"/>
          <p:cNvSpPr txBox="1"/>
          <p:nvPr/>
        </p:nvSpPr>
        <p:spPr>
          <a:xfrm>
            <a:off x="1524000" y="5820874"/>
            <a:ext cx="11864477" cy="593432"/>
          </a:xfrm>
          <a:prstGeom prst="rect">
            <a:avLst/>
          </a:prstGeom>
        </p:spPr>
        <p:txBody>
          <a:bodyPr wrap="square" lIns="0" tIns="0" rIns="0" bIns="0" rtlCol="0" anchor="t">
            <a:spAutoFit/>
          </a:bodyPr>
          <a:lstStyle/>
          <a:p>
            <a:pPr>
              <a:lnSpc>
                <a:spcPts val="4963"/>
              </a:lnSpc>
            </a:pPr>
            <a:r>
              <a:rPr lang="en-US" sz="3399" b="1" dirty="0">
                <a:solidFill>
                  <a:srgbClr val="000000"/>
                </a:solidFill>
                <a:latin typeface="Canva Sans Bold"/>
                <a:ea typeface="Canva Sans Bold"/>
                <a:cs typeface="Canva Sans Bold"/>
                <a:sym typeface="Canva Sans Bold"/>
              </a:rPr>
              <a:t>Total Orders </a:t>
            </a:r>
            <a:r>
              <a:rPr lang="en-US" sz="3399" dirty="0">
                <a:solidFill>
                  <a:srgbClr val="000000"/>
                </a:solidFill>
                <a:latin typeface="Canva Sans"/>
                <a:ea typeface="Canva Sans"/>
                <a:cs typeface="Canva Sans"/>
                <a:sym typeface="Canva Sans"/>
              </a:rPr>
              <a:t>: The total number of orders placed.</a:t>
            </a:r>
          </a:p>
        </p:txBody>
      </p:sp>
      <p:sp>
        <p:nvSpPr>
          <p:cNvPr id="11" name="TextBox 11"/>
          <p:cNvSpPr txBox="1"/>
          <p:nvPr/>
        </p:nvSpPr>
        <p:spPr>
          <a:xfrm>
            <a:off x="-280831" y="6956449"/>
            <a:ext cx="18288000" cy="580390"/>
          </a:xfrm>
          <a:prstGeom prst="rect">
            <a:avLst/>
          </a:prstGeom>
        </p:spPr>
        <p:txBody>
          <a:bodyPr lIns="0" tIns="0" rIns="0" bIns="0" rtlCol="0" anchor="t">
            <a:spAutoFit/>
          </a:bodyPr>
          <a:lstStyle/>
          <a:p>
            <a:pPr algn="ctr">
              <a:lnSpc>
                <a:spcPts val="4759"/>
              </a:lnSpc>
            </a:pPr>
            <a:r>
              <a:rPr lang="en-US" sz="3399" b="1" dirty="0">
                <a:solidFill>
                  <a:srgbClr val="000000"/>
                </a:solidFill>
                <a:latin typeface="Canva Sans Bold"/>
                <a:ea typeface="Canva Sans Bold"/>
                <a:cs typeface="Canva Sans Bold"/>
                <a:sym typeface="Canva Sans Bold"/>
              </a:rPr>
              <a:t>Average Pizzas Per Order </a:t>
            </a:r>
            <a:r>
              <a:rPr lang="en-US" sz="3399" dirty="0">
                <a:solidFill>
                  <a:srgbClr val="000000"/>
                </a:solidFill>
                <a:latin typeface="Canva Sans"/>
                <a:ea typeface="Canva Sans"/>
                <a:cs typeface="Canva Sans"/>
                <a:sym typeface="Canva Sans"/>
              </a:rPr>
              <a:t>: The average number of pizzas sold per order.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15823171" y="4266257"/>
            <a:ext cx="2220120" cy="1925450"/>
          </a:xfrm>
          <a:custGeom>
            <a:avLst/>
            <a:gdLst/>
            <a:ahLst/>
            <a:cxnLst/>
            <a:rect l="l" t="t" r="r" b="b"/>
            <a:pathLst>
              <a:path w="2220120" h="1925450">
                <a:moveTo>
                  <a:pt x="0" y="0"/>
                </a:moveTo>
                <a:lnTo>
                  <a:pt x="2220120" y="0"/>
                </a:lnTo>
                <a:lnTo>
                  <a:pt x="2220120" y="1925450"/>
                </a:lnTo>
                <a:lnTo>
                  <a:pt x="0" y="19254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809446" y="1462474"/>
            <a:ext cx="16669108" cy="855094"/>
          </a:xfrm>
          <a:custGeom>
            <a:avLst/>
            <a:gdLst/>
            <a:ahLst/>
            <a:cxnLst/>
            <a:rect l="l" t="t" r="r" b="b"/>
            <a:pathLst>
              <a:path w="16669108" h="855094">
                <a:moveTo>
                  <a:pt x="0" y="0"/>
                </a:moveTo>
                <a:lnTo>
                  <a:pt x="16669108" y="0"/>
                </a:lnTo>
                <a:lnTo>
                  <a:pt x="16669108" y="855094"/>
                </a:lnTo>
                <a:lnTo>
                  <a:pt x="0" y="855094"/>
                </a:lnTo>
                <a:lnTo>
                  <a:pt x="0" y="0"/>
                </a:lnTo>
                <a:close/>
              </a:path>
            </a:pathLst>
          </a:custGeom>
          <a:blipFill>
            <a:blip r:embed="rId5"/>
            <a:stretch>
              <a:fillRect l="-5816" t="-127833" b="-111009"/>
            </a:stretch>
          </a:blipFill>
        </p:spPr>
      </p:sp>
      <p:sp>
        <p:nvSpPr>
          <p:cNvPr id="4" name="Freeform 4"/>
          <p:cNvSpPr/>
          <p:nvPr/>
        </p:nvSpPr>
        <p:spPr>
          <a:xfrm>
            <a:off x="9837544" y="2488318"/>
            <a:ext cx="5985627" cy="1777940"/>
          </a:xfrm>
          <a:custGeom>
            <a:avLst/>
            <a:gdLst/>
            <a:ahLst/>
            <a:cxnLst/>
            <a:rect l="l" t="t" r="r" b="b"/>
            <a:pathLst>
              <a:path w="5985627" h="1777940">
                <a:moveTo>
                  <a:pt x="0" y="0"/>
                </a:moveTo>
                <a:lnTo>
                  <a:pt x="5985627" y="0"/>
                </a:lnTo>
                <a:lnTo>
                  <a:pt x="5985627" y="1777939"/>
                </a:lnTo>
                <a:lnTo>
                  <a:pt x="0" y="1777939"/>
                </a:lnTo>
                <a:lnTo>
                  <a:pt x="0" y="0"/>
                </a:lnTo>
                <a:close/>
              </a:path>
            </a:pathLst>
          </a:custGeom>
          <a:blipFill>
            <a:blip r:embed="rId6"/>
            <a:stretch>
              <a:fillRect t="-8023" r="-78860" b="-115632"/>
            </a:stretch>
          </a:blipFill>
        </p:spPr>
      </p:sp>
      <p:sp>
        <p:nvSpPr>
          <p:cNvPr id="5" name="Freeform 5"/>
          <p:cNvSpPr/>
          <p:nvPr/>
        </p:nvSpPr>
        <p:spPr>
          <a:xfrm>
            <a:off x="753501" y="6363157"/>
            <a:ext cx="16505799" cy="1303555"/>
          </a:xfrm>
          <a:custGeom>
            <a:avLst/>
            <a:gdLst/>
            <a:ahLst/>
            <a:cxnLst/>
            <a:rect l="l" t="t" r="r" b="b"/>
            <a:pathLst>
              <a:path w="16505799" h="1303555">
                <a:moveTo>
                  <a:pt x="0" y="0"/>
                </a:moveTo>
                <a:lnTo>
                  <a:pt x="16505799" y="0"/>
                </a:lnTo>
                <a:lnTo>
                  <a:pt x="16505799" y="1303556"/>
                </a:lnTo>
                <a:lnTo>
                  <a:pt x="0" y="1303556"/>
                </a:lnTo>
                <a:lnTo>
                  <a:pt x="0" y="0"/>
                </a:lnTo>
                <a:close/>
              </a:path>
            </a:pathLst>
          </a:custGeom>
          <a:blipFill>
            <a:blip r:embed="rId7"/>
            <a:stretch>
              <a:fillRect t="-38511" b="-21788"/>
            </a:stretch>
          </a:blipFill>
        </p:spPr>
      </p:sp>
      <p:sp>
        <p:nvSpPr>
          <p:cNvPr id="6" name="Freeform 6"/>
          <p:cNvSpPr/>
          <p:nvPr/>
        </p:nvSpPr>
        <p:spPr>
          <a:xfrm>
            <a:off x="10397372" y="8028663"/>
            <a:ext cx="6159217" cy="1816708"/>
          </a:xfrm>
          <a:custGeom>
            <a:avLst/>
            <a:gdLst/>
            <a:ahLst/>
            <a:cxnLst/>
            <a:rect l="l" t="t" r="r" b="b"/>
            <a:pathLst>
              <a:path w="6159217" h="1816708">
                <a:moveTo>
                  <a:pt x="0" y="0"/>
                </a:moveTo>
                <a:lnTo>
                  <a:pt x="6159218" y="0"/>
                </a:lnTo>
                <a:lnTo>
                  <a:pt x="6159218" y="1816707"/>
                </a:lnTo>
                <a:lnTo>
                  <a:pt x="0" y="1816707"/>
                </a:lnTo>
                <a:lnTo>
                  <a:pt x="0" y="0"/>
                </a:lnTo>
                <a:close/>
              </a:path>
            </a:pathLst>
          </a:custGeom>
          <a:blipFill>
            <a:blip r:embed="rId8"/>
            <a:stretch>
              <a:fillRect l="-5375" t="-34623" r="-38395" b="-87766"/>
            </a:stretch>
          </a:blipFill>
        </p:spPr>
      </p:sp>
      <p:sp>
        <p:nvSpPr>
          <p:cNvPr id="7" name="TextBox 7"/>
          <p:cNvSpPr txBox="1"/>
          <p:nvPr/>
        </p:nvSpPr>
        <p:spPr>
          <a:xfrm>
            <a:off x="404594" y="228567"/>
            <a:ext cx="13245726"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Q1.Calculate the total revenue:</a:t>
            </a:r>
          </a:p>
        </p:txBody>
      </p:sp>
      <p:sp>
        <p:nvSpPr>
          <p:cNvPr id="8" name="TextBox 8"/>
          <p:cNvSpPr txBox="1"/>
          <p:nvPr/>
        </p:nvSpPr>
        <p:spPr>
          <a:xfrm>
            <a:off x="404594" y="5314137"/>
            <a:ext cx="12630016"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Q2.Indicate the average order sales</a:t>
            </a:r>
          </a:p>
        </p:txBody>
      </p:sp>
      <p:sp>
        <p:nvSpPr>
          <p:cNvPr id="9" name="Freeform 9"/>
          <p:cNvSpPr/>
          <p:nvPr/>
        </p:nvSpPr>
        <p:spPr>
          <a:xfrm>
            <a:off x="-1006256" y="8376972"/>
            <a:ext cx="4069911" cy="4114800"/>
          </a:xfrm>
          <a:custGeom>
            <a:avLst/>
            <a:gdLst/>
            <a:ahLst/>
            <a:cxnLst/>
            <a:rect l="l" t="t" r="r" b="b"/>
            <a:pathLst>
              <a:path w="4069911" h="4114800">
                <a:moveTo>
                  <a:pt x="0" y="0"/>
                </a:moveTo>
                <a:lnTo>
                  <a:pt x="4069912" y="0"/>
                </a:lnTo>
                <a:lnTo>
                  <a:pt x="4069912"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rot="-160496">
            <a:off x="-5166245" y="-2450445"/>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60496">
            <a:off x="11804321" y="61722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3230741">
            <a:off x="-1375562" y="7322636"/>
            <a:ext cx="4392867" cy="5541461"/>
          </a:xfrm>
          <a:custGeom>
            <a:avLst/>
            <a:gdLst/>
            <a:ahLst/>
            <a:cxnLst/>
            <a:rect l="l" t="t" r="r" b="b"/>
            <a:pathLst>
              <a:path w="4392867" h="5541461">
                <a:moveTo>
                  <a:pt x="0" y="0"/>
                </a:moveTo>
                <a:lnTo>
                  <a:pt x="4392867" y="0"/>
                </a:lnTo>
                <a:lnTo>
                  <a:pt x="4392867" y="5541461"/>
                </a:lnTo>
                <a:lnTo>
                  <a:pt x="0" y="55414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3673942" y="1749916"/>
            <a:ext cx="658627" cy="848349"/>
          </a:xfrm>
          <a:custGeom>
            <a:avLst/>
            <a:gdLst/>
            <a:ahLst/>
            <a:cxnLst/>
            <a:rect l="l" t="t" r="r" b="b"/>
            <a:pathLst>
              <a:path w="658627" h="848349">
                <a:moveTo>
                  <a:pt x="0" y="0"/>
                </a:moveTo>
                <a:lnTo>
                  <a:pt x="658627" y="0"/>
                </a:lnTo>
                <a:lnTo>
                  <a:pt x="658627" y="848349"/>
                </a:lnTo>
                <a:lnTo>
                  <a:pt x="0" y="8483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1314110" y="8409951"/>
            <a:ext cx="658627" cy="848349"/>
          </a:xfrm>
          <a:custGeom>
            <a:avLst/>
            <a:gdLst/>
            <a:ahLst/>
            <a:cxnLst/>
            <a:rect l="l" t="t" r="r" b="b"/>
            <a:pathLst>
              <a:path w="658627" h="848349">
                <a:moveTo>
                  <a:pt x="0" y="0"/>
                </a:moveTo>
                <a:lnTo>
                  <a:pt x="658627" y="0"/>
                </a:lnTo>
                <a:lnTo>
                  <a:pt x="658627" y="848349"/>
                </a:lnTo>
                <a:lnTo>
                  <a:pt x="0" y="8483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422421" y="1371395"/>
            <a:ext cx="16261393" cy="588360"/>
          </a:xfrm>
          <a:custGeom>
            <a:avLst/>
            <a:gdLst/>
            <a:ahLst/>
            <a:cxnLst/>
            <a:rect l="l" t="t" r="r" b="b"/>
            <a:pathLst>
              <a:path w="16261393" h="588360">
                <a:moveTo>
                  <a:pt x="0" y="0"/>
                </a:moveTo>
                <a:lnTo>
                  <a:pt x="16261393" y="0"/>
                </a:lnTo>
                <a:lnTo>
                  <a:pt x="16261393" y="588360"/>
                </a:lnTo>
                <a:lnTo>
                  <a:pt x="0" y="588360"/>
                </a:lnTo>
                <a:lnTo>
                  <a:pt x="0" y="0"/>
                </a:lnTo>
                <a:close/>
              </a:path>
            </a:pathLst>
          </a:custGeom>
          <a:blipFill>
            <a:blip r:embed="rId8"/>
            <a:stretch>
              <a:fillRect t="-113460" b="-304762"/>
            </a:stretch>
          </a:blipFill>
        </p:spPr>
      </p:sp>
      <p:sp>
        <p:nvSpPr>
          <p:cNvPr id="8" name="Freeform 8"/>
          <p:cNvSpPr/>
          <p:nvPr/>
        </p:nvSpPr>
        <p:spPr>
          <a:xfrm>
            <a:off x="11663108" y="2704254"/>
            <a:ext cx="5617122" cy="1815641"/>
          </a:xfrm>
          <a:custGeom>
            <a:avLst/>
            <a:gdLst/>
            <a:ahLst/>
            <a:cxnLst/>
            <a:rect l="l" t="t" r="r" b="b"/>
            <a:pathLst>
              <a:path w="5617122" h="1815641">
                <a:moveTo>
                  <a:pt x="0" y="0"/>
                </a:moveTo>
                <a:lnTo>
                  <a:pt x="5617122" y="0"/>
                </a:lnTo>
                <a:lnTo>
                  <a:pt x="5617122" y="1815641"/>
                </a:lnTo>
                <a:lnTo>
                  <a:pt x="0" y="1815641"/>
                </a:lnTo>
                <a:lnTo>
                  <a:pt x="0" y="0"/>
                </a:lnTo>
                <a:close/>
              </a:path>
            </a:pathLst>
          </a:custGeom>
          <a:blipFill>
            <a:blip r:embed="rId9"/>
            <a:stretch>
              <a:fillRect l="-5052" t="-8090" r="-46731" b="-107916"/>
            </a:stretch>
          </a:blipFill>
        </p:spPr>
      </p:sp>
      <p:sp>
        <p:nvSpPr>
          <p:cNvPr id="9" name="Freeform 9"/>
          <p:cNvSpPr/>
          <p:nvPr/>
        </p:nvSpPr>
        <p:spPr>
          <a:xfrm>
            <a:off x="450056" y="5676695"/>
            <a:ext cx="16524026" cy="941903"/>
          </a:xfrm>
          <a:custGeom>
            <a:avLst/>
            <a:gdLst/>
            <a:ahLst/>
            <a:cxnLst/>
            <a:rect l="l" t="t" r="r" b="b"/>
            <a:pathLst>
              <a:path w="16524026" h="941903">
                <a:moveTo>
                  <a:pt x="0" y="0"/>
                </a:moveTo>
                <a:lnTo>
                  <a:pt x="16524026" y="0"/>
                </a:lnTo>
                <a:lnTo>
                  <a:pt x="16524026" y="941903"/>
                </a:lnTo>
                <a:lnTo>
                  <a:pt x="0" y="941903"/>
                </a:lnTo>
                <a:lnTo>
                  <a:pt x="0" y="0"/>
                </a:lnTo>
                <a:close/>
              </a:path>
            </a:pathLst>
          </a:custGeom>
          <a:blipFill>
            <a:blip r:embed="rId10"/>
            <a:stretch>
              <a:fillRect t="-48835" b="-126352"/>
            </a:stretch>
          </a:blipFill>
        </p:spPr>
      </p:sp>
      <p:sp>
        <p:nvSpPr>
          <p:cNvPr id="10" name="Freeform 10"/>
          <p:cNvSpPr/>
          <p:nvPr/>
        </p:nvSpPr>
        <p:spPr>
          <a:xfrm>
            <a:off x="11972737" y="7023103"/>
            <a:ext cx="4997864" cy="1869606"/>
          </a:xfrm>
          <a:custGeom>
            <a:avLst/>
            <a:gdLst/>
            <a:ahLst/>
            <a:cxnLst/>
            <a:rect l="l" t="t" r="r" b="b"/>
            <a:pathLst>
              <a:path w="4997864" h="1869606">
                <a:moveTo>
                  <a:pt x="0" y="0"/>
                </a:moveTo>
                <a:lnTo>
                  <a:pt x="4997864" y="0"/>
                </a:lnTo>
                <a:lnTo>
                  <a:pt x="4997864" y="1869606"/>
                </a:lnTo>
                <a:lnTo>
                  <a:pt x="0" y="1869606"/>
                </a:lnTo>
                <a:lnTo>
                  <a:pt x="0" y="0"/>
                </a:lnTo>
                <a:close/>
              </a:path>
            </a:pathLst>
          </a:custGeom>
          <a:blipFill>
            <a:blip r:embed="rId11"/>
            <a:stretch>
              <a:fillRect t="-10690" r="-96759" b="-173801"/>
            </a:stretch>
          </a:blipFill>
        </p:spPr>
      </p:sp>
      <p:sp>
        <p:nvSpPr>
          <p:cNvPr id="11" name="TextBox 11"/>
          <p:cNvSpPr txBox="1"/>
          <p:nvPr/>
        </p:nvSpPr>
        <p:spPr>
          <a:xfrm>
            <a:off x="5468369" y="1171370"/>
            <a:ext cx="7351261" cy="1805416"/>
          </a:xfrm>
          <a:prstGeom prst="rect">
            <a:avLst/>
          </a:prstGeom>
        </p:spPr>
        <p:txBody>
          <a:bodyPr lIns="0" tIns="0" rIns="0" bIns="0" rtlCol="0" anchor="t">
            <a:spAutoFit/>
          </a:bodyPr>
          <a:lstStyle/>
          <a:p>
            <a:pPr marL="0" lvl="0" indent="0" algn="ctr">
              <a:lnSpc>
                <a:spcPts val="14777"/>
              </a:lnSpc>
              <a:spcBef>
                <a:spcPct val="0"/>
              </a:spcBef>
            </a:pPr>
            <a:endParaRPr/>
          </a:p>
        </p:txBody>
      </p:sp>
      <p:sp>
        <p:nvSpPr>
          <p:cNvPr id="12" name="TextBox 12"/>
          <p:cNvSpPr txBox="1"/>
          <p:nvPr/>
        </p:nvSpPr>
        <p:spPr>
          <a:xfrm>
            <a:off x="316073" y="493825"/>
            <a:ext cx="13152866"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Q3.Calculate the total pizzas sold</a:t>
            </a:r>
          </a:p>
        </p:txBody>
      </p:sp>
      <p:sp>
        <p:nvSpPr>
          <p:cNvPr id="13" name="TextBox 13"/>
          <p:cNvSpPr txBox="1"/>
          <p:nvPr/>
        </p:nvSpPr>
        <p:spPr>
          <a:xfrm>
            <a:off x="497226" y="4710395"/>
            <a:ext cx="12790560"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Q4.Find out the total orders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14482992" y="-1195222"/>
            <a:ext cx="5552615" cy="5129228"/>
          </a:xfrm>
          <a:custGeom>
            <a:avLst/>
            <a:gdLst/>
            <a:ahLst/>
            <a:cxnLst/>
            <a:rect l="l" t="t" r="r" b="b"/>
            <a:pathLst>
              <a:path w="5552615" h="5129228">
                <a:moveTo>
                  <a:pt x="0" y="0"/>
                </a:moveTo>
                <a:lnTo>
                  <a:pt x="5552616" y="0"/>
                </a:lnTo>
                <a:lnTo>
                  <a:pt x="5552616" y="5129228"/>
                </a:lnTo>
                <a:lnTo>
                  <a:pt x="0" y="5129228"/>
                </a:lnTo>
                <a:lnTo>
                  <a:pt x="0" y="0"/>
                </a:lnTo>
                <a:close/>
              </a:path>
            </a:pathLst>
          </a:custGeom>
          <a:blipFill>
            <a:blip r:embed="rId2"/>
            <a:stretch>
              <a:fillRect/>
            </a:stretch>
          </a:blipFill>
        </p:spPr>
      </p:sp>
      <p:sp>
        <p:nvSpPr>
          <p:cNvPr id="3" name="Freeform 3"/>
          <p:cNvSpPr/>
          <p:nvPr/>
        </p:nvSpPr>
        <p:spPr>
          <a:xfrm rot="10319023">
            <a:off x="14252865" y="61722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319023">
            <a:off x="-4658264" y="-20574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8309921">
            <a:off x="14963248" y="7686052"/>
            <a:ext cx="2982521" cy="1681057"/>
          </a:xfrm>
          <a:custGeom>
            <a:avLst/>
            <a:gdLst/>
            <a:ahLst/>
            <a:cxnLst/>
            <a:rect l="l" t="t" r="r" b="b"/>
            <a:pathLst>
              <a:path w="2982521" h="1681057">
                <a:moveTo>
                  <a:pt x="0" y="0"/>
                </a:moveTo>
                <a:lnTo>
                  <a:pt x="2982521" y="0"/>
                </a:lnTo>
                <a:lnTo>
                  <a:pt x="2982521" y="1681057"/>
                </a:lnTo>
                <a:lnTo>
                  <a:pt x="0" y="168105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10733948">
            <a:off x="14804719" y="4762829"/>
            <a:ext cx="1731429" cy="2519274"/>
          </a:xfrm>
          <a:custGeom>
            <a:avLst/>
            <a:gdLst/>
            <a:ahLst/>
            <a:cxnLst/>
            <a:rect l="l" t="t" r="r" b="b"/>
            <a:pathLst>
              <a:path w="1731429" h="2519274">
                <a:moveTo>
                  <a:pt x="0" y="0"/>
                </a:moveTo>
                <a:lnTo>
                  <a:pt x="1731428" y="0"/>
                </a:lnTo>
                <a:lnTo>
                  <a:pt x="1731428" y="2519274"/>
                </a:lnTo>
                <a:lnTo>
                  <a:pt x="0" y="25192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989986" y="1581791"/>
            <a:ext cx="16269314" cy="1358979"/>
          </a:xfrm>
          <a:custGeom>
            <a:avLst/>
            <a:gdLst/>
            <a:ahLst/>
            <a:cxnLst/>
            <a:rect l="l" t="t" r="r" b="b"/>
            <a:pathLst>
              <a:path w="16269314" h="1358979">
                <a:moveTo>
                  <a:pt x="0" y="0"/>
                </a:moveTo>
                <a:lnTo>
                  <a:pt x="16269314" y="0"/>
                </a:lnTo>
                <a:lnTo>
                  <a:pt x="16269314" y="1358979"/>
                </a:lnTo>
                <a:lnTo>
                  <a:pt x="0" y="1358979"/>
                </a:lnTo>
                <a:lnTo>
                  <a:pt x="0" y="0"/>
                </a:lnTo>
                <a:close/>
              </a:path>
            </a:pathLst>
          </a:custGeom>
          <a:blipFill>
            <a:blip r:embed="rId9"/>
            <a:stretch>
              <a:fillRect t="-16028" b="-6201"/>
            </a:stretch>
          </a:blipFill>
        </p:spPr>
      </p:sp>
      <p:sp>
        <p:nvSpPr>
          <p:cNvPr id="9" name="Freeform 9"/>
          <p:cNvSpPr/>
          <p:nvPr/>
        </p:nvSpPr>
        <p:spPr>
          <a:xfrm>
            <a:off x="11253448" y="2940770"/>
            <a:ext cx="5473616" cy="1672120"/>
          </a:xfrm>
          <a:custGeom>
            <a:avLst/>
            <a:gdLst/>
            <a:ahLst/>
            <a:cxnLst/>
            <a:rect l="l" t="t" r="r" b="b"/>
            <a:pathLst>
              <a:path w="5473616" h="1672120">
                <a:moveTo>
                  <a:pt x="0" y="0"/>
                </a:moveTo>
                <a:lnTo>
                  <a:pt x="5473616" y="0"/>
                </a:lnTo>
                <a:lnTo>
                  <a:pt x="5473616" y="1672119"/>
                </a:lnTo>
                <a:lnTo>
                  <a:pt x="0" y="1672119"/>
                </a:lnTo>
                <a:lnTo>
                  <a:pt x="0" y="0"/>
                </a:lnTo>
                <a:close/>
              </a:path>
            </a:pathLst>
          </a:custGeom>
          <a:blipFill>
            <a:blip r:embed="rId10"/>
            <a:stretch>
              <a:fillRect l="-4752" r="-55733" b="-98344"/>
            </a:stretch>
          </a:blipFill>
        </p:spPr>
      </p:sp>
      <p:sp>
        <p:nvSpPr>
          <p:cNvPr id="10" name="Freeform 10"/>
          <p:cNvSpPr/>
          <p:nvPr/>
        </p:nvSpPr>
        <p:spPr>
          <a:xfrm>
            <a:off x="942689" y="5919227"/>
            <a:ext cx="16705331" cy="1662689"/>
          </a:xfrm>
          <a:custGeom>
            <a:avLst/>
            <a:gdLst/>
            <a:ahLst/>
            <a:cxnLst/>
            <a:rect l="l" t="t" r="r" b="b"/>
            <a:pathLst>
              <a:path w="16705331" h="1662689">
                <a:moveTo>
                  <a:pt x="0" y="0"/>
                </a:moveTo>
                <a:lnTo>
                  <a:pt x="16705331" y="0"/>
                </a:lnTo>
                <a:lnTo>
                  <a:pt x="16705331" y="1662689"/>
                </a:lnTo>
                <a:lnTo>
                  <a:pt x="0" y="1662689"/>
                </a:lnTo>
                <a:lnTo>
                  <a:pt x="0" y="0"/>
                </a:lnTo>
                <a:close/>
              </a:path>
            </a:pathLst>
          </a:custGeom>
          <a:blipFill>
            <a:blip r:embed="rId11"/>
            <a:stretch>
              <a:fillRect l="-1929" t="-24009" b="-14342"/>
            </a:stretch>
          </a:blipFill>
        </p:spPr>
      </p:sp>
      <p:sp>
        <p:nvSpPr>
          <p:cNvPr id="11" name="Freeform 11"/>
          <p:cNvSpPr/>
          <p:nvPr/>
        </p:nvSpPr>
        <p:spPr>
          <a:xfrm>
            <a:off x="11253448" y="6750572"/>
            <a:ext cx="6005852" cy="3536428"/>
          </a:xfrm>
          <a:custGeom>
            <a:avLst/>
            <a:gdLst/>
            <a:ahLst/>
            <a:cxnLst/>
            <a:rect l="l" t="t" r="r" b="b"/>
            <a:pathLst>
              <a:path w="6005852" h="3536428">
                <a:moveTo>
                  <a:pt x="0" y="0"/>
                </a:moveTo>
                <a:lnTo>
                  <a:pt x="6005852" y="0"/>
                </a:lnTo>
                <a:lnTo>
                  <a:pt x="6005852" y="3536428"/>
                </a:lnTo>
                <a:lnTo>
                  <a:pt x="0" y="3536428"/>
                </a:lnTo>
                <a:lnTo>
                  <a:pt x="0" y="0"/>
                </a:lnTo>
                <a:close/>
              </a:path>
            </a:pathLst>
          </a:custGeom>
          <a:blipFill>
            <a:blip r:embed="rId12"/>
            <a:stretch>
              <a:fillRect l="-879" r="-4231" b="-46449"/>
            </a:stretch>
          </a:blipFill>
        </p:spPr>
      </p:sp>
      <p:sp>
        <p:nvSpPr>
          <p:cNvPr id="12" name="TextBox 12"/>
          <p:cNvSpPr txBox="1"/>
          <p:nvPr/>
        </p:nvSpPr>
        <p:spPr>
          <a:xfrm>
            <a:off x="573982" y="641350"/>
            <a:ext cx="11445637" cy="688974"/>
          </a:xfrm>
          <a:prstGeom prst="rect">
            <a:avLst/>
          </a:prstGeom>
        </p:spPr>
        <p:txBody>
          <a:bodyPr lIns="0" tIns="0" rIns="0" bIns="0" rtlCol="0" anchor="t">
            <a:spAutoFit/>
          </a:bodyPr>
          <a:lstStyle/>
          <a:p>
            <a:pPr algn="l">
              <a:lnSpc>
                <a:spcPts val="5600"/>
              </a:lnSpc>
            </a:pPr>
            <a:r>
              <a:rPr lang="en-US" sz="4000" b="1" dirty="0">
                <a:solidFill>
                  <a:srgbClr val="000000"/>
                </a:solidFill>
                <a:latin typeface="Canva Sans Bold"/>
                <a:ea typeface="Canva Sans Bold"/>
                <a:cs typeface="Canva Sans Bold"/>
                <a:sym typeface="Canva Sans Bold"/>
              </a:rPr>
              <a:t>Q5.Determine average pizzas per order</a:t>
            </a:r>
          </a:p>
        </p:txBody>
      </p:sp>
      <p:sp>
        <p:nvSpPr>
          <p:cNvPr id="13" name="TextBox 13"/>
          <p:cNvSpPr txBox="1"/>
          <p:nvPr/>
        </p:nvSpPr>
        <p:spPr>
          <a:xfrm>
            <a:off x="483447" y="5057775"/>
            <a:ext cx="16076741"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Q6. Observe daily trends for total orders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rot="10319023">
            <a:off x="13249646" y="61722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319023">
            <a:off x="-4229462" y="-20574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28802" y="1028700"/>
            <a:ext cx="3132047" cy="1474910"/>
          </a:xfrm>
          <a:custGeom>
            <a:avLst/>
            <a:gdLst/>
            <a:ahLst/>
            <a:cxnLst/>
            <a:rect l="l" t="t" r="r" b="b"/>
            <a:pathLst>
              <a:path w="3132047" h="1474910">
                <a:moveTo>
                  <a:pt x="0" y="0"/>
                </a:moveTo>
                <a:lnTo>
                  <a:pt x="3132048" y="0"/>
                </a:lnTo>
                <a:lnTo>
                  <a:pt x="3132048" y="1474910"/>
                </a:lnTo>
                <a:lnTo>
                  <a:pt x="0" y="14749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55307" y="7330975"/>
            <a:ext cx="3787279" cy="3829050"/>
          </a:xfrm>
          <a:custGeom>
            <a:avLst/>
            <a:gdLst/>
            <a:ahLst/>
            <a:cxnLst/>
            <a:rect l="l" t="t" r="r" b="b"/>
            <a:pathLst>
              <a:path w="3787279" h="3829050">
                <a:moveTo>
                  <a:pt x="0" y="0"/>
                </a:moveTo>
                <a:lnTo>
                  <a:pt x="3787279" y="0"/>
                </a:lnTo>
                <a:lnTo>
                  <a:pt x="3787279" y="3829050"/>
                </a:lnTo>
                <a:lnTo>
                  <a:pt x="0" y="38290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28802" y="1440787"/>
            <a:ext cx="16399480" cy="1786390"/>
          </a:xfrm>
          <a:custGeom>
            <a:avLst/>
            <a:gdLst/>
            <a:ahLst/>
            <a:cxnLst/>
            <a:rect l="l" t="t" r="r" b="b"/>
            <a:pathLst>
              <a:path w="16399480" h="1786390">
                <a:moveTo>
                  <a:pt x="0" y="0"/>
                </a:moveTo>
                <a:lnTo>
                  <a:pt x="16399481" y="0"/>
                </a:lnTo>
                <a:lnTo>
                  <a:pt x="16399481" y="1786390"/>
                </a:lnTo>
                <a:lnTo>
                  <a:pt x="0" y="1786390"/>
                </a:lnTo>
                <a:lnTo>
                  <a:pt x="0" y="0"/>
                </a:lnTo>
                <a:close/>
              </a:path>
            </a:pathLst>
          </a:custGeom>
          <a:blipFill>
            <a:blip r:embed="rId8"/>
            <a:stretch>
              <a:fillRect l="-919" t="-23805" b="-23805"/>
            </a:stretch>
          </a:blipFill>
        </p:spPr>
      </p:sp>
      <p:sp>
        <p:nvSpPr>
          <p:cNvPr id="7" name="Freeform 7"/>
          <p:cNvSpPr/>
          <p:nvPr/>
        </p:nvSpPr>
        <p:spPr>
          <a:xfrm>
            <a:off x="10171701" y="2040767"/>
            <a:ext cx="7736209" cy="3333636"/>
          </a:xfrm>
          <a:custGeom>
            <a:avLst/>
            <a:gdLst/>
            <a:ahLst/>
            <a:cxnLst/>
            <a:rect l="l" t="t" r="r" b="b"/>
            <a:pathLst>
              <a:path w="7736209" h="3333636">
                <a:moveTo>
                  <a:pt x="0" y="0"/>
                </a:moveTo>
                <a:lnTo>
                  <a:pt x="7736209" y="0"/>
                </a:lnTo>
                <a:lnTo>
                  <a:pt x="7736209" y="3333636"/>
                </a:lnTo>
                <a:lnTo>
                  <a:pt x="0" y="3333636"/>
                </a:lnTo>
                <a:lnTo>
                  <a:pt x="0" y="0"/>
                </a:lnTo>
                <a:close/>
              </a:path>
            </a:pathLst>
          </a:custGeom>
          <a:blipFill>
            <a:blip r:embed="rId9"/>
            <a:stretch>
              <a:fillRect l="-14367" t="-3411" r="-15396" b="-34501"/>
            </a:stretch>
          </a:blipFill>
        </p:spPr>
      </p:sp>
      <p:sp>
        <p:nvSpPr>
          <p:cNvPr id="8" name="Freeform 8"/>
          <p:cNvSpPr/>
          <p:nvPr/>
        </p:nvSpPr>
        <p:spPr>
          <a:xfrm>
            <a:off x="777149" y="5658185"/>
            <a:ext cx="15825799" cy="1387040"/>
          </a:xfrm>
          <a:custGeom>
            <a:avLst/>
            <a:gdLst/>
            <a:ahLst/>
            <a:cxnLst/>
            <a:rect l="l" t="t" r="r" b="b"/>
            <a:pathLst>
              <a:path w="15825799" h="1387040">
                <a:moveTo>
                  <a:pt x="0" y="0"/>
                </a:moveTo>
                <a:lnTo>
                  <a:pt x="15825799" y="0"/>
                </a:lnTo>
                <a:lnTo>
                  <a:pt x="15825799" y="1387040"/>
                </a:lnTo>
                <a:lnTo>
                  <a:pt x="0" y="1387040"/>
                </a:lnTo>
                <a:lnTo>
                  <a:pt x="0" y="0"/>
                </a:lnTo>
                <a:close/>
              </a:path>
            </a:pathLst>
          </a:custGeom>
          <a:blipFill>
            <a:blip r:embed="rId10"/>
            <a:stretch>
              <a:fillRect l="-1706" t="-34137" b="-19709"/>
            </a:stretch>
          </a:blipFill>
        </p:spPr>
      </p:sp>
      <p:sp>
        <p:nvSpPr>
          <p:cNvPr id="9" name="Freeform 9"/>
          <p:cNvSpPr/>
          <p:nvPr/>
        </p:nvSpPr>
        <p:spPr>
          <a:xfrm>
            <a:off x="10171701" y="7045225"/>
            <a:ext cx="7582654" cy="3028938"/>
          </a:xfrm>
          <a:custGeom>
            <a:avLst/>
            <a:gdLst/>
            <a:ahLst/>
            <a:cxnLst/>
            <a:rect l="l" t="t" r="r" b="b"/>
            <a:pathLst>
              <a:path w="7582654" h="3028938">
                <a:moveTo>
                  <a:pt x="0" y="0"/>
                </a:moveTo>
                <a:lnTo>
                  <a:pt x="7582654" y="0"/>
                </a:lnTo>
                <a:lnTo>
                  <a:pt x="7582654" y="3028938"/>
                </a:lnTo>
                <a:lnTo>
                  <a:pt x="0" y="3028938"/>
                </a:lnTo>
                <a:lnTo>
                  <a:pt x="0" y="0"/>
                </a:lnTo>
                <a:close/>
              </a:path>
            </a:pathLst>
          </a:custGeom>
          <a:blipFill>
            <a:blip r:embed="rId11"/>
            <a:stretch>
              <a:fillRect l="-12786" r="-17678" b="-18414"/>
            </a:stretch>
          </a:blipFill>
        </p:spPr>
      </p:sp>
      <p:sp>
        <p:nvSpPr>
          <p:cNvPr id="10" name="TextBox 10"/>
          <p:cNvSpPr txBox="1"/>
          <p:nvPr/>
        </p:nvSpPr>
        <p:spPr>
          <a:xfrm>
            <a:off x="606682" y="492098"/>
            <a:ext cx="10636330" cy="662939"/>
          </a:xfrm>
          <a:prstGeom prst="rect">
            <a:avLst/>
          </a:prstGeom>
        </p:spPr>
        <p:txBody>
          <a:bodyPr lIns="0" tIns="0" rIns="0" bIns="0" rtlCol="0" anchor="t">
            <a:spAutoFit/>
          </a:bodyPr>
          <a:lstStyle/>
          <a:p>
            <a:pPr algn="ctr">
              <a:lnSpc>
                <a:spcPts val="5460"/>
              </a:lnSpc>
            </a:pPr>
            <a:r>
              <a:rPr lang="en-US" sz="3900" b="1">
                <a:solidFill>
                  <a:srgbClr val="000000"/>
                </a:solidFill>
                <a:latin typeface="Canva Sans Bold"/>
                <a:ea typeface="Canva Sans Bold"/>
                <a:cs typeface="Canva Sans Bold"/>
                <a:sym typeface="Canva Sans Bold"/>
              </a:rPr>
              <a:t>Q7.Determine Top 5 bestsellers by revenue  </a:t>
            </a:r>
          </a:p>
        </p:txBody>
      </p:sp>
      <p:sp>
        <p:nvSpPr>
          <p:cNvPr id="11" name="TextBox 11"/>
          <p:cNvSpPr txBox="1"/>
          <p:nvPr/>
        </p:nvSpPr>
        <p:spPr>
          <a:xfrm>
            <a:off x="428802" y="4071321"/>
            <a:ext cx="7943850" cy="662939"/>
          </a:xfrm>
          <a:prstGeom prst="rect">
            <a:avLst/>
          </a:prstGeom>
        </p:spPr>
        <p:txBody>
          <a:bodyPr lIns="0" tIns="0" rIns="0" bIns="0" rtlCol="0" anchor="t">
            <a:spAutoFit/>
          </a:bodyPr>
          <a:lstStyle/>
          <a:p>
            <a:pPr algn="l">
              <a:lnSpc>
                <a:spcPts val="5460"/>
              </a:lnSpc>
            </a:pPr>
            <a:r>
              <a:rPr lang="en-US" sz="3900" b="1">
                <a:solidFill>
                  <a:srgbClr val="000000"/>
                </a:solidFill>
                <a:latin typeface="Canva Sans Bold"/>
                <a:ea typeface="Canva Sans Bold"/>
                <a:cs typeface="Canva Sans Bold"/>
                <a:sym typeface="Canva Sans Bold"/>
              </a:rPr>
              <a:t>Q8.Bottom 5 pizzas by revenue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67" r="-967"/>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8" b="-78"/>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336</Words>
  <Application>Microsoft Office PowerPoint</Application>
  <PresentationFormat>Custom</PresentationFormat>
  <Paragraphs>27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Wedges</vt:lpstr>
      <vt:lpstr>Canva Sans Bold</vt:lpstr>
      <vt:lpstr>Canva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Light Yellow Illustrative Guess the Food Presentation</dc:title>
  <cp:lastModifiedBy>Shweta Shaw</cp:lastModifiedBy>
  <cp:revision>3</cp:revision>
  <dcterms:created xsi:type="dcterms:W3CDTF">2006-08-16T00:00:00Z</dcterms:created>
  <dcterms:modified xsi:type="dcterms:W3CDTF">2025-01-07T18:43:20Z</dcterms:modified>
  <dc:identifier>DAGPUy_PJGA</dc:identifier>
</cp:coreProperties>
</file>