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5BEEF-9585-834C-57FA-A40834FD8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EB329-3610-3715-470D-D36AA1E26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6CC4E-9BB7-B031-C033-C32306B0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E079-DA65-4EC7-A7EC-83F94987011A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7A35A-3036-D7DC-5613-65F6515F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B090-7849-5347-BABA-F208BFA2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6333-6E5C-4FEB-9940-33810B21B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6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A445-7048-67DD-58EC-8ED85081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4E9AC-55A7-F77E-282E-710EBCA63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532B9-09C2-8CF1-8384-B3B09550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E079-DA65-4EC7-A7EC-83F94987011A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A7D91-2554-3537-54B8-568D4B70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33DF2-EC2C-27AC-BDE8-12110489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6333-6E5C-4FEB-9940-33810B21B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6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8A4DE-97F7-5FF4-2184-57C7CBDDB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ECA7A-5F55-462D-EDD9-A41D96563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7A245-FE4C-79FD-1B50-7EFD8C97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E079-DA65-4EC7-A7EC-83F94987011A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0622C-C4C1-6EE6-DC47-41151EB4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FB72A-643F-A1AB-CF09-C1AEF9A7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6333-6E5C-4FEB-9940-33810B21B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74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7195-0B4E-B942-9E32-82065014D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AE7C3-B761-1C12-F7F6-F1F7384C2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1A95C-1A1F-0857-D45E-52545E15F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E079-DA65-4EC7-A7EC-83F94987011A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73249-A9C5-BFB3-BD66-715B849F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E7569-7B1E-7784-29D9-0A180046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6333-6E5C-4FEB-9940-33810B21B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22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1B91-0D45-5B7A-1DF9-4B0451CC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DADA2-46CD-5EE0-D669-E22025F4C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47E77-4F83-3811-263C-6686D416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E079-DA65-4EC7-A7EC-83F94987011A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73597-4DA4-CE56-8F28-978F0564C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0389F-1C76-4994-A506-2D781FBB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6333-6E5C-4FEB-9940-33810B21B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56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6609-969D-C06F-BEBE-118E9BE72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0C8E7-637B-AF04-6611-BE27E1F45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7BC25-7F16-1BE5-27D6-13509BED7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B0D6B-AB3C-785A-99D8-1231DCE14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E079-DA65-4EC7-A7EC-83F94987011A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9CD55-FC30-B098-5686-A7E59EE1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62A1D-0D75-9C63-A0FB-B9DCC423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6333-6E5C-4FEB-9940-33810B21B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70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7EB3-AF15-5107-8057-027CC412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1565D-CAA4-C65C-C94E-269D3FA0D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964E3-32AF-B1AD-47F7-E2DA7169E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0E8C1-FD38-2D64-2FAD-0FB3E775D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A7C07D-2EA5-8002-BFAF-DA85BE255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CC1421-9E32-A7DD-B58F-BEF46E76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E079-DA65-4EC7-A7EC-83F94987011A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23195-C76F-AF36-8231-BDBE2A95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74B97F-FF9C-380B-686F-8438A0EC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6333-6E5C-4FEB-9940-33810B21B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38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F75E-5A74-DEF4-AB77-F5C7B1D00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077A4-5475-83ED-CE90-66753838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E079-DA65-4EC7-A7EC-83F94987011A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432D7-A4F6-69D9-B8DC-C547E5C0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E9DCF-E329-22C4-D1DB-932158D1E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6333-6E5C-4FEB-9940-33810B21B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46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B76C8B-13DD-CA73-A628-ABAC543DB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E079-DA65-4EC7-A7EC-83F94987011A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0E6FDF-D88A-7972-F4BD-42E2EC72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D77A9-5E47-C717-B326-278A6862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6333-6E5C-4FEB-9940-33810B21B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9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140-F24F-4DC2-6B14-60A9CD944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B48A4-7710-24AE-8C50-3D3599F59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37F26-DAC2-2223-1E3E-1A0AC2588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98979-6A46-DD78-3F23-7D01FF99A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E079-DA65-4EC7-A7EC-83F94987011A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E786B-5857-1025-3B67-0A71492A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08FCB-5114-022D-1E54-100358BF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6333-6E5C-4FEB-9940-33810B21B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62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A7C0-9C99-3E5E-0C62-0DDC132E6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B0EA01-A140-0736-45CC-77050F389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38A08-F96D-8955-EC8C-1AABC659E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0233B-FC70-7541-8CD1-C6292F1C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E079-DA65-4EC7-A7EC-83F94987011A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C3184-1758-B379-83C8-79BFE82E1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FF9C7-FD0B-ACF7-709D-184D480A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16333-6E5C-4FEB-9940-33810B21B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50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94EBC-A73E-87BB-9B04-15AD3BAD1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B1FF9-3D7A-D2C8-CC2A-0DD5BFFB9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A7AEC-B736-9EA0-30BF-38398E3D8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AE079-DA65-4EC7-A7EC-83F94987011A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13805-8A20-FCDD-10D3-FA0316B99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E2305-251E-6F0B-524D-F9E603404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16333-6E5C-4FEB-9940-33810B21B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98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D235227-DE3D-E35D-3317-D1D75915A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37C8A6-73FC-1AE2-EB68-D961FE37DFEF}"/>
              </a:ext>
            </a:extLst>
          </p:cNvPr>
          <p:cNvSpPr txBox="1"/>
          <p:nvPr/>
        </p:nvSpPr>
        <p:spPr>
          <a:xfrm>
            <a:off x="4877064" y="619743"/>
            <a:ext cx="717956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00" b="1" dirty="0" err="1">
                <a:solidFill>
                  <a:schemeClr val="accent4">
                    <a:lumMod val="50000"/>
                  </a:schemeClr>
                </a:solidFill>
                <a:latin typeface="Baskerville Old Face" panose="02020602080505020303" pitchFamily="18" charset="0"/>
              </a:rPr>
              <a:t>Cellverse</a:t>
            </a:r>
            <a:r>
              <a:rPr lang="en-US" sz="7400" b="1" dirty="0">
                <a:solidFill>
                  <a:schemeClr val="accent4">
                    <a:lumMod val="50000"/>
                  </a:schemeClr>
                </a:solidFill>
                <a:latin typeface="Baskerville Old Face" panose="02020602080505020303" pitchFamily="18" charset="0"/>
              </a:rPr>
              <a:t> Pvt. Ltd.</a:t>
            </a:r>
            <a:endParaRPr lang="en-IN" sz="7400" b="1" dirty="0">
              <a:solidFill>
                <a:schemeClr val="accent4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E028B6-F042-1637-C892-62177682312C}"/>
              </a:ext>
            </a:extLst>
          </p:cNvPr>
          <p:cNvSpPr txBox="1"/>
          <p:nvPr/>
        </p:nvSpPr>
        <p:spPr>
          <a:xfrm>
            <a:off x="3552241" y="2160932"/>
            <a:ext cx="92282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Re-inventing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MingLiU-ExtB" panose="02020500000000000000" pitchFamily="18" charset="-120"/>
                <a:ea typeface="PMingLiU-ExtB" panose="02020500000000000000" pitchFamily="18" charset="-120"/>
              </a:rPr>
              <a:t>p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reclinical models: </a:t>
            </a:r>
          </a:p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Moving towards animal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MingLiU-ExtB" panose="02020500000000000000" pitchFamily="18" charset="-120"/>
                <a:ea typeface="PMingLiU-ExtB" panose="02020500000000000000" pitchFamily="18" charset="-120"/>
              </a:rPr>
              <a:t>t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esting -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MingLiU-ExtB" panose="02020500000000000000" pitchFamily="18" charset="-120"/>
                <a:ea typeface="PMingLiU-ExtB" panose="02020500000000000000" pitchFamily="18" charset="-120"/>
              </a:rPr>
              <a:t>f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ree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MingLiU-ExtB" panose="02020500000000000000" pitchFamily="18" charset="-120"/>
                <a:ea typeface="PMingLiU-ExtB" panose="02020500000000000000" pitchFamily="18" charset="-120"/>
              </a:rPr>
              <a:t>d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rug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MingLiU-ExtB" panose="02020500000000000000" pitchFamily="18" charset="-120"/>
                <a:ea typeface="PMingLiU-ExtB" panose="02020500000000000000" pitchFamily="18" charset="-120"/>
              </a:rPr>
              <a:t>d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iscovery</a:t>
            </a: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  <a:latin typeface="PMingLiU-ExtB" panose="02020500000000000000" pitchFamily="18" charset="-120"/>
              <a:ea typeface="PMingLiU-ExtB" panose="02020500000000000000" pitchFamily="18" charset="-12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1E2A073-9C5C-EE05-711E-CE805BC86A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lum contrast="28000"/>
          </a:blip>
          <a:srcRect l="1698" t="1546" r="4286" b="4238"/>
          <a:stretch/>
        </p:blipFill>
        <p:spPr>
          <a:xfrm>
            <a:off x="135370" y="120374"/>
            <a:ext cx="1148423" cy="1114922"/>
          </a:xfrm>
          <a:prstGeom prst="rect">
            <a:avLst/>
          </a:prstGeom>
          <a:effectLst>
            <a:softEdge rad="0"/>
          </a:effectLst>
          <a:scene3d>
            <a:camera prst="orthographicFront"/>
            <a:lightRig rig="threePt" dir="t"/>
          </a:scene3d>
          <a:sp3d>
            <a:bevelB/>
          </a:sp3d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F29A793A-0680-E742-4098-3FA14F30D088}"/>
              </a:ext>
            </a:extLst>
          </p:cNvPr>
          <p:cNvSpPr/>
          <p:nvPr/>
        </p:nvSpPr>
        <p:spPr>
          <a:xfrm>
            <a:off x="9112470" y="4067503"/>
            <a:ext cx="2648607" cy="2570147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412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9E6A3D-209B-587F-53FD-CC62C550F656}"/>
              </a:ext>
            </a:extLst>
          </p:cNvPr>
          <p:cNvSpPr txBox="1"/>
          <p:nvPr/>
        </p:nvSpPr>
        <p:spPr>
          <a:xfrm>
            <a:off x="3575355" y="0"/>
            <a:ext cx="1148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About</a:t>
            </a:r>
            <a:endParaRPr lang="en-IN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BFBC1C-E35C-6E7D-6CA0-501A1F550C14}"/>
              </a:ext>
            </a:extLst>
          </p:cNvPr>
          <p:cNvSpPr txBox="1"/>
          <p:nvPr/>
        </p:nvSpPr>
        <p:spPr>
          <a:xfrm>
            <a:off x="4860406" y="0"/>
            <a:ext cx="1172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People</a:t>
            </a:r>
            <a:endParaRPr lang="en-IN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64E495-8EC1-F8AD-324A-0E58387E8C95}"/>
              </a:ext>
            </a:extLst>
          </p:cNvPr>
          <p:cNvSpPr txBox="1"/>
          <p:nvPr/>
        </p:nvSpPr>
        <p:spPr>
          <a:xfrm>
            <a:off x="6046471" y="0"/>
            <a:ext cx="1172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Product</a:t>
            </a:r>
            <a:endParaRPr lang="en-IN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52ABFE-BAE0-27BB-AFFD-8C6825F272AD}"/>
              </a:ext>
            </a:extLst>
          </p:cNvPr>
          <p:cNvSpPr txBox="1"/>
          <p:nvPr/>
        </p:nvSpPr>
        <p:spPr>
          <a:xfrm>
            <a:off x="7402082" y="-6741"/>
            <a:ext cx="237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Innovations</a:t>
            </a:r>
            <a:endParaRPr lang="en-IN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937A30-82F4-1D3E-C555-15C3DE64CFEE}"/>
              </a:ext>
            </a:extLst>
          </p:cNvPr>
          <p:cNvSpPr txBox="1"/>
          <p:nvPr/>
        </p:nvSpPr>
        <p:spPr>
          <a:xfrm>
            <a:off x="9219588" y="-6741"/>
            <a:ext cx="1878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Commitment </a:t>
            </a:r>
            <a:endParaRPr lang="en-IN" sz="2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DC7121-B288-4F20-EF1A-8BC503B4588E}"/>
              </a:ext>
            </a:extLst>
          </p:cNvPr>
          <p:cNvSpPr txBox="1"/>
          <p:nvPr/>
        </p:nvSpPr>
        <p:spPr>
          <a:xfrm>
            <a:off x="11317299" y="0"/>
            <a:ext cx="1878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Blog</a:t>
            </a:r>
            <a:endParaRPr lang="en-IN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53E0A3-5072-DFF6-5359-54348900171E}"/>
              </a:ext>
            </a:extLst>
          </p:cNvPr>
          <p:cNvSpPr txBox="1"/>
          <p:nvPr/>
        </p:nvSpPr>
        <p:spPr>
          <a:xfrm>
            <a:off x="5881964" y="6367652"/>
            <a:ext cx="2421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News and Updates</a:t>
            </a:r>
            <a:endParaRPr lang="en-IN" sz="20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EF254E-C8E6-B199-2ACB-F961729ABD14}"/>
              </a:ext>
            </a:extLst>
          </p:cNvPr>
          <p:cNvCxnSpPr/>
          <p:nvPr/>
        </p:nvCxnSpPr>
        <p:spPr>
          <a:xfrm>
            <a:off x="5822731" y="6474372"/>
            <a:ext cx="0" cy="29339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180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PMingLiU-ExtB</vt:lpstr>
      <vt:lpstr>Arial</vt:lpstr>
      <vt:lpstr>Baskerville Old Face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Banerjee</dc:creator>
  <cp:lastModifiedBy>Indranil Banerjee</cp:lastModifiedBy>
  <cp:revision>3</cp:revision>
  <dcterms:created xsi:type="dcterms:W3CDTF">2023-10-13T17:42:13Z</dcterms:created>
  <dcterms:modified xsi:type="dcterms:W3CDTF">2023-10-13T19:11:55Z</dcterms:modified>
</cp:coreProperties>
</file>