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0"/>
  </p:notesMasterIdLst>
  <p:sldIdLst>
    <p:sldId id="257" r:id="rId2"/>
    <p:sldId id="258" r:id="rId3"/>
    <p:sldId id="263" r:id="rId4"/>
    <p:sldId id="264" r:id="rId5"/>
    <p:sldId id="266" r:id="rId6"/>
    <p:sldId id="265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6FE56-DF4B-4D37-9124-2EEE982B37C3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1BC49-60DD-47B1-835E-E7D51012B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4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owner: Gavin</a:t>
            </a:r>
          </a:p>
          <a:p>
            <a:r>
              <a:rPr lang="en-US" dirty="0" smtClean="0"/>
              <a:t>This deck answers the following questions: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What is AllJoyn, what is AllSeen?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Why are we investing in AllJoyn?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are we investing in AllJoyn for </a:t>
            </a:r>
            <a:r>
              <a:rPr lang="en-US" baseline="0" dirty="0" smtClean="0"/>
              <a:t>Threshold?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61868-2439-4115-8BD9-E99E3BE89E0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556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Slide owner: Gavin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61868-2439-4115-8BD9-E99E3BE89E03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00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B938-393E-4FBD-980C-4A57DB8042C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8589-8A2E-4856-806A-630AD999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7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B938-393E-4FBD-980C-4A57DB8042C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8589-8A2E-4856-806A-630AD999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B938-393E-4FBD-980C-4A57DB8042C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8589-8A2E-4856-806A-630AD999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78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B938-393E-4FBD-980C-4A57DB8042C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8589-8A2E-4856-806A-630AD999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39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B938-393E-4FBD-980C-4A57DB8042C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8589-8A2E-4856-806A-630AD999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80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B938-393E-4FBD-980C-4A57DB8042C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8589-8A2E-4856-806A-630AD999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57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B938-393E-4FBD-980C-4A57DB8042C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8589-8A2E-4856-806A-630AD999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B938-393E-4FBD-980C-4A57DB8042C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8589-8A2E-4856-806A-630AD999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70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B938-393E-4FBD-980C-4A57DB8042C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8589-8A2E-4856-806A-630AD999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89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14228"/>
            <a:ext cx="12192000" cy="509088"/>
          </a:xfrm>
        </p:spPr>
        <p:txBody>
          <a:bodyPr/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 smtClean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32097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04041" y="87503"/>
            <a:ext cx="11034500" cy="910024"/>
          </a:xfrm>
        </p:spPr>
        <p:txBody>
          <a:bodyPr lIns="0">
            <a:normAutofit/>
          </a:bodyPr>
          <a:lstStyle>
            <a:lvl1pPr algn="l">
              <a:defRPr sz="37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8"/>
          </p:nvPr>
        </p:nvSpPr>
        <p:spPr>
          <a:xfrm>
            <a:off x="560714" y="1507481"/>
            <a:ext cx="9572495" cy="4138612"/>
          </a:xfrm>
        </p:spPr>
        <p:txBody>
          <a:bodyPr/>
          <a:lstStyle>
            <a:lvl1pPr>
              <a:lnSpc>
                <a:spcPct val="100000"/>
              </a:lnSpc>
              <a:spcBef>
                <a:spcPts val="800"/>
              </a:spcBef>
              <a:defRPr/>
            </a:lvl1pPr>
            <a:lvl2pPr>
              <a:lnSpc>
                <a:spcPct val="100000"/>
              </a:lnSpc>
              <a:spcBef>
                <a:spcPts val="800"/>
              </a:spcBef>
              <a:defRPr/>
            </a:lvl2pPr>
            <a:lvl3pPr>
              <a:lnSpc>
                <a:spcPct val="100000"/>
              </a:lnSpc>
              <a:spcBef>
                <a:spcPts val="800"/>
              </a:spcBef>
              <a:defRPr/>
            </a:lvl3pPr>
            <a:lvl4pPr>
              <a:lnSpc>
                <a:spcPct val="100000"/>
              </a:lnSpc>
              <a:spcBef>
                <a:spcPts val="800"/>
              </a:spcBef>
              <a:defRPr/>
            </a:lvl4pPr>
            <a:lvl5pPr>
              <a:lnSpc>
                <a:spcPct val="100000"/>
              </a:lnSpc>
              <a:spcBef>
                <a:spcPts val="8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71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B938-393E-4FBD-980C-4A57DB8042C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11A8589-8A2E-4856-806A-630AD999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B938-393E-4FBD-980C-4A57DB8042C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8589-8A2E-4856-806A-630AD999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3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B938-393E-4FBD-980C-4A57DB8042C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8589-8A2E-4856-806A-630AD999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5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B938-393E-4FBD-980C-4A57DB8042C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8589-8A2E-4856-806A-630AD999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0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B938-393E-4FBD-980C-4A57DB8042C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8589-8A2E-4856-806A-630AD999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0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B938-393E-4FBD-980C-4A57DB8042C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8589-8A2E-4856-806A-630AD999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B938-393E-4FBD-980C-4A57DB8042C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8589-8A2E-4856-806A-630AD999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5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B938-393E-4FBD-980C-4A57DB8042C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8589-8A2E-4856-806A-630AD999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0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CCB938-393E-4FBD-980C-4A57DB8042C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1A8589-8A2E-4856-806A-630AD999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7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jpeg"/><Relationship Id="rId7" Type="http://schemas.openxmlformats.org/officeDocument/2006/relationships/hyperlink" Target="http://www.linuxfoundation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allseenalliance.org/" TargetMode="External"/><Relationship Id="rId5" Type="http://schemas.openxmlformats.org/officeDocument/2006/relationships/hyperlink" Target="https://www.alljoyn.org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ljoyn.org/about" TargetMode="Externa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gallery.msdn.microsoft.com/064e58a7-fb56-464b-bed5-f85914c89286" TargetMode="External"/><Relationship Id="rId2" Type="http://schemas.openxmlformats.org/officeDocument/2006/relationships/hyperlink" Target="https://msdn.microsoft.com/library/windows/apps/windows.devices.alljoyn.aspx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microsoft.com/en-us/store/apps/iot-explorer-for-alljoyn/9nblggh6gpx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Windows-universal-samples/tree/master/Samples/AllJoyn" TargetMode="External"/><Relationship Id="rId2" Type="http://schemas.openxmlformats.org/officeDocument/2006/relationships/hyperlink" Target="https://developer.microsoft.com/en-us/windows/iot/win10/alljoyn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allseenalliance.org/framework/documentation/lear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0" y="1457666"/>
            <a:ext cx="12192000" cy="509088"/>
          </a:xfrm>
        </p:spPr>
        <p:txBody>
          <a:bodyPr>
            <a:normAutofit fontScale="77500" lnSpcReduction="20000"/>
          </a:bodyPr>
          <a:lstStyle/>
          <a:p>
            <a:r>
              <a:rPr lang="en-US" sz="4400" dirty="0" smtClean="0"/>
              <a:t>Overview: AllJoyn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6" t="7878" r="26006" b="8591"/>
          <a:stretch/>
        </p:blipFill>
        <p:spPr>
          <a:xfrm>
            <a:off x="5321642" y="2980215"/>
            <a:ext cx="1548713" cy="15981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40919" y="5591817"/>
            <a:ext cx="151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A1A1A"/>
                </a:solidFill>
              </a:rPr>
              <a:t>Rajat Rastogi</a:t>
            </a:r>
            <a:endParaRPr lang="en-US" dirty="0">
              <a:solidFill>
                <a:srgbClr val="1A1A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00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         </a:t>
            </a:r>
            <a:r>
              <a:rPr lang="en-US" dirty="0" err="1" smtClean="0"/>
              <a:t>AllSeen</a:t>
            </a:r>
            <a:r>
              <a:rPr lang="en-US" dirty="0" smtClean="0"/>
              <a:t> and AllJoyn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8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19549" r="4508" b="21151"/>
          <a:stretch/>
        </p:blipFill>
        <p:spPr>
          <a:xfrm>
            <a:off x="8996916" y="1816152"/>
            <a:ext cx="2462767" cy="88793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6" t="7878" r="26006" b="8591"/>
          <a:stretch/>
        </p:blipFill>
        <p:spPr>
          <a:xfrm>
            <a:off x="9794426" y="3260400"/>
            <a:ext cx="867746" cy="89544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180190" y="1502155"/>
            <a:ext cx="6037793" cy="472058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457189" indent="-457189" algn="l" defTabSz="121917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§"/>
              <a:defRPr sz="2667" kern="1200" spc="-93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990575" indent="-380990" algn="l" defTabSz="121917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§"/>
              <a:defRPr sz="2667" kern="1200" spc="-93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523962" indent="-304792" algn="l" defTabSz="121917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400" kern="1200" spc="-93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2133547" indent="-304792" algn="l" defTabSz="121917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400" kern="1200" spc="-93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743131" indent="-304792" algn="l" defTabSz="121917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400" kern="1200" spc="-93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F497D">
                  <a:lumMod val="60000"/>
                  <a:lumOff val="40000"/>
                </a:srgbClr>
              </a:buClr>
            </a:pPr>
            <a:r>
              <a:rPr lang="en-US" sz="2400" b="1" dirty="0">
                <a:solidFill>
                  <a:srgbClr val="1A1A1A"/>
                </a:solidFill>
                <a:hlinkClick r:id="rId5"/>
              </a:rPr>
              <a:t>AllJoyn </a:t>
            </a:r>
            <a:r>
              <a:rPr lang="en-US" sz="2400" dirty="0">
                <a:solidFill>
                  <a:srgbClr val="1A1A1A"/>
                </a:solidFill>
              </a:rPr>
              <a:t>is an open source communication framework that enables apps and devices to communicate regardless of connection specifics and OS platform.</a:t>
            </a:r>
          </a:p>
          <a:p>
            <a:pPr>
              <a:buClr>
                <a:srgbClr val="1F497D">
                  <a:lumMod val="60000"/>
                  <a:lumOff val="40000"/>
                </a:srgbClr>
              </a:buClr>
            </a:pPr>
            <a:r>
              <a:rPr lang="en-US" sz="2400" dirty="0" smtClean="0">
                <a:solidFill>
                  <a:srgbClr val="1A1A1A"/>
                </a:solidFill>
              </a:rPr>
              <a:t>The </a:t>
            </a:r>
            <a:r>
              <a:rPr lang="en-US" sz="2400" b="1" dirty="0" smtClean="0">
                <a:solidFill>
                  <a:srgbClr val="1A1A1A"/>
                </a:solidFill>
                <a:hlinkClick r:id="rId6"/>
              </a:rPr>
              <a:t>AllSeen alliance </a:t>
            </a:r>
            <a:r>
              <a:rPr lang="en-US" sz="2400" dirty="0" smtClean="0">
                <a:solidFill>
                  <a:srgbClr val="1A1A1A"/>
                </a:solidFill>
              </a:rPr>
              <a:t>is a non-profit consortium that oversees AllJoyn. Stated focus is to enable the “Internet of Everything” – value is in ecosystem alignment and investment in AllSeen</a:t>
            </a:r>
          </a:p>
          <a:p>
            <a:pPr>
              <a:buClr>
                <a:srgbClr val="1F497D">
                  <a:lumMod val="60000"/>
                  <a:lumOff val="40000"/>
                </a:srgbClr>
              </a:buClr>
            </a:pPr>
            <a:r>
              <a:rPr lang="en-US" sz="2400" dirty="0" smtClean="0">
                <a:solidFill>
                  <a:srgbClr val="1A1A1A"/>
                </a:solidFill>
              </a:rPr>
              <a:t>The AllSeen Alliance is a </a:t>
            </a:r>
            <a:r>
              <a:rPr lang="en-US" sz="2400" b="1" dirty="0" smtClean="0">
                <a:solidFill>
                  <a:srgbClr val="1A1A1A"/>
                </a:solidFill>
                <a:hlinkClick r:id="rId7"/>
              </a:rPr>
              <a:t>Linux Foundation </a:t>
            </a:r>
            <a:r>
              <a:rPr lang="en-US" sz="2400" dirty="0" smtClean="0">
                <a:solidFill>
                  <a:srgbClr val="1A1A1A"/>
                </a:solidFill>
              </a:rPr>
              <a:t> Collaborative </a:t>
            </a:r>
            <a:r>
              <a:rPr lang="en-US" sz="2400" dirty="0">
                <a:solidFill>
                  <a:srgbClr val="1A1A1A"/>
                </a:solidFill>
              </a:rPr>
              <a:t>Project</a:t>
            </a:r>
            <a:r>
              <a:rPr lang="en-US" sz="2400" dirty="0" smtClean="0">
                <a:solidFill>
                  <a:srgbClr val="1A1A1A"/>
                </a:solidFill>
              </a:rPr>
              <a:t>. </a:t>
            </a:r>
            <a:endParaRPr lang="en-US" sz="2400" dirty="0">
              <a:solidFill>
                <a:srgbClr val="1A1A1A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699" y="4633998"/>
            <a:ext cx="1877200" cy="57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4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1219170">
              <a:lnSpc>
                <a:spcPts val="6400"/>
              </a:lnSpc>
            </a:pPr>
            <a:r>
              <a:rPr lang="en-US" spc="-267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              </a:t>
            </a:r>
            <a:r>
              <a:rPr lang="en-US" dirty="0"/>
              <a:t>What is AllJoyn?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766046" y="1216080"/>
            <a:ext cx="9572495" cy="4883269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457189" indent="-457189" algn="l" defTabSz="121917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§"/>
              <a:defRPr sz="2667" kern="1200" spc="-93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990575" indent="-380990" algn="l" defTabSz="121917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§"/>
              <a:defRPr sz="2667" kern="1200" spc="-93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523962" indent="-304792" algn="l" defTabSz="121917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400" kern="1200" spc="-93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2133547" indent="-304792" algn="l" defTabSz="121917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400" kern="1200" spc="-93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743131" indent="-304792" algn="l" defTabSz="121917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400" kern="1200" spc="-93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F497D">
                  <a:lumMod val="60000"/>
                  <a:lumOff val="40000"/>
                </a:srgbClr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1200" cap="none" spc="-93" normalizeH="0" baseline="0" noProof="0" smtClean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Short version:</a:t>
            </a:r>
            <a:r>
              <a:rPr kumimoji="0" lang="en-US" sz="2400" b="0" i="0" u="none" strike="noStrike" kern="1200" cap="none" spc="-93" normalizeH="0" baseline="0" noProof="0" smtClean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kumimoji="0" lang="en-US" sz="2400" b="0" i="0" u="none" strike="noStrike" kern="1200" cap="none" spc="-93" normalizeH="0" baseline="0" noProof="0" smtClean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kumimoji="0" lang="en-US" sz="2400" b="0" i="0" u="none" strike="noStrike" kern="1200" cap="none" spc="-93" normalizeH="0" baseline="0" noProof="0" smtClean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AllJoyn is an open-source cross-platform proximal* communication software framework for devices and applications.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F497D">
                  <a:lumMod val="60000"/>
                  <a:lumOff val="40000"/>
                </a:srgbClr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-93" normalizeH="0" baseline="0" noProof="0" dirty="0" smtClean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33386" marR="0" lvl="1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F497D">
                  <a:lumMod val="60000"/>
                  <a:lumOff val="40000"/>
                </a:srgbClr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1800" b="0" i="1" u="none" strike="noStrike" kern="1200" cap="none" spc="-93" normalizeH="0" baseline="0" noProof="0" dirty="0" smtClean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*Proximal here assumes devices are on the same local network or in wireless range.</a:t>
            </a:r>
            <a:r>
              <a:rPr kumimoji="0" lang="en-US" sz="2400" b="0" i="0" u="none" strike="noStrike" kern="1200" cap="none" spc="-93" normalizeH="0" baseline="0" noProof="0" dirty="0" smtClean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kumimoji="0" lang="en-US" sz="2400" b="0" i="0" u="none" strike="noStrike" kern="1200" cap="none" spc="-93" normalizeH="0" baseline="0" noProof="0" dirty="0" smtClean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kumimoji="0" lang="en-US" sz="2400" b="0" i="0" u="none" strike="noStrike" kern="1200" cap="none" spc="-93" normalizeH="0" baseline="0" noProof="0" dirty="0" smtClean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F497D">
                  <a:lumMod val="60000"/>
                  <a:lumOff val="40000"/>
                </a:srgbClr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1200" cap="none" spc="-93" normalizeH="0" baseline="0" noProof="0" dirty="0" smtClean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Long version: </a:t>
            </a:r>
            <a:r>
              <a:rPr kumimoji="0" lang="en-US" sz="2400" b="0" i="0" u="none" strike="noStrike" kern="1200" cap="none" spc="-93" normalizeH="0" baseline="0" noProof="0" dirty="0" smtClean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kumimoji="0" lang="en-US" sz="2400" b="0" i="0" u="none" strike="noStrike" kern="1200" cap="none" spc="-93" normalizeH="0" baseline="0" noProof="0" dirty="0" smtClean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kumimoji="0" lang="en-US" sz="1800" b="0" i="1" u="none" strike="noStrike" kern="1200" cap="none" spc="-93" normalizeH="0" baseline="0" noProof="0" dirty="0" smtClean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from </a:t>
            </a:r>
            <a:r>
              <a:rPr kumimoji="0" lang="en-US" sz="1800" b="0" i="1" u="none" strike="noStrike" kern="1200" cap="none" spc="-93" normalizeH="0" baseline="0" noProof="0" dirty="0" smtClean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https://www.alljoyn.org/about</a:t>
            </a:r>
            <a:r>
              <a:rPr kumimoji="0" lang="en-US" sz="1800" b="0" i="1" u="none" strike="noStrike" kern="1200" cap="none" spc="-93" normalizeH="0" baseline="0" noProof="0" dirty="0" smtClean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kumimoji="0" lang="en-US" sz="1800" b="0" i="1" u="none" strike="noStrike" kern="1200" cap="none" spc="-93" normalizeH="0" baseline="0" noProof="0" dirty="0" smtClean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kumimoji="0" lang="en-US" sz="1800" b="0" i="1" u="none" strike="noStrike" kern="1200" cap="none" spc="-93" normalizeH="0" baseline="0" noProof="0" dirty="0" smtClean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“AllJoyn is an open source project, initially developed by Qualcomm Innovation Center, Inc., and hosted by the </a:t>
            </a:r>
            <a:r>
              <a:rPr kumimoji="0" lang="en-US" sz="1800" b="0" i="1" u="none" strike="noStrike" kern="1200" cap="none" spc="-93" normalizeH="0" baseline="0" noProof="0" dirty="0" err="1" smtClean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AllSeen</a:t>
            </a:r>
            <a:r>
              <a:rPr kumimoji="0" lang="en-US" sz="1800" b="0" i="1" u="none" strike="noStrike" kern="1200" cap="none" spc="-93" normalizeH="0" baseline="0" noProof="0" dirty="0" smtClean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Alliance, which provides a universal software framework and core set of system services that enable interoperability among connected products and software applications across manufacturers to create dynamic proximal networks.”</a:t>
            </a:r>
            <a:endParaRPr kumimoji="0" lang="en-US" sz="1800" b="0" i="1" u="none" strike="noStrike" kern="1200" cap="none" spc="-93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48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          AllJoyn architecture</a:t>
            </a:r>
            <a:endParaRPr lang="en-US" dirty="0"/>
          </a:p>
        </p:txBody>
      </p:sp>
      <p:pic>
        <p:nvPicPr>
          <p:cNvPr id="2056" name="Picture 8" descr="bridging-multiple-transpo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03" y="1284898"/>
            <a:ext cx="62007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73290" y="560134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444844"/>
                </a:solidFill>
                <a:effectLst/>
                <a:latin typeface="Open Sans"/>
              </a:rPr>
              <a:t>The figure captures the high-level network architecture for an AllJoyn network with devices connected over Wi-Fi, PLC, and Ethernet transports.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0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AllJoyn Core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1766046" y="1507481"/>
            <a:ext cx="9572495" cy="413861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44484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 AllJoyn-enabled </a:t>
            </a:r>
            <a:r>
              <a:rPr lang="en-US" dirty="0" smtClean="0">
                <a:solidFill>
                  <a:srgbClr val="44484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application/device </a:t>
            </a:r>
            <a:r>
              <a:rPr lang="en-US" dirty="0">
                <a:solidFill>
                  <a:srgbClr val="44484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play the role of a </a:t>
            </a:r>
            <a:r>
              <a:rPr lang="en-US" dirty="0" smtClean="0">
                <a:solidFill>
                  <a:srgbClr val="44484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producer, </a:t>
            </a:r>
            <a:r>
              <a:rPr lang="en-US" dirty="0">
                <a:solidFill>
                  <a:srgbClr val="44484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consumer or both depending upon the service model. </a:t>
            </a:r>
            <a:endParaRPr lang="en-US" dirty="0" smtClean="0">
              <a:solidFill>
                <a:srgbClr val="44484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44484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Producer </a:t>
            </a:r>
            <a:r>
              <a:rPr lang="en-US" dirty="0" smtClean="0">
                <a:solidFill>
                  <a:srgbClr val="44484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app/device</a:t>
            </a:r>
            <a:r>
              <a:rPr lang="en-US" b="1" dirty="0" smtClean="0">
                <a:solidFill>
                  <a:srgbClr val="44484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solidFill>
                  <a:srgbClr val="44484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implement services and advertise them over the AllJoyn network. </a:t>
            </a:r>
            <a:endParaRPr lang="en-US" dirty="0" smtClean="0">
              <a:solidFill>
                <a:srgbClr val="44484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44484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Consumer</a:t>
            </a:r>
            <a:r>
              <a:rPr lang="en-US" dirty="0" smtClean="0">
                <a:solidFill>
                  <a:srgbClr val="44484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app/device </a:t>
            </a:r>
            <a:r>
              <a:rPr lang="en-US" dirty="0">
                <a:solidFill>
                  <a:srgbClr val="44484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interested in these services discover them via the AllJoyn network. Consumer applications then connect to </a:t>
            </a:r>
            <a:r>
              <a:rPr lang="en-US" dirty="0" smtClean="0">
                <a:solidFill>
                  <a:srgbClr val="44484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producer </a:t>
            </a:r>
            <a:r>
              <a:rPr lang="en-US" dirty="0">
                <a:solidFill>
                  <a:srgbClr val="44484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applications to make use of these services as desired.</a:t>
            </a:r>
            <a:r>
              <a:rPr lang="en-US" dirty="0">
                <a:solidFill>
                  <a:srgbClr val="444844"/>
                </a:solidFill>
                <a:latin typeface="Open Sans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7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         AllJoyn Core Concepts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99323" y="903742"/>
            <a:ext cx="998024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170">
              <a:spcBef>
                <a:spcPts val="800"/>
              </a:spcBef>
              <a:buClr>
                <a:srgbClr val="1F497D">
                  <a:lumMod val="60000"/>
                  <a:lumOff val="40000"/>
                </a:srgbClr>
              </a:buClr>
              <a:buSzPct val="100000"/>
            </a:pPr>
            <a:r>
              <a:rPr lang="en-US" sz="2400" b="1" spc="-93" dirty="0" smtClean="0">
                <a:solidFill>
                  <a:srgbClr val="1A1A1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AllJoyn Router</a:t>
            </a:r>
          </a:p>
          <a:p>
            <a:pPr lvl="0" defTabSz="1219170">
              <a:spcBef>
                <a:spcPts val="800"/>
              </a:spcBef>
              <a:buClr>
                <a:srgbClr val="1F497D">
                  <a:lumMod val="60000"/>
                  <a:lumOff val="40000"/>
                </a:srgbClr>
              </a:buClr>
              <a:buSzPct val="100000"/>
            </a:pPr>
            <a:r>
              <a:rPr lang="en-US" sz="2000" spc="-93" dirty="0" smtClean="0">
                <a:solidFill>
                  <a:srgbClr val="1A1A1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 AllJoyn Router provides software bus functionality and an app/device connects to this bus to avail core functions of the AllJoyn framework.</a:t>
            </a:r>
          </a:p>
          <a:p>
            <a:pPr lvl="0" defTabSz="1219170">
              <a:spcBef>
                <a:spcPts val="800"/>
              </a:spcBef>
              <a:buClr>
                <a:srgbClr val="1F497D">
                  <a:lumMod val="60000"/>
                  <a:lumOff val="40000"/>
                </a:srgbClr>
              </a:buClr>
              <a:buSzPct val="100000"/>
            </a:pPr>
            <a:endParaRPr lang="en-US" sz="800" spc="-93" dirty="0" smtClean="0">
              <a:solidFill>
                <a:srgbClr val="1A1A1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defTabSz="1219170">
              <a:spcBef>
                <a:spcPts val="800"/>
              </a:spcBef>
              <a:buClr>
                <a:srgbClr val="1F497D">
                  <a:lumMod val="60000"/>
                  <a:lumOff val="40000"/>
                </a:srgbClr>
              </a:buClr>
              <a:buSzPct val="100000"/>
            </a:pPr>
            <a:r>
              <a:rPr lang="en-US" sz="2400" b="1" spc="-93" dirty="0" smtClean="0">
                <a:solidFill>
                  <a:srgbClr val="1A1A1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 </a:t>
            </a:r>
            <a:r>
              <a:rPr lang="en-US" sz="2400" b="1" spc="-93" dirty="0">
                <a:solidFill>
                  <a:srgbClr val="1A1A1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Attachment</a:t>
            </a:r>
          </a:p>
          <a:p>
            <a:pPr lvl="0" defTabSz="1219170">
              <a:spcBef>
                <a:spcPts val="800"/>
              </a:spcBef>
              <a:buClr>
                <a:srgbClr val="1F497D">
                  <a:lumMod val="60000"/>
                  <a:lumOff val="40000"/>
                </a:srgbClr>
              </a:buClr>
              <a:buSzPct val="100000"/>
            </a:pPr>
            <a:r>
              <a:rPr lang="en-US" sz="2000" spc="-93" dirty="0">
                <a:solidFill>
                  <a:srgbClr val="1A1A1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AllJoyn </a:t>
            </a:r>
            <a:r>
              <a:rPr lang="en-US" sz="2000" spc="-93" dirty="0" smtClean="0">
                <a:solidFill>
                  <a:srgbClr val="1A1A1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applications </a:t>
            </a:r>
            <a:r>
              <a:rPr lang="en-US" sz="2000" spc="-93" dirty="0">
                <a:solidFill>
                  <a:srgbClr val="1A1A1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and interact with the AllJoyn network by instantiating the AllJoyn Bus Attachment object and using that object to connect to the AllJoyn Router.</a:t>
            </a:r>
          </a:p>
          <a:p>
            <a:pPr lvl="0" defTabSz="1219170">
              <a:spcBef>
                <a:spcPts val="800"/>
              </a:spcBef>
              <a:buClr>
                <a:srgbClr val="1F497D">
                  <a:lumMod val="60000"/>
                  <a:lumOff val="40000"/>
                </a:srgbClr>
              </a:buClr>
              <a:buSzPct val="100000"/>
            </a:pPr>
            <a:endParaRPr lang="en-US" sz="800" spc="-93" dirty="0">
              <a:solidFill>
                <a:srgbClr val="1A1A1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defTabSz="1219170">
              <a:spcBef>
                <a:spcPts val="800"/>
              </a:spcBef>
              <a:buClr>
                <a:srgbClr val="1F497D">
                  <a:lumMod val="60000"/>
                  <a:lumOff val="40000"/>
                </a:srgbClr>
              </a:buClr>
              <a:buSzPct val="100000"/>
            </a:pPr>
            <a:r>
              <a:rPr lang="en-US" sz="2400" b="1" spc="-93" dirty="0">
                <a:solidFill>
                  <a:srgbClr val="1A1A1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Advertisement and Discovery</a:t>
            </a:r>
          </a:p>
          <a:p>
            <a:pPr lvl="0" defTabSz="1219170">
              <a:spcBef>
                <a:spcPts val="800"/>
              </a:spcBef>
              <a:buClr>
                <a:srgbClr val="1F497D">
                  <a:lumMod val="60000"/>
                  <a:lumOff val="40000"/>
                </a:srgbClr>
              </a:buClr>
              <a:buSzPct val="100000"/>
            </a:pPr>
            <a:r>
              <a:rPr lang="en-US" sz="2000" spc="-93" dirty="0">
                <a:solidFill>
                  <a:srgbClr val="1A1A1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 AllJoyn app/device advertises its services using About announcements. Another app/device discovers this About announcement</a:t>
            </a:r>
            <a:r>
              <a:rPr lang="en-US" sz="2000" spc="-93" dirty="0" smtClean="0">
                <a:solidFill>
                  <a:srgbClr val="1A1A1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0" defTabSz="1219170">
              <a:spcBef>
                <a:spcPts val="800"/>
              </a:spcBef>
              <a:buClr>
                <a:srgbClr val="1F497D">
                  <a:lumMod val="60000"/>
                  <a:lumOff val="40000"/>
                </a:srgbClr>
              </a:buClr>
              <a:buSzPct val="100000"/>
            </a:pPr>
            <a:endParaRPr lang="en-US" sz="800" spc="-93" dirty="0">
              <a:solidFill>
                <a:srgbClr val="1A1A1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b="1" spc="-93" dirty="0">
                <a:solidFill>
                  <a:srgbClr val="1A1A1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Introspection</a:t>
            </a:r>
          </a:p>
          <a:p>
            <a:r>
              <a:rPr lang="en-US" sz="2000" spc="-93" dirty="0">
                <a:solidFill>
                  <a:srgbClr val="1A1A1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Via introspection, one can learn about the remote </a:t>
            </a:r>
            <a:r>
              <a:rPr lang="en-US" sz="2000" spc="-93" dirty="0" smtClean="0">
                <a:solidFill>
                  <a:srgbClr val="1A1A1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app/device </a:t>
            </a:r>
            <a:r>
              <a:rPr lang="en-US" sz="2000" spc="-93" dirty="0">
                <a:solidFill>
                  <a:srgbClr val="1A1A1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communicate with it without needing prior information about that </a:t>
            </a:r>
            <a:r>
              <a:rPr lang="en-US" sz="2000" spc="-93" dirty="0" smtClean="0">
                <a:solidFill>
                  <a:srgbClr val="1A1A1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app/device</a:t>
            </a:r>
            <a:r>
              <a:rPr lang="en-US" sz="2000" spc="-93" dirty="0">
                <a:solidFill>
                  <a:srgbClr val="1A1A1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APIs exist to easily introspect a remote AllJoyn </a:t>
            </a:r>
            <a:r>
              <a:rPr lang="en-US" sz="2000" spc="-93" dirty="0" smtClean="0">
                <a:solidFill>
                  <a:srgbClr val="1A1A1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app/device </a:t>
            </a:r>
            <a:r>
              <a:rPr lang="en-US" sz="2000" spc="-93" dirty="0">
                <a:solidFill>
                  <a:srgbClr val="1A1A1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discover its object paths and objects; its full interface including all methods; and parameters, properties and signals. </a:t>
            </a:r>
          </a:p>
          <a:p>
            <a:pPr lvl="0" defTabSz="1219170">
              <a:spcBef>
                <a:spcPts val="800"/>
              </a:spcBef>
              <a:buClr>
                <a:srgbClr val="1F497D">
                  <a:lumMod val="60000"/>
                  <a:lumOff val="40000"/>
                </a:srgbClr>
              </a:buClr>
              <a:buSzPct val="100000"/>
            </a:pPr>
            <a:endParaRPr lang="en-US" sz="2400" spc="-93" dirty="0">
              <a:solidFill>
                <a:srgbClr val="1A1A1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91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AllJoyn in Windows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1881514" y="1358989"/>
            <a:ext cx="9572495" cy="413861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44484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Inbox router service in Windows 10 – </a:t>
            </a:r>
            <a:r>
              <a:rPr lang="en-US" dirty="0" err="1">
                <a:solidFill>
                  <a:srgbClr val="44484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ajrouter</a:t>
            </a:r>
            <a:r>
              <a:rPr lang="en-US" dirty="0">
                <a:solidFill>
                  <a:srgbClr val="44484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44484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 Runtime APIs available for AllJoyn in the Windows 10 SDK. Refer the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MSDN documentation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44844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AllJoyn Studio VS extension </a:t>
            </a:r>
            <a:r>
              <a:rPr lang="en-US" dirty="0" smtClean="0">
                <a:solidFill>
                  <a:srgbClr val="44484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quick and easy AllJoyn app development.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44844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IoT Explorer for AllJoyn </a:t>
            </a:r>
            <a:r>
              <a:rPr lang="en-US" dirty="0" smtClean="0">
                <a:solidFill>
                  <a:srgbClr val="44484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windows store app</a:t>
            </a:r>
            <a:endParaRPr lang="en-US" dirty="0">
              <a:solidFill>
                <a:srgbClr val="44484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2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Extra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1887006" y="1285059"/>
            <a:ext cx="9572495" cy="413861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AllJoyn landing page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AllJoyn universal samples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AllJoyn architecture and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61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407</Words>
  <Application>Microsoft Office PowerPoint</Application>
  <PresentationFormat>Widescreen</PresentationFormat>
  <Paragraphs>46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Corbel</vt:lpstr>
      <vt:lpstr>Open Sans</vt:lpstr>
      <vt:lpstr>Segoe UI Light</vt:lpstr>
      <vt:lpstr>Wingdings</vt:lpstr>
      <vt:lpstr>Parallax</vt:lpstr>
      <vt:lpstr>PowerPoint Presentation</vt:lpstr>
      <vt:lpstr>              AllSeen and AllJoyn</vt:lpstr>
      <vt:lpstr>              What is AllJoyn?</vt:lpstr>
      <vt:lpstr>               AllJoyn architecture</vt:lpstr>
      <vt:lpstr>AllJoyn Core Concepts</vt:lpstr>
      <vt:lpstr>              AllJoyn Core Concepts</vt:lpstr>
      <vt:lpstr>AllJoyn in Windows 10</vt:lpstr>
      <vt:lpstr>Extra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 Rastogi</dc:creator>
  <cp:lastModifiedBy>Rajat Rastogi</cp:lastModifiedBy>
  <cp:revision>17</cp:revision>
  <dcterms:created xsi:type="dcterms:W3CDTF">2016-05-13T19:25:29Z</dcterms:created>
  <dcterms:modified xsi:type="dcterms:W3CDTF">2016-05-18T18:31:31Z</dcterms:modified>
</cp:coreProperties>
</file>