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anose="020B0604020202020204"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99847506a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999847506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99847506a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99847506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99847506a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99847506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99847506a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999847506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999847506a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999847506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99847506a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99847506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99847506a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99847506a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99847506a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99847506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99847506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99847506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999847506a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999847506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9847506a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9847506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999847506a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999847506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9847506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9847506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99847506a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99847506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99847506a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99847506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99847506a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99847506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a17175160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a1717516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999847506a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999847506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99847506a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999847506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mlc/xgboos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699755" y="1263250"/>
            <a:ext cx="3578400" cy="21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sz="200"/>
          </a:p>
        </p:txBody>
      </p:sp>
      <p:sp>
        <p:nvSpPr>
          <p:cNvPr id="87" name="Google Shape;87;p13"/>
          <p:cNvSpPr txBox="1">
            <a:spLocks noGrp="1"/>
          </p:cNvSpPr>
          <p:nvPr>
            <p:ph type="subTitle" idx="1"/>
          </p:nvPr>
        </p:nvSpPr>
        <p:spPr>
          <a:xfrm>
            <a:off x="177450" y="3803950"/>
            <a:ext cx="8789100" cy="706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Employee Attrition Prediction Using Machine Learning Algorithms</a:t>
            </a:r>
            <a:endParaRPr/>
          </a:p>
        </p:txBody>
      </p:sp>
      <p:pic>
        <p:nvPicPr>
          <p:cNvPr id="88" name="Google Shape;88;p13"/>
          <p:cNvPicPr preferRelativeResize="0"/>
          <p:nvPr/>
        </p:nvPicPr>
        <p:blipFill>
          <a:blip r:embed="rId3">
            <a:alphaModFix/>
          </a:blip>
          <a:stretch>
            <a:fillRect/>
          </a:stretch>
        </p:blipFill>
        <p:spPr>
          <a:xfrm>
            <a:off x="2028725" y="1193892"/>
            <a:ext cx="5086550" cy="1631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2084913" y="65950"/>
            <a:ext cx="497418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a:t>
            </a:r>
            <a:endParaRPr/>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just" rtl="0">
              <a:spcBef>
                <a:spcPts val="1200"/>
              </a:spcBef>
              <a:spcAft>
                <a:spcPts val="0"/>
              </a:spcAft>
              <a:buNone/>
            </a:pPr>
            <a:r>
              <a:rPr lang="en">
                <a:solidFill>
                  <a:srgbClr val="333333"/>
                </a:solidFill>
                <a:highlight>
                  <a:srgbClr val="FFFFFF"/>
                </a:highlight>
              </a:rPr>
              <a:t>Random Forest is a popular machine learning algorithm that belongs to the supervised learning technique. It can be used for both Classification and Regression problems in ML. It is based on the concept of </a:t>
            </a:r>
            <a:r>
              <a:rPr lang="en" b="1">
                <a:solidFill>
                  <a:srgbClr val="333333"/>
                </a:solidFill>
                <a:highlight>
                  <a:srgbClr val="FFFFFF"/>
                </a:highlight>
              </a:rPr>
              <a:t>ensemble learning,</a:t>
            </a:r>
            <a:r>
              <a:rPr lang="en">
                <a:solidFill>
                  <a:srgbClr val="333333"/>
                </a:solidFill>
                <a:highlight>
                  <a:srgbClr val="FFFFFF"/>
                </a:highlight>
              </a:rPr>
              <a:t> which is a process of combining multiple classifiers to solve a complex problem and to improve the performance of the model.</a:t>
            </a:r>
            <a:endParaRPr>
              <a:solidFill>
                <a:srgbClr val="333333"/>
              </a:solidFill>
              <a:highlight>
                <a:srgbClr val="FFFFFF"/>
              </a:highlight>
            </a:endParaRPr>
          </a:p>
          <a:p>
            <a:pPr marL="0" lvl="0" indent="0" algn="just" rtl="0">
              <a:spcBef>
                <a:spcPts val="1200"/>
              </a:spcBef>
              <a:spcAft>
                <a:spcPts val="0"/>
              </a:spcAft>
              <a:buNone/>
            </a:pPr>
            <a:r>
              <a:rPr lang="en">
                <a:solidFill>
                  <a:srgbClr val="333333"/>
                </a:solidFill>
                <a:highlight>
                  <a:srgbClr val="FFFFFF"/>
                </a:highlight>
              </a:rPr>
              <a:t>As the name suggests, </a:t>
            </a:r>
            <a:r>
              <a:rPr lang="en" b="1" i="1">
                <a:solidFill>
                  <a:srgbClr val="333333"/>
                </a:solidFill>
                <a:highlight>
                  <a:srgbClr val="FFFFFF"/>
                </a:highlight>
              </a:rPr>
              <a:t>"Random Forest is a classifier that contains a number of decision trees on various subsets of the given dataset and takes the average to improve the predictive accuracy of that dataset."</a:t>
            </a:r>
            <a:r>
              <a:rPr lang="en">
                <a:solidFill>
                  <a:srgbClr val="333333"/>
                </a:solidFill>
                <a:highlight>
                  <a:srgbClr val="FFFFFF"/>
                </a:highlight>
              </a:rPr>
              <a:t> Instead of relying on one decision tree, the random forest takes the prediction from each tree and based on the majority votes of predictions, and it predicts the final output.</a:t>
            </a:r>
            <a:endParaRPr>
              <a:solidFill>
                <a:srgbClr val="333333"/>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184825" y="778363"/>
            <a:ext cx="4342751" cy="3848124"/>
          </a:xfrm>
          <a:prstGeom prst="rect">
            <a:avLst/>
          </a:prstGeom>
          <a:noFill/>
          <a:ln>
            <a:noFill/>
          </a:ln>
        </p:spPr>
      </p:pic>
      <p:pic>
        <p:nvPicPr>
          <p:cNvPr id="153" name="Google Shape;153;p24"/>
          <p:cNvPicPr preferRelativeResize="0"/>
          <p:nvPr/>
        </p:nvPicPr>
        <p:blipFill>
          <a:blip r:embed="rId4">
            <a:alphaModFix/>
          </a:blip>
          <a:stretch>
            <a:fillRect/>
          </a:stretch>
        </p:blipFill>
        <p:spPr>
          <a:xfrm>
            <a:off x="4760499" y="778375"/>
            <a:ext cx="4240600" cy="3796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a:t>
            </a:r>
            <a:endParaRPr/>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solidFill>
                  <a:srgbClr val="16191F"/>
                </a:solidFill>
                <a:highlight>
                  <a:srgbClr val="FFFFFF"/>
                </a:highlight>
                <a:latin typeface="Arial"/>
                <a:ea typeface="Arial"/>
                <a:cs typeface="Arial"/>
                <a:sym typeface="Arial"/>
              </a:rPr>
              <a:t>The </a:t>
            </a:r>
            <a:r>
              <a:rPr lang="en" sz="1400">
                <a:solidFill>
                  <a:schemeClr val="hlink"/>
                </a:solidFill>
                <a:highlight>
                  <a:srgbClr val="FFFFFF"/>
                </a:highlight>
                <a:uFill>
                  <a:noFill/>
                </a:uFill>
                <a:latin typeface="Arial"/>
                <a:ea typeface="Arial"/>
                <a:cs typeface="Arial"/>
                <a:sym typeface="Arial"/>
                <a:hlinkClick r:id="rId3"/>
              </a:rPr>
              <a:t>XGBoost</a:t>
            </a:r>
            <a:r>
              <a:rPr lang="en" sz="1400">
                <a:solidFill>
                  <a:srgbClr val="16191F"/>
                </a:solidFill>
                <a:highlight>
                  <a:srgbClr val="FFFFFF"/>
                </a:highlight>
                <a:latin typeface="Arial"/>
                <a:ea typeface="Arial"/>
                <a:cs typeface="Arial"/>
                <a:sym typeface="Arial"/>
              </a:rPr>
              <a:t> (eXtreme Gradient Boosting) is a popular and efficient open-source implementation of the gradient boosted trees algorithm. Gradient boosting is a supervised learning algorithm that attempts to accurately predict a target variable by combining an ensemble of estimates from a set of simpler and weaker models.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52400" y="152400"/>
            <a:ext cx="4234701" cy="4482899"/>
          </a:xfrm>
          <a:prstGeom prst="rect">
            <a:avLst/>
          </a:prstGeom>
          <a:noFill/>
          <a:ln>
            <a:noFill/>
          </a:ln>
        </p:spPr>
      </p:pic>
      <p:pic>
        <p:nvPicPr>
          <p:cNvPr id="165" name="Google Shape;165;p26"/>
          <p:cNvPicPr preferRelativeResize="0"/>
          <p:nvPr/>
        </p:nvPicPr>
        <p:blipFill>
          <a:blip r:embed="rId4">
            <a:alphaModFix/>
          </a:blip>
          <a:stretch>
            <a:fillRect/>
          </a:stretch>
        </p:blipFill>
        <p:spPr>
          <a:xfrm>
            <a:off x="4496350" y="368350"/>
            <a:ext cx="4476526" cy="405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Adaboost</a:t>
            </a:r>
            <a:endParaRPr/>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rgbClr val="273239"/>
                </a:solidFill>
                <a:highlight>
                  <a:srgbClr val="FFFFFF"/>
                </a:highlight>
              </a:rPr>
              <a:t>Boosting</a:t>
            </a:r>
            <a:r>
              <a:rPr lang="en">
                <a:solidFill>
                  <a:srgbClr val="273239"/>
                </a:solidFill>
                <a:highlight>
                  <a:srgbClr val="FFFFFF"/>
                </a:highlight>
              </a:rPr>
              <a:t> is an ensemble modeling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 </a:t>
            </a:r>
            <a:endParaRPr>
              <a:solidFill>
                <a:srgbClr val="273239"/>
              </a:solidFill>
              <a:highlight>
                <a:srgbClr val="FFFFFF"/>
              </a:highlight>
            </a:endParaRPr>
          </a:p>
          <a:p>
            <a:pPr marL="0" lvl="0" indent="0" algn="l" rtl="0">
              <a:spcBef>
                <a:spcPts val="800"/>
              </a:spcBef>
              <a:spcAft>
                <a:spcPts val="0"/>
              </a:spcAft>
              <a:buNone/>
            </a:pPr>
            <a:r>
              <a:rPr lang="en" b="1">
                <a:solidFill>
                  <a:srgbClr val="273239"/>
                </a:solidFill>
                <a:highlight>
                  <a:srgbClr val="FFFFFF"/>
                </a:highlight>
              </a:rPr>
              <a:t>AdaBoost</a:t>
            </a:r>
            <a:r>
              <a:rPr lang="en">
                <a:solidFill>
                  <a:srgbClr val="273239"/>
                </a:solidFill>
                <a:highlight>
                  <a:srgbClr val="FFFFFF"/>
                </a:highlight>
              </a:rPr>
              <a:t> was the first really successful boosting algorithm developed for the purpose of binary classification. AdaBoost is short for Adaptive Boosting and is a very popular boosting technique that combines multiple “weak classifiers” into a single “strong classifier”.</a:t>
            </a:r>
            <a:endParaRPr>
              <a:solidFill>
                <a:srgbClr val="273239"/>
              </a:solidFill>
              <a:highlight>
                <a:srgbClr val="FFFFFF"/>
              </a:highlight>
            </a:endParaRPr>
          </a:p>
          <a:p>
            <a:pPr marL="0" lvl="0" indent="0" algn="l" rtl="0">
              <a:spcBef>
                <a:spcPts val="8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63175" y="386375"/>
            <a:ext cx="4148249" cy="3957450"/>
          </a:xfrm>
          <a:prstGeom prst="rect">
            <a:avLst/>
          </a:prstGeom>
          <a:noFill/>
          <a:ln>
            <a:noFill/>
          </a:ln>
        </p:spPr>
      </p:pic>
      <p:pic>
        <p:nvPicPr>
          <p:cNvPr id="177" name="Google Shape;177;p28"/>
          <p:cNvPicPr preferRelativeResize="0"/>
          <p:nvPr/>
        </p:nvPicPr>
        <p:blipFill>
          <a:blip r:embed="rId4">
            <a:alphaModFix/>
          </a:blip>
          <a:stretch>
            <a:fillRect/>
          </a:stretch>
        </p:blipFill>
        <p:spPr>
          <a:xfrm>
            <a:off x="4572000" y="411750"/>
            <a:ext cx="4419600" cy="39067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Boost</a:t>
            </a:r>
            <a:endParaRPr/>
          </a:p>
        </p:txBody>
      </p:sp>
      <p:sp>
        <p:nvSpPr>
          <p:cNvPr id="183" name="Google Shape;183;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a:solidFill>
                  <a:srgbClr val="222222"/>
                </a:solidFill>
                <a:highlight>
                  <a:srgbClr val="FFFFFF"/>
                </a:highlight>
              </a:rPr>
              <a:t>Gradient boosting algorithm is one of the most powerful algorithms in the field of machine learning. As we know that the errors in machine learning algorithms are broadly classified into two categories i.e. Bias Error and Variance Error. As gradient boosting is one of the boosting algorithms it is used to minimize bias error of the model.</a:t>
            </a:r>
            <a:endParaRPr>
              <a:solidFill>
                <a:srgbClr val="222222"/>
              </a:solidFill>
              <a:highlight>
                <a:srgbClr val="FFFFFF"/>
              </a:highlight>
            </a:endParaRPr>
          </a:p>
          <a:p>
            <a:pPr marL="0" lvl="0" indent="0" algn="l" rtl="0">
              <a:lnSpc>
                <a:spcPct val="105000"/>
              </a:lnSpc>
              <a:spcBef>
                <a:spcPts val="1200"/>
              </a:spcBef>
              <a:spcAft>
                <a:spcPts val="1200"/>
              </a:spcAft>
              <a:buNone/>
            </a:pPr>
            <a:r>
              <a:rPr lang="en">
                <a:solidFill>
                  <a:srgbClr val="273239"/>
                </a:solidFill>
                <a:highlight>
                  <a:srgbClr val="FFFFFF"/>
                </a:highlight>
              </a:rPr>
              <a:t>In gradient boosting, each predictor corrects its predecessor’s error. In contrast to Adaboost, the weights of the training instances are not tweaked, instead, each predictor is trained using the residual errors of predecessor as labels.</a:t>
            </a:r>
            <a:endParaRPr>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95625" y="627850"/>
            <a:ext cx="4497225" cy="4040199"/>
          </a:xfrm>
          <a:prstGeom prst="rect">
            <a:avLst/>
          </a:prstGeom>
          <a:noFill/>
          <a:ln>
            <a:noFill/>
          </a:ln>
        </p:spPr>
      </p:pic>
      <p:pic>
        <p:nvPicPr>
          <p:cNvPr id="189" name="Google Shape;189;p30"/>
          <p:cNvPicPr preferRelativeResize="0"/>
          <p:nvPr/>
        </p:nvPicPr>
        <p:blipFill>
          <a:blip r:embed="rId4">
            <a:alphaModFix/>
          </a:blip>
          <a:stretch>
            <a:fillRect/>
          </a:stretch>
        </p:blipFill>
        <p:spPr>
          <a:xfrm>
            <a:off x="4840953" y="627850"/>
            <a:ext cx="4139847" cy="404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195" name="Google Shape;195;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Writing the paper.</a:t>
            </a:r>
            <a:endParaRPr/>
          </a:p>
          <a:p>
            <a:pPr marL="457200" lvl="0" indent="-311150" algn="l" rtl="0">
              <a:spcBef>
                <a:spcPts val="0"/>
              </a:spcBef>
              <a:spcAft>
                <a:spcPts val="0"/>
              </a:spcAft>
              <a:buSzPts val="1300"/>
              <a:buChar char="●"/>
            </a:pPr>
            <a:r>
              <a:rPr lang="en"/>
              <a:t>Running all the models multiple times and recording the accuracy, precision, recall and f1_scores in a tabular format to find the best trained model at the end.</a:t>
            </a:r>
            <a:endParaRPr/>
          </a:p>
          <a:p>
            <a:pPr marL="457200" lvl="0" indent="-311150" algn="l" rtl="0">
              <a:spcBef>
                <a:spcPts val="0"/>
              </a:spcBef>
              <a:spcAft>
                <a:spcPts val="0"/>
              </a:spcAft>
              <a:buSzPts val="1300"/>
              <a:buChar char="●"/>
            </a:pPr>
            <a:r>
              <a:rPr lang="en"/>
              <a:t>Draft a conclusion based on the best performing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94" name="Google Shape;94;p14"/>
          <p:cNvSpPr txBox="1">
            <a:spLocks noGrp="1"/>
          </p:cNvSpPr>
          <p:nvPr>
            <p:ph type="body" idx="1"/>
          </p:nvPr>
        </p:nvSpPr>
        <p:spPr>
          <a:xfrm>
            <a:off x="511800" y="1945000"/>
            <a:ext cx="8120400" cy="2744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302"/>
              <a:t>Machine Learning is a branch of artificial intelligence that leverages data to imitate the pattern by which a human brain learns, in the process improving accuracy. Statistical principles are used to process data and learn from it efficiently. Machine Learning algorithms are extensively used to predict future outcomes based on past experiences that were recorded in a meticulous manner. These past experiences or data can help us to deduce preliminary insights about the data and what it represents. The current paper discusses certain Machine Learning algorithms where the prime objective is to classify the inputs into one of the two categories. The dataset in focus is the employee attrition dataset that gives various insights regarding the presumably reasons behind an employee leaving the job. The factors such as accuracy, precision score, recall score and f1_score for Random Forest, XGBoost, Adaboost, Gradient boosting and Decision Tree Classifier have been ascertained and compared. Furthermore, Hyperparameter tuning, using the ‘RandomSearchCV’ python library is also implemented on the better performing algorithms, with the goal of achieving better performance. </a:t>
            </a:r>
            <a:endParaRPr sz="1302"/>
          </a:p>
          <a:p>
            <a:pPr marL="0" lvl="0" indent="0" algn="l" rtl="0">
              <a:lnSpc>
                <a:spcPct val="95000"/>
              </a:lnSpc>
              <a:spcBef>
                <a:spcPts val="1200"/>
              </a:spcBef>
              <a:spcAft>
                <a:spcPts val="1200"/>
              </a:spcAft>
              <a:buSzPts val="1018"/>
              <a:buNone/>
            </a:pPr>
            <a:r>
              <a:rPr lang="en" sz="1302"/>
              <a:t>Keywords: Machine Learning, Random Forest, XGBoost, Adaboost, Decision Tree, Gradient Boost, Hyperparameters, RandomSearchCV.</a:t>
            </a:r>
            <a:endParaRPr sz="1302"/>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01" name="Google Shape;201;p32"/>
          <p:cNvSpPr txBox="1">
            <a:spLocks noGrp="1"/>
          </p:cNvSpPr>
          <p:nvPr>
            <p:ph type="body" idx="1"/>
          </p:nvPr>
        </p:nvSpPr>
        <p:spPr>
          <a:xfrm>
            <a:off x="729450" y="1945025"/>
            <a:ext cx="8066400" cy="2982300"/>
          </a:xfrm>
          <a:prstGeom prst="rect">
            <a:avLst/>
          </a:prstGeom>
        </p:spPr>
        <p:txBody>
          <a:bodyPr spcFirstLastPara="1" wrap="square" lIns="91425" tIns="91425" rIns="91425" bIns="91425" anchor="t" anchorCtr="0">
            <a:normAutofit fontScale="77500" lnSpcReduction="20000"/>
          </a:bodyPr>
          <a:lstStyle/>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 Shankar, R.S., Rajanikanth, J., Sivaramaraju, V.V. and Murthy, K.V.S.S.R., 2018, July. Prediction of employee attrition using datamining. In </a:t>
            </a:r>
            <a:r>
              <a:rPr lang="en" sz="1129" i="1">
                <a:solidFill>
                  <a:srgbClr val="222222"/>
                </a:solidFill>
                <a:highlight>
                  <a:srgbClr val="FFFFFF"/>
                </a:highlight>
                <a:latin typeface="Arial"/>
                <a:ea typeface="Arial"/>
                <a:cs typeface="Arial"/>
                <a:sym typeface="Arial"/>
              </a:rPr>
              <a:t>2018 ieee international conference on system, computation, automation and networking (icscan)</a:t>
            </a:r>
            <a:r>
              <a:rPr lang="en" sz="1129">
                <a:solidFill>
                  <a:srgbClr val="222222"/>
                </a:solidFill>
                <a:highlight>
                  <a:srgbClr val="FFFFFF"/>
                </a:highlight>
                <a:latin typeface="Arial"/>
                <a:ea typeface="Arial"/>
                <a:cs typeface="Arial"/>
                <a:sym typeface="Arial"/>
              </a:rPr>
              <a:t> (pp. 1-8).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[2] Alao, D.A.B.A. and Adeyemo, A.B., 2013. Analyzing employee attrition using decision tree algorithms. </a:t>
            </a:r>
            <a:r>
              <a:rPr lang="en" sz="1129" i="1">
                <a:solidFill>
                  <a:srgbClr val="222222"/>
                </a:solidFill>
                <a:highlight>
                  <a:srgbClr val="FFFFFF"/>
                </a:highlight>
                <a:latin typeface="Arial"/>
                <a:ea typeface="Arial"/>
                <a:cs typeface="Arial"/>
                <a:sym typeface="Arial"/>
              </a:rPr>
              <a:t>Computing, Information Systems, Development Informatics and Allied Research Journal</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a:t>
            </a:r>
            <a:r>
              <a:rPr lang="en" sz="1129">
                <a:solidFill>
                  <a:srgbClr val="222222"/>
                </a:solidFill>
                <a:highlight>
                  <a:srgbClr val="FFFFFF"/>
                </a:highlight>
                <a:latin typeface="Arial"/>
                <a:ea typeface="Arial"/>
                <a:cs typeface="Arial"/>
                <a:sym typeface="Arial"/>
              </a:rPr>
              <a:t>(1), pp.17-28.</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[3] Alduayj, S.S. and Rajpoot, K., 2018, November. Predicting employee attrition using machine learning. In </a:t>
            </a:r>
            <a:r>
              <a:rPr lang="en" sz="1129" i="1">
                <a:solidFill>
                  <a:srgbClr val="222222"/>
                </a:solidFill>
                <a:highlight>
                  <a:srgbClr val="FFFFFF"/>
                </a:highlight>
                <a:latin typeface="Arial"/>
                <a:ea typeface="Arial"/>
                <a:cs typeface="Arial"/>
                <a:sym typeface="Arial"/>
              </a:rPr>
              <a:t>2018 international conference on innovations in information technology (iit)</a:t>
            </a:r>
            <a:r>
              <a:rPr lang="en" sz="1129">
                <a:solidFill>
                  <a:srgbClr val="222222"/>
                </a:solidFill>
                <a:highlight>
                  <a:srgbClr val="FFFFFF"/>
                </a:highlight>
                <a:latin typeface="Arial"/>
                <a:ea typeface="Arial"/>
                <a:cs typeface="Arial"/>
                <a:sym typeface="Arial"/>
              </a:rPr>
              <a:t> (pp. 93-98).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[4] Fallucchi, F., Coladangelo, M., Giuliano, R. and William De Luca, E., 2020. Predicting employee attrition using machine learning techniques. </a:t>
            </a:r>
            <a:r>
              <a:rPr lang="en" sz="1129" i="1">
                <a:solidFill>
                  <a:srgbClr val="222222"/>
                </a:solidFill>
                <a:highlight>
                  <a:srgbClr val="FFFFFF"/>
                </a:highlight>
                <a:latin typeface="Arial"/>
                <a:ea typeface="Arial"/>
                <a:cs typeface="Arial"/>
                <a:sym typeface="Arial"/>
              </a:rPr>
              <a:t>Computers</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9</a:t>
            </a:r>
            <a:r>
              <a:rPr lang="en" sz="1129">
                <a:solidFill>
                  <a:srgbClr val="222222"/>
                </a:solidFill>
                <a:highlight>
                  <a:srgbClr val="FFFFFF"/>
                </a:highlight>
                <a:latin typeface="Arial"/>
                <a:ea typeface="Arial"/>
                <a:cs typeface="Arial"/>
                <a:sym typeface="Arial"/>
              </a:rPr>
              <a:t>(4), p.86.</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[5] Martin, L., 2020. How to retain motivated employees in their jobs?. </a:t>
            </a:r>
            <a:r>
              <a:rPr lang="en" sz="1129" i="1">
                <a:solidFill>
                  <a:srgbClr val="222222"/>
                </a:solidFill>
                <a:highlight>
                  <a:srgbClr val="FFFFFF"/>
                </a:highlight>
                <a:latin typeface="Arial"/>
                <a:ea typeface="Arial"/>
                <a:cs typeface="Arial"/>
                <a:sym typeface="Arial"/>
              </a:rPr>
              <a:t>Economic and Industrial Democracy</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41</a:t>
            </a:r>
            <a:r>
              <a:rPr lang="en" sz="1129">
                <a:solidFill>
                  <a:srgbClr val="222222"/>
                </a:solidFill>
                <a:highlight>
                  <a:srgbClr val="FFFFFF"/>
                </a:highlight>
                <a:latin typeface="Arial"/>
                <a:ea typeface="Arial"/>
                <a:cs typeface="Arial"/>
                <a:sym typeface="Arial"/>
              </a:rPr>
              <a:t>(4), pp.910-953.</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[6] Jhaveri, S., Khedkar, I., Kantharia, Y. and Jaswal, S., 2019, March. Success prediction using random forest, catboost, xgboost and adaboost for kickstarter campaigns. In </a:t>
            </a:r>
            <a:r>
              <a:rPr lang="en" sz="1129" i="1">
                <a:solidFill>
                  <a:srgbClr val="222222"/>
                </a:solidFill>
                <a:highlight>
                  <a:srgbClr val="FFFFFF"/>
                </a:highlight>
                <a:latin typeface="Arial"/>
                <a:ea typeface="Arial"/>
                <a:cs typeface="Arial"/>
                <a:sym typeface="Arial"/>
              </a:rPr>
              <a:t>2019 3rd International Conference on Computing Methodologies and Communication (ICCMC)</a:t>
            </a:r>
            <a:r>
              <a:rPr lang="en" sz="1129">
                <a:solidFill>
                  <a:srgbClr val="222222"/>
                </a:solidFill>
                <a:highlight>
                  <a:srgbClr val="FFFFFF"/>
                </a:highlight>
                <a:latin typeface="Arial"/>
                <a:ea typeface="Arial"/>
                <a:cs typeface="Arial"/>
                <a:sym typeface="Arial"/>
              </a:rPr>
              <a:t> (pp. 1170-1173).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[7] Kabiraj, S., Raihan, M., Alvi, N., Afrin, M., Akter, L., Sohagi, S.A. and Podder, E., 2020, July. Breast cancer risk prediction using XGBoost and random forest algorithm. In </a:t>
            </a:r>
            <a:r>
              <a:rPr lang="en" sz="1129" i="1">
                <a:solidFill>
                  <a:srgbClr val="222222"/>
                </a:solidFill>
                <a:highlight>
                  <a:srgbClr val="FFFFFF"/>
                </a:highlight>
                <a:latin typeface="Arial"/>
                <a:ea typeface="Arial"/>
                <a:cs typeface="Arial"/>
                <a:sym typeface="Arial"/>
              </a:rPr>
              <a:t>2020 11th international conference on computing, communication and networking technologies (ICCCNT)</a:t>
            </a:r>
            <a:r>
              <a:rPr lang="en" sz="1129">
                <a:solidFill>
                  <a:srgbClr val="222222"/>
                </a:solidFill>
                <a:highlight>
                  <a:srgbClr val="FFFFFF"/>
                </a:highlight>
                <a:latin typeface="Arial"/>
                <a:ea typeface="Arial"/>
                <a:cs typeface="Arial"/>
                <a:sym typeface="Arial"/>
              </a:rPr>
              <a:t> (pp. 1-4).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[8] Bardenet, R., Brendel, M., Kégl, B. and Sebag, M., 2013, May. Collaborative hyperparameter tuning. In </a:t>
            </a:r>
            <a:r>
              <a:rPr lang="en" sz="1129" i="1">
                <a:solidFill>
                  <a:srgbClr val="222222"/>
                </a:solidFill>
                <a:highlight>
                  <a:srgbClr val="FFFFFF"/>
                </a:highlight>
                <a:latin typeface="Arial"/>
                <a:ea typeface="Arial"/>
                <a:cs typeface="Arial"/>
                <a:sym typeface="Arial"/>
              </a:rPr>
              <a:t>International conference on machine learning</a:t>
            </a:r>
            <a:r>
              <a:rPr lang="en" sz="1129">
                <a:solidFill>
                  <a:srgbClr val="222222"/>
                </a:solidFill>
                <a:highlight>
                  <a:srgbClr val="FFFFFF"/>
                </a:highlight>
                <a:latin typeface="Arial"/>
                <a:ea typeface="Arial"/>
                <a:cs typeface="Arial"/>
                <a:sym typeface="Arial"/>
              </a:rPr>
              <a:t> (pp. 199-207). PMLR.</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[9] Schratz, P., Muenchow, J., Iturritxa, E., Richter, J. and Brenning, A., 2019. Hyperparameter tuning and performance assessment of statistical and machine-learning algorithms using spatial data. </a:t>
            </a:r>
            <a:r>
              <a:rPr lang="en" sz="1129" i="1">
                <a:solidFill>
                  <a:srgbClr val="222222"/>
                </a:solidFill>
                <a:highlight>
                  <a:srgbClr val="FFFFFF"/>
                </a:highlight>
                <a:latin typeface="Arial"/>
                <a:ea typeface="Arial"/>
                <a:cs typeface="Arial"/>
                <a:sym typeface="Arial"/>
              </a:rPr>
              <a:t>Ecological Modelling</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406</a:t>
            </a:r>
            <a:r>
              <a:rPr lang="en" sz="1129">
                <a:solidFill>
                  <a:srgbClr val="222222"/>
                </a:solidFill>
                <a:highlight>
                  <a:srgbClr val="FFFFFF"/>
                </a:highlight>
                <a:latin typeface="Arial"/>
                <a:ea typeface="Arial"/>
                <a:cs typeface="Arial"/>
                <a:sym typeface="Arial"/>
              </a:rPr>
              <a:t>, pp.109-120.</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[10] Shi, X., Wong, Y.D., Li, M.Z.F., Palanisamy, C. and Chai, C., 2019. A feature learning approach based on XGBoost for driving assessment and risk prediction. </a:t>
            </a:r>
            <a:r>
              <a:rPr lang="en" sz="1129" i="1">
                <a:solidFill>
                  <a:srgbClr val="222222"/>
                </a:solidFill>
                <a:highlight>
                  <a:srgbClr val="FFFFFF"/>
                </a:highlight>
                <a:latin typeface="Arial"/>
                <a:ea typeface="Arial"/>
                <a:cs typeface="Arial"/>
                <a:sym typeface="Arial"/>
              </a:rPr>
              <a:t>Accident Analysis &amp; Prevention</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129</a:t>
            </a:r>
            <a:r>
              <a:rPr lang="en" sz="1129">
                <a:solidFill>
                  <a:srgbClr val="222222"/>
                </a:solidFill>
                <a:highlight>
                  <a:srgbClr val="FFFFFF"/>
                </a:highlight>
                <a:latin typeface="Arial"/>
                <a:ea typeface="Arial"/>
                <a:cs typeface="Arial"/>
                <a:sym typeface="Arial"/>
              </a:rPr>
              <a:t>, pp.170-179.</a:t>
            </a:r>
            <a:endParaRPr sz="1429"/>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Previous work</a:t>
            </a:r>
            <a:endParaRPr/>
          </a:p>
          <a:p>
            <a:pPr marL="457200" lvl="0" indent="-311150" algn="l" rtl="0">
              <a:spcBef>
                <a:spcPts val="0"/>
              </a:spcBef>
              <a:spcAft>
                <a:spcPts val="0"/>
              </a:spcAft>
              <a:buSzPts val="1300"/>
              <a:buChar char="●"/>
            </a:pPr>
            <a:r>
              <a:rPr lang="en"/>
              <a:t>Hyperparameter Tuning</a:t>
            </a:r>
            <a:endParaRPr/>
          </a:p>
          <a:p>
            <a:pPr marL="457200" lvl="0" indent="-311150" algn="l" rtl="0">
              <a:spcBef>
                <a:spcPts val="0"/>
              </a:spcBef>
              <a:spcAft>
                <a:spcPts val="0"/>
              </a:spcAft>
              <a:buSzPts val="1300"/>
              <a:buChar char="●"/>
            </a:pPr>
            <a:r>
              <a:rPr lang="en"/>
              <a:t>Hyperparameter working</a:t>
            </a:r>
            <a:endParaRPr/>
          </a:p>
          <a:p>
            <a:pPr marL="457200" lvl="0" indent="-311150" algn="l" rtl="0">
              <a:spcBef>
                <a:spcPts val="0"/>
              </a:spcBef>
              <a:spcAft>
                <a:spcPts val="0"/>
              </a:spcAft>
              <a:buSzPts val="1300"/>
              <a:buChar char="●"/>
            </a:pPr>
            <a:r>
              <a:rPr lang="en"/>
              <a:t>Performance measures used</a:t>
            </a:r>
            <a:endParaRPr/>
          </a:p>
          <a:p>
            <a:pPr marL="457200" lvl="0" indent="-311150" algn="l" rtl="0">
              <a:spcBef>
                <a:spcPts val="0"/>
              </a:spcBef>
              <a:spcAft>
                <a:spcPts val="0"/>
              </a:spcAft>
              <a:buSzPts val="1300"/>
              <a:buChar char="●"/>
            </a:pPr>
            <a:r>
              <a:rPr lang="en"/>
              <a:t>Algorithms used</a:t>
            </a:r>
            <a:endParaRPr/>
          </a:p>
          <a:p>
            <a:pPr marL="457200" lvl="0" indent="-311150" algn="l" rtl="0">
              <a:spcBef>
                <a:spcPts val="0"/>
              </a:spcBef>
              <a:spcAft>
                <a:spcPts val="0"/>
              </a:spcAft>
              <a:buSzPts val="1300"/>
              <a:buChar char="●"/>
            </a:pPr>
            <a:r>
              <a:rPr lang="en"/>
              <a:t>Explanation of Algorithms and outputs</a:t>
            </a:r>
            <a:endParaRPr/>
          </a:p>
          <a:p>
            <a:pPr marL="457200" lvl="0" indent="-311150" algn="l" rtl="0">
              <a:spcBef>
                <a:spcPts val="0"/>
              </a:spcBef>
              <a:spcAft>
                <a:spcPts val="0"/>
              </a:spcAft>
              <a:buSzPts val="1300"/>
              <a:buChar char="●"/>
            </a:pPr>
            <a:r>
              <a:rPr lang="en"/>
              <a:t>Future work</a:t>
            </a:r>
            <a:endParaRPr/>
          </a:p>
          <a:p>
            <a:pPr marL="457200" lvl="0" indent="-311150" algn="l" rtl="0">
              <a:spcBef>
                <a:spcPts val="0"/>
              </a:spcBef>
              <a:spcAft>
                <a:spcPts val="0"/>
              </a:spcAft>
              <a:buSzPts val="13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Previous work</a:t>
            </a: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A number of papers pertaining to this topic was reviewed. All of these papers predicted the employee attrition fairly well. Some of the methods used for prediction involved Naive bayes and others involved complex modules such as tensor flow. </a:t>
            </a:r>
            <a:endParaRPr/>
          </a:p>
          <a:p>
            <a:pPr marL="457200" lvl="0" indent="-311150" algn="l" rtl="0">
              <a:spcBef>
                <a:spcPts val="0"/>
              </a:spcBef>
              <a:spcAft>
                <a:spcPts val="0"/>
              </a:spcAft>
              <a:buSzPts val="1300"/>
              <a:buChar char="●"/>
            </a:pPr>
            <a:r>
              <a:rPr lang="en"/>
              <a:t>However, a pattern was noticed in all these papers, the number of constraints used to train the model well less, making the model no very strong for complex scenarios. We have used over 30 attributes from our data set that we downloaded from kaggle.</a:t>
            </a:r>
            <a:endParaRPr/>
          </a:p>
          <a:p>
            <a:pPr marL="457200" lvl="0" indent="-311150" algn="l" rtl="0">
              <a:spcBef>
                <a:spcPts val="0"/>
              </a:spcBef>
              <a:spcAft>
                <a:spcPts val="0"/>
              </a:spcAft>
              <a:buSzPts val="1300"/>
              <a:buChar char="●"/>
            </a:pPr>
            <a:r>
              <a:rPr lang="en"/>
              <a:t>To make our project unique, we added an extra step at the end of prediction. This step involves hyperparameter tuning the models and predicting again.</a:t>
            </a:r>
            <a:endParaRPr/>
          </a:p>
          <a:p>
            <a:pPr marL="457200" lvl="0" indent="-311150" algn="l" rtl="0">
              <a:spcBef>
                <a:spcPts val="0"/>
              </a:spcBef>
              <a:spcAft>
                <a:spcPts val="0"/>
              </a:spcAft>
              <a:buSzPts val="1300"/>
              <a:buChar char="●"/>
            </a:pPr>
            <a:r>
              <a:rPr lang="en"/>
              <a:t>The attributes used for our research are also deeply related with the factors of an employee leaving a company which was not the case in other papers.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Tuning</a:t>
            </a:r>
            <a:endParaRPr/>
          </a:p>
        </p:txBody>
      </p:sp>
      <p:sp>
        <p:nvSpPr>
          <p:cNvPr id="112" name="Google Shape;112;p17"/>
          <p:cNvSpPr txBox="1">
            <a:spLocks noGrp="1"/>
          </p:cNvSpPr>
          <p:nvPr>
            <p:ph type="body" idx="1"/>
          </p:nvPr>
        </p:nvSpPr>
        <p:spPr>
          <a:xfrm>
            <a:off x="729450" y="2176125"/>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a:solidFill>
                  <a:srgbClr val="202124"/>
                </a:solidFill>
                <a:highlight>
                  <a:srgbClr val="FFFFFF"/>
                </a:highlight>
                <a:latin typeface="Roboto"/>
                <a:ea typeface="Roboto"/>
                <a:cs typeface="Roboto"/>
                <a:sym typeface="Roboto"/>
              </a:rPr>
              <a:t>Hyperparameters contain the data that govern the training process itself.</a:t>
            </a:r>
            <a:endParaRPr>
              <a:solidFill>
                <a:srgbClr val="202124"/>
              </a:solidFill>
              <a:highlight>
                <a:srgbClr val="FFFFFF"/>
              </a:highlight>
              <a:latin typeface="Roboto"/>
              <a:ea typeface="Roboto"/>
              <a:cs typeface="Roboto"/>
              <a:sym typeface="Roboto"/>
            </a:endParaRPr>
          </a:p>
          <a:p>
            <a:pPr marL="0" lvl="0" indent="0" algn="l" rtl="0">
              <a:lnSpc>
                <a:spcPct val="105000"/>
              </a:lnSpc>
              <a:spcBef>
                <a:spcPts val="1200"/>
              </a:spcBef>
              <a:spcAft>
                <a:spcPts val="0"/>
              </a:spcAft>
              <a:buNone/>
            </a:pPr>
            <a:r>
              <a:rPr lang="en">
                <a:solidFill>
                  <a:srgbClr val="202124"/>
                </a:solidFill>
                <a:highlight>
                  <a:srgbClr val="FFFFFF"/>
                </a:highlight>
                <a:latin typeface="Roboto"/>
                <a:ea typeface="Roboto"/>
                <a:cs typeface="Roboto"/>
                <a:sym typeface="Roboto"/>
              </a:rPr>
              <a:t>Your training application handles three categories of data as it trains your model:</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120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a:t>
            </a:r>
            <a:r>
              <a:rPr lang="en" i="1">
                <a:solidFill>
                  <a:srgbClr val="202124"/>
                </a:solidFill>
                <a:highlight>
                  <a:srgbClr val="FFFFFF"/>
                </a:highlight>
                <a:latin typeface="Roboto"/>
                <a:ea typeface="Roboto"/>
                <a:cs typeface="Roboto"/>
                <a:sym typeface="Roboto"/>
              </a:rPr>
              <a:t>input data</a:t>
            </a:r>
            <a:r>
              <a:rPr lang="en">
                <a:solidFill>
                  <a:srgbClr val="202124"/>
                </a:solidFill>
                <a:highlight>
                  <a:srgbClr val="FFFFFF"/>
                </a:highlight>
                <a:latin typeface="Roboto"/>
                <a:ea typeface="Roboto"/>
                <a:cs typeface="Roboto"/>
                <a:sym typeface="Roboto"/>
              </a:rPr>
              <a:t> (also called training data) is a collection of individual records (instances) containing the features important to your machine learning problem. This data is used during training to configure your model to accurately make predictions about new instances of similar data. However, the values in your input data never directly become part of your model.</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model's </a:t>
            </a:r>
            <a:r>
              <a:rPr lang="en" i="1">
                <a:solidFill>
                  <a:srgbClr val="202124"/>
                </a:solidFill>
                <a:highlight>
                  <a:srgbClr val="FFFFFF"/>
                </a:highlight>
                <a:latin typeface="Roboto"/>
                <a:ea typeface="Roboto"/>
                <a:cs typeface="Roboto"/>
                <a:sym typeface="Roboto"/>
              </a:rPr>
              <a:t>parameters</a:t>
            </a:r>
            <a:r>
              <a:rPr lang="en">
                <a:solidFill>
                  <a:srgbClr val="202124"/>
                </a:solidFill>
                <a:highlight>
                  <a:srgbClr val="FFFFFF"/>
                </a:highlight>
                <a:latin typeface="Roboto"/>
                <a:ea typeface="Roboto"/>
                <a:cs typeface="Roboto"/>
                <a:sym typeface="Roboto"/>
              </a:rPr>
              <a:t> are the variables that your chosen machine learning technique uses to adjust to your data.</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a:t>
            </a:r>
            <a:r>
              <a:rPr lang="en" i="1">
                <a:solidFill>
                  <a:srgbClr val="202124"/>
                </a:solidFill>
                <a:highlight>
                  <a:srgbClr val="FFFFFF"/>
                </a:highlight>
                <a:latin typeface="Roboto"/>
                <a:ea typeface="Roboto"/>
                <a:cs typeface="Roboto"/>
                <a:sym typeface="Roboto"/>
              </a:rPr>
              <a:t>hyperparameters</a:t>
            </a:r>
            <a:r>
              <a:rPr lang="en">
                <a:solidFill>
                  <a:srgbClr val="202124"/>
                </a:solidFill>
                <a:highlight>
                  <a:srgbClr val="FFFFFF"/>
                </a:highlight>
                <a:latin typeface="Roboto"/>
                <a:ea typeface="Roboto"/>
                <a:cs typeface="Roboto"/>
                <a:sym typeface="Roboto"/>
              </a:rPr>
              <a:t> are the variables that govern the training process itself.</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Working</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02124"/>
                </a:solidFill>
                <a:highlight>
                  <a:srgbClr val="FFFFFF"/>
                </a:highlight>
                <a:latin typeface="Roboto"/>
                <a:ea typeface="Roboto"/>
                <a:cs typeface="Roboto"/>
                <a:sym typeface="Roboto"/>
              </a:rPr>
              <a:t>Hyperparameter tuning works by running multiple </a:t>
            </a:r>
            <a:r>
              <a:rPr lang="en" i="1">
                <a:solidFill>
                  <a:srgbClr val="202124"/>
                </a:solidFill>
                <a:highlight>
                  <a:srgbClr val="FFFFFF"/>
                </a:highlight>
                <a:latin typeface="Roboto"/>
                <a:ea typeface="Roboto"/>
                <a:cs typeface="Roboto"/>
                <a:sym typeface="Roboto"/>
              </a:rPr>
              <a:t>trials</a:t>
            </a:r>
            <a:r>
              <a:rPr lang="en">
                <a:solidFill>
                  <a:srgbClr val="202124"/>
                </a:solidFill>
                <a:highlight>
                  <a:srgbClr val="FFFFFF"/>
                </a:highlight>
                <a:latin typeface="Roboto"/>
                <a:ea typeface="Roboto"/>
                <a:cs typeface="Roboto"/>
                <a:sym typeface="Roboto"/>
              </a:rPr>
              <a:t> in a single training job. Each trial is a complete execution of your training application with values for your chosen hyperparameters, set within limits you specify. The AI Platform Training training service keeps track of the results of each trial and makes adjustments for subsequent trials. When the job is finished, you can get a summary of all the trials along with the most effective configuration of values according to the criteria you specify.</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Measures Used</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Accuracy</a:t>
            </a:r>
            <a:r>
              <a:rPr lang="en"/>
              <a:t>:  Accuracy represents the number of correctly classified data instances over the total number of data instances.</a:t>
            </a:r>
            <a:endParaRPr/>
          </a:p>
          <a:p>
            <a:pPr marL="457200" lvl="0" indent="-311150" algn="l" rtl="0">
              <a:spcBef>
                <a:spcPts val="0"/>
              </a:spcBef>
              <a:spcAft>
                <a:spcPts val="0"/>
              </a:spcAft>
              <a:buSzPts val="1300"/>
              <a:buChar char="●"/>
            </a:pPr>
            <a:r>
              <a:rPr lang="en" b="1"/>
              <a:t>Precision</a:t>
            </a:r>
            <a:r>
              <a:rPr lang="en"/>
              <a:t>: the number of true positives divided by the number of true positives plus the number of false positives. False positives are cases the model incorrectly labels as positive that are actually negative.</a:t>
            </a:r>
            <a:endParaRPr/>
          </a:p>
          <a:p>
            <a:pPr marL="457200" lvl="0" indent="-311150" algn="l" rtl="0">
              <a:spcBef>
                <a:spcPts val="0"/>
              </a:spcBef>
              <a:spcAft>
                <a:spcPts val="0"/>
              </a:spcAft>
              <a:buSzPts val="1300"/>
              <a:buChar char="●"/>
            </a:pPr>
            <a:r>
              <a:rPr lang="en" b="1"/>
              <a:t>Recall</a:t>
            </a:r>
            <a:r>
              <a:rPr lang="en"/>
              <a:t>:  expresses the ability to find all relevant instances of a class in a data set.</a:t>
            </a:r>
            <a:endParaRPr/>
          </a:p>
          <a:p>
            <a:pPr marL="457200" lvl="0" indent="-311150" algn="l" rtl="0">
              <a:spcBef>
                <a:spcPts val="0"/>
              </a:spcBef>
              <a:spcAft>
                <a:spcPts val="0"/>
              </a:spcAft>
              <a:buSzPts val="1300"/>
              <a:buChar char="●"/>
            </a:pPr>
            <a:r>
              <a:rPr lang="en" b="1"/>
              <a:t>F1_Score</a:t>
            </a:r>
            <a:r>
              <a:rPr lang="en"/>
              <a:t>:  The F1 score is the harmonic mean of precision and recall.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Used </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708" algn="l" rtl="0">
              <a:lnSpc>
                <a:spcPct val="95000"/>
              </a:lnSpc>
              <a:spcBef>
                <a:spcPts val="0"/>
              </a:spcBef>
              <a:spcAft>
                <a:spcPts val="0"/>
              </a:spcAft>
              <a:buSzPts val="1703"/>
              <a:buChar char="●"/>
            </a:pPr>
            <a:r>
              <a:rPr lang="en" sz="1702"/>
              <a:t>Random Forest</a:t>
            </a:r>
            <a:endParaRPr sz="1702"/>
          </a:p>
          <a:p>
            <a:pPr marL="457200" lvl="0" indent="-336708" algn="l" rtl="0">
              <a:lnSpc>
                <a:spcPct val="95000"/>
              </a:lnSpc>
              <a:spcBef>
                <a:spcPts val="0"/>
              </a:spcBef>
              <a:spcAft>
                <a:spcPts val="0"/>
              </a:spcAft>
              <a:buSzPts val="1703"/>
              <a:buChar char="●"/>
            </a:pPr>
            <a:r>
              <a:rPr lang="en" sz="1702"/>
              <a:t> XGBoost</a:t>
            </a:r>
            <a:endParaRPr sz="1702"/>
          </a:p>
          <a:p>
            <a:pPr marL="457200" lvl="0" indent="-336708" algn="l" rtl="0">
              <a:lnSpc>
                <a:spcPct val="95000"/>
              </a:lnSpc>
              <a:spcBef>
                <a:spcPts val="0"/>
              </a:spcBef>
              <a:spcAft>
                <a:spcPts val="0"/>
              </a:spcAft>
              <a:buSzPts val="1703"/>
              <a:buChar char="●"/>
            </a:pPr>
            <a:r>
              <a:rPr lang="en" sz="1702"/>
              <a:t>Adaboost</a:t>
            </a:r>
            <a:endParaRPr sz="1702"/>
          </a:p>
          <a:p>
            <a:pPr marL="457200" lvl="0" indent="-336708" algn="l" rtl="0">
              <a:lnSpc>
                <a:spcPct val="95000"/>
              </a:lnSpc>
              <a:spcBef>
                <a:spcPts val="0"/>
              </a:spcBef>
              <a:spcAft>
                <a:spcPts val="0"/>
              </a:spcAft>
              <a:buSzPts val="1703"/>
              <a:buChar char="●"/>
            </a:pPr>
            <a:r>
              <a:rPr lang="en" sz="1702"/>
              <a:t>Decision Tree</a:t>
            </a:r>
            <a:endParaRPr sz="1702"/>
          </a:p>
          <a:p>
            <a:pPr marL="457200" lvl="0" indent="-336708" algn="l" rtl="0">
              <a:lnSpc>
                <a:spcPct val="95000"/>
              </a:lnSpc>
              <a:spcBef>
                <a:spcPts val="0"/>
              </a:spcBef>
              <a:spcAft>
                <a:spcPts val="0"/>
              </a:spcAft>
              <a:buSzPts val="1703"/>
              <a:buChar char="●"/>
            </a:pPr>
            <a:r>
              <a:rPr lang="en" sz="1702"/>
              <a:t>Gradient Boost</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a:t>
            </a:r>
            <a:endParaRPr/>
          </a:p>
        </p:txBody>
      </p:sp>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25000" lnSpcReduction="10000"/>
          </a:bodyPr>
          <a:lstStyle/>
          <a:p>
            <a:pPr marL="0" lvl="0" indent="0" algn="l" rtl="0">
              <a:lnSpc>
                <a:spcPct val="105000"/>
              </a:lnSpc>
              <a:spcBef>
                <a:spcPts val="0"/>
              </a:spcBef>
              <a:spcAft>
                <a:spcPts val="0"/>
              </a:spcAft>
              <a:buNone/>
            </a:pPr>
            <a:r>
              <a:rPr lang="en" sz="5371">
                <a:solidFill>
                  <a:srgbClr val="111111"/>
                </a:solidFill>
                <a:highlight>
                  <a:srgbClr val="FFFFFF"/>
                </a:highlight>
              </a:rPr>
              <a:t>Decision Tree algorithm belongs to the family of supervised learning algorithms. Unlike other supervised learning algorithms, the decision tree algorithm can be used for solving </a:t>
            </a:r>
            <a:r>
              <a:rPr lang="en" sz="5371" b="1">
                <a:solidFill>
                  <a:srgbClr val="111111"/>
                </a:solidFill>
                <a:highlight>
                  <a:srgbClr val="FFFFFF"/>
                </a:highlight>
              </a:rPr>
              <a:t>regression and classification problems</a:t>
            </a:r>
            <a:r>
              <a:rPr lang="en" sz="5371">
                <a:solidFill>
                  <a:srgbClr val="111111"/>
                </a:solidFill>
                <a:highlight>
                  <a:srgbClr val="FFFFFF"/>
                </a:highlight>
              </a:rPr>
              <a:t> too.</a:t>
            </a:r>
            <a:endParaRPr sz="5371">
              <a:solidFill>
                <a:srgbClr val="111111"/>
              </a:solidFill>
              <a:highlight>
                <a:srgbClr val="FFFFFF"/>
              </a:highlight>
            </a:endParaRPr>
          </a:p>
          <a:p>
            <a:pPr marL="0" lvl="0" indent="0" algn="l" rtl="0">
              <a:lnSpc>
                <a:spcPct val="105000"/>
              </a:lnSpc>
              <a:spcBef>
                <a:spcPts val="900"/>
              </a:spcBef>
              <a:spcAft>
                <a:spcPts val="0"/>
              </a:spcAft>
              <a:buNone/>
            </a:pPr>
            <a:r>
              <a:rPr lang="en" sz="5371">
                <a:solidFill>
                  <a:srgbClr val="111111"/>
                </a:solidFill>
                <a:highlight>
                  <a:srgbClr val="FFFFFF"/>
                </a:highlight>
              </a:rPr>
              <a:t>The goal of using a Decision Tree is to create a training model that can use to predict the class or value of the target variable by </a:t>
            </a:r>
            <a:r>
              <a:rPr lang="en" sz="5371" b="1">
                <a:solidFill>
                  <a:srgbClr val="111111"/>
                </a:solidFill>
                <a:highlight>
                  <a:srgbClr val="FFFFFF"/>
                </a:highlight>
              </a:rPr>
              <a:t>learning simple decision rules</a:t>
            </a:r>
            <a:r>
              <a:rPr lang="en" sz="5371">
                <a:solidFill>
                  <a:srgbClr val="111111"/>
                </a:solidFill>
                <a:highlight>
                  <a:srgbClr val="FFFFFF"/>
                </a:highlight>
              </a:rPr>
              <a:t> inferred from prior data(training data).</a:t>
            </a:r>
            <a:endParaRPr sz="5371">
              <a:solidFill>
                <a:srgbClr val="111111"/>
              </a:solidFill>
              <a:highlight>
                <a:srgbClr val="FFFFFF"/>
              </a:highlight>
            </a:endParaRPr>
          </a:p>
          <a:p>
            <a:pPr marL="0" lvl="0" indent="0" algn="l" rtl="0">
              <a:lnSpc>
                <a:spcPct val="105000"/>
              </a:lnSpc>
              <a:spcBef>
                <a:spcPts val="900"/>
              </a:spcBef>
              <a:spcAft>
                <a:spcPts val="0"/>
              </a:spcAft>
              <a:buNone/>
            </a:pPr>
            <a:r>
              <a:rPr lang="en" sz="5371">
                <a:solidFill>
                  <a:srgbClr val="111111"/>
                </a:solidFill>
                <a:highlight>
                  <a:srgbClr val="FFFFFF"/>
                </a:highlight>
              </a:rPr>
              <a:t>In Decision Trees, for predicting a class label for a record we start from the </a:t>
            </a:r>
            <a:r>
              <a:rPr lang="en" sz="5371" b="1">
                <a:solidFill>
                  <a:srgbClr val="111111"/>
                </a:solidFill>
                <a:highlight>
                  <a:srgbClr val="FFFFFF"/>
                </a:highlight>
              </a:rPr>
              <a:t>root</a:t>
            </a:r>
            <a:r>
              <a:rPr lang="en" sz="5371">
                <a:solidFill>
                  <a:srgbClr val="111111"/>
                </a:solidFill>
                <a:highlight>
                  <a:srgbClr val="FFFFFF"/>
                </a:highlight>
              </a:rPr>
              <a:t> of the tree. We compare the values of the root attribute with the record’s attribute. On the basis of comparison, we follow the branch corresponding to that value and jump to the next node.</a:t>
            </a:r>
            <a:endParaRPr sz="5371">
              <a:solidFill>
                <a:srgbClr val="111111"/>
              </a:solidFill>
              <a:highlight>
                <a:srgbClr val="FFFFFF"/>
              </a:highlight>
            </a:endParaRPr>
          </a:p>
          <a:p>
            <a:pPr marL="0" lvl="0" indent="0" algn="l" rtl="0">
              <a:lnSpc>
                <a:spcPct val="100000"/>
              </a:lnSpc>
              <a:spcBef>
                <a:spcPts val="9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1817</Words>
  <Application>Microsoft Office PowerPoint</Application>
  <PresentationFormat>On-screen Show (16:9)</PresentationFormat>
  <Paragraphs>67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Lato</vt:lpstr>
      <vt:lpstr>Raleway</vt:lpstr>
      <vt:lpstr>Roboto</vt:lpstr>
      <vt:lpstr>Arial</vt:lpstr>
      <vt:lpstr>Streamline</vt:lpstr>
      <vt:lpstr>PowerPoint Presentation</vt:lpstr>
      <vt:lpstr>Abstract</vt:lpstr>
      <vt:lpstr>Contents</vt:lpstr>
      <vt:lpstr>Previous work</vt:lpstr>
      <vt:lpstr>Hyperparameter Tuning</vt:lpstr>
      <vt:lpstr>Hyperparameter Working</vt:lpstr>
      <vt:lpstr>Performance Measures Used</vt:lpstr>
      <vt:lpstr>Algorithms Used </vt:lpstr>
      <vt:lpstr>Decision Tree</vt:lpstr>
      <vt:lpstr>PowerPoint Presentation</vt:lpstr>
      <vt:lpstr>Random Forest</vt:lpstr>
      <vt:lpstr>PowerPoint Presentation</vt:lpstr>
      <vt:lpstr>XGBoost</vt:lpstr>
      <vt:lpstr>PowerPoint Presentation</vt:lpstr>
      <vt:lpstr>Adaboost</vt:lpstr>
      <vt:lpstr>PowerPoint Presentation</vt:lpstr>
      <vt:lpstr>Gradient Boost</vt:lpstr>
      <vt:lpstr>PowerPoint Presentation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Rajat Singh</cp:lastModifiedBy>
  <cp:revision>1</cp:revision>
  <dcterms:modified xsi:type="dcterms:W3CDTF">2022-11-27T10:29:31Z</dcterms:modified>
</cp:coreProperties>
</file>