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2" r:id="rId25"/>
    <p:sldId id="287" r:id="rId26"/>
    <p:sldId id="286" r:id="rId27"/>
    <p:sldId id="283" r:id="rId28"/>
    <p:sldId id="284" r:id="rId29"/>
    <p:sldId id="285" r:id="rId30"/>
    <p:sldId id="278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DA87E-4B39-4F7C-905F-016222805635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45C65-EC66-42A5-A032-38017086B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38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5C65-EC66-42A5-A032-38017086B4C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54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5C65-EC66-42A5-A032-38017086B4C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6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5C65-EC66-42A5-A032-38017086B4C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85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8BF5-06FE-441E-B940-459DEBCFEB0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82B1-CD92-442E-BFA6-CF6DE3465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51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8BF5-06FE-441E-B940-459DEBCFEB0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82B1-CD92-442E-BFA6-CF6DE3465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71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8BF5-06FE-441E-B940-459DEBCFEB0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82B1-CD92-442E-BFA6-CF6DE3465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8BF5-06FE-441E-B940-459DEBCFEB0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82B1-CD92-442E-BFA6-CF6DE3465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3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8BF5-06FE-441E-B940-459DEBCFEB0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82B1-CD92-442E-BFA6-CF6DE3465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8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8BF5-06FE-441E-B940-459DEBCFEB0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82B1-CD92-442E-BFA6-CF6DE3465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6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8BF5-06FE-441E-B940-459DEBCFEB0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82B1-CD92-442E-BFA6-CF6DE3465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55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8BF5-06FE-441E-B940-459DEBCFEB0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82B1-CD92-442E-BFA6-CF6DE3465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3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8BF5-06FE-441E-B940-459DEBCFEB0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82B1-CD92-442E-BFA6-CF6DE3465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9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8BF5-06FE-441E-B940-459DEBCFEB0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82B1-CD92-442E-BFA6-CF6DE3465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82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8BF5-06FE-441E-B940-459DEBCFEB0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82B1-CD92-442E-BFA6-CF6DE3465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35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8BF5-06FE-441E-B940-459DEBCFEB0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282B1-CD92-442E-BFA6-CF6DE3465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Algorithms for Sorting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2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Sorting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Parallel Bubble Sort</a:t>
            </a:r>
          </a:p>
          <a:p>
            <a:pPr marL="514350" indent="-514350">
              <a:buAutoNum type="arabicPeriod"/>
            </a:pPr>
            <a:r>
              <a:rPr lang="en-US" dirty="0" smtClean="0"/>
              <a:t>Parallel Merge Sort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Bitonic</a:t>
            </a:r>
            <a:r>
              <a:rPr lang="en-US" dirty="0" smtClean="0"/>
              <a:t> Sort</a:t>
            </a:r>
          </a:p>
          <a:p>
            <a:pPr marL="514350" indent="-514350">
              <a:buAutoNum type="arabicPeriod"/>
            </a:pPr>
            <a:r>
              <a:rPr lang="en-US" dirty="0" smtClean="0"/>
              <a:t>Shear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8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of the straight- forward sorting methods</a:t>
            </a:r>
          </a:p>
          <a:p>
            <a:pPr lvl="1"/>
            <a:r>
              <a:rPr lang="en-US" dirty="0" smtClean="0"/>
              <a:t>Cycle through the list</a:t>
            </a:r>
          </a:p>
          <a:p>
            <a:pPr lvl="1"/>
            <a:r>
              <a:rPr lang="en-US" dirty="0" smtClean="0"/>
              <a:t>Compares consecutive elements and swaps them if necessary</a:t>
            </a:r>
          </a:p>
          <a:p>
            <a:pPr lvl="1"/>
            <a:r>
              <a:rPr lang="en-US" dirty="0" smtClean="0"/>
              <a:t>Stops when no more out of order pair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Slow and </a:t>
            </a:r>
            <a:r>
              <a:rPr lang="en-US" dirty="0" err="1" smtClean="0"/>
              <a:t>effiecient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Average performance is O(n^2)</a:t>
            </a:r>
          </a:p>
        </p:txBody>
      </p:sp>
    </p:spTree>
    <p:extLst>
      <p:ext uri="{BB962C8B-B14F-4D97-AF65-F5344CB8AC3E}">
        <p14:creationId xmlns:p14="http://schemas.microsoft.com/office/powerpoint/2010/main" val="31289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688115" cy="652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3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Bubble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knows as odd- even bubble sort</a:t>
            </a:r>
          </a:p>
          <a:p>
            <a:r>
              <a:rPr lang="en-US" dirty="0" smtClean="0"/>
              <a:t>Operates in two alternate phases:</a:t>
            </a:r>
          </a:p>
          <a:p>
            <a:r>
              <a:rPr lang="en-US" dirty="0" smtClean="0"/>
              <a:t>Phase even:</a:t>
            </a:r>
          </a:p>
          <a:p>
            <a:r>
              <a:rPr lang="en-US" dirty="0" smtClean="0"/>
              <a:t>Even processes exchange values with right neighbors</a:t>
            </a:r>
          </a:p>
          <a:p>
            <a:r>
              <a:rPr lang="en-US" dirty="0" smtClean="0"/>
              <a:t>Odd processes exchange values with right neighbors.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5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365827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Divide and Conquer algorithm</a:t>
            </a:r>
          </a:p>
          <a:p>
            <a:r>
              <a:rPr lang="en-US" dirty="0" smtClean="0"/>
              <a:t>Sorting method to sort a vector; first divide it in two parts</a:t>
            </a:r>
          </a:p>
          <a:p>
            <a:r>
              <a:rPr lang="en-US" dirty="0" smtClean="0"/>
              <a:t>Applies again the same method to each part and when they are both sorted with m and n elements</a:t>
            </a:r>
          </a:p>
          <a:p>
            <a:r>
              <a:rPr lang="en-US" dirty="0" smtClean="0"/>
              <a:t>They are merged to produce a sorted vector that contains </a:t>
            </a:r>
            <a:r>
              <a:rPr lang="en-US" dirty="0" err="1" smtClean="0"/>
              <a:t>m+n</a:t>
            </a:r>
            <a:r>
              <a:rPr lang="en-US" dirty="0" smtClean="0"/>
              <a:t> elements of the initial vector</a:t>
            </a:r>
          </a:p>
          <a:p>
            <a:r>
              <a:rPr lang="en-US" dirty="0" smtClean="0"/>
              <a:t>The average complexity is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8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Merge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98066"/>
            <a:ext cx="6120680" cy="4525963"/>
          </a:xfrm>
        </p:spPr>
        <p:txBody>
          <a:bodyPr/>
          <a:lstStyle/>
          <a:p>
            <a:r>
              <a:rPr lang="en-US" dirty="0" smtClean="0"/>
              <a:t>Collects sorted list onto one processor</a:t>
            </a:r>
          </a:p>
          <a:p>
            <a:r>
              <a:rPr lang="en-US" dirty="0" smtClean="0"/>
              <a:t>Merge elements as  they come together</a:t>
            </a:r>
          </a:p>
          <a:p>
            <a:r>
              <a:rPr lang="en-US" dirty="0" smtClean="0"/>
              <a:t>Simply tree structure</a:t>
            </a:r>
          </a:p>
          <a:p>
            <a:r>
              <a:rPr lang="en-US" dirty="0" smtClean="0"/>
              <a:t>Parallelism is limited when near the root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28800"/>
            <a:ext cx="28765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05450" cy="4525963"/>
          </a:xfrm>
        </p:spPr>
        <p:txBody>
          <a:bodyPr/>
          <a:lstStyle/>
          <a:p>
            <a:r>
              <a:rPr lang="en-US" dirty="0" smtClean="0"/>
              <a:t>Collects sorted list onto one processor</a:t>
            </a:r>
          </a:p>
          <a:p>
            <a:r>
              <a:rPr lang="en-US" dirty="0" smtClean="0"/>
              <a:t>Merge elements as they come together</a:t>
            </a:r>
          </a:p>
          <a:p>
            <a:r>
              <a:rPr lang="en-US" dirty="0" smtClean="0"/>
              <a:t>Simple tree structure</a:t>
            </a:r>
          </a:p>
          <a:p>
            <a:r>
              <a:rPr lang="en-US" dirty="0" smtClean="0"/>
              <a:t>Parallelism is limited when near the root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2219324"/>
            <a:ext cx="2781300" cy="365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352928" cy="610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8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Odd-even merge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merging algorithm for sorted lists which can merge two sorted lists into one sorted list. It works as follows: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A = [a0, . . . , an−1] and B = [b0, . . . , bn−1] be two sorted lists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E(A) = [a0, a2, . . . , an−2], E(B) = [b0, b2, . . . , bn−2] and O(A) = [a1, a3, . . . , an−1], O(B) = [b1, b3, . . . , bn−1] as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sublists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the elements of A and B in even and odd positions, respectively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Recursively merge E(A) with E(B) to obtain C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Recursively merge O(A) with O(B) to obtain D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Interleave C with D to get an almost-sorted list E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Rearrange unordered neighbors (using compare-and-exchange operations) to completely sort 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1"/>
            <a:ext cx="8208912" cy="30963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An algorithm is a sequence of steps followed to solve a problem. It take input from the user and after some computation, produces an output.</a:t>
            </a:r>
          </a:p>
          <a:p>
            <a:pPr algn="just"/>
            <a:r>
              <a:rPr lang="en-US" dirty="0" smtClean="0"/>
              <a:t>Depending on the architecture of computer, we have two types of algorithms:</a:t>
            </a:r>
          </a:p>
          <a:p>
            <a:pPr algn="just"/>
            <a:r>
              <a:rPr lang="en-US" b="1" dirty="0" smtClean="0"/>
              <a:t>Sequential algorithm- </a:t>
            </a:r>
            <a:r>
              <a:rPr lang="en-US" dirty="0" smtClean="0"/>
              <a:t>an algorithm in which some consecutive steps of instructions are executed in a chronological order to solve a problem.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25144"/>
            <a:ext cx="3816424" cy="171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4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5061"/>
            <a:ext cx="8616547" cy="6210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5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752734" cy="633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6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610064"/>
            <a:ext cx="8229600" cy="54832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30480">
              <a:lnSpc>
                <a:spcPct val="112900"/>
              </a:lnSpc>
              <a:spcBef>
                <a:spcPts val="100"/>
              </a:spcBef>
            </a:pPr>
            <a:r>
              <a:rPr sz="2400" b="1" spc="-25" dirty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popular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sorting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divide-and-conquer </a:t>
            </a:r>
            <a:r>
              <a:rPr sz="2400" b="1" spc="-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approach.</a:t>
            </a:r>
            <a:r>
              <a:rPr sz="2400" spc="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initial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unsorted</a:t>
            </a:r>
            <a:r>
              <a:rPr sz="24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divided</a:t>
            </a:r>
            <a:r>
              <a:rPr sz="2400" spc="2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sz="24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sublists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way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4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4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sz="2400" b="1" spc="-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b="1" spc="-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sz="24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sublist</a:t>
            </a:r>
            <a:r>
              <a:rPr sz="2400" b="1" spc="-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400" b="1" spc="-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sz="2400" b="1" spc="-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 </a:t>
            </a:r>
            <a:r>
              <a:rPr sz="24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4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sz="2400" b="1" spc="-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b="1" spc="20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b="1" spc="27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8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sz="2400" b="1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sublist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4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achieved 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selecting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element,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pivot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against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every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compared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(the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pivot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could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list,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often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last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4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chosen).</a:t>
            </a:r>
            <a:r>
              <a:rPr sz="2400" spc="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sublist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then applied the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same</a:t>
            </a:r>
            <a:r>
              <a:rPr sz="24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division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until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obtained.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proper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ordering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3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sublists,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sorted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obtained.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63500" marR="148590">
              <a:lnSpc>
                <a:spcPct val="112900"/>
              </a:lnSpc>
              <a:spcBef>
                <a:spcPts val="600"/>
              </a:spcBef>
            </a:pPr>
            <a:r>
              <a:rPr sz="2400" spc="-1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400" spc="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average,</a:t>
            </a:r>
            <a:r>
              <a:rPr sz="2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sz="24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sz="2400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shows</a:t>
            </a:r>
            <a:r>
              <a:rPr sz="2400" spc="4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sz="24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complexity</a:t>
            </a:r>
            <a:r>
              <a:rPr sz="24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i="1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i="1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log(</a:t>
            </a:r>
            <a:r>
              <a:rPr sz="2400" i="1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and,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worst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case,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shows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complexity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i="1" spc="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30" baseline="27777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sz="2400" spc="-3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though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rare.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8154"/>
            <a:ext cx="6696744" cy="649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3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1032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As </a:t>
            </a:r>
            <a:r>
              <a:rPr sz="2400" spc="-45" dirty="0">
                <a:latin typeface="Tahoma"/>
                <a:cs typeface="Tahoma"/>
              </a:rPr>
              <a:t>for </a:t>
            </a:r>
            <a:r>
              <a:rPr sz="2400" spc="-55" dirty="0">
                <a:latin typeface="Tahoma"/>
                <a:cs typeface="Tahoma"/>
              </a:rPr>
              <a:t>mergesort, </a:t>
            </a:r>
            <a:r>
              <a:rPr sz="2400" spc="-40" dirty="0">
                <a:latin typeface="Tahoma"/>
                <a:cs typeface="Tahoma"/>
              </a:rPr>
              <a:t>the </a:t>
            </a:r>
            <a:r>
              <a:rPr sz="2400" spc="-50" dirty="0">
                <a:latin typeface="Tahoma"/>
                <a:cs typeface="Tahoma"/>
              </a:rPr>
              <a:t>idea </a:t>
            </a:r>
            <a:r>
              <a:rPr sz="2400" spc="-35" dirty="0">
                <a:latin typeface="Tahoma"/>
                <a:cs typeface="Tahoma"/>
              </a:rPr>
              <a:t>is </a:t>
            </a:r>
            <a:r>
              <a:rPr sz="2400" spc="-15" dirty="0">
                <a:latin typeface="Tahoma"/>
                <a:cs typeface="Tahoma"/>
              </a:rPr>
              <a:t>to 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take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advantage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the tree 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b="1" spc="-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algorithm</a:t>
            </a:r>
            <a:r>
              <a:rPr sz="24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5" dirty="0">
                <a:latin typeface="Tahoma"/>
                <a:cs typeface="Tahoma"/>
              </a:rPr>
              <a:t>to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assign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work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to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processes</a:t>
            </a:r>
            <a:r>
              <a:rPr sz="2400" spc="-60" dirty="0" smtClean="0">
                <a:latin typeface="Tahoma"/>
                <a:cs typeface="Tahoma"/>
              </a:rPr>
              <a:t>.</a:t>
            </a:r>
            <a:endParaRPr lang="en-US" sz="2400" spc="-60" dirty="0" smtClean="0">
              <a:latin typeface="Tahoma"/>
              <a:cs typeface="Tahoma"/>
            </a:endParaRPr>
          </a:p>
          <a:p>
            <a:pPr marL="12700" marR="5080">
              <a:lnSpc>
                <a:spcPct val="112900"/>
              </a:lnSpc>
              <a:spcBef>
                <a:spcPts val="100"/>
              </a:spcBef>
            </a:pPr>
            <a:endParaRPr sz="1100" dirty="0">
              <a:latin typeface="Tahoma"/>
              <a:cs typeface="Tahoma"/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3068960"/>
            <a:ext cx="684076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" y="548680"/>
            <a:ext cx="9111952" cy="582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474" y="1628800"/>
            <a:ext cx="9777026" cy="371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5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Bitonic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endParaRPr lang="en-IN" dirty="0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302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259079">
              <a:lnSpc>
                <a:spcPct val="112900"/>
              </a:lnSpc>
              <a:spcBef>
                <a:spcPts val="100"/>
              </a:spcBef>
            </a:pPr>
            <a:r>
              <a:rPr sz="2400" spc="-20" dirty="0">
                <a:latin typeface="Tahoma"/>
                <a:cs typeface="Tahoma"/>
              </a:rPr>
              <a:t>The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basis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of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bitonic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mergesort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is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the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bitonic</a:t>
            </a:r>
            <a:r>
              <a:rPr sz="2400" b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sequence</a:t>
            </a:r>
            <a:r>
              <a:rPr sz="2400" spc="-75" dirty="0">
                <a:latin typeface="Tahoma"/>
                <a:cs typeface="Tahoma"/>
              </a:rPr>
              <a:t>,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a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list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having </a:t>
            </a:r>
            <a:r>
              <a:rPr sz="2400" spc="-325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specific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45" dirty="0">
                <a:latin typeface="Tahoma"/>
                <a:cs typeface="Tahoma"/>
              </a:rPr>
              <a:t>properties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that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70" dirty="0">
                <a:latin typeface="Tahoma"/>
                <a:cs typeface="Tahoma"/>
              </a:rPr>
              <a:t>are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exploited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65" dirty="0">
                <a:latin typeface="Tahoma"/>
                <a:cs typeface="Tahoma"/>
              </a:rPr>
              <a:t>by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the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sorting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algorithm.</a:t>
            </a:r>
            <a:endParaRPr sz="2400" dirty="0">
              <a:latin typeface="Tahoma"/>
              <a:cs typeface="Tahoma"/>
            </a:endParaRPr>
          </a:p>
          <a:p>
            <a:pPr marL="63500" marR="346075">
              <a:lnSpc>
                <a:spcPct val="112900"/>
              </a:lnSpc>
              <a:spcBef>
                <a:spcPts val="400"/>
              </a:spcBef>
            </a:pPr>
            <a:r>
              <a:rPr sz="2400" spc="65" dirty="0">
                <a:latin typeface="Tahoma"/>
                <a:cs typeface="Tahoma"/>
              </a:rPr>
              <a:t>A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70" dirty="0">
                <a:latin typeface="Tahoma"/>
                <a:cs typeface="Tahoma"/>
              </a:rPr>
              <a:t>sequence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is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considered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bitonic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if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it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contains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two</a:t>
            </a:r>
            <a:r>
              <a:rPr sz="2400" b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sequences,</a:t>
            </a:r>
            <a:r>
              <a:rPr sz="2400" b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one </a:t>
            </a:r>
            <a:r>
              <a:rPr sz="2400" b="1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increasing</a:t>
            </a:r>
            <a:r>
              <a:rPr sz="240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40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sz="240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decreasing</a:t>
            </a:r>
            <a:r>
              <a:rPr sz="2400" spc="-60" dirty="0">
                <a:latin typeface="Tahoma"/>
                <a:cs typeface="Tahoma"/>
              </a:rPr>
              <a:t>,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such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that:</a:t>
            </a:r>
            <a:endParaRPr sz="2400" dirty="0">
              <a:latin typeface="Tahoma"/>
              <a:cs typeface="Tahoma"/>
            </a:endParaRPr>
          </a:p>
          <a:p>
            <a:pPr marL="118745" algn="ctr">
              <a:lnSpc>
                <a:spcPct val="100000"/>
              </a:lnSpc>
              <a:spcBef>
                <a:spcPts val="670"/>
              </a:spcBef>
            </a:pPr>
            <a:r>
              <a:rPr sz="2400" i="1" spc="-95" dirty="0">
                <a:latin typeface="Arial"/>
                <a:cs typeface="Arial"/>
              </a:rPr>
              <a:t>a</a:t>
            </a:r>
            <a:r>
              <a:rPr sz="2400" spc="-37" baseline="-13888" dirty="0">
                <a:latin typeface="Microsoft Sans Serif"/>
                <a:cs typeface="Microsoft Sans Serif"/>
              </a:rPr>
              <a:t>1</a:t>
            </a:r>
            <a:r>
              <a:rPr sz="2400" baseline="-13888" dirty="0">
                <a:latin typeface="Microsoft Sans Serif"/>
                <a:cs typeface="Microsoft Sans Serif"/>
              </a:rPr>
              <a:t> </a:t>
            </a:r>
            <a:r>
              <a:rPr sz="2400" spc="-112" baseline="-13888" dirty="0">
                <a:latin typeface="Microsoft Sans Serif"/>
                <a:cs typeface="Microsoft Sans Serif"/>
              </a:rPr>
              <a:t> </a:t>
            </a:r>
            <a:r>
              <a:rPr sz="2400" i="1" spc="-55" dirty="0">
                <a:latin typeface="Verdana"/>
                <a:cs typeface="Verdana"/>
              </a:rPr>
              <a:t>&lt;</a:t>
            </a:r>
            <a:r>
              <a:rPr sz="2400" i="1" spc="-85" dirty="0">
                <a:latin typeface="Verdana"/>
                <a:cs typeface="Verdana"/>
              </a:rPr>
              <a:t> </a:t>
            </a:r>
            <a:r>
              <a:rPr sz="2400" i="1" spc="-95" dirty="0">
                <a:latin typeface="Arial"/>
                <a:cs typeface="Arial"/>
              </a:rPr>
              <a:t>a</a:t>
            </a:r>
            <a:r>
              <a:rPr sz="2400" spc="-37" baseline="-13888" dirty="0">
                <a:latin typeface="Microsoft Sans Serif"/>
                <a:cs typeface="Microsoft Sans Serif"/>
              </a:rPr>
              <a:t>2</a:t>
            </a:r>
            <a:r>
              <a:rPr sz="2400" baseline="-13888" dirty="0">
                <a:latin typeface="Microsoft Sans Serif"/>
                <a:cs typeface="Microsoft Sans Serif"/>
              </a:rPr>
              <a:t> </a:t>
            </a:r>
            <a:r>
              <a:rPr sz="2400" spc="-112" baseline="-13888" dirty="0">
                <a:latin typeface="Microsoft Sans Serif"/>
                <a:cs typeface="Microsoft Sans Serif"/>
              </a:rPr>
              <a:t> </a:t>
            </a:r>
            <a:r>
              <a:rPr sz="2400" i="1" spc="-55" dirty="0">
                <a:latin typeface="Verdana"/>
                <a:cs typeface="Verdana"/>
              </a:rPr>
              <a:t>&lt;</a:t>
            </a:r>
            <a:r>
              <a:rPr sz="2400" i="1" spc="-85" dirty="0">
                <a:latin typeface="Verdana"/>
                <a:cs typeface="Verdana"/>
              </a:rPr>
              <a:t> </a:t>
            </a:r>
            <a:r>
              <a:rPr sz="2400" i="1" spc="-100" dirty="0">
                <a:latin typeface="Verdana"/>
                <a:cs typeface="Verdana"/>
              </a:rPr>
              <a:t>.</a:t>
            </a:r>
            <a:r>
              <a:rPr sz="2400" i="1" spc="-210" dirty="0">
                <a:latin typeface="Verdana"/>
                <a:cs typeface="Verdana"/>
              </a:rPr>
              <a:t> </a:t>
            </a:r>
            <a:r>
              <a:rPr sz="2400" i="1" spc="-100" dirty="0">
                <a:latin typeface="Verdana"/>
                <a:cs typeface="Verdana"/>
              </a:rPr>
              <a:t>.</a:t>
            </a:r>
            <a:r>
              <a:rPr sz="2400" i="1" spc="-204" dirty="0">
                <a:latin typeface="Verdana"/>
                <a:cs typeface="Verdana"/>
              </a:rPr>
              <a:t> </a:t>
            </a:r>
            <a:r>
              <a:rPr sz="2400" i="1" spc="-100" dirty="0">
                <a:latin typeface="Verdana"/>
                <a:cs typeface="Verdana"/>
              </a:rPr>
              <a:t>.</a:t>
            </a:r>
            <a:r>
              <a:rPr sz="2400" i="1" spc="-85" dirty="0">
                <a:latin typeface="Verdana"/>
                <a:cs typeface="Verdana"/>
              </a:rPr>
              <a:t> </a:t>
            </a:r>
            <a:r>
              <a:rPr sz="2400" i="1" spc="-55" dirty="0">
                <a:latin typeface="Verdana"/>
                <a:cs typeface="Verdana"/>
              </a:rPr>
              <a:t>&lt;</a:t>
            </a:r>
            <a:r>
              <a:rPr sz="2400" i="1" spc="-85" dirty="0">
                <a:latin typeface="Verdana"/>
                <a:cs typeface="Verdana"/>
              </a:rPr>
              <a:t> </a:t>
            </a:r>
            <a:r>
              <a:rPr sz="2400" i="1" spc="-95" dirty="0">
                <a:latin typeface="Arial"/>
                <a:cs typeface="Arial"/>
              </a:rPr>
              <a:t>a</a:t>
            </a:r>
            <a:r>
              <a:rPr sz="2400" i="1" spc="-67" baseline="-13888" dirty="0">
                <a:latin typeface="Trebuchet MS"/>
                <a:cs typeface="Trebuchet MS"/>
              </a:rPr>
              <a:t>i</a:t>
            </a:r>
            <a:r>
              <a:rPr sz="2400" i="1" spc="-254" baseline="-13888" dirty="0">
                <a:latin typeface="Trebuchet MS"/>
                <a:cs typeface="Trebuchet MS"/>
              </a:rPr>
              <a:t> </a:t>
            </a:r>
            <a:r>
              <a:rPr sz="2400" spc="30" baseline="-13888" dirty="0">
                <a:latin typeface="Lucida Sans Unicode"/>
                <a:cs typeface="Lucida Sans Unicode"/>
              </a:rPr>
              <a:t>−</a:t>
            </a:r>
            <a:r>
              <a:rPr sz="2400" spc="-37" baseline="-13888" dirty="0">
                <a:latin typeface="Microsoft Sans Serif"/>
                <a:cs typeface="Microsoft Sans Serif"/>
              </a:rPr>
              <a:t>1</a:t>
            </a:r>
            <a:r>
              <a:rPr sz="2400" baseline="-13888" dirty="0">
                <a:latin typeface="Microsoft Sans Serif"/>
                <a:cs typeface="Microsoft Sans Serif"/>
              </a:rPr>
              <a:t> </a:t>
            </a:r>
            <a:r>
              <a:rPr sz="2400" spc="-112" baseline="-13888" dirty="0">
                <a:latin typeface="Microsoft Sans Serif"/>
                <a:cs typeface="Microsoft Sans Serif"/>
              </a:rPr>
              <a:t> </a:t>
            </a:r>
            <a:r>
              <a:rPr sz="2400" i="1" spc="-55" dirty="0">
                <a:latin typeface="Verdana"/>
                <a:cs typeface="Verdana"/>
              </a:rPr>
              <a:t>&lt;</a:t>
            </a:r>
            <a:r>
              <a:rPr sz="2400" i="1" spc="-85" dirty="0">
                <a:latin typeface="Verdana"/>
                <a:cs typeface="Verdana"/>
              </a:rPr>
              <a:t> </a:t>
            </a:r>
            <a:r>
              <a:rPr sz="2400" i="1" spc="-95" dirty="0">
                <a:latin typeface="Arial"/>
                <a:cs typeface="Arial"/>
              </a:rPr>
              <a:t>a</a:t>
            </a:r>
            <a:r>
              <a:rPr sz="2400" i="1" spc="-67" baseline="-10416" dirty="0">
                <a:latin typeface="Trebuchet MS"/>
                <a:cs typeface="Trebuchet MS"/>
              </a:rPr>
              <a:t>i</a:t>
            </a:r>
            <a:r>
              <a:rPr sz="2400" i="1" baseline="-10416" dirty="0">
                <a:latin typeface="Trebuchet MS"/>
                <a:cs typeface="Trebuchet MS"/>
              </a:rPr>
              <a:t> </a:t>
            </a:r>
            <a:r>
              <a:rPr sz="2400" i="1" spc="-89" baseline="-10416" dirty="0">
                <a:latin typeface="Trebuchet MS"/>
                <a:cs typeface="Trebuchet MS"/>
              </a:rPr>
              <a:t> </a:t>
            </a:r>
            <a:r>
              <a:rPr sz="2400" i="1" spc="-55" dirty="0">
                <a:latin typeface="Verdana"/>
                <a:cs typeface="Verdana"/>
              </a:rPr>
              <a:t>&gt;</a:t>
            </a:r>
            <a:r>
              <a:rPr sz="2400" i="1" spc="-85" dirty="0">
                <a:latin typeface="Verdana"/>
                <a:cs typeface="Verdana"/>
              </a:rPr>
              <a:t> </a:t>
            </a:r>
            <a:r>
              <a:rPr sz="2400" i="1" spc="-95" dirty="0">
                <a:latin typeface="Arial"/>
                <a:cs typeface="Arial"/>
              </a:rPr>
              <a:t>a</a:t>
            </a:r>
            <a:r>
              <a:rPr sz="2400" i="1" spc="-67" baseline="-13888" dirty="0">
                <a:latin typeface="Trebuchet MS"/>
                <a:cs typeface="Trebuchet MS"/>
              </a:rPr>
              <a:t>i</a:t>
            </a:r>
            <a:r>
              <a:rPr sz="2400" i="1" spc="-254" baseline="-13888" dirty="0">
                <a:latin typeface="Trebuchet MS"/>
                <a:cs typeface="Trebuchet MS"/>
              </a:rPr>
              <a:t> </a:t>
            </a:r>
            <a:r>
              <a:rPr sz="2400" baseline="-13888" dirty="0">
                <a:latin typeface="Verdana"/>
                <a:cs typeface="Verdana"/>
              </a:rPr>
              <a:t>+</a:t>
            </a:r>
            <a:r>
              <a:rPr sz="2400" spc="-37" baseline="-13888" dirty="0">
                <a:latin typeface="Microsoft Sans Serif"/>
                <a:cs typeface="Microsoft Sans Serif"/>
              </a:rPr>
              <a:t>1</a:t>
            </a:r>
            <a:r>
              <a:rPr sz="2400" baseline="-13888" dirty="0">
                <a:latin typeface="Microsoft Sans Serif"/>
                <a:cs typeface="Microsoft Sans Serif"/>
              </a:rPr>
              <a:t> </a:t>
            </a:r>
            <a:r>
              <a:rPr sz="2400" spc="-112" baseline="-13888" dirty="0">
                <a:latin typeface="Microsoft Sans Serif"/>
                <a:cs typeface="Microsoft Sans Serif"/>
              </a:rPr>
              <a:t> </a:t>
            </a:r>
            <a:r>
              <a:rPr sz="2400" i="1" spc="-55" dirty="0">
                <a:latin typeface="Verdana"/>
                <a:cs typeface="Verdana"/>
              </a:rPr>
              <a:t>&gt;</a:t>
            </a:r>
            <a:r>
              <a:rPr sz="2400" i="1" spc="-85" dirty="0">
                <a:latin typeface="Verdana"/>
                <a:cs typeface="Verdana"/>
              </a:rPr>
              <a:t> </a:t>
            </a:r>
            <a:r>
              <a:rPr sz="2400" i="1" spc="-95" dirty="0">
                <a:latin typeface="Arial"/>
                <a:cs typeface="Arial"/>
              </a:rPr>
              <a:t>a</a:t>
            </a:r>
            <a:r>
              <a:rPr sz="2400" i="1" spc="-67" baseline="-13888" dirty="0">
                <a:latin typeface="Trebuchet MS"/>
                <a:cs typeface="Trebuchet MS"/>
              </a:rPr>
              <a:t>i</a:t>
            </a:r>
            <a:r>
              <a:rPr sz="2400" i="1" spc="-254" baseline="-13888" dirty="0">
                <a:latin typeface="Trebuchet MS"/>
                <a:cs typeface="Trebuchet MS"/>
              </a:rPr>
              <a:t> </a:t>
            </a:r>
            <a:r>
              <a:rPr sz="2400" baseline="-13888" dirty="0">
                <a:latin typeface="Verdana"/>
                <a:cs typeface="Verdana"/>
              </a:rPr>
              <a:t>+</a:t>
            </a:r>
            <a:r>
              <a:rPr sz="2400" spc="-37" baseline="-13888" dirty="0">
                <a:latin typeface="Microsoft Sans Serif"/>
                <a:cs typeface="Microsoft Sans Serif"/>
              </a:rPr>
              <a:t>2</a:t>
            </a:r>
            <a:r>
              <a:rPr sz="2400" baseline="-13888" dirty="0">
                <a:latin typeface="Microsoft Sans Serif"/>
                <a:cs typeface="Microsoft Sans Serif"/>
              </a:rPr>
              <a:t> </a:t>
            </a:r>
            <a:r>
              <a:rPr sz="2400" spc="-112" baseline="-13888" dirty="0">
                <a:latin typeface="Microsoft Sans Serif"/>
                <a:cs typeface="Microsoft Sans Serif"/>
              </a:rPr>
              <a:t> </a:t>
            </a:r>
            <a:r>
              <a:rPr sz="2400" i="1" spc="-55" dirty="0">
                <a:latin typeface="Verdana"/>
                <a:cs typeface="Verdana"/>
              </a:rPr>
              <a:t>&gt;</a:t>
            </a:r>
            <a:r>
              <a:rPr sz="2400" i="1" spc="-85" dirty="0">
                <a:latin typeface="Verdana"/>
                <a:cs typeface="Verdana"/>
              </a:rPr>
              <a:t> </a:t>
            </a:r>
            <a:r>
              <a:rPr sz="2400" i="1" spc="-100" dirty="0">
                <a:latin typeface="Verdana"/>
                <a:cs typeface="Verdana"/>
              </a:rPr>
              <a:t>.</a:t>
            </a:r>
            <a:r>
              <a:rPr sz="2400" i="1" spc="-210" dirty="0">
                <a:latin typeface="Verdana"/>
                <a:cs typeface="Verdana"/>
              </a:rPr>
              <a:t> </a:t>
            </a:r>
            <a:r>
              <a:rPr sz="2400" i="1" spc="-100" dirty="0">
                <a:latin typeface="Verdana"/>
                <a:cs typeface="Verdana"/>
              </a:rPr>
              <a:t>.</a:t>
            </a:r>
            <a:r>
              <a:rPr sz="2400" i="1" spc="-204" dirty="0">
                <a:latin typeface="Verdana"/>
                <a:cs typeface="Verdana"/>
              </a:rPr>
              <a:t> </a:t>
            </a:r>
            <a:r>
              <a:rPr sz="2400" i="1" spc="-100" dirty="0">
                <a:latin typeface="Verdana"/>
                <a:cs typeface="Verdana"/>
              </a:rPr>
              <a:t>.</a:t>
            </a:r>
            <a:r>
              <a:rPr sz="2400" i="1" spc="-85" dirty="0">
                <a:latin typeface="Verdana"/>
                <a:cs typeface="Verdana"/>
              </a:rPr>
              <a:t> </a:t>
            </a:r>
            <a:r>
              <a:rPr sz="2400" i="1" spc="-55" dirty="0">
                <a:latin typeface="Verdana"/>
                <a:cs typeface="Verdana"/>
              </a:rPr>
              <a:t>&gt;</a:t>
            </a:r>
            <a:r>
              <a:rPr sz="2400" i="1" spc="-85" dirty="0">
                <a:latin typeface="Verdana"/>
                <a:cs typeface="Verdana"/>
              </a:rPr>
              <a:t> </a:t>
            </a:r>
            <a:r>
              <a:rPr sz="2400" i="1" spc="-95" dirty="0">
                <a:latin typeface="Arial"/>
                <a:cs typeface="Arial"/>
              </a:rPr>
              <a:t>a</a:t>
            </a:r>
            <a:r>
              <a:rPr sz="2400" i="1" baseline="-10416" dirty="0">
                <a:latin typeface="Trebuchet MS"/>
                <a:cs typeface="Trebuchet MS"/>
              </a:rPr>
              <a:t>n</a:t>
            </a:r>
            <a:endParaRPr sz="2400" baseline="-10416" dirty="0">
              <a:latin typeface="Trebuchet MS"/>
              <a:cs typeface="Trebuchet MS"/>
            </a:endParaRPr>
          </a:p>
          <a:p>
            <a:pPr marL="62865" marR="30480">
              <a:lnSpc>
                <a:spcPct val="112900"/>
              </a:lnSpc>
              <a:spcBef>
                <a:spcPts val="495"/>
              </a:spcBef>
            </a:pPr>
            <a:r>
              <a:rPr sz="2400" spc="-45" dirty="0">
                <a:latin typeface="Tahoma"/>
                <a:cs typeface="Tahoma"/>
              </a:rPr>
              <a:t>for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70" dirty="0">
                <a:latin typeface="Tahoma"/>
                <a:cs typeface="Tahoma"/>
              </a:rPr>
              <a:t>some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value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i="1" spc="15" dirty="0">
                <a:latin typeface="Arial"/>
                <a:cs typeface="Arial"/>
              </a:rPr>
              <a:t>i</a:t>
            </a:r>
            <a:r>
              <a:rPr sz="2400" i="1" spc="165" dirty="0">
                <a:latin typeface="Arial"/>
                <a:cs typeface="Arial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(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i="1" spc="245" dirty="0">
                <a:latin typeface="Arial"/>
                <a:cs typeface="Arial"/>
              </a:rPr>
              <a:t>≤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15" dirty="0">
                <a:latin typeface="Arial"/>
                <a:cs typeface="Arial"/>
              </a:rPr>
              <a:t>i</a:t>
            </a:r>
            <a:r>
              <a:rPr sz="2400" i="1" spc="100" dirty="0">
                <a:latin typeface="Arial"/>
                <a:cs typeface="Arial"/>
              </a:rPr>
              <a:t> </a:t>
            </a:r>
            <a:r>
              <a:rPr sz="2400" i="1" spc="245" dirty="0">
                <a:latin typeface="Arial"/>
                <a:cs typeface="Arial"/>
              </a:rPr>
              <a:t>≤</a:t>
            </a:r>
            <a:r>
              <a:rPr sz="2400" i="1" spc="-5" dirty="0">
                <a:latin typeface="Arial"/>
                <a:cs typeface="Arial"/>
              </a:rPr>
              <a:t> n</a:t>
            </a:r>
            <a:r>
              <a:rPr sz="2400" spc="-5" dirty="0">
                <a:latin typeface="Lucida Sans Unicode"/>
                <a:cs typeface="Lucida Sans Unicode"/>
              </a:rPr>
              <a:t>)</a:t>
            </a:r>
            <a:r>
              <a:rPr sz="2400" spc="-5" dirty="0">
                <a:latin typeface="Tahoma"/>
                <a:cs typeface="Tahoma"/>
              </a:rPr>
              <a:t>.</a:t>
            </a:r>
            <a:r>
              <a:rPr sz="2400" spc="15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A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70" dirty="0">
                <a:latin typeface="Tahoma"/>
                <a:cs typeface="Tahoma"/>
              </a:rPr>
              <a:t>sequence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is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also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considered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bitonic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if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the </a:t>
            </a:r>
            <a:r>
              <a:rPr sz="2400" spc="-330" dirty="0">
                <a:latin typeface="Tahoma"/>
                <a:cs typeface="Tahoma"/>
              </a:rPr>
              <a:t> </a:t>
            </a:r>
            <a:r>
              <a:rPr sz="2400" spc="-45" dirty="0">
                <a:latin typeface="Tahoma"/>
                <a:cs typeface="Tahoma"/>
              </a:rPr>
              <a:t>property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is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attained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65" dirty="0">
                <a:latin typeface="Tahoma"/>
                <a:cs typeface="Tahoma"/>
              </a:rPr>
              <a:t>by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shifting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the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numbers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cyclically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(left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or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right).</a:t>
            </a:r>
            <a:endParaRPr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757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260648"/>
            <a:ext cx="8229600" cy="2555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247015">
              <a:lnSpc>
                <a:spcPct val="112900"/>
              </a:lnSpc>
              <a:spcBef>
                <a:spcPts val="100"/>
              </a:spcBef>
            </a:pPr>
            <a:r>
              <a:rPr sz="2400" spc="65" dirty="0">
                <a:latin typeface="Tahoma"/>
                <a:cs typeface="Tahoma"/>
              </a:rPr>
              <a:t>A 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special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characteristic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35" dirty="0">
                <a:latin typeface="Tahoma"/>
                <a:cs typeface="Tahoma"/>
              </a:rPr>
              <a:t>of </a:t>
            </a:r>
            <a:r>
              <a:rPr sz="2400" spc="-25" dirty="0">
                <a:latin typeface="Tahoma"/>
                <a:cs typeface="Tahoma"/>
              </a:rPr>
              <a:t>bitonic </a:t>
            </a:r>
            <a:r>
              <a:rPr sz="2400" spc="-70" dirty="0">
                <a:latin typeface="Tahoma"/>
                <a:cs typeface="Tahoma"/>
              </a:rPr>
              <a:t>sequences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is </a:t>
            </a:r>
            <a:r>
              <a:rPr sz="2400" spc="-15" dirty="0">
                <a:latin typeface="Tahoma"/>
                <a:cs typeface="Tahoma"/>
              </a:rPr>
              <a:t>that </a:t>
            </a:r>
            <a:r>
              <a:rPr sz="2400" spc="-10" dirty="0">
                <a:latin typeface="Tahoma"/>
                <a:cs typeface="Tahoma"/>
              </a:rPr>
              <a:t>if </a:t>
            </a:r>
            <a:r>
              <a:rPr sz="2400" spc="-105" dirty="0">
                <a:latin typeface="Tahoma"/>
                <a:cs typeface="Tahoma"/>
              </a:rPr>
              <a:t>we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perform </a:t>
            </a:r>
            <a:r>
              <a:rPr sz="2400" spc="-55" dirty="0">
                <a:latin typeface="Tahoma"/>
                <a:cs typeface="Tahoma"/>
              </a:rPr>
              <a:t>a </a:t>
            </a:r>
            <a:r>
              <a:rPr sz="2400" spc="-330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compare-and-exchange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operation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with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elements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i="1" spc="-70" dirty="0">
                <a:latin typeface="Arial"/>
                <a:cs typeface="Arial"/>
              </a:rPr>
              <a:t>a</a:t>
            </a:r>
            <a:r>
              <a:rPr sz="2400" i="1" spc="-104" baseline="-10416" dirty="0">
                <a:latin typeface="Trebuchet MS"/>
                <a:cs typeface="Trebuchet MS"/>
              </a:rPr>
              <a:t>i</a:t>
            </a:r>
            <a:r>
              <a:rPr sz="2400" i="1" spc="120" baseline="-10416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ahoma"/>
                <a:cs typeface="Tahoma"/>
              </a:rPr>
              <a:t>and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i="1" spc="-70" dirty="0">
                <a:latin typeface="Arial"/>
                <a:cs typeface="Arial"/>
              </a:rPr>
              <a:t>a</a:t>
            </a:r>
            <a:r>
              <a:rPr sz="2400" i="1" spc="-104" baseline="-13888" dirty="0">
                <a:latin typeface="Trebuchet MS"/>
                <a:cs typeface="Trebuchet MS"/>
              </a:rPr>
              <a:t>i</a:t>
            </a:r>
            <a:r>
              <a:rPr sz="2400" i="1" spc="-254" baseline="-13888" dirty="0">
                <a:latin typeface="Trebuchet MS"/>
                <a:cs typeface="Trebuchet MS"/>
              </a:rPr>
              <a:t> </a:t>
            </a:r>
            <a:r>
              <a:rPr sz="2400" spc="-7" baseline="-13888" dirty="0">
                <a:latin typeface="Verdana"/>
                <a:cs typeface="Verdana"/>
              </a:rPr>
              <a:t>+</a:t>
            </a:r>
            <a:r>
              <a:rPr sz="2400" i="1" spc="-7" baseline="-13888" dirty="0">
                <a:latin typeface="Trebuchet MS"/>
                <a:cs typeface="Trebuchet MS"/>
              </a:rPr>
              <a:t>n/</a:t>
            </a:r>
            <a:r>
              <a:rPr sz="2400" spc="-7" baseline="-13888" dirty="0">
                <a:latin typeface="Microsoft Sans Serif"/>
                <a:cs typeface="Microsoft Sans Serif"/>
              </a:rPr>
              <a:t>2</a:t>
            </a:r>
            <a:r>
              <a:rPr sz="2400" spc="300" baseline="-13888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Tahoma"/>
                <a:cs typeface="Tahoma"/>
              </a:rPr>
              <a:t>for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all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i="1" spc="15" dirty="0">
                <a:latin typeface="Arial"/>
                <a:cs typeface="Arial"/>
              </a:rPr>
              <a:t>i</a:t>
            </a:r>
            <a:endParaRPr sz="2400" dirty="0">
              <a:latin typeface="Arial"/>
              <a:cs typeface="Arial"/>
            </a:endParaRPr>
          </a:p>
          <a:p>
            <a:pPr marL="63500" marR="30480" algn="just">
              <a:lnSpc>
                <a:spcPct val="112900"/>
              </a:lnSpc>
            </a:pPr>
            <a:r>
              <a:rPr sz="2400" spc="-30" dirty="0">
                <a:latin typeface="Tahoma"/>
                <a:cs typeface="Tahoma"/>
              </a:rPr>
              <a:t>(0 </a:t>
            </a:r>
            <a:r>
              <a:rPr sz="2400" i="1" spc="245" dirty="0">
                <a:latin typeface="Arial"/>
                <a:cs typeface="Arial"/>
              </a:rPr>
              <a:t>≤ </a:t>
            </a:r>
            <a:r>
              <a:rPr sz="2400" i="1" spc="15" dirty="0">
                <a:latin typeface="Arial"/>
                <a:cs typeface="Arial"/>
              </a:rPr>
              <a:t>i </a:t>
            </a:r>
            <a:r>
              <a:rPr sz="2400" i="1" spc="245" dirty="0">
                <a:latin typeface="Arial"/>
                <a:cs typeface="Arial"/>
              </a:rPr>
              <a:t>≤ </a:t>
            </a:r>
            <a:r>
              <a:rPr sz="2400" i="1" spc="-10" dirty="0">
                <a:latin typeface="Arial"/>
                <a:cs typeface="Arial"/>
              </a:rPr>
              <a:t>n</a:t>
            </a:r>
            <a:r>
              <a:rPr sz="2400" i="1" spc="-10" dirty="0">
                <a:latin typeface="Verdana"/>
                <a:cs typeface="Verdana"/>
              </a:rPr>
              <a:t>/</a:t>
            </a:r>
            <a:r>
              <a:rPr sz="2400" spc="-10" dirty="0">
                <a:latin typeface="Tahoma"/>
                <a:cs typeface="Tahoma"/>
              </a:rPr>
              <a:t>2) </a:t>
            </a:r>
            <a:r>
              <a:rPr sz="2400" spc="-25" dirty="0">
                <a:latin typeface="Tahoma"/>
                <a:cs typeface="Tahoma"/>
              </a:rPr>
              <a:t>in </a:t>
            </a:r>
            <a:r>
              <a:rPr sz="2400" spc="-55" dirty="0">
                <a:latin typeface="Tahoma"/>
                <a:cs typeface="Tahoma"/>
              </a:rPr>
              <a:t>a </a:t>
            </a:r>
            <a:r>
              <a:rPr sz="2400" spc="-70" dirty="0">
                <a:latin typeface="Tahoma"/>
                <a:cs typeface="Tahoma"/>
              </a:rPr>
              <a:t>sequence </a:t>
            </a:r>
            <a:r>
              <a:rPr sz="2400" spc="-35" dirty="0">
                <a:latin typeface="Tahoma"/>
                <a:cs typeface="Tahoma"/>
              </a:rPr>
              <a:t>of </a:t>
            </a:r>
            <a:r>
              <a:rPr sz="2400" spc="-45" dirty="0">
                <a:latin typeface="Tahoma"/>
                <a:cs typeface="Tahoma"/>
              </a:rPr>
              <a:t>size </a:t>
            </a:r>
            <a:r>
              <a:rPr sz="2400" i="1" spc="-35" dirty="0">
                <a:latin typeface="Arial"/>
                <a:cs typeface="Arial"/>
              </a:rPr>
              <a:t>n</a:t>
            </a:r>
            <a:r>
              <a:rPr sz="2400" spc="-35" dirty="0">
                <a:latin typeface="Tahoma"/>
                <a:cs typeface="Tahoma"/>
              </a:rPr>
              <a:t>, </a:t>
            </a:r>
            <a:r>
              <a:rPr sz="2400" spc="-100" dirty="0">
                <a:latin typeface="Tahoma"/>
                <a:cs typeface="Tahoma"/>
              </a:rPr>
              <a:t>we </a:t>
            </a:r>
            <a:r>
              <a:rPr sz="2400" spc="-30" dirty="0">
                <a:latin typeface="Tahoma"/>
                <a:cs typeface="Tahoma"/>
              </a:rPr>
              <a:t>obtain 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two bitonic </a:t>
            </a:r>
            <a:r>
              <a:rPr sz="2400" b="1" spc="-90" dirty="0">
                <a:solidFill>
                  <a:srgbClr val="FF0000"/>
                </a:solidFill>
                <a:latin typeface="Arial"/>
                <a:cs typeface="Arial"/>
              </a:rPr>
              <a:t>sequences </a:t>
            </a:r>
            <a:r>
              <a:rPr sz="2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which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values</a:t>
            </a:r>
            <a:r>
              <a:rPr sz="2400" b="1" spc="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sz="2400" b="1" spc="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sequence</a:t>
            </a:r>
            <a:r>
              <a:rPr sz="2400" b="1" spc="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400" b="1" spc="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smaller</a:t>
            </a:r>
            <a:r>
              <a:rPr sz="2400" b="1" spc="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than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values 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other</a:t>
            </a:r>
            <a:r>
              <a:rPr sz="2400" spc="-30" dirty="0"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2924944"/>
            <a:ext cx="748883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476672"/>
            <a:ext cx="8229600" cy="25326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2400" spc="-85" dirty="0">
                <a:latin typeface="Tahoma"/>
                <a:cs typeface="Tahoma"/>
              </a:rPr>
              <a:t>In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addition </a:t>
            </a:r>
            <a:r>
              <a:rPr sz="2400" spc="-15" dirty="0">
                <a:latin typeface="Tahoma"/>
                <a:cs typeface="Tahoma"/>
              </a:rPr>
              <a:t>to </a:t>
            </a:r>
            <a:r>
              <a:rPr sz="2400" spc="-25" dirty="0">
                <a:latin typeface="Tahoma"/>
                <a:cs typeface="Tahoma"/>
              </a:rPr>
              <a:t>both </a:t>
            </a:r>
            <a:r>
              <a:rPr sz="2400" spc="-70" dirty="0">
                <a:latin typeface="Tahoma"/>
                <a:cs typeface="Tahoma"/>
              </a:rPr>
              <a:t>sequences </a:t>
            </a:r>
            <a:r>
              <a:rPr sz="2400" spc="-45" dirty="0">
                <a:latin typeface="Tahoma"/>
                <a:cs typeface="Tahoma"/>
              </a:rPr>
              <a:t>being </a:t>
            </a:r>
            <a:r>
              <a:rPr sz="2400" spc="-25" dirty="0">
                <a:latin typeface="Tahoma"/>
                <a:cs typeface="Tahoma"/>
              </a:rPr>
              <a:t>bitonic </a:t>
            </a:r>
            <a:r>
              <a:rPr sz="2400" spc="-65" dirty="0">
                <a:latin typeface="Tahoma"/>
                <a:cs typeface="Tahoma"/>
              </a:rPr>
              <a:t>sequences, 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all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values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spc="-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left</a:t>
            </a:r>
            <a:r>
              <a:rPr sz="2400" b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sequence</a:t>
            </a:r>
            <a:r>
              <a:rPr sz="2400" b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400" b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FF0000"/>
                </a:solidFill>
                <a:latin typeface="Arial"/>
                <a:cs typeface="Arial"/>
              </a:rPr>
              <a:t>less</a:t>
            </a:r>
            <a:r>
              <a:rPr sz="2400" b="1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than</a:t>
            </a:r>
            <a:r>
              <a:rPr sz="2400" b="1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all</a:t>
            </a:r>
            <a:r>
              <a:rPr sz="2400" b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values</a:t>
            </a:r>
            <a:r>
              <a:rPr sz="2400" b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400" b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right</a:t>
            </a:r>
            <a:r>
              <a:rPr sz="2400" b="1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sequence</a:t>
            </a:r>
            <a:r>
              <a:rPr sz="2400" spc="-75" dirty="0"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  <a:p>
            <a:pPr marL="12700" marR="20320">
              <a:lnSpc>
                <a:spcPct val="112900"/>
              </a:lnSpc>
              <a:spcBef>
                <a:spcPts val="415"/>
              </a:spcBef>
            </a:pPr>
            <a:r>
              <a:rPr sz="2400" spc="-45" dirty="0">
                <a:latin typeface="Tahoma"/>
                <a:cs typeface="Tahoma"/>
              </a:rPr>
              <a:t>Hence,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10" dirty="0">
                <a:latin typeface="Tahoma"/>
                <a:cs typeface="Tahoma"/>
              </a:rPr>
              <a:t>w</a:t>
            </a:r>
            <a:r>
              <a:rPr sz="2400" spc="-95" dirty="0">
                <a:latin typeface="Tahoma"/>
                <a:cs typeface="Tahoma"/>
              </a:rPr>
              <a:t>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apply</a:t>
            </a:r>
            <a:r>
              <a:rPr sz="240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recursively</a:t>
            </a:r>
            <a:r>
              <a:rPr sz="240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these</a:t>
            </a:r>
            <a:r>
              <a:rPr sz="2400" b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comp</a:t>
            </a:r>
            <a:r>
              <a:rPr sz="2400" b="1" spc="-8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re-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and-exchange  operations</a:t>
            </a:r>
            <a:r>
              <a:rPr sz="24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5" dirty="0">
                <a:latin typeface="Tahoma"/>
                <a:cs typeface="Tahoma"/>
              </a:rPr>
              <a:t>to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a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given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bitonic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65" dirty="0">
                <a:latin typeface="Tahoma"/>
                <a:cs typeface="Tahoma"/>
              </a:rPr>
              <a:t>sequence,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we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will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45" dirty="0">
                <a:latin typeface="Tahoma"/>
                <a:cs typeface="Tahoma"/>
              </a:rPr>
              <a:t>get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a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sorted</a:t>
            </a:r>
            <a:r>
              <a:rPr sz="2400" b="1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sequence</a:t>
            </a:r>
            <a:r>
              <a:rPr sz="2400" spc="-75" dirty="0"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624" y="3068960"/>
            <a:ext cx="684076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976664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/>
              <a:t>Parallel Algorithm- </a:t>
            </a:r>
            <a:r>
              <a:rPr lang="en-US" dirty="0" smtClean="0"/>
              <a:t>The Problem is divided into sub-problems and are executed in parallel to get individual outputs. Later  on, these individual outputs are combined together to get the final desired output.</a:t>
            </a:r>
          </a:p>
          <a:p>
            <a:pPr algn="just"/>
            <a:r>
              <a:rPr lang="en-US" dirty="0" smtClean="0"/>
              <a:t>To be run on parallel machines or parallel computers</a:t>
            </a:r>
          </a:p>
          <a:p>
            <a:pPr algn="just"/>
            <a:r>
              <a:rPr lang="en-US" dirty="0" smtClean="0"/>
              <a:t>It can be executed simultaneously on many different processing devices and then combined together to get the correct result.</a:t>
            </a:r>
          </a:p>
          <a:p>
            <a:pPr algn="just"/>
            <a:r>
              <a:rPr lang="en-US" dirty="0" smtClean="0"/>
              <a:t>Parallel algorithms are highly useful in processing huge volumes of data in quick time.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3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1" y="332656"/>
            <a:ext cx="8432429" cy="646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</a:t>
            </a:r>
            <a:r>
              <a:rPr lang="en-US" dirty="0" smtClean="0"/>
              <a:t> Describe the three different hardware architectures for parallel database systems. </a:t>
            </a:r>
          </a:p>
          <a:p>
            <a:pPr marL="0" indent="0">
              <a:buNone/>
            </a:pPr>
            <a:r>
              <a:rPr lang="en-US" b="1" dirty="0" smtClean="0"/>
              <a:t>2.</a:t>
            </a:r>
            <a:r>
              <a:rPr lang="en-US" dirty="0" smtClean="0"/>
              <a:t> Why is a shared-nothing architecture attractive for parallel database systems?</a:t>
            </a:r>
          </a:p>
          <a:p>
            <a:pPr marL="0" indent="0">
              <a:buNone/>
            </a:pPr>
            <a:r>
              <a:rPr lang="en-US" b="1" dirty="0" smtClean="0"/>
              <a:t>3.</a:t>
            </a:r>
            <a:r>
              <a:rPr lang="en-US" dirty="0" smtClean="0"/>
              <a:t> Explain the software architecture for execution of individual operation in parallel.</a:t>
            </a:r>
          </a:p>
          <a:p>
            <a:pPr marL="0" indent="0">
              <a:buNone/>
            </a:pPr>
            <a:r>
              <a:rPr lang="en-US" b="1" dirty="0" smtClean="0"/>
              <a:t>4.</a:t>
            </a:r>
            <a:r>
              <a:rPr lang="en-US" dirty="0" smtClean="0"/>
              <a:t> Explain the difference between pipelined parallelism and data-partitioned parallelism.</a:t>
            </a:r>
          </a:p>
          <a:p>
            <a:pPr marL="0" indent="0">
              <a:buNone/>
            </a:pPr>
            <a:r>
              <a:rPr lang="en-US" b="1" dirty="0" smtClean="0"/>
              <a:t>5.</a:t>
            </a:r>
            <a:r>
              <a:rPr lang="en-US" dirty="0" smtClean="0"/>
              <a:t> How you would implement the SQL statement ‘select * from employee order by salary’ in a parallel database system?</a:t>
            </a:r>
          </a:p>
          <a:p>
            <a:pPr marL="0" indent="0">
              <a:buNone/>
            </a:pPr>
            <a:r>
              <a:rPr lang="en-US" b="1" dirty="0" smtClean="0"/>
              <a:t>6</a:t>
            </a:r>
            <a:r>
              <a:rPr lang="en-US" dirty="0" smtClean="0"/>
              <a:t>. Describe the software architecture for parallel sorting. </a:t>
            </a:r>
          </a:p>
          <a:p>
            <a:pPr marL="0" indent="0">
              <a:buNone/>
            </a:pPr>
            <a:r>
              <a:rPr lang="en-US" b="1" dirty="0" smtClean="0"/>
              <a:t>7.</a:t>
            </a:r>
            <a:r>
              <a:rPr lang="en-US" dirty="0" smtClean="0"/>
              <a:t> Explain how two tables can be joined to exploit parallelism. </a:t>
            </a:r>
          </a:p>
          <a:p>
            <a:pPr marL="0" indent="0">
              <a:buNone/>
            </a:pPr>
            <a:r>
              <a:rPr lang="en-US" b="1" dirty="0" smtClean="0"/>
              <a:t>8.</a:t>
            </a:r>
            <a:r>
              <a:rPr lang="en-US" dirty="0" smtClean="0"/>
              <a:t> Describe different data partitioning techniques mentioning there advantages and disadvantages.</a:t>
            </a:r>
          </a:p>
          <a:p>
            <a:pPr marL="0" indent="0">
              <a:buNone/>
            </a:pPr>
            <a:r>
              <a:rPr lang="en-US" b="1" dirty="0" smtClean="0"/>
              <a:t>9</a:t>
            </a:r>
            <a:r>
              <a:rPr lang="en-US" dirty="0" smtClean="0"/>
              <a:t>. Distinguish between intra operator parallelism and inter operator parallelism.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38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806489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5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 of parallel Algorithm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first step in developing a parallel algorithm is to decompose the problem into tasks that can be executed concurrently</a:t>
            </a:r>
          </a:p>
          <a:p>
            <a:r>
              <a:rPr lang="en-US" dirty="0" smtClean="0"/>
              <a:t>A given problem may be decomposed into tasks in many different ways.</a:t>
            </a:r>
          </a:p>
          <a:p>
            <a:r>
              <a:rPr lang="en-US" dirty="0" smtClean="0"/>
              <a:t>Tasks may be of same, different or even indeterminate sizes.</a:t>
            </a:r>
          </a:p>
          <a:p>
            <a:r>
              <a:rPr lang="en-US" dirty="0" smtClean="0"/>
              <a:t>A decomposition can be shown in the form of a directed graph with nodes corresponding to tasks and edges indicating that the result of one task is required for processing the next. Such a graph is called a task dependency graph.</a:t>
            </a:r>
          </a:p>
        </p:txBody>
      </p:sp>
    </p:spTree>
    <p:extLst>
      <p:ext uri="{BB962C8B-B14F-4D97-AF65-F5344CB8AC3E}">
        <p14:creationId xmlns:p14="http://schemas.microsoft.com/office/powerpoint/2010/main" val="39399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5112"/>
            <a:ext cx="8229600" cy="361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0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Approaches to develop parallel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algorithm for a given problem may be developed using one or more of the following:</a:t>
            </a:r>
          </a:p>
          <a:p>
            <a:pPr marL="514350" indent="-514350">
              <a:buAutoNum type="arabicPeriod"/>
            </a:pPr>
            <a:r>
              <a:rPr lang="en-US" dirty="0" smtClean="0"/>
              <a:t>Detect and exploit the inherent parallelism available in the existing sequential algorithm.</a:t>
            </a:r>
          </a:p>
          <a:p>
            <a:pPr marL="514350" indent="-514350">
              <a:buAutoNum type="arabicPeriod"/>
            </a:pPr>
            <a:r>
              <a:rPr lang="en-US" dirty="0" smtClean="0"/>
              <a:t>Independently invent a new parallel algorithm</a:t>
            </a:r>
          </a:p>
          <a:p>
            <a:pPr marL="514350" indent="-514350">
              <a:buAutoNum type="arabicPeriod"/>
            </a:pPr>
            <a:r>
              <a:rPr lang="en-US" dirty="0" smtClean="0"/>
              <a:t>Adapt an existing parallel algorithm that solve a similar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7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Algorithm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parallel algorithm is analyzed mainly in terms of its time, processor and work complexities.</a:t>
            </a:r>
          </a:p>
          <a:p>
            <a:pPr marL="0" indent="0">
              <a:buNone/>
            </a:pPr>
            <a:r>
              <a:rPr lang="en-US" dirty="0" smtClean="0"/>
              <a:t>Time complexity T(n): execution time/run time</a:t>
            </a:r>
          </a:p>
          <a:p>
            <a:pPr marL="0" indent="0">
              <a:buNone/>
            </a:pPr>
            <a:r>
              <a:rPr lang="en-US" dirty="0" smtClean="0"/>
              <a:t>How many time steps are needed?</a:t>
            </a:r>
          </a:p>
          <a:p>
            <a:pPr marL="0" indent="0">
              <a:buNone/>
            </a:pPr>
            <a:r>
              <a:rPr lang="en-US" dirty="0" smtClean="0"/>
              <a:t>Processor Complexity p(n): total number of processors used </a:t>
            </a:r>
          </a:p>
          <a:p>
            <a:pPr marL="0" indent="0">
              <a:buNone/>
            </a:pPr>
            <a:r>
              <a:rPr lang="en-US" dirty="0" smtClean="0"/>
              <a:t>Work complexity w(n):  total Cost</a:t>
            </a:r>
          </a:p>
          <a:p>
            <a:pPr marL="0" indent="0">
              <a:buNone/>
            </a:pPr>
            <a:r>
              <a:rPr lang="en-US" dirty="0" smtClean="0"/>
              <a:t>Total cost=  time complexity * number of processors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9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2731"/>
            <a:ext cx="8229600" cy="326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3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1238</Words>
  <Application>Microsoft Office PowerPoint</Application>
  <PresentationFormat>On-screen Show (4:3)</PresentationFormat>
  <Paragraphs>93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Parallel Algorithms for Sorting</vt:lpstr>
      <vt:lpstr>Algorithms</vt:lpstr>
      <vt:lpstr>PowerPoint Presentation</vt:lpstr>
      <vt:lpstr>PowerPoint Presentation</vt:lpstr>
      <vt:lpstr>Principle of parallel Algorithm Design</vt:lpstr>
      <vt:lpstr>PowerPoint Presentation</vt:lpstr>
      <vt:lpstr>Approaches to develop parallel algorithm</vt:lpstr>
      <vt:lpstr>Parallel Algorithm Complexity</vt:lpstr>
      <vt:lpstr>PowerPoint Presentation</vt:lpstr>
      <vt:lpstr>Parallel Sorting Algorithms</vt:lpstr>
      <vt:lpstr>Bubble Sort</vt:lpstr>
      <vt:lpstr>PowerPoint Presentation</vt:lpstr>
      <vt:lpstr>Parallel Bubble sort</vt:lpstr>
      <vt:lpstr>PowerPoint Presentation</vt:lpstr>
      <vt:lpstr>Merge Sort</vt:lpstr>
      <vt:lpstr>Parallel 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Bitonic Mergesort</vt:lpstr>
      <vt:lpstr>PowerPoint Presentation</vt:lpstr>
      <vt:lpstr>PowerPoint Presentation</vt:lpstr>
      <vt:lpstr>PowerPoint Presentation</vt:lpstr>
      <vt:lpstr>Sample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Algorithms for Sorting</dc:title>
  <dc:creator>Vinay Maddiralla</dc:creator>
  <cp:lastModifiedBy>Vinay Maddiralla</cp:lastModifiedBy>
  <cp:revision>17</cp:revision>
  <dcterms:created xsi:type="dcterms:W3CDTF">2022-12-05T05:02:07Z</dcterms:created>
  <dcterms:modified xsi:type="dcterms:W3CDTF">2022-12-05T12:24:00Z</dcterms:modified>
</cp:coreProperties>
</file>