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4" r:id="rId17"/>
    <p:sldId id="285" r:id="rId18"/>
    <p:sldId id="282" r:id="rId19"/>
    <p:sldId id="283" r:id="rId20"/>
    <p:sldId id="276" r:id="rId21"/>
    <p:sldId id="277" r:id="rId22"/>
    <p:sldId id="278" r:id="rId23"/>
    <p:sldId id="279" r:id="rId24"/>
    <p:sldId id="280" r:id="rId25"/>
    <p:sldId id="281" r:id="rId26"/>
    <p:sldId id="272" r:id="rId27"/>
    <p:sldId id="273"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4" d="100"/>
          <a:sy n="54" d="100"/>
        </p:scale>
        <p:origin x="-102" y="-5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AC14A4-3010-4EFC-AB15-666F0EB42DC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272325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14A4-3010-4EFC-AB15-666F0EB42DC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156831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14A4-3010-4EFC-AB15-666F0EB42DC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7687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14A4-3010-4EFC-AB15-666F0EB42DC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105972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C14A4-3010-4EFC-AB15-666F0EB42DC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219270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AC14A4-3010-4EFC-AB15-666F0EB42DC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40991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AC14A4-3010-4EFC-AB15-666F0EB42DCD}"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212936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AC14A4-3010-4EFC-AB15-666F0EB42DCD}"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327027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C14A4-3010-4EFC-AB15-666F0EB42DCD}"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269802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C14A4-3010-4EFC-AB15-666F0EB42DC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248062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C14A4-3010-4EFC-AB15-666F0EB42DC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1DEF0-997D-44BE-9986-4EB5BB677E8B}" type="slidenum">
              <a:rPr lang="en-US" smtClean="0"/>
              <a:t>‹#›</a:t>
            </a:fld>
            <a:endParaRPr lang="en-US"/>
          </a:p>
        </p:txBody>
      </p:sp>
    </p:spTree>
    <p:extLst>
      <p:ext uri="{BB962C8B-B14F-4D97-AF65-F5344CB8AC3E}">
        <p14:creationId xmlns:p14="http://schemas.microsoft.com/office/powerpoint/2010/main" val="230904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C14A4-3010-4EFC-AB15-666F0EB42DCD}" type="datetimeFigureOut">
              <a:rPr lang="en-US" smtClean="0"/>
              <a:t>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1DEF0-997D-44BE-9986-4EB5BB677E8B}" type="slidenum">
              <a:rPr lang="en-US" smtClean="0"/>
              <a:t>‹#›</a:t>
            </a:fld>
            <a:endParaRPr lang="en-US"/>
          </a:p>
        </p:txBody>
      </p:sp>
    </p:spTree>
    <p:extLst>
      <p:ext uri="{BB962C8B-B14F-4D97-AF65-F5344CB8AC3E}">
        <p14:creationId xmlns:p14="http://schemas.microsoft.com/office/powerpoint/2010/main" val="413259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Multimedia Database</a:t>
            </a:r>
          </a:p>
        </p:txBody>
      </p:sp>
    </p:spTree>
    <p:extLst>
      <p:ext uri="{BB962C8B-B14F-4D97-AF65-F5344CB8AC3E}">
        <p14:creationId xmlns:p14="http://schemas.microsoft.com/office/powerpoint/2010/main" val="268011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nSpc>
                <a:spcPct val="150000"/>
              </a:lnSpc>
              <a:spcBef>
                <a:spcPts val="0"/>
              </a:spcBef>
            </a:pPr>
            <a:r>
              <a:rPr lang="en-US" dirty="0"/>
              <a:t>Since there is restriction on conversion between </a:t>
            </a:r>
          </a:p>
          <a:p>
            <a:pPr marL="0" indent="0">
              <a:lnSpc>
                <a:spcPct val="150000"/>
              </a:lnSpc>
              <a:spcBef>
                <a:spcPts val="0"/>
              </a:spcBef>
              <a:buNone/>
            </a:pPr>
            <a:r>
              <a:rPr lang="en-US" dirty="0"/>
              <a:t>    formats hence a multimedia database </a:t>
            </a:r>
          </a:p>
          <a:p>
            <a:pPr marL="0" indent="0">
              <a:lnSpc>
                <a:spcPct val="150000"/>
              </a:lnSpc>
              <a:spcBef>
                <a:spcPts val="0"/>
              </a:spcBef>
              <a:buNone/>
            </a:pPr>
            <a:r>
              <a:rPr lang="en-US" dirty="0"/>
              <a:t>    management system should have LOB data types </a:t>
            </a:r>
          </a:p>
          <a:p>
            <a:pPr marL="0" indent="0">
              <a:lnSpc>
                <a:spcPct val="150000"/>
              </a:lnSpc>
              <a:spcBef>
                <a:spcPts val="0"/>
              </a:spcBef>
              <a:buNone/>
            </a:pPr>
            <a:r>
              <a:rPr lang="en-US" dirty="0"/>
              <a:t>    that support a variety of formats. </a:t>
            </a:r>
          </a:p>
          <a:p>
            <a:pPr>
              <a:lnSpc>
                <a:spcPct val="150000"/>
              </a:lnSpc>
              <a:spcBef>
                <a:spcPts val="0"/>
              </a:spcBef>
            </a:pPr>
            <a:r>
              <a:rPr lang="en-US" dirty="0"/>
              <a:t>Media data take a lot of processing time and </a:t>
            </a:r>
          </a:p>
          <a:p>
            <a:pPr marL="0" indent="0">
              <a:lnSpc>
                <a:spcPct val="150000"/>
              </a:lnSpc>
              <a:spcBef>
                <a:spcPts val="0"/>
              </a:spcBef>
              <a:buNone/>
            </a:pPr>
            <a:r>
              <a:rPr lang="en-US" dirty="0"/>
              <a:t>    bandwidth.</a:t>
            </a:r>
          </a:p>
        </p:txBody>
      </p:sp>
    </p:spTree>
    <p:extLst>
      <p:ext uri="{BB962C8B-B14F-4D97-AF65-F5344CB8AC3E}">
        <p14:creationId xmlns:p14="http://schemas.microsoft.com/office/powerpoint/2010/main" val="295745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nSpc>
                <a:spcPct val="160000"/>
              </a:lnSpc>
              <a:spcBef>
                <a:spcPts val="0"/>
              </a:spcBef>
            </a:pPr>
            <a:r>
              <a:rPr lang="en-US" dirty="0"/>
              <a:t>Large Objects (LOBs) are a set of data types that are </a:t>
            </a:r>
          </a:p>
          <a:p>
            <a:pPr marL="0" indent="0">
              <a:lnSpc>
                <a:spcPct val="160000"/>
              </a:lnSpc>
              <a:spcBef>
                <a:spcPts val="0"/>
              </a:spcBef>
              <a:buNone/>
            </a:pPr>
            <a:r>
              <a:rPr lang="en-US" dirty="0"/>
              <a:t>    designed to hold large amounts of data.  </a:t>
            </a:r>
          </a:p>
          <a:p>
            <a:pPr>
              <a:lnSpc>
                <a:spcPct val="160000"/>
              </a:lnSpc>
              <a:spcBef>
                <a:spcPts val="0"/>
              </a:spcBef>
            </a:pPr>
            <a:r>
              <a:rPr lang="en-US" dirty="0"/>
              <a:t>The maximum size for a single LOB can range is from 8 </a:t>
            </a:r>
          </a:p>
          <a:p>
            <a:pPr marL="0" indent="0">
              <a:lnSpc>
                <a:spcPct val="160000"/>
              </a:lnSpc>
              <a:spcBef>
                <a:spcPts val="0"/>
              </a:spcBef>
              <a:buNone/>
            </a:pPr>
            <a:r>
              <a:rPr lang="en-US" dirty="0"/>
              <a:t>    terabytes to 128 terabytes (in Oracle) depending on </a:t>
            </a:r>
          </a:p>
          <a:p>
            <a:pPr marL="0" indent="0">
              <a:lnSpc>
                <a:spcPct val="160000"/>
              </a:lnSpc>
              <a:spcBef>
                <a:spcPts val="0"/>
              </a:spcBef>
              <a:buNone/>
            </a:pPr>
            <a:r>
              <a:rPr lang="en-US" dirty="0"/>
              <a:t>    how the database is configured.</a:t>
            </a:r>
          </a:p>
          <a:p>
            <a:pPr>
              <a:lnSpc>
                <a:spcPct val="160000"/>
              </a:lnSpc>
              <a:spcBef>
                <a:spcPts val="0"/>
              </a:spcBef>
            </a:pPr>
            <a:r>
              <a:rPr lang="en-US" dirty="0"/>
              <a:t>Storing data in LOBs enables you to access and  </a:t>
            </a:r>
          </a:p>
          <a:p>
            <a:pPr marL="0" indent="0">
              <a:lnSpc>
                <a:spcPct val="160000"/>
              </a:lnSpc>
              <a:spcBef>
                <a:spcPts val="0"/>
              </a:spcBef>
              <a:buNone/>
            </a:pPr>
            <a:r>
              <a:rPr lang="en-US" dirty="0"/>
              <a:t>     manipulate the data efficiently in your application.</a:t>
            </a:r>
          </a:p>
          <a:p>
            <a:endParaRPr lang="en-US" dirty="0"/>
          </a:p>
        </p:txBody>
      </p:sp>
    </p:spTree>
    <p:extLst>
      <p:ext uri="{BB962C8B-B14F-4D97-AF65-F5344CB8AC3E}">
        <p14:creationId xmlns:p14="http://schemas.microsoft.com/office/powerpoint/2010/main" val="308218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nSpc>
                <a:spcPct val="150000"/>
              </a:lnSpc>
              <a:spcBef>
                <a:spcPts val="0"/>
              </a:spcBef>
            </a:pPr>
            <a:r>
              <a:rPr lang="en-US" sz="2600" dirty="0"/>
              <a:t>There are a variety of LOB data types:</a:t>
            </a:r>
          </a:p>
          <a:p>
            <a:pPr lvl="1">
              <a:lnSpc>
                <a:spcPct val="150000"/>
              </a:lnSpc>
              <a:spcBef>
                <a:spcPts val="0"/>
              </a:spcBef>
            </a:pPr>
            <a:r>
              <a:rPr lang="en-US" sz="2600" dirty="0"/>
              <a:t>BLOB Binary Large Object: </a:t>
            </a:r>
          </a:p>
          <a:p>
            <a:pPr lvl="2">
              <a:lnSpc>
                <a:spcPct val="150000"/>
              </a:lnSpc>
              <a:spcBef>
                <a:spcPts val="0"/>
              </a:spcBef>
            </a:pPr>
            <a:r>
              <a:rPr lang="en-US" dirty="0"/>
              <a:t>It stores any kind of data in binary format. It is typically used </a:t>
            </a:r>
          </a:p>
          <a:p>
            <a:pPr marL="914400" lvl="2" indent="0">
              <a:lnSpc>
                <a:spcPct val="150000"/>
              </a:lnSpc>
              <a:spcBef>
                <a:spcPts val="0"/>
              </a:spcBef>
              <a:buNone/>
            </a:pPr>
            <a:r>
              <a:rPr lang="en-US" dirty="0"/>
              <a:t>    for multimedia data such as images, audio, and video.</a:t>
            </a:r>
          </a:p>
          <a:p>
            <a:pPr lvl="1">
              <a:lnSpc>
                <a:spcPct val="150000"/>
              </a:lnSpc>
              <a:spcBef>
                <a:spcPts val="0"/>
              </a:spcBef>
            </a:pPr>
            <a:r>
              <a:rPr lang="en-US" sz="2600" dirty="0"/>
              <a:t>CLOB Character Large Object</a:t>
            </a:r>
          </a:p>
          <a:p>
            <a:pPr lvl="2">
              <a:lnSpc>
                <a:spcPct val="150000"/>
              </a:lnSpc>
              <a:spcBef>
                <a:spcPts val="0"/>
              </a:spcBef>
            </a:pPr>
            <a:r>
              <a:rPr lang="en-US" dirty="0"/>
              <a:t>Stores string data in the database character set format. It is </a:t>
            </a:r>
          </a:p>
          <a:p>
            <a:pPr marL="914400" lvl="2" indent="0">
              <a:lnSpc>
                <a:spcPct val="150000"/>
              </a:lnSpc>
              <a:spcBef>
                <a:spcPts val="0"/>
              </a:spcBef>
              <a:buNone/>
            </a:pPr>
            <a:r>
              <a:rPr lang="en-US" dirty="0"/>
              <a:t>    used for large strings or documents that use the database </a:t>
            </a:r>
          </a:p>
          <a:p>
            <a:pPr marL="914400" lvl="2" indent="0">
              <a:lnSpc>
                <a:spcPct val="150000"/>
              </a:lnSpc>
              <a:spcBef>
                <a:spcPts val="0"/>
              </a:spcBef>
              <a:buNone/>
            </a:pPr>
            <a:r>
              <a:rPr lang="en-US" dirty="0"/>
              <a:t>    character set exclusively. Characters in the database </a:t>
            </a:r>
          </a:p>
          <a:p>
            <a:pPr marL="914400" lvl="2" indent="0">
              <a:lnSpc>
                <a:spcPct val="150000"/>
              </a:lnSpc>
              <a:spcBef>
                <a:spcPts val="0"/>
              </a:spcBef>
              <a:buNone/>
            </a:pPr>
            <a:r>
              <a:rPr lang="en-US" dirty="0"/>
              <a:t>    character set are in a </a:t>
            </a:r>
            <a:r>
              <a:rPr lang="en-US" i="1" u="sng" dirty="0"/>
              <a:t>fixed width format</a:t>
            </a:r>
            <a:r>
              <a:rPr lang="en-US" dirty="0"/>
              <a:t>.</a:t>
            </a:r>
          </a:p>
          <a:p>
            <a:endParaRPr lang="en-US" dirty="0"/>
          </a:p>
        </p:txBody>
      </p:sp>
    </p:spTree>
    <p:extLst>
      <p:ext uri="{BB962C8B-B14F-4D97-AF65-F5344CB8AC3E}">
        <p14:creationId xmlns:p14="http://schemas.microsoft.com/office/powerpoint/2010/main" val="339103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nSpc>
                <a:spcPct val="170000"/>
              </a:lnSpc>
              <a:spcBef>
                <a:spcPts val="0"/>
              </a:spcBef>
            </a:pPr>
            <a:r>
              <a:rPr lang="en-US" dirty="0"/>
              <a:t>NCLOB National Character Large Object</a:t>
            </a:r>
          </a:p>
          <a:p>
            <a:pPr lvl="1">
              <a:lnSpc>
                <a:spcPct val="170000"/>
              </a:lnSpc>
              <a:spcBef>
                <a:spcPts val="0"/>
              </a:spcBef>
            </a:pPr>
            <a:r>
              <a:rPr lang="en-US" dirty="0"/>
              <a:t>Stores string data in National Character Set format. It is used for storing large </a:t>
            </a:r>
          </a:p>
          <a:p>
            <a:pPr marL="457200" lvl="1" indent="0">
              <a:lnSpc>
                <a:spcPct val="170000"/>
              </a:lnSpc>
              <a:spcBef>
                <a:spcPts val="0"/>
              </a:spcBef>
              <a:buNone/>
            </a:pPr>
            <a:r>
              <a:rPr lang="en-US" dirty="0"/>
              <a:t>     strings or documents. It supports characters of varying width format.</a:t>
            </a:r>
          </a:p>
          <a:p>
            <a:pPr>
              <a:lnSpc>
                <a:spcPct val="170000"/>
              </a:lnSpc>
              <a:spcBef>
                <a:spcPts val="0"/>
              </a:spcBef>
            </a:pPr>
            <a:r>
              <a:rPr lang="en-US" dirty="0"/>
              <a:t>BFILE External Binary File</a:t>
            </a:r>
          </a:p>
          <a:p>
            <a:pPr lvl="1">
              <a:lnSpc>
                <a:spcPct val="170000"/>
              </a:lnSpc>
              <a:spcBef>
                <a:spcPts val="0"/>
              </a:spcBef>
            </a:pPr>
            <a:r>
              <a:rPr lang="en-US" dirty="0"/>
              <a:t>A binary file stored outside of the database in the host operating system file </a:t>
            </a:r>
          </a:p>
          <a:p>
            <a:pPr marL="457200" lvl="1" indent="0">
              <a:lnSpc>
                <a:spcPct val="170000"/>
              </a:lnSpc>
              <a:spcBef>
                <a:spcPts val="0"/>
              </a:spcBef>
              <a:buNone/>
            </a:pPr>
            <a:r>
              <a:rPr lang="en-US" dirty="0"/>
              <a:t>    system, but accessible from database tables. BFILEs can be accessed from your </a:t>
            </a:r>
          </a:p>
          <a:p>
            <a:pPr marL="457200" lvl="1" indent="0">
              <a:lnSpc>
                <a:spcPct val="170000"/>
              </a:lnSpc>
              <a:spcBef>
                <a:spcPts val="0"/>
              </a:spcBef>
              <a:buNone/>
            </a:pPr>
            <a:r>
              <a:rPr lang="en-US" dirty="0"/>
              <a:t>    application on a read-only basis. Use BFILEs to store static data, such as image </a:t>
            </a:r>
          </a:p>
          <a:p>
            <a:pPr marL="457200" lvl="1" indent="0">
              <a:lnSpc>
                <a:spcPct val="170000"/>
              </a:lnSpc>
              <a:spcBef>
                <a:spcPts val="0"/>
              </a:spcBef>
              <a:buNone/>
            </a:pPr>
            <a:r>
              <a:rPr lang="en-US" dirty="0"/>
              <a:t>    data, that is not manipulated in applications. Any kind of data, that is, any </a:t>
            </a:r>
          </a:p>
          <a:p>
            <a:pPr marL="457200" lvl="1" indent="0">
              <a:lnSpc>
                <a:spcPct val="170000"/>
              </a:lnSpc>
              <a:spcBef>
                <a:spcPts val="0"/>
              </a:spcBef>
              <a:buNone/>
            </a:pPr>
            <a:r>
              <a:rPr lang="en-US" dirty="0"/>
              <a:t>    operating system file, can be stored in a BFILE column.</a:t>
            </a:r>
          </a:p>
          <a:p>
            <a:endParaRPr lang="en-US" dirty="0"/>
          </a:p>
        </p:txBody>
      </p:sp>
    </p:spTree>
    <p:extLst>
      <p:ext uri="{BB962C8B-B14F-4D97-AF65-F5344CB8AC3E}">
        <p14:creationId xmlns:p14="http://schemas.microsoft.com/office/powerpoint/2010/main" val="50541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nSpc>
                <a:spcPct val="160000"/>
              </a:lnSpc>
              <a:spcBef>
                <a:spcPts val="0"/>
              </a:spcBef>
            </a:pPr>
            <a:r>
              <a:rPr lang="en-US" dirty="0"/>
              <a:t>The techniques you use when accessing a cell in a LOB </a:t>
            </a:r>
          </a:p>
          <a:p>
            <a:pPr marL="0" indent="0">
              <a:lnSpc>
                <a:spcPct val="160000"/>
              </a:lnSpc>
              <a:spcBef>
                <a:spcPts val="0"/>
              </a:spcBef>
              <a:buNone/>
            </a:pPr>
            <a:r>
              <a:rPr lang="en-US" dirty="0"/>
              <a:t>     column differ depending on the state of the given cell. </a:t>
            </a:r>
          </a:p>
          <a:p>
            <a:pPr>
              <a:lnSpc>
                <a:spcPct val="160000"/>
              </a:lnSpc>
              <a:spcBef>
                <a:spcPts val="0"/>
              </a:spcBef>
            </a:pPr>
            <a:r>
              <a:rPr lang="en-US" dirty="0"/>
              <a:t>A cell in a LOB Column can be in one of the following states: </a:t>
            </a:r>
          </a:p>
          <a:p>
            <a:pPr lvl="1">
              <a:lnSpc>
                <a:spcPct val="160000"/>
              </a:lnSpc>
              <a:spcBef>
                <a:spcPts val="0"/>
              </a:spcBef>
            </a:pPr>
            <a:r>
              <a:rPr lang="en-US" dirty="0"/>
              <a:t>i) NULL - The table cell is created, but the cell holds no locator or value. </a:t>
            </a:r>
          </a:p>
          <a:p>
            <a:pPr lvl="1">
              <a:lnSpc>
                <a:spcPct val="160000"/>
              </a:lnSpc>
              <a:spcBef>
                <a:spcPts val="0"/>
              </a:spcBef>
            </a:pPr>
            <a:r>
              <a:rPr lang="en-US" dirty="0"/>
              <a:t>ii) Empty - A LOB instance with a locator exists in the cell, but it has no value. The length of the LOB is zero. </a:t>
            </a:r>
          </a:p>
          <a:p>
            <a:pPr lvl="1">
              <a:lnSpc>
                <a:spcPct val="160000"/>
              </a:lnSpc>
              <a:spcBef>
                <a:spcPts val="0"/>
              </a:spcBef>
            </a:pPr>
            <a:r>
              <a:rPr lang="en-US" dirty="0"/>
              <a:t>iii) Populated - A LOB instance with a locator and a value exists in the cell.</a:t>
            </a:r>
          </a:p>
          <a:p>
            <a:endParaRPr lang="en-US" dirty="0"/>
          </a:p>
          <a:p>
            <a:endParaRPr lang="en-US" dirty="0"/>
          </a:p>
        </p:txBody>
      </p:sp>
    </p:spTree>
    <p:extLst>
      <p:ext uri="{BB962C8B-B14F-4D97-AF65-F5344CB8AC3E}">
        <p14:creationId xmlns:p14="http://schemas.microsoft.com/office/powerpoint/2010/main" val="10220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spcBef>
                <a:spcPts val="0"/>
              </a:spcBef>
            </a:pPr>
            <a:r>
              <a:rPr lang="en-US" sz="2400" dirty="0"/>
              <a:t>Data types for LOB</a:t>
            </a:r>
          </a:p>
          <a:p>
            <a:pPr lvl="1">
              <a:lnSpc>
                <a:spcPct val="150000"/>
              </a:lnSpc>
              <a:spcBef>
                <a:spcPts val="0"/>
              </a:spcBef>
            </a:pPr>
            <a:r>
              <a:rPr lang="en-US" sz="2400" dirty="0"/>
              <a:t>CLOB, </a:t>
            </a:r>
          </a:p>
          <a:p>
            <a:pPr lvl="1">
              <a:lnSpc>
                <a:spcPct val="150000"/>
              </a:lnSpc>
              <a:spcBef>
                <a:spcPts val="0"/>
              </a:spcBef>
            </a:pPr>
            <a:r>
              <a:rPr lang="en-US" sz="2400" dirty="0"/>
              <a:t>NCLOB, </a:t>
            </a:r>
          </a:p>
          <a:p>
            <a:pPr lvl="1">
              <a:lnSpc>
                <a:spcPct val="150000"/>
              </a:lnSpc>
              <a:spcBef>
                <a:spcPts val="0"/>
              </a:spcBef>
            </a:pPr>
            <a:r>
              <a:rPr lang="en-US" sz="2400" dirty="0"/>
              <a:t>BLOB, </a:t>
            </a:r>
          </a:p>
          <a:p>
            <a:pPr lvl="1">
              <a:lnSpc>
                <a:spcPct val="150000"/>
              </a:lnSpc>
              <a:spcBef>
                <a:spcPts val="0"/>
              </a:spcBef>
            </a:pPr>
            <a:r>
              <a:rPr lang="en-US" sz="2400" dirty="0"/>
              <a:t>BFILE</a:t>
            </a:r>
          </a:p>
          <a:p>
            <a:endParaRPr lang="en-US" b="1" dirty="0"/>
          </a:p>
        </p:txBody>
      </p:sp>
    </p:spTree>
    <p:extLst>
      <p:ext uri="{BB962C8B-B14F-4D97-AF65-F5344CB8AC3E}">
        <p14:creationId xmlns:p14="http://schemas.microsoft.com/office/powerpoint/2010/main" val="358405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MMDbms</a:t>
            </a:r>
            <a:endParaRPr lang="en-IN" dirty="0"/>
          </a:p>
        </p:txBody>
      </p:sp>
      <p:sp>
        <p:nvSpPr>
          <p:cNvPr id="3" name="Content Placeholder 2"/>
          <p:cNvSpPr>
            <a:spLocks noGrp="1"/>
          </p:cNvSpPr>
          <p:nvPr>
            <p:ph idx="1"/>
          </p:nvPr>
        </p:nvSpPr>
        <p:spPr/>
        <p:txBody>
          <a:bodyPr>
            <a:normAutofit fontScale="92500" lnSpcReduction="20000"/>
          </a:bodyPr>
          <a:lstStyle/>
          <a:p>
            <a:pPr>
              <a:buFontTx/>
              <a:buChar char="-"/>
            </a:pPr>
            <a:r>
              <a:rPr lang="en-US" dirty="0" smtClean="0"/>
              <a:t>Provides features of traditional database</a:t>
            </a:r>
          </a:p>
          <a:p>
            <a:pPr>
              <a:buFontTx/>
              <a:buChar char="-"/>
            </a:pPr>
            <a:r>
              <a:rPr lang="en-US" dirty="0" smtClean="0"/>
              <a:t>Provide homogeneous framework for storing, processing, retrieving, transmitting and presenting wide variety of multimedia data types.</a:t>
            </a:r>
          </a:p>
          <a:p>
            <a:pPr>
              <a:buFontTx/>
              <a:buChar char="-"/>
            </a:pPr>
            <a:r>
              <a:rPr lang="en-US" dirty="0" smtClean="0"/>
              <a:t>Huge size of MMDBMS</a:t>
            </a:r>
          </a:p>
          <a:p>
            <a:pPr>
              <a:buFontTx/>
              <a:buChar char="-"/>
            </a:pPr>
            <a:r>
              <a:rPr lang="en-US" dirty="0" smtClean="0"/>
              <a:t>Manage different types of input, output and storage devices.</a:t>
            </a:r>
          </a:p>
          <a:p>
            <a:pPr marL="0" indent="0">
              <a:buNone/>
            </a:pPr>
            <a:r>
              <a:rPr lang="en-US" dirty="0" smtClean="0"/>
              <a:t>- Size of multimedia data is larger than traditional text data. So, it should provide variety of data compression and storage formats for various types of data</a:t>
            </a:r>
            <a:endParaRPr lang="en-IN" dirty="0"/>
          </a:p>
        </p:txBody>
      </p:sp>
    </p:spTree>
    <p:extLst>
      <p:ext uri="{BB962C8B-B14F-4D97-AF65-F5344CB8AC3E}">
        <p14:creationId xmlns:p14="http://schemas.microsoft.com/office/powerpoint/2010/main" val="269770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Char char="-"/>
            </a:pPr>
            <a:r>
              <a:rPr lang="en-US" dirty="0" smtClean="0"/>
              <a:t>It comprises of additional information like keywords to make retrieval rapidly</a:t>
            </a:r>
          </a:p>
          <a:p>
            <a:pPr>
              <a:buFontTx/>
              <a:buChar char="-"/>
            </a:pPr>
            <a:r>
              <a:rPr lang="en-US" dirty="0" smtClean="0"/>
              <a:t>It consists of information about sampling rate, resolution, frame rate, encoding schema etc. of various media data.</a:t>
            </a:r>
          </a:p>
          <a:p>
            <a:pPr>
              <a:buFontTx/>
              <a:buChar char="-"/>
            </a:pPr>
            <a:r>
              <a:rPr lang="en-US" dirty="0" smtClean="0"/>
              <a:t>It need to synchronize multiple media types relating to one single multimedia objects.</a:t>
            </a:r>
            <a:endParaRPr lang="en-IN" dirty="0"/>
          </a:p>
        </p:txBody>
      </p:sp>
    </p:spTree>
    <p:extLst>
      <p:ext uri="{BB962C8B-B14F-4D97-AF65-F5344CB8AC3E}">
        <p14:creationId xmlns:p14="http://schemas.microsoft.com/office/powerpoint/2010/main" val="1924536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64143-D992-7F2B-031A-F6B7D4622323}"/>
              </a:ext>
            </a:extLst>
          </p:cNvPr>
          <p:cNvSpPr>
            <a:spLocks noGrp="1"/>
          </p:cNvSpPr>
          <p:nvPr>
            <p:ph type="title"/>
          </p:nvPr>
        </p:nvSpPr>
        <p:spPr/>
        <p:txBody>
          <a:bodyPr/>
          <a:lstStyle/>
          <a:p>
            <a:r>
              <a:rPr lang="en-IN" b="0" i="0" dirty="0">
                <a:solidFill>
                  <a:srgbClr val="273239"/>
                </a:solidFill>
                <a:effectLst/>
                <a:latin typeface="+mn-lt"/>
              </a:rPr>
              <a:t>challenges</a:t>
            </a:r>
            <a:endParaRPr lang="en-IN" dirty="0">
              <a:latin typeface="+mn-lt"/>
            </a:endParaRPr>
          </a:p>
        </p:txBody>
      </p:sp>
      <p:sp>
        <p:nvSpPr>
          <p:cNvPr id="3" name="Content Placeholder 2">
            <a:extLst>
              <a:ext uri="{FF2B5EF4-FFF2-40B4-BE49-F238E27FC236}">
                <a16:creationId xmlns:a16="http://schemas.microsoft.com/office/drawing/2014/main" xmlns="" id="{120F0652-4897-6E55-1AD6-1BED3CC2AA0E}"/>
              </a:ext>
            </a:extLst>
          </p:cNvPr>
          <p:cNvSpPr>
            <a:spLocks noGrp="1"/>
          </p:cNvSpPr>
          <p:nvPr>
            <p:ph idx="1"/>
          </p:nvPr>
        </p:nvSpPr>
        <p:spPr/>
        <p:txBody>
          <a:bodyPr>
            <a:normAutofit fontScale="70000" lnSpcReduction="20000"/>
          </a:bodyPr>
          <a:lstStyle/>
          <a:p>
            <a:pPr algn="just" fontAlgn="base">
              <a:buFont typeface="+mj-lt"/>
              <a:buAutoNum type="arabicPeriod"/>
            </a:pPr>
            <a:r>
              <a:rPr lang="en-US" b="1" i="0" dirty="0">
                <a:solidFill>
                  <a:srgbClr val="273239"/>
                </a:solidFill>
                <a:effectLst/>
                <a:cs typeface="Times New Roman" panose="02020603050405020304" pitchFamily="18" charset="0"/>
              </a:rPr>
              <a:t>Modelling –</a:t>
            </a:r>
            <a:r>
              <a:rPr lang="en-US" b="0" i="0" dirty="0">
                <a:solidFill>
                  <a:srgbClr val="273239"/>
                </a:solidFill>
                <a:effectLst/>
                <a:cs typeface="Times New Roman" panose="02020603050405020304" pitchFamily="18" charset="0"/>
              </a:rPr>
              <a:t> Working in this area can improve database versus information retrieval techniques thus, documents constitute a specialized area and deserve special consideration.</a:t>
            </a:r>
          </a:p>
          <a:p>
            <a:pPr algn="just" fontAlgn="base">
              <a:buFont typeface="+mj-lt"/>
              <a:buAutoNum type="arabicPeriod"/>
            </a:pPr>
            <a:r>
              <a:rPr lang="en-US" b="1" i="0" dirty="0">
                <a:solidFill>
                  <a:srgbClr val="273239"/>
                </a:solidFill>
                <a:effectLst/>
                <a:cs typeface="Times New Roman" panose="02020603050405020304" pitchFamily="18" charset="0"/>
              </a:rPr>
              <a:t>Design –</a:t>
            </a:r>
            <a:r>
              <a:rPr lang="en-US" b="0" i="0" dirty="0">
                <a:solidFill>
                  <a:srgbClr val="273239"/>
                </a:solidFill>
                <a:effectLst/>
                <a:cs typeface="Times New Roman" panose="02020603050405020304" pitchFamily="18" charset="0"/>
              </a:rPr>
              <a:t> The conceptual, logical and physical design of multimedia databases has not yet been addressed fully as performance and tuning issues at each level are far more complex as they consist of a variety of formats like JPEG, GIF, PNG, MPEG which is not easy to convert from one form to another.</a:t>
            </a:r>
          </a:p>
          <a:p>
            <a:pPr algn="just" fontAlgn="base">
              <a:buFont typeface="+mj-lt"/>
              <a:buAutoNum type="arabicPeriod"/>
            </a:pPr>
            <a:r>
              <a:rPr lang="en-US" b="1" i="0" dirty="0">
                <a:solidFill>
                  <a:srgbClr val="273239"/>
                </a:solidFill>
                <a:effectLst/>
                <a:cs typeface="Times New Roman" panose="02020603050405020304" pitchFamily="18" charset="0"/>
              </a:rPr>
              <a:t>Storage –</a:t>
            </a:r>
            <a:r>
              <a:rPr lang="en-US" b="0" i="0" dirty="0">
                <a:solidFill>
                  <a:srgbClr val="273239"/>
                </a:solidFill>
                <a:effectLst/>
                <a:cs typeface="Times New Roman" panose="02020603050405020304" pitchFamily="18" charset="0"/>
              </a:rPr>
              <a:t> Storage of multimedia database on any standard disk presents the problem of representation, compression, mapping to device hierarchies, archiving and buffering during input-output operation. In DBMS, a ”BLOB”(Binary Large Object) facility allows untyped bitmaps to be stored and retrieved.</a:t>
            </a:r>
          </a:p>
          <a:p>
            <a:pPr algn="just"/>
            <a:endParaRPr lang="en-IN" dirty="0"/>
          </a:p>
        </p:txBody>
      </p:sp>
    </p:spTree>
    <p:extLst>
      <p:ext uri="{BB962C8B-B14F-4D97-AF65-F5344CB8AC3E}">
        <p14:creationId xmlns:p14="http://schemas.microsoft.com/office/powerpoint/2010/main" val="18118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E7953-63CA-8423-DD90-15B2A93088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2E3EFE3-0AA9-9C0B-717B-DD9C6A6F0803}"/>
              </a:ext>
            </a:extLst>
          </p:cNvPr>
          <p:cNvSpPr>
            <a:spLocks noGrp="1"/>
          </p:cNvSpPr>
          <p:nvPr>
            <p:ph idx="1"/>
          </p:nvPr>
        </p:nvSpPr>
        <p:spPr/>
        <p:txBody>
          <a:bodyPr>
            <a:normAutofit fontScale="85000" lnSpcReduction="10000"/>
          </a:bodyPr>
          <a:lstStyle/>
          <a:p>
            <a:pPr marL="0" indent="0" algn="just" fontAlgn="base">
              <a:buNone/>
            </a:pPr>
            <a:r>
              <a:rPr lang="en-US" b="1" i="0" dirty="0">
                <a:solidFill>
                  <a:srgbClr val="273239"/>
                </a:solidFill>
                <a:effectLst/>
              </a:rPr>
              <a:t>4.Performance –</a:t>
            </a:r>
            <a:r>
              <a:rPr lang="en-US" b="0" i="0" dirty="0">
                <a:solidFill>
                  <a:srgbClr val="273239"/>
                </a:solidFill>
                <a:effectLst/>
              </a:rPr>
              <a:t> For an application involving video playback or audio-video synchronization, physical limitations dominate. The use of parallel processing may alleviate some problems but such techniques are not yet fully developed. Apart from this multimedia database consume a lot of processing time as well as bandwidth.</a:t>
            </a:r>
          </a:p>
          <a:p>
            <a:pPr marL="0" indent="0" algn="just" fontAlgn="base">
              <a:buNone/>
            </a:pPr>
            <a:r>
              <a:rPr lang="en-US" b="1" i="0" dirty="0">
                <a:solidFill>
                  <a:srgbClr val="273239"/>
                </a:solidFill>
                <a:effectLst/>
              </a:rPr>
              <a:t>5.Queries and retrieval –</a:t>
            </a:r>
            <a:r>
              <a:rPr lang="en-US" b="0" i="0" dirty="0">
                <a:solidFill>
                  <a:srgbClr val="273239"/>
                </a:solidFill>
                <a:effectLst/>
              </a:rPr>
              <a:t>For multimedia data like images, video, audio accessing data through query opens up many issues like efficient query formulation, query execution and optimization which need to be worked upon.</a:t>
            </a:r>
          </a:p>
          <a:p>
            <a:pPr algn="just"/>
            <a:endParaRPr lang="en-IN" dirty="0"/>
          </a:p>
        </p:txBody>
      </p:sp>
    </p:spTree>
    <p:extLst>
      <p:ext uri="{BB962C8B-B14F-4D97-AF65-F5344CB8AC3E}">
        <p14:creationId xmlns:p14="http://schemas.microsoft.com/office/powerpoint/2010/main" val="274121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Multimedia Database</a:t>
            </a:r>
          </a:p>
        </p:txBody>
      </p:sp>
      <p:sp>
        <p:nvSpPr>
          <p:cNvPr id="3" name="Content Placeholder 2"/>
          <p:cNvSpPr>
            <a:spLocks noGrp="1"/>
          </p:cNvSpPr>
          <p:nvPr>
            <p:ph idx="1"/>
          </p:nvPr>
        </p:nvSpPr>
        <p:spPr/>
        <p:txBody>
          <a:bodyPr/>
          <a:lstStyle/>
          <a:p>
            <a:pPr>
              <a:lnSpc>
                <a:spcPct val="150000"/>
              </a:lnSpc>
              <a:spcBef>
                <a:spcPts val="0"/>
              </a:spcBef>
            </a:pPr>
            <a:r>
              <a:rPr lang="en-US" dirty="0"/>
              <a:t>A multimedia database is a collection of </a:t>
            </a:r>
          </a:p>
          <a:p>
            <a:pPr marL="0" indent="0">
              <a:lnSpc>
                <a:spcPct val="150000"/>
              </a:lnSpc>
              <a:spcBef>
                <a:spcPts val="0"/>
              </a:spcBef>
              <a:buNone/>
            </a:pPr>
            <a:r>
              <a:rPr lang="en-US" dirty="0"/>
              <a:t>    related multimedia data.</a:t>
            </a:r>
          </a:p>
          <a:p>
            <a:pPr>
              <a:lnSpc>
                <a:spcPct val="150000"/>
              </a:lnSpc>
              <a:spcBef>
                <a:spcPts val="0"/>
              </a:spcBef>
            </a:pPr>
            <a:r>
              <a:rPr lang="en-US" dirty="0"/>
              <a:t>Multimedia data are of type text, image, </a:t>
            </a:r>
          </a:p>
          <a:p>
            <a:pPr marL="0" indent="0">
              <a:lnSpc>
                <a:spcPct val="150000"/>
              </a:lnSpc>
              <a:spcBef>
                <a:spcPts val="0"/>
              </a:spcBef>
              <a:buNone/>
            </a:pPr>
            <a:r>
              <a:rPr lang="en-US" dirty="0"/>
              <a:t>    audio, video, animations, drawings, sketches, </a:t>
            </a:r>
          </a:p>
          <a:p>
            <a:pPr marL="0" indent="0">
              <a:lnSpc>
                <a:spcPct val="150000"/>
              </a:lnSpc>
              <a:spcBef>
                <a:spcPts val="0"/>
              </a:spcBef>
              <a:buNone/>
            </a:pPr>
            <a:r>
              <a:rPr lang="en-US" dirty="0"/>
              <a:t>    maps.</a:t>
            </a:r>
          </a:p>
          <a:p>
            <a:pPr>
              <a:lnSpc>
                <a:spcPct val="150000"/>
              </a:lnSpc>
              <a:spcBef>
                <a:spcPts val="0"/>
              </a:spcBef>
            </a:pPr>
            <a:endParaRPr lang="en-US" dirty="0"/>
          </a:p>
        </p:txBody>
      </p:sp>
    </p:spTree>
    <p:extLst>
      <p:ext uri="{BB962C8B-B14F-4D97-AF65-F5344CB8AC3E}">
        <p14:creationId xmlns:p14="http://schemas.microsoft.com/office/powerpoint/2010/main" val="290805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E9483DAE-71EB-EF9C-6829-F913D23E13F5}"/>
              </a:ext>
            </a:extLst>
          </p:cNvPr>
          <p:cNvSpPr>
            <a:spLocks noGrp="1" noChangeArrowheads="1"/>
          </p:cNvSpPr>
          <p:nvPr>
            <p:ph type="title"/>
          </p:nvPr>
        </p:nvSpPr>
        <p:spPr>
          <a:xfrm>
            <a:off x="457200" y="457200"/>
            <a:ext cx="8001000" cy="762000"/>
          </a:xfrm>
        </p:spPr>
        <p:txBody>
          <a:bodyPr/>
          <a:lstStyle/>
          <a:p>
            <a:pPr algn="ctr" fontAlgn="auto">
              <a:spcAft>
                <a:spcPts val="0"/>
              </a:spcAft>
              <a:defRPr/>
            </a:pPr>
            <a:r>
              <a:rPr lang="en-US" altLang="zh-TW" sz="3200" b="1">
                <a:solidFill>
                  <a:schemeClr val="tx1">
                    <a:lumMod val="75000"/>
                    <a:lumOff val="25000"/>
                  </a:schemeClr>
                </a:solidFill>
                <a:effectLst>
                  <a:outerShdw blurRad="38100" dist="38100" dir="2700000" algn="tl">
                    <a:srgbClr val="FFFFFF"/>
                  </a:outerShdw>
                </a:effectLst>
              </a:rPr>
              <a:t>A Sample Multimedia Scenario</a:t>
            </a:r>
            <a:endParaRPr lang="en-US" altLang="zh-TW">
              <a:solidFill>
                <a:schemeClr val="tx1">
                  <a:lumMod val="75000"/>
                  <a:lumOff val="25000"/>
                </a:schemeClr>
              </a:solidFill>
            </a:endParaRPr>
          </a:p>
        </p:txBody>
      </p:sp>
      <p:sp>
        <p:nvSpPr>
          <p:cNvPr id="17411" name="Rectangle 3">
            <a:extLst>
              <a:ext uri="{FF2B5EF4-FFF2-40B4-BE49-F238E27FC236}">
                <a16:creationId xmlns:a16="http://schemas.microsoft.com/office/drawing/2014/main" xmlns="" id="{267C78A8-9131-B4C8-CA30-A7F5030FF6EC}"/>
              </a:ext>
            </a:extLst>
          </p:cNvPr>
          <p:cNvSpPr>
            <a:spLocks noGrp="1" noChangeArrowheads="1"/>
          </p:cNvSpPr>
          <p:nvPr>
            <p:ph idx="1"/>
          </p:nvPr>
        </p:nvSpPr>
        <p:spPr>
          <a:xfrm>
            <a:off x="381000" y="1371600"/>
            <a:ext cx="8382000" cy="4724400"/>
          </a:xfrm>
        </p:spPr>
        <p:txBody>
          <a:bodyPr>
            <a:normAutofit lnSpcReduction="10000"/>
          </a:bodyPr>
          <a:lstStyle/>
          <a:p>
            <a:r>
              <a:rPr lang="en-US" altLang="zh-TW" sz="2200"/>
              <a:t>Consider a police investigation of a large-scale drug operation. This investigation may generate the following types of data</a:t>
            </a:r>
          </a:p>
          <a:p>
            <a:pPr lvl="1">
              <a:spcAft>
                <a:spcPct val="20000"/>
              </a:spcAft>
            </a:pPr>
            <a:r>
              <a:rPr lang="en-US" altLang="zh-TW" sz="2200" u="sng"/>
              <a:t>Video data</a:t>
            </a:r>
            <a:r>
              <a:rPr lang="en-US" altLang="zh-TW" sz="2200"/>
              <a:t> captured by surveillance cameras that record the activities taking place at various locations.</a:t>
            </a:r>
          </a:p>
          <a:p>
            <a:pPr lvl="1">
              <a:spcAft>
                <a:spcPct val="20000"/>
              </a:spcAft>
            </a:pPr>
            <a:r>
              <a:rPr lang="en-US" altLang="zh-TW" sz="2200" u="sng"/>
              <a:t>Audio data</a:t>
            </a:r>
            <a:r>
              <a:rPr lang="en-US" altLang="zh-TW" sz="2200"/>
              <a:t> captured by legally authorized telephone wiretaps.</a:t>
            </a:r>
          </a:p>
          <a:p>
            <a:pPr lvl="1">
              <a:spcAft>
                <a:spcPct val="20000"/>
              </a:spcAft>
            </a:pPr>
            <a:r>
              <a:rPr lang="en-US" altLang="zh-TW" sz="2200" u="sng"/>
              <a:t>Image data</a:t>
            </a:r>
            <a:r>
              <a:rPr lang="en-US" altLang="zh-TW" sz="2200"/>
              <a:t> consisting of still photographs taken by investigators.</a:t>
            </a:r>
          </a:p>
          <a:p>
            <a:pPr lvl="1">
              <a:spcAft>
                <a:spcPct val="20000"/>
              </a:spcAft>
            </a:pPr>
            <a:r>
              <a:rPr lang="en-US" altLang="zh-TW" sz="2200" u="sng"/>
              <a:t>Document data</a:t>
            </a:r>
            <a:r>
              <a:rPr lang="en-US" altLang="zh-TW" sz="2200"/>
              <a:t> seized by the police when raiding one or more places.</a:t>
            </a:r>
          </a:p>
          <a:p>
            <a:pPr lvl="1">
              <a:spcAft>
                <a:spcPct val="20000"/>
              </a:spcAft>
            </a:pPr>
            <a:r>
              <a:rPr lang="en-US" altLang="zh-TW" sz="2200" u="sng"/>
              <a:t>Structured relational data</a:t>
            </a:r>
            <a:r>
              <a:rPr lang="en-US" altLang="zh-TW" sz="2200"/>
              <a:t> containing background information, back records, etc., of the suspects involved.</a:t>
            </a:r>
          </a:p>
          <a:p>
            <a:pPr lvl="1">
              <a:spcAft>
                <a:spcPct val="20000"/>
              </a:spcAft>
            </a:pPr>
            <a:r>
              <a:rPr lang="en-US" altLang="zh-TW" sz="2200" u="sng"/>
              <a:t>Geographic information system data</a:t>
            </a:r>
            <a:r>
              <a:rPr lang="en-US" altLang="zh-TW" sz="2200"/>
              <a:t> remaining geographic data relevant to the drug investigation being conducted.</a:t>
            </a:r>
            <a:endParaRPr lang="en-US" altLang="zh-TW" sz="2000"/>
          </a:p>
        </p:txBody>
      </p:sp>
      <p:sp>
        <p:nvSpPr>
          <p:cNvPr id="17412" name="Slide Number Placeholder 5">
            <a:extLst>
              <a:ext uri="{FF2B5EF4-FFF2-40B4-BE49-F238E27FC236}">
                <a16:creationId xmlns:a16="http://schemas.microsoft.com/office/drawing/2014/main" xmlns="" id="{1F7BF1D1-EE14-048F-D5A4-CF24BAE7A9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9522254-F697-4024-A427-394CF5579C8C}" type="slidenum">
              <a:rPr lang="zh-TW" altLang="en-US" sz="1400">
                <a:solidFill>
                  <a:schemeClr val="bg2"/>
                </a:solidFill>
                <a:latin typeface="Times New Roman" panose="02020603050405020304" pitchFamily="18" charset="0"/>
              </a:rPr>
              <a:pPr fontAlgn="base">
                <a:spcBef>
                  <a:spcPct val="0"/>
                </a:spcBef>
                <a:spcAft>
                  <a:spcPct val="0"/>
                </a:spcAft>
              </a:pPr>
              <a:t>20</a:t>
            </a:fld>
            <a:endParaRPr lang="zh-TW" altLang="en-US" sz="1400">
              <a:solidFill>
                <a:schemeClr val="bg2"/>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BCA66E8-C26C-C218-4E8F-05110CC5DBBD}"/>
              </a:ext>
            </a:extLst>
          </p:cNvPr>
          <p:cNvSpPr>
            <a:spLocks noGrp="1" noChangeArrowheads="1"/>
          </p:cNvSpPr>
          <p:nvPr>
            <p:ph type="title"/>
          </p:nvPr>
        </p:nvSpPr>
        <p:spPr>
          <a:xfrm>
            <a:off x="685800" y="457200"/>
            <a:ext cx="7772400" cy="914400"/>
          </a:xfrm>
        </p:spPr>
        <p:txBody>
          <a:bodyPr/>
          <a:lstStyle/>
          <a:p>
            <a:pPr fontAlgn="auto">
              <a:spcAft>
                <a:spcPts val="0"/>
              </a:spcAft>
              <a:defRPr/>
            </a:pPr>
            <a:r>
              <a:rPr lang="en-US" altLang="zh-TW" sz="3200" b="1">
                <a:solidFill>
                  <a:schemeClr val="tx1">
                    <a:lumMod val="75000"/>
                    <a:lumOff val="25000"/>
                  </a:schemeClr>
                </a:solidFill>
                <a:effectLst>
                  <a:outerShdw blurRad="38100" dist="38100" dir="2700000" algn="tl">
                    <a:srgbClr val="FFFFFF"/>
                  </a:outerShdw>
                </a:effectLst>
              </a:rPr>
              <a:t>Possible Queries</a:t>
            </a:r>
            <a:endParaRPr lang="en-US" altLang="zh-TW">
              <a:solidFill>
                <a:schemeClr val="tx1">
                  <a:lumMod val="75000"/>
                  <a:lumOff val="25000"/>
                </a:schemeClr>
              </a:solidFill>
            </a:endParaRPr>
          </a:p>
        </p:txBody>
      </p:sp>
      <p:sp>
        <p:nvSpPr>
          <p:cNvPr id="18435" name="Rectangle 3">
            <a:extLst>
              <a:ext uri="{FF2B5EF4-FFF2-40B4-BE49-F238E27FC236}">
                <a16:creationId xmlns:a16="http://schemas.microsoft.com/office/drawing/2014/main" xmlns="" id="{6CC36DF6-50B5-AB84-CF39-5FF68359DE20}"/>
              </a:ext>
            </a:extLst>
          </p:cNvPr>
          <p:cNvSpPr>
            <a:spLocks noGrp="1" noChangeArrowheads="1"/>
          </p:cNvSpPr>
          <p:nvPr>
            <p:ph idx="1"/>
          </p:nvPr>
        </p:nvSpPr>
        <p:spPr>
          <a:xfrm>
            <a:off x="685800" y="1447800"/>
            <a:ext cx="7772400" cy="4648200"/>
          </a:xfrm>
        </p:spPr>
        <p:txBody>
          <a:bodyPr/>
          <a:lstStyle/>
          <a:p>
            <a:pPr>
              <a:buFont typeface="Monotype Sorts" pitchFamily="2" charset="2"/>
              <a:buNone/>
            </a:pPr>
            <a:r>
              <a:rPr lang="en-US" altLang="zh-TW" sz="2200"/>
              <a:t>Image Query (by example):</a:t>
            </a:r>
          </a:p>
          <a:p>
            <a:r>
              <a:rPr lang="en-US" altLang="zh-TW" sz="2200"/>
              <a:t>Police officer Rocky has a photograph in front of him.</a:t>
            </a:r>
          </a:p>
          <a:p>
            <a:r>
              <a:rPr lang="en-US" altLang="zh-TW" sz="2200"/>
              <a:t>He wants to find the identity of the person in the picture.</a:t>
            </a:r>
          </a:p>
          <a:p>
            <a:r>
              <a:rPr lang="en-US" altLang="zh-TW" sz="2200"/>
              <a:t>Query: “Retrieve all images from the image library in which the person appearing in the (currently displayed) photograph appears”</a:t>
            </a:r>
          </a:p>
          <a:p>
            <a:endParaRPr lang="en-US" altLang="zh-TW" sz="2200"/>
          </a:p>
          <a:p>
            <a:pPr>
              <a:buFont typeface="Monotype Sorts" pitchFamily="2" charset="2"/>
              <a:buNone/>
            </a:pPr>
            <a:r>
              <a:rPr lang="en-US" altLang="zh-TW" sz="2200"/>
              <a:t>Image Query (by keywords):</a:t>
            </a:r>
          </a:p>
          <a:p>
            <a:r>
              <a:rPr lang="en-US" altLang="zh-TW" sz="2200"/>
              <a:t>Police officer Rocky wants to examine pictures of “Big Spender”.</a:t>
            </a:r>
          </a:p>
          <a:p>
            <a:r>
              <a:rPr lang="en-US" altLang="zh-TW" sz="2200"/>
              <a:t>Query: "Retrieve all images from the image library in which “Big Spender” appears."</a:t>
            </a:r>
            <a:endParaRPr lang="en-US" altLang="zh-TW"/>
          </a:p>
        </p:txBody>
      </p:sp>
      <p:sp>
        <p:nvSpPr>
          <p:cNvPr id="18436" name="Slide Number Placeholder 5">
            <a:extLst>
              <a:ext uri="{FF2B5EF4-FFF2-40B4-BE49-F238E27FC236}">
                <a16:creationId xmlns:a16="http://schemas.microsoft.com/office/drawing/2014/main" xmlns="" id="{B3D30C3C-48AB-8B6C-4227-4C78352DB2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EE42188-3930-45EE-9096-2BA4F0402892}" type="slidenum">
              <a:rPr lang="zh-TW" altLang="en-US" sz="1400">
                <a:solidFill>
                  <a:schemeClr val="bg2"/>
                </a:solidFill>
                <a:latin typeface="Times New Roman" panose="02020603050405020304" pitchFamily="18" charset="0"/>
              </a:rPr>
              <a:pPr fontAlgn="base">
                <a:spcBef>
                  <a:spcPct val="0"/>
                </a:spcBef>
                <a:spcAft>
                  <a:spcPct val="0"/>
                </a:spcAft>
              </a:pPr>
              <a:t>21</a:t>
            </a:fld>
            <a:endParaRPr lang="zh-TW" altLang="en-US" sz="1400">
              <a:solidFill>
                <a:schemeClr val="bg2"/>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92670FA2-1C0A-D31E-E259-34980594EBD5}"/>
              </a:ext>
            </a:extLst>
          </p:cNvPr>
          <p:cNvSpPr>
            <a:spLocks noGrp="1" noChangeArrowheads="1"/>
          </p:cNvSpPr>
          <p:nvPr>
            <p:ph type="title"/>
          </p:nvPr>
        </p:nvSpPr>
        <p:spPr>
          <a:xfrm>
            <a:off x="685800" y="609600"/>
            <a:ext cx="7772400" cy="457200"/>
          </a:xfrm>
        </p:spPr>
        <p:txBody>
          <a:bodyPr>
            <a:normAutofit fontScale="90000"/>
          </a:bodyPr>
          <a:lstStyle/>
          <a:p>
            <a:pPr fontAlgn="auto">
              <a:spcAft>
                <a:spcPts val="0"/>
              </a:spcAft>
              <a:defRPr/>
            </a:pPr>
            <a:r>
              <a:rPr lang="en-US" altLang="zh-TW" sz="3200" b="1">
                <a:solidFill>
                  <a:schemeClr val="tx1">
                    <a:lumMod val="75000"/>
                    <a:lumOff val="25000"/>
                  </a:schemeClr>
                </a:solidFill>
                <a:effectLst>
                  <a:outerShdw blurRad="38100" dist="38100" dir="2700000" algn="tl">
                    <a:srgbClr val="FFFFFF"/>
                  </a:outerShdw>
                </a:effectLst>
              </a:rPr>
              <a:t>Possible Queries (cont.)</a:t>
            </a:r>
            <a:endParaRPr lang="en-US" altLang="zh-TW" sz="3200">
              <a:solidFill>
                <a:schemeClr val="tx1">
                  <a:lumMod val="75000"/>
                  <a:lumOff val="25000"/>
                </a:schemeClr>
              </a:solidFill>
            </a:endParaRPr>
          </a:p>
        </p:txBody>
      </p:sp>
      <p:sp>
        <p:nvSpPr>
          <p:cNvPr id="12292" name="Rectangle 3">
            <a:extLst>
              <a:ext uri="{FF2B5EF4-FFF2-40B4-BE49-F238E27FC236}">
                <a16:creationId xmlns:a16="http://schemas.microsoft.com/office/drawing/2014/main" xmlns="" id="{0F5C6D01-619A-1C74-B6BB-BC22DFFA10AC}"/>
              </a:ext>
            </a:extLst>
          </p:cNvPr>
          <p:cNvSpPr>
            <a:spLocks noGrp="1" noChangeArrowheads="1"/>
          </p:cNvSpPr>
          <p:nvPr>
            <p:ph idx="1"/>
          </p:nvPr>
        </p:nvSpPr>
        <p:spPr>
          <a:xfrm>
            <a:off x="685800" y="1143000"/>
            <a:ext cx="8153400" cy="4953000"/>
          </a:xfrm>
        </p:spPr>
        <p:txBody>
          <a:bodyPr rtlCol="0">
            <a:normAutofit fontScale="70000" lnSpcReduction="20000"/>
          </a:bodyPr>
          <a:lstStyle/>
          <a:p>
            <a:pPr marL="91440" indent="-91440" fontAlgn="auto">
              <a:buFont typeface="Monotype Sorts" pitchFamily="2" charset="2"/>
              <a:buNone/>
              <a:defRPr/>
            </a:pPr>
            <a:r>
              <a:rPr lang="en-US" altLang="zh-TW" sz="2400">
                <a:solidFill>
                  <a:schemeClr val="tx1">
                    <a:lumMod val="75000"/>
                    <a:lumOff val="25000"/>
                  </a:schemeClr>
                </a:solidFill>
              </a:rPr>
              <a:t>Video Query:</a:t>
            </a:r>
            <a:endParaRPr lang="en-US" altLang="zh-TW">
              <a:solidFill>
                <a:schemeClr val="tx1">
                  <a:lumMod val="75000"/>
                  <a:lumOff val="25000"/>
                </a:schemeClr>
              </a:solidFill>
            </a:endParaRPr>
          </a:p>
          <a:p>
            <a:pPr marL="91440" indent="-91440" fontAlgn="auto">
              <a:defRPr/>
            </a:pPr>
            <a:r>
              <a:rPr lang="en-US" altLang="zh-TW">
                <a:solidFill>
                  <a:schemeClr val="tx1">
                    <a:lumMod val="75000"/>
                    <a:lumOff val="25000"/>
                  </a:schemeClr>
                </a:solidFill>
              </a:rPr>
              <a:t>Police officer Rocky is examining a surveillance video of a particular person being fatally assaulted by an assailant. However, the assailant's face is occluded and image processing algorithms return very poor matches. Rocky thinks the assault was by someone known to the victim.</a:t>
            </a:r>
          </a:p>
          <a:p>
            <a:pPr marL="91440" indent="-91440" fontAlgn="auto">
              <a:defRPr/>
            </a:pPr>
            <a:r>
              <a:rPr lang="en-US" altLang="zh-TW">
                <a:solidFill>
                  <a:schemeClr val="tx1">
                    <a:lumMod val="75000"/>
                    <a:lumOff val="25000"/>
                  </a:schemeClr>
                </a:solidFill>
              </a:rPr>
              <a:t>Query: “Find all video segments in which the victim of the assault appears.”</a:t>
            </a:r>
          </a:p>
          <a:p>
            <a:pPr marL="91440" indent="-91440" fontAlgn="auto">
              <a:defRPr/>
            </a:pPr>
            <a:r>
              <a:rPr lang="en-US" altLang="zh-TW">
                <a:solidFill>
                  <a:schemeClr val="tx1">
                    <a:lumMod val="75000"/>
                    <a:lumOff val="25000"/>
                  </a:schemeClr>
                </a:solidFill>
              </a:rPr>
              <a:t>By examining the answer of the above query, Rocky hopes to find other people who have previously interacted with the victim.</a:t>
            </a:r>
          </a:p>
          <a:p>
            <a:pPr marL="91440" indent="-91440" fontAlgn="auto">
              <a:defRPr/>
            </a:pPr>
            <a:endParaRPr lang="en-US" altLang="zh-TW">
              <a:solidFill>
                <a:schemeClr val="tx1">
                  <a:lumMod val="75000"/>
                  <a:lumOff val="25000"/>
                </a:schemeClr>
              </a:solidFill>
            </a:endParaRPr>
          </a:p>
          <a:p>
            <a:pPr marL="91440" indent="-91440" fontAlgn="auto">
              <a:buFont typeface="Monotype Sorts" pitchFamily="2" charset="2"/>
              <a:buNone/>
              <a:defRPr/>
            </a:pPr>
            <a:r>
              <a:rPr lang="en-US" altLang="zh-TW" sz="2400">
                <a:solidFill>
                  <a:schemeClr val="tx1">
                    <a:lumMod val="75000"/>
                    <a:lumOff val="25000"/>
                  </a:schemeClr>
                </a:solidFill>
              </a:rPr>
              <a:t>Heterogeneous Multimedia Query:</a:t>
            </a:r>
            <a:endParaRPr lang="en-US" altLang="zh-TW">
              <a:solidFill>
                <a:schemeClr val="tx1">
                  <a:lumMod val="75000"/>
                  <a:lumOff val="25000"/>
                </a:schemeClr>
              </a:solidFill>
            </a:endParaRPr>
          </a:p>
          <a:p>
            <a:pPr marL="91440" indent="-91440" fontAlgn="auto">
              <a:defRPr/>
            </a:pPr>
            <a:r>
              <a:rPr lang="en-US" altLang="zh-TW">
                <a:solidFill>
                  <a:schemeClr val="tx1">
                    <a:lumMod val="75000"/>
                    <a:lumOff val="25000"/>
                  </a:schemeClr>
                </a:solidFill>
              </a:rPr>
              <a:t>Find all individuals who have been photographed with “Big Spender” and who have been convicted of attempted murder in South China and who have recently had electronic fund transfers made into their bank accounts from ABC Corp.</a:t>
            </a:r>
          </a:p>
        </p:txBody>
      </p:sp>
      <p:sp>
        <p:nvSpPr>
          <p:cNvPr id="19460" name="Slide Number Placeholder 5">
            <a:extLst>
              <a:ext uri="{FF2B5EF4-FFF2-40B4-BE49-F238E27FC236}">
                <a16:creationId xmlns:a16="http://schemas.microsoft.com/office/drawing/2014/main" xmlns="" id="{B1E45F44-C4F2-EF90-3AFE-B0CA887749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9EC4A5F-8D0B-444C-A872-2A8ED5E5B373}" type="slidenum">
              <a:rPr lang="zh-TW" altLang="en-US" sz="1400">
                <a:solidFill>
                  <a:schemeClr val="bg2"/>
                </a:solidFill>
                <a:latin typeface="Times New Roman" panose="02020603050405020304" pitchFamily="18" charset="0"/>
              </a:rPr>
              <a:pPr fontAlgn="base">
                <a:spcBef>
                  <a:spcPct val="0"/>
                </a:spcBef>
                <a:spcAft>
                  <a:spcPct val="0"/>
                </a:spcAft>
              </a:pPr>
              <a:t>22</a:t>
            </a:fld>
            <a:endParaRPr lang="zh-TW" altLang="en-US" sz="1400">
              <a:solidFill>
                <a:schemeClr val="bg2"/>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xmlns="" id="{E5070BAB-A7CB-F66F-1092-0A73235793FE}"/>
              </a:ext>
            </a:extLst>
          </p:cNvPr>
          <p:cNvSpPr>
            <a:spLocks noGrp="1" noChangeArrowheads="1"/>
          </p:cNvSpPr>
          <p:nvPr>
            <p:ph type="title"/>
          </p:nvPr>
        </p:nvSpPr>
        <p:spPr>
          <a:xfrm>
            <a:off x="685800" y="457200"/>
            <a:ext cx="7772400" cy="685800"/>
          </a:xfrm>
        </p:spPr>
        <p:txBody>
          <a:bodyPr/>
          <a:lstStyle/>
          <a:p>
            <a:pPr algn="ctr" fontAlgn="auto">
              <a:spcAft>
                <a:spcPts val="0"/>
              </a:spcAft>
              <a:defRPr/>
            </a:pPr>
            <a:r>
              <a:rPr lang="en-US" altLang="zh-TW" sz="3600" b="1">
                <a:solidFill>
                  <a:schemeClr val="tx1">
                    <a:lumMod val="75000"/>
                    <a:lumOff val="25000"/>
                  </a:schemeClr>
                </a:solidFill>
                <a:effectLst>
                  <a:outerShdw blurRad="38100" dist="38100" dir="2700000" algn="tl">
                    <a:srgbClr val="FFFFFF"/>
                  </a:outerShdw>
                </a:effectLst>
              </a:rPr>
              <a:t>MM Database Architectures</a:t>
            </a:r>
            <a:endParaRPr lang="en-US" altLang="zh-TW">
              <a:solidFill>
                <a:schemeClr val="tx1">
                  <a:lumMod val="75000"/>
                  <a:lumOff val="25000"/>
                </a:schemeClr>
              </a:solidFill>
            </a:endParaRPr>
          </a:p>
        </p:txBody>
      </p:sp>
      <p:sp>
        <p:nvSpPr>
          <p:cNvPr id="20483" name="Rectangle 4">
            <a:extLst>
              <a:ext uri="{FF2B5EF4-FFF2-40B4-BE49-F238E27FC236}">
                <a16:creationId xmlns:a16="http://schemas.microsoft.com/office/drawing/2014/main" xmlns="" id="{B4D5DBFC-EF9A-074A-BDF6-EDCB2CE6474C}"/>
              </a:ext>
            </a:extLst>
          </p:cNvPr>
          <p:cNvSpPr>
            <a:spLocks noGrp="1" noChangeArrowheads="1"/>
          </p:cNvSpPr>
          <p:nvPr>
            <p:ph idx="1"/>
          </p:nvPr>
        </p:nvSpPr>
        <p:spPr>
          <a:xfrm>
            <a:off x="381000" y="1295400"/>
            <a:ext cx="8458200" cy="4800600"/>
          </a:xfrm>
        </p:spPr>
        <p:txBody>
          <a:bodyPr>
            <a:normAutofit fontScale="92500" lnSpcReduction="20000"/>
          </a:bodyPr>
          <a:lstStyle/>
          <a:p>
            <a:pPr>
              <a:buFont typeface="Monotype Sorts" pitchFamily="2" charset="2"/>
              <a:buNone/>
            </a:pPr>
            <a:r>
              <a:rPr lang="en-US" altLang="zh-TW" sz="2400"/>
              <a:t>Based on </a:t>
            </a:r>
            <a:r>
              <a:rPr lang="en-US" altLang="zh-TW" sz="2400" u="sng"/>
              <a:t>Principle of Autonomy</a:t>
            </a:r>
            <a:endParaRPr lang="en-US" altLang="zh-TW" sz="2400"/>
          </a:p>
          <a:p>
            <a:r>
              <a:rPr lang="en-US" altLang="zh-TW"/>
              <a:t>Each media type is organized in a media-specific manner suitable for that media type</a:t>
            </a:r>
          </a:p>
          <a:p>
            <a:r>
              <a:rPr lang="en-US" altLang="zh-TW"/>
              <a:t>Need to compute joins across </a:t>
            </a:r>
          </a:p>
          <a:p>
            <a:pPr>
              <a:buFont typeface="Monotype Sorts" pitchFamily="2" charset="2"/>
              <a:buNone/>
            </a:pPr>
            <a:r>
              <a:rPr lang="en-US" altLang="zh-TW"/>
              <a:t>	different data structures</a:t>
            </a:r>
          </a:p>
          <a:p>
            <a:r>
              <a:rPr lang="en-US" altLang="zh-TW"/>
              <a:t>Relatively fast query</a:t>
            </a:r>
          </a:p>
          <a:p>
            <a:pPr>
              <a:buFont typeface="Monotype Sorts" pitchFamily="2" charset="2"/>
              <a:buNone/>
            </a:pPr>
            <a:r>
              <a:rPr lang="en-US" altLang="zh-TW"/>
              <a:t>	processing due to </a:t>
            </a:r>
          </a:p>
          <a:p>
            <a:pPr>
              <a:buFont typeface="Monotype Sorts" pitchFamily="2" charset="2"/>
              <a:buNone/>
            </a:pPr>
            <a:r>
              <a:rPr lang="en-US" altLang="zh-TW"/>
              <a:t>	specialized structures</a:t>
            </a:r>
          </a:p>
          <a:p>
            <a:r>
              <a:rPr lang="en-US" altLang="zh-TW"/>
              <a:t>The only choice for legacy </a:t>
            </a:r>
          </a:p>
          <a:p>
            <a:pPr>
              <a:buFont typeface="Monotype Sorts" pitchFamily="2" charset="2"/>
              <a:buNone/>
            </a:pPr>
            <a:r>
              <a:rPr lang="en-US" altLang="zh-TW"/>
              <a:t>	data banks</a:t>
            </a:r>
          </a:p>
          <a:p>
            <a:endParaRPr lang="en-US" altLang="zh-TW"/>
          </a:p>
        </p:txBody>
      </p:sp>
      <p:sp>
        <p:nvSpPr>
          <p:cNvPr id="20484" name="Slide Number Placeholder 5">
            <a:extLst>
              <a:ext uri="{FF2B5EF4-FFF2-40B4-BE49-F238E27FC236}">
                <a16:creationId xmlns:a16="http://schemas.microsoft.com/office/drawing/2014/main" xmlns="" id="{5E93BDA0-BFED-6FE6-ECD2-3CC91BA6B31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7BD60F5-38C1-4E00-89AB-E55F2EF3D953}" type="slidenum">
              <a:rPr lang="zh-TW" altLang="en-US" sz="1400">
                <a:solidFill>
                  <a:schemeClr val="bg2"/>
                </a:solidFill>
                <a:latin typeface="Times New Roman" panose="02020603050405020304" pitchFamily="18" charset="0"/>
              </a:rPr>
              <a:pPr fontAlgn="base">
                <a:spcBef>
                  <a:spcPct val="0"/>
                </a:spcBef>
                <a:spcAft>
                  <a:spcPct val="0"/>
                </a:spcAft>
              </a:pPr>
              <a:t>23</a:t>
            </a:fld>
            <a:endParaRPr lang="zh-TW" altLang="en-US" sz="1400">
              <a:solidFill>
                <a:schemeClr val="bg2"/>
              </a:solidFill>
              <a:latin typeface="Times New Roman" panose="02020603050405020304" pitchFamily="18" charset="0"/>
            </a:endParaRPr>
          </a:p>
        </p:txBody>
      </p:sp>
      <p:pic>
        <p:nvPicPr>
          <p:cNvPr id="20485" name="Picture 2">
            <a:extLst>
              <a:ext uri="{FF2B5EF4-FFF2-40B4-BE49-F238E27FC236}">
                <a16:creationId xmlns:a16="http://schemas.microsoft.com/office/drawing/2014/main" xmlns="" id="{252D87CB-5F43-9836-CCDC-4177F8918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626" y="3429000"/>
            <a:ext cx="3773974"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xmlns="" id="{0449DBF1-024B-8B4B-89B1-5CEE99B6B6CB}"/>
              </a:ext>
            </a:extLst>
          </p:cNvPr>
          <p:cNvSpPr>
            <a:spLocks noGrp="1" noChangeArrowheads="1"/>
          </p:cNvSpPr>
          <p:nvPr>
            <p:ph type="title"/>
          </p:nvPr>
        </p:nvSpPr>
        <p:spPr>
          <a:xfrm>
            <a:off x="381000" y="457200"/>
            <a:ext cx="8077200" cy="762000"/>
          </a:xfrm>
        </p:spPr>
        <p:txBody>
          <a:bodyPr/>
          <a:lstStyle/>
          <a:p>
            <a:pPr fontAlgn="auto">
              <a:spcAft>
                <a:spcPts val="0"/>
              </a:spcAft>
              <a:defRPr/>
            </a:pPr>
            <a:r>
              <a:rPr lang="en-US" altLang="zh-TW" sz="3200" b="1">
                <a:solidFill>
                  <a:schemeClr val="tx1">
                    <a:lumMod val="75000"/>
                    <a:lumOff val="25000"/>
                  </a:schemeClr>
                </a:solidFill>
                <a:effectLst>
                  <a:outerShdw blurRad="38100" dist="38100" dir="2700000" algn="tl">
                    <a:srgbClr val="FFFFFF"/>
                  </a:outerShdw>
                </a:effectLst>
              </a:rPr>
              <a:t>MM Database Architectures (cont.)</a:t>
            </a:r>
            <a:endParaRPr lang="en-US" altLang="zh-TW" sz="3600">
              <a:solidFill>
                <a:schemeClr val="tx1">
                  <a:lumMod val="75000"/>
                  <a:lumOff val="25000"/>
                </a:schemeClr>
              </a:solidFill>
            </a:endParaRPr>
          </a:p>
        </p:txBody>
      </p:sp>
      <p:sp>
        <p:nvSpPr>
          <p:cNvPr id="21507" name="Rectangle 4">
            <a:extLst>
              <a:ext uri="{FF2B5EF4-FFF2-40B4-BE49-F238E27FC236}">
                <a16:creationId xmlns:a16="http://schemas.microsoft.com/office/drawing/2014/main" xmlns="" id="{3286B238-3506-41AC-B37C-3C5801B1A0F9}"/>
              </a:ext>
            </a:extLst>
          </p:cNvPr>
          <p:cNvSpPr>
            <a:spLocks noGrp="1" noChangeArrowheads="1"/>
          </p:cNvSpPr>
          <p:nvPr>
            <p:ph idx="1"/>
          </p:nvPr>
        </p:nvSpPr>
        <p:spPr>
          <a:xfrm>
            <a:off x="381000" y="1371600"/>
            <a:ext cx="8077200" cy="4724400"/>
          </a:xfrm>
        </p:spPr>
        <p:txBody>
          <a:bodyPr/>
          <a:lstStyle/>
          <a:p>
            <a:pPr>
              <a:buFont typeface="Monotype Sorts" pitchFamily="2" charset="2"/>
              <a:buNone/>
            </a:pPr>
            <a:r>
              <a:rPr lang="en-US" altLang="zh-TW" sz="2400" dirty="0"/>
              <a:t>Based on </a:t>
            </a:r>
            <a:r>
              <a:rPr lang="en-US" altLang="zh-TW" sz="2400" u="sng" dirty="0"/>
              <a:t>Principle of Uniformity</a:t>
            </a:r>
            <a:endParaRPr lang="en-US" altLang="zh-TW" dirty="0"/>
          </a:p>
          <a:p>
            <a:r>
              <a:rPr lang="en-US" altLang="zh-TW" dirty="0"/>
              <a:t>A single abstract structure to index all media types</a:t>
            </a:r>
          </a:p>
          <a:p>
            <a:r>
              <a:rPr lang="en-US" altLang="zh-TW" dirty="0"/>
              <a:t>Abstract out the common part of different media types (difficult!) - metadata</a:t>
            </a:r>
          </a:p>
          <a:p>
            <a:r>
              <a:rPr lang="en-US" altLang="zh-TW" dirty="0"/>
              <a:t>One structure - easy implem</a:t>
            </a:r>
            <a:r>
              <a:rPr lang="en-US" altLang="zh-TW" dirty="0">
                <a:solidFill>
                  <a:srgbClr val="000000"/>
                </a:solidFill>
              </a:rPr>
              <a:t>entation</a:t>
            </a:r>
            <a:endParaRPr lang="en-US" altLang="zh-TW" dirty="0"/>
          </a:p>
          <a:p>
            <a:r>
              <a:rPr lang="en-US" altLang="zh-TW" dirty="0"/>
              <a:t>Annotations for different </a:t>
            </a:r>
          </a:p>
          <a:p>
            <a:pPr>
              <a:buFont typeface="Monotype Sorts" pitchFamily="2" charset="2"/>
              <a:buNone/>
            </a:pPr>
            <a:r>
              <a:rPr lang="en-US" altLang="zh-TW" dirty="0"/>
              <a:t>	media types</a:t>
            </a:r>
          </a:p>
        </p:txBody>
      </p:sp>
      <p:sp>
        <p:nvSpPr>
          <p:cNvPr id="21508" name="Slide Number Placeholder 5">
            <a:extLst>
              <a:ext uri="{FF2B5EF4-FFF2-40B4-BE49-F238E27FC236}">
                <a16:creationId xmlns:a16="http://schemas.microsoft.com/office/drawing/2014/main" xmlns="" id="{A7384046-FF5A-5C8D-0AAB-ECB6788D0C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1582A5-720E-440E-BD76-6867931837A0}" type="slidenum">
              <a:rPr lang="zh-TW" altLang="en-US" sz="1400">
                <a:solidFill>
                  <a:schemeClr val="bg2"/>
                </a:solidFill>
                <a:latin typeface="Times New Roman" panose="02020603050405020304" pitchFamily="18" charset="0"/>
              </a:rPr>
              <a:pPr fontAlgn="base">
                <a:spcBef>
                  <a:spcPct val="0"/>
                </a:spcBef>
                <a:spcAft>
                  <a:spcPct val="0"/>
                </a:spcAft>
              </a:pPr>
              <a:t>24</a:t>
            </a:fld>
            <a:endParaRPr lang="zh-TW" altLang="en-US" sz="1400">
              <a:solidFill>
                <a:schemeClr val="bg2"/>
              </a:solidFill>
              <a:latin typeface="Times New Roman" panose="02020603050405020304" pitchFamily="18" charset="0"/>
            </a:endParaRPr>
          </a:p>
        </p:txBody>
      </p:sp>
      <p:pic>
        <p:nvPicPr>
          <p:cNvPr id="21509" name="Picture 2">
            <a:extLst>
              <a:ext uri="{FF2B5EF4-FFF2-40B4-BE49-F238E27FC236}">
                <a16:creationId xmlns:a16="http://schemas.microsoft.com/office/drawing/2014/main" xmlns="" id="{7F23A5A9-0670-EB0C-8C3C-B99BBFF18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135" y="4604867"/>
            <a:ext cx="3175000" cy="225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xmlns="" id="{6920D4F9-1335-EC22-09D4-0FA3327F5A10}"/>
              </a:ext>
            </a:extLst>
          </p:cNvPr>
          <p:cNvSpPr>
            <a:spLocks noGrp="1" noChangeArrowheads="1"/>
          </p:cNvSpPr>
          <p:nvPr>
            <p:ph type="title"/>
          </p:nvPr>
        </p:nvSpPr>
        <p:spPr>
          <a:xfrm>
            <a:off x="533400" y="457200"/>
            <a:ext cx="7924800" cy="762000"/>
          </a:xfrm>
        </p:spPr>
        <p:txBody>
          <a:bodyPr/>
          <a:lstStyle/>
          <a:p>
            <a:pPr fontAlgn="auto">
              <a:spcAft>
                <a:spcPts val="0"/>
              </a:spcAft>
              <a:defRPr/>
            </a:pPr>
            <a:r>
              <a:rPr lang="en-US" altLang="zh-TW" sz="3200" b="1">
                <a:solidFill>
                  <a:schemeClr val="tx1">
                    <a:lumMod val="75000"/>
                    <a:lumOff val="25000"/>
                  </a:schemeClr>
                </a:solidFill>
                <a:effectLst>
                  <a:outerShdw blurRad="38100" dist="38100" dir="2700000" algn="tl">
                    <a:srgbClr val="FFFFFF"/>
                  </a:outerShdw>
                </a:effectLst>
              </a:rPr>
              <a:t>MM Database Architectures (cont.)</a:t>
            </a:r>
            <a:endParaRPr lang="en-US" altLang="zh-TW" sz="3200">
              <a:solidFill>
                <a:schemeClr val="tx1">
                  <a:lumMod val="75000"/>
                  <a:lumOff val="25000"/>
                </a:schemeClr>
              </a:solidFill>
            </a:endParaRPr>
          </a:p>
        </p:txBody>
      </p:sp>
      <p:sp>
        <p:nvSpPr>
          <p:cNvPr id="22531" name="Rectangle 4">
            <a:extLst>
              <a:ext uri="{FF2B5EF4-FFF2-40B4-BE49-F238E27FC236}">
                <a16:creationId xmlns:a16="http://schemas.microsoft.com/office/drawing/2014/main" xmlns="" id="{FA686016-898E-66BF-D55E-C285A1677DBD}"/>
              </a:ext>
            </a:extLst>
          </p:cNvPr>
          <p:cNvSpPr>
            <a:spLocks noGrp="1" noChangeArrowheads="1"/>
          </p:cNvSpPr>
          <p:nvPr>
            <p:ph idx="1"/>
          </p:nvPr>
        </p:nvSpPr>
        <p:spPr>
          <a:xfrm>
            <a:off x="533400" y="1295400"/>
            <a:ext cx="7924800" cy="4800600"/>
          </a:xfrm>
        </p:spPr>
        <p:txBody>
          <a:bodyPr>
            <a:normAutofit fontScale="92500" lnSpcReduction="10000"/>
          </a:bodyPr>
          <a:lstStyle/>
          <a:p>
            <a:pPr>
              <a:buFont typeface="Monotype Sorts" pitchFamily="2" charset="2"/>
              <a:buNone/>
            </a:pPr>
            <a:r>
              <a:rPr lang="en-US" altLang="zh-TW" sz="2400" dirty="0"/>
              <a:t>Based on </a:t>
            </a:r>
            <a:r>
              <a:rPr lang="en-US" altLang="zh-TW" sz="2400" u="sng" dirty="0"/>
              <a:t>Principle of Hybrid Organization</a:t>
            </a:r>
            <a:endParaRPr lang="en-US" altLang="zh-TW" dirty="0"/>
          </a:p>
          <a:p>
            <a:r>
              <a:rPr lang="en-US" altLang="zh-TW" dirty="0"/>
              <a:t>A hybrid of the first two. Certain media types use their own indexes, while others use the "unified" index</a:t>
            </a:r>
          </a:p>
          <a:p>
            <a:r>
              <a:rPr lang="en-US" altLang="zh-TW" dirty="0"/>
              <a:t>An attempt to capture </a:t>
            </a:r>
          </a:p>
          <a:p>
            <a:pPr>
              <a:buFont typeface="Monotype Sorts" pitchFamily="2" charset="2"/>
              <a:buNone/>
            </a:pPr>
            <a:r>
              <a:rPr lang="en-US" altLang="zh-TW" dirty="0"/>
              <a:t>	the advantages of the </a:t>
            </a:r>
          </a:p>
          <a:p>
            <a:pPr>
              <a:buFont typeface="Monotype Sorts" pitchFamily="2" charset="2"/>
              <a:buNone/>
            </a:pPr>
            <a:r>
              <a:rPr lang="en-US" altLang="zh-TW" dirty="0"/>
              <a:t>	first two</a:t>
            </a:r>
          </a:p>
          <a:p>
            <a:r>
              <a:rPr lang="en-US" altLang="zh-TW" dirty="0"/>
              <a:t>Joins across multiple </a:t>
            </a:r>
          </a:p>
          <a:p>
            <a:pPr>
              <a:buFont typeface="Monotype Sorts" pitchFamily="2" charset="2"/>
              <a:buNone/>
            </a:pPr>
            <a:r>
              <a:rPr lang="en-US" altLang="zh-TW" dirty="0"/>
              <a:t>	data sources using their </a:t>
            </a:r>
          </a:p>
          <a:p>
            <a:pPr>
              <a:buFont typeface="Monotype Sorts" pitchFamily="2" charset="2"/>
              <a:buNone/>
            </a:pPr>
            <a:r>
              <a:rPr lang="en-US" altLang="zh-TW" dirty="0"/>
              <a:t>	native indexes</a:t>
            </a:r>
          </a:p>
          <a:p>
            <a:endParaRPr lang="en-US" altLang="zh-TW" dirty="0"/>
          </a:p>
        </p:txBody>
      </p:sp>
      <p:sp>
        <p:nvSpPr>
          <p:cNvPr id="22532" name="Slide Number Placeholder 5">
            <a:extLst>
              <a:ext uri="{FF2B5EF4-FFF2-40B4-BE49-F238E27FC236}">
                <a16:creationId xmlns:a16="http://schemas.microsoft.com/office/drawing/2014/main" xmlns="" id="{7C23F614-D58E-5516-99DB-96A6866CF2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4171467-98FB-4049-98F7-6AE6F5397F70}" type="slidenum">
              <a:rPr lang="zh-TW" altLang="en-US" sz="1400">
                <a:solidFill>
                  <a:schemeClr val="bg2"/>
                </a:solidFill>
                <a:latin typeface="Times New Roman" panose="02020603050405020304" pitchFamily="18" charset="0"/>
              </a:rPr>
              <a:pPr fontAlgn="base">
                <a:spcBef>
                  <a:spcPct val="0"/>
                </a:spcBef>
                <a:spcAft>
                  <a:spcPct val="0"/>
                </a:spcAft>
              </a:pPr>
              <a:t>25</a:t>
            </a:fld>
            <a:endParaRPr lang="zh-TW" altLang="en-US" sz="1400">
              <a:solidFill>
                <a:schemeClr val="bg2"/>
              </a:solidFill>
              <a:latin typeface="Times New Roman" panose="02020603050405020304" pitchFamily="18" charset="0"/>
            </a:endParaRPr>
          </a:p>
        </p:txBody>
      </p:sp>
      <p:pic>
        <p:nvPicPr>
          <p:cNvPr id="22533" name="Picture 2">
            <a:extLst>
              <a:ext uri="{FF2B5EF4-FFF2-40B4-BE49-F238E27FC236}">
                <a16:creationId xmlns:a16="http://schemas.microsoft.com/office/drawing/2014/main" xmlns="" id="{6A9649C1-7176-41C7-7279-88033855D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085588"/>
            <a:ext cx="4378477" cy="308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Application areas</a:t>
            </a:r>
            <a:endParaRPr lang="en-US" sz="3200" dirty="0"/>
          </a:p>
        </p:txBody>
      </p:sp>
      <p:sp>
        <p:nvSpPr>
          <p:cNvPr id="3" name="Content Placeholder 2"/>
          <p:cNvSpPr>
            <a:spLocks noGrp="1"/>
          </p:cNvSpPr>
          <p:nvPr>
            <p:ph idx="1"/>
          </p:nvPr>
        </p:nvSpPr>
        <p:spPr/>
        <p:txBody>
          <a:bodyPr/>
          <a:lstStyle/>
          <a:p>
            <a:pPr>
              <a:lnSpc>
                <a:spcPct val="150000"/>
              </a:lnSpc>
              <a:spcBef>
                <a:spcPts val="0"/>
              </a:spcBef>
            </a:pPr>
            <a:r>
              <a:rPr lang="en-US" sz="2400" dirty="0"/>
              <a:t>Digital library</a:t>
            </a:r>
          </a:p>
          <a:p>
            <a:pPr>
              <a:lnSpc>
                <a:spcPct val="150000"/>
              </a:lnSpc>
              <a:spcBef>
                <a:spcPts val="0"/>
              </a:spcBef>
            </a:pPr>
            <a:r>
              <a:rPr lang="en-US" sz="2400" dirty="0"/>
              <a:t>News-on-demand</a:t>
            </a:r>
          </a:p>
          <a:p>
            <a:pPr>
              <a:lnSpc>
                <a:spcPct val="150000"/>
              </a:lnSpc>
              <a:spcBef>
                <a:spcPts val="0"/>
              </a:spcBef>
            </a:pPr>
            <a:r>
              <a:rPr lang="en-US" sz="2400" dirty="0"/>
              <a:t>Music database</a:t>
            </a:r>
          </a:p>
          <a:p>
            <a:pPr>
              <a:lnSpc>
                <a:spcPct val="150000"/>
              </a:lnSpc>
              <a:spcBef>
                <a:spcPts val="0"/>
              </a:spcBef>
            </a:pPr>
            <a:r>
              <a:rPr lang="en-US" sz="2400" dirty="0"/>
              <a:t>Video-on-demand</a:t>
            </a:r>
          </a:p>
          <a:p>
            <a:pPr>
              <a:lnSpc>
                <a:spcPct val="150000"/>
              </a:lnSpc>
              <a:spcBef>
                <a:spcPts val="0"/>
              </a:spcBef>
            </a:pPr>
            <a:r>
              <a:rPr lang="en-US" sz="2400" dirty="0"/>
              <a:t>Telemedicine</a:t>
            </a:r>
          </a:p>
          <a:p>
            <a:pPr>
              <a:lnSpc>
                <a:spcPct val="150000"/>
              </a:lnSpc>
              <a:spcBef>
                <a:spcPts val="0"/>
              </a:spcBef>
            </a:pPr>
            <a:r>
              <a:rPr lang="en-US" sz="2400" dirty="0"/>
              <a:t>GIS </a:t>
            </a:r>
          </a:p>
          <a:p>
            <a:endParaRPr lang="en-US" dirty="0"/>
          </a:p>
        </p:txBody>
      </p:sp>
    </p:spTree>
    <p:extLst>
      <p:ext uri="{BB962C8B-B14F-4D97-AF65-F5344CB8AC3E}">
        <p14:creationId xmlns:p14="http://schemas.microsoft.com/office/powerpoint/2010/main" val="205316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Application areas of Oracle multimedia</a:t>
            </a:r>
          </a:p>
        </p:txBody>
      </p:sp>
      <p:sp>
        <p:nvSpPr>
          <p:cNvPr id="3" name="Content Placeholder 2"/>
          <p:cNvSpPr>
            <a:spLocks noGrp="1"/>
          </p:cNvSpPr>
          <p:nvPr>
            <p:ph idx="1"/>
          </p:nvPr>
        </p:nvSpPr>
        <p:spPr/>
        <p:txBody>
          <a:bodyPr>
            <a:normAutofit fontScale="85000" lnSpcReduction="20000"/>
          </a:bodyPr>
          <a:lstStyle/>
          <a:p>
            <a:pPr>
              <a:lnSpc>
                <a:spcPct val="170000"/>
              </a:lnSpc>
              <a:spcBef>
                <a:spcPts val="0"/>
              </a:spcBef>
            </a:pPr>
            <a:r>
              <a:rPr lang="en-US" dirty="0"/>
              <a:t>Repositories for digital check images</a:t>
            </a:r>
          </a:p>
          <a:p>
            <a:pPr>
              <a:lnSpc>
                <a:spcPct val="170000"/>
              </a:lnSpc>
              <a:spcBef>
                <a:spcPts val="0"/>
              </a:spcBef>
            </a:pPr>
            <a:r>
              <a:rPr lang="en-US" dirty="0"/>
              <a:t>Electronic health records</a:t>
            </a:r>
          </a:p>
          <a:p>
            <a:pPr>
              <a:lnSpc>
                <a:spcPct val="170000"/>
              </a:lnSpc>
              <a:spcBef>
                <a:spcPts val="0"/>
              </a:spcBef>
            </a:pPr>
            <a:r>
              <a:rPr lang="en-US" dirty="0"/>
              <a:t>Call centers</a:t>
            </a:r>
          </a:p>
          <a:p>
            <a:pPr>
              <a:lnSpc>
                <a:spcPct val="170000"/>
              </a:lnSpc>
              <a:spcBef>
                <a:spcPts val="0"/>
              </a:spcBef>
            </a:pPr>
            <a:r>
              <a:rPr lang="en-US" dirty="0"/>
              <a:t>Physical asset inventories</a:t>
            </a:r>
          </a:p>
          <a:p>
            <a:pPr>
              <a:lnSpc>
                <a:spcPct val="170000"/>
              </a:lnSpc>
              <a:spcBef>
                <a:spcPts val="0"/>
              </a:spcBef>
            </a:pPr>
            <a:r>
              <a:rPr lang="en-US" dirty="0"/>
              <a:t>Distance learning and online learning</a:t>
            </a:r>
          </a:p>
          <a:p>
            <a:pPr>
              <a:lnSpc>
                <a:spcPct val="170000"/>
              </a:lnSpc>
              <a:spcBef>
                <a:spcPts val="0"/>
              </a:spcBef>
            </a:pPr>
            <a:r>
              <a:rPr lang="en-US" dirty="0"/>
              <a:t>Real estate marketing</a:t>
            </a:r>
          </a:p>
          <a:p>
            <a:pPr>
              <a:lnSpc>
                <a:spcPct val="170000"/>
              </a:lnSpc>
              <a:spcBef>
                <a:spcPts val="0"/>
              </a:spcBef>
            </a:pPr>
            <a:r>
              <a:rPr lang="en-US" dirty="0"/>
              <a:t>Stock photography archives    </a:t>
            </a:r>
          </a:p>
        </p:txBody>
      </p:sp>
    </p:spTree>
    <p:extLst>
      <p:ext uri="{BB962C8B-B14F-4D97-AF65-F5344CB8AC3E}">
        <p14:creationId xmlns:p14="http://schemas.microsoft.com/office/powerpoint/2010/main" val="28148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Application areas of Oracle multimedia</a:t>
            </a:r>
          </a:p>
        </p:txBody>
      </p:sp>
      <p:sp>
        <p:nvSpPr>
          <p:cNvPr id="3" name="Content Placeholder 2"/>
          <p:cNvSpPr>
            <a:spLocks noGrp="1"/>
          </p:cNvSpPr>
          <p:nvPr>
            <p:ph idx="1"/>
          </p:nvPr>
        </p:nvSpPr>
        <p:spPr/>
        <p:txBody>
          <a:bodyPr>
            <a:normAutofit/>
          </a:bodyPr>
          <a:lstStyle/>
          <a:p>
            <a:pPr>
              <a:lnSpc>
                <a:spcPct val="170000"/>
              </a:lnSpc>
              <a:spcBef>
                <a:spcPts val="0"/>
              </a:spcBef>
            </a:pPr>
            <a:r>
              <a:rPr lang="en-US" sz="2800" dirty="0"/>
              <a:t>Document imaging archives</a:t>
            </a:r>
          </a:p>
          <a:p>
            <a:pPr>
              <a:lnSpc>
                <a:spcPct val="170000"/>
              </a:lnSpc>
              <a:spcBef>
                <a:spcPts val="0"/>
              </a:spcBef>
            </a:pPr>
            <a:r>
              <a:rPr lang="en-US" sz="2800" dirty="0"/>
              <a:t>Financial news service customer information</a:t>
            </a:r>
          </a:p>
          <a:p>
            <a:pPr>
              <a:lnSpc>
                <a:spcPct val="170000"/>
              </a:lnSpc>
              <a:spcBef>
                <a:spcPts val="0"/>
              </a:spcBef>
            </a:pPr>
            <a:r>
              <a:rPr lang="en-US" sz="2800" dirty="0"/>
              <a:t>Web publishing</a:t>
            </a:r>
          </a:p>
          <a:p>
            <a:pPr>
              <a:lnSpc>
                <a:spcPct val="170000"/>
              </a:lnSpc>
              <a:spcBef>
                <a:spcPts val="0"/>
              </a:spcBef>
            </a:pPr>
            <a:r>
              <a:rPr lang="en-US" sz="2800" dirty="0"/>
              <a:t>Audio and video Web stores</a:t>
            </a:r>
          </a:p>
          <a:p>
            <a:endParaRPr lang="en-US" dirty="0"/>
          </a:p>
        </p:txBody>
      </p:sp>
    </p:spTree>
    <p:extLst>
      <p:ext uri="{BB962C8B-B14F-4D97-AF65-F5344CB8AC3E}">
        <p14:creationId xmlns:p14="http://schemas.microsoft.com/office/powerpoint/2010/main" val="244823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spcBef>
                <a:spcPts val="0"/>
              </a:spcBef>
              <a:buNone/>
            </a:pPr>
            <a:r>
              <a:rPr lang="en-US" dirty="0"/>
              <a:t>A multimedia database management system</a:t>
            </a:r>
          </a:p>
          <a:p>
            <a:pPr marL="0" indent="0">
              <a:lnSpc>
                <a:spcPct val="150000"/>
              </a:lnSpc>
              <a:spcBef>
                <a:spcPts val="0"/>
              </a:spcBef>
              <a:buNone/>
            </a:pPr>
            <a:r>
              <a:rPr lang="en-US" dirty="0"/>
              <a:t>supports various data types for management of</a:t>
            </a:r>
          </a:p>
          <a:p>
            <a:pPr marL="0" indent="0">
              <a:lnSpc>
                <a:spcPct val="150000"/>
              </a:lnSpc>
              <a:spcBef>
                <a:spcPts val="0"/>
              </a:spcBef>
              <a:buNone/>
            </a:pPr>
            <a:r>
              <a:rPr lang="en-US" dirty="0"/>
              <a:t>media data and facilitates storage and retrieval</a:t>
            </a:r>
          </a:p>
          <a:p>
            <a:pPr marL="0" indent="0">
              <a:lnSpc>
                <a:spcPct val="150000"/>
              </a:lnSpc>
              <a:spcBef>
                <a:spcPts val="0"/>
              </a:spcBef>
              <a:buNone/>
            </a:pPr>
            <a:r>
              <a:rPr lang="en-US" dirty="0"/>
              <a:t>of the same. </a:t>
            </a:r>
          </a:p>
          <a:p>
            <a:endParaRPr lang="en-US" dirty="0"/>
          </a:p>
        </p:txBody>
      </p:sp>
    </p:spTree>
    <p:extLst>
      <p:ext uri="{BB962C8B-B14F-4D97-AF65-F5344CB8AC3E}">
        <p14:creationId xmlns:p14="http://schemas.microsoft.com/office/powerpoint/2010/main" val="77162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spcBef>
                <a:spcPts val="0"/>
              </a:spcBef>
            </a:pPr>
            <a:r>
              <a:rPr lang="en-US" dirty="0"/>
              <a:t>Media data are large in size and they are </a:t>
            </a:r>
          </a:p>
          <a:p>
            <a:pPr marL="0" indent="0">
              <a:lnSpc>
                <a:spcPct val="150000"/>
              </a:lnSpc>
              <a:spcBef>
                <a:spcPts val="0"/>
              </a:spcBef>
              <a:buNone/>
            </a:pPr>
            <a:r>
              <a:rPr lang="en-US" dirty="0"/>
              <a:t>    called LOB.</a:t>
            </a:r>
          </a:p>
          <a:p>
            <a:pPr>
              <a:lnSpc>
                <a:spcPct val="150000"/>
              </a:lnSpc>
              <a:spcBef>
                <a:spcPts val="0"/>
              </a:spcBef>
            </a:pPr>
            <a:r>
              <a:rPr lang="en-US" dirty="0"/>
              <a:t>Compression is required to reduce storage </a:t>
            </a:r>
          </a:p>
          <a:p>
            <a:pPr marL="0" indent="0">
              <a:lnSpc>
                <a:spcPct val="150000"/>
              </a:lnSpc>
              <a:spcBef>
                <a:spcPts val="0"/>
              </a:spcBef>
              <a:buNone/>
            </a:pPr>
            <a:r>
              <a:rPr lang="en-US" dirty="0"/>
              <a:t>    requirement and network load</a:t>
            </a:r>
          </a:p>
        </p:txBody>
      </p:sp>
    </p:spTree>
    <p:extLst>
      <p:ext uri="{BB962C8B-B14F-4D97-AF65-F5344CB8AC3E}">
        <p14:creationId xmlns:p14="http://schemas.microsoft.com/office/powerpoint/2010/main" val="118733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Multimedia data can be </a:t>
            </a:r>
          </a:p>
          <a:p>
            <a:pPr lvl="1"/>
            <a:r>
              <a:rPr lang="en-US" dirty="0"/>
              <a:t>time independent, </a:t>
            </a:r>
          </a:p>
          <a:p>
            <a:pPr lvl="1"/>
            <a:r>
              <a:rPr lang="en-US" dirty="0"/>
              <a:t>time dependent or </a:t>
            </a:r>
          </a:p>
          <a:p>
            <a:pPr lvl="1"/>
            <a:r>
              <a:rPr lang="en-US" dirty="0"/>
              <a:t>dimensional (3D games, computer aided drafting).</a:t>
            </a:r>
          </a:p>
          <a:p>
            <a:endParaRPr lang="en-US" dirty="0"/>
          </a:p>
        </p:txBody>
      </p:sp>
    </p:spTree>
    <p:extLst>
      <p:ext uri="{BB962C8B-B14F-4D97-AF65-F5344CB8AC3E}">
        <p14:creationId xmlns:p14="http://schemas.microsoft.com/office/powerpoint/2010/main" val="201633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nSpc>
                <a:spcPct val="150000"/>
              </a:lnSpc>
              <a:spcBef>
                <a:spcPts val="0"/>
              </a:spcBef>
            </a:pPr>
            <a:r>
              <a:rPr lang="en-US" dirty="0"/>
              <a:t>Different types of multimedia data have different </a:t>
            </a:r>
          </a:p>
          <a:p>
            <a:pPr marL="0" indent="0">
              <a:lnSpc>
                <a:spcPct val="150000"/>
              </a:lnSpc>
              <a:spcBef>
                <a:spcPts val="0"/>
              </a:spcBef>
              <a:buNone/>
            </a:pPr>
            <a:r>
              <a:rPr lang="en-US" dirty="0"/>
              <a:t>    types of elements.</a:t>
            </a:r>
          </a:p>
          <a:p>
            <a:pPr>
              <a:lnSpc>
                <a:spcPct val="150000"/>
              </a:lnSpc>
              <a:spcBef>
                <a:spcPts val="0"/>
              </a:spcBef>
            </a:pPr>
            <a:r>
              <a:rPr lang="en-US" dirty="0"/>
              <a:t>Elements of image are pixels</a:t>
            </a:r>
          </a:p>
          <a:p>
            <a:pPr>
              <a:lnSpc>
                <a:spcPct val="150000"/>
              </a:lnSpc>
              <a:spcBef>
                <a:spcPts val="0"/>
              </a:spcBef>
            </a:pPr>
            <a:r>
              <a:rPr lang="en-US" dirty="0"/>
              <a:t>Elements of video are raster images and graphics</a:t>
            </a:r>
          </a:p>
          <a:p>
            <a:pPr>
              <a:lnSpc>
                <a:spcPct val="150000"/>
              </a:lnSpc>
              <a:spcBef>
                <a:spcPts val="0"/>
              </a:spcBef>
            </a:pPr>
            <a:r>
              <a:rPr lang="en-US" dirty="0"/>
              <a:t>Elements of audio are sound and volume</a:t>
            </a:r>
          </a:p>
          <a:p>
            <a:pPr>
              <a:lnSpc>
                <a:spcPct val="150000"/>
              </a:lnSpc>
              <a:spcBef>
                <a:spcPts val="0"/>
              </a:spcBef>
            </a:pPr>
            <a:r>
              <a:rPr lang="en-US" dirty="0"/>
              <a:t>Elements of graphics are vectors and regions</a:t>
            </a:r>
          </a:p>
          <a:p>
            <a:pPr>
              <a:lnSpc>
                <a:spcPct val="150000"/>
              </a:lnSpc>
              <a:spcBef>
                <a:spcPts val="0"/>
              </a:spcBef>
            </a:pPr>
            <a:r>
              <a:rPr lang="en-US" dirty="0"/>
              <a:t>Elements of text are characters</a:t>
            </a:r>
          </a:p>
        </p:txBody>
      </p:sp>
    </p:spTree>
    <p:extLst>
      <p:ext uri="{BB962C8B-B14F-4D97-AF65-F5344CB8AC3E}">
        <p14:creationId xmlns:p14="http://schemas.microsoft.com/office/powerpoint/2010/main" val="29965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nSpc>
                <a:spcPct val="150000"/>
              </a:lnSpc>
              <a:spcBef>
                <a:spcPts val="0"/>
              </a:spcBef>
              <a:buNone/>
            </a:pPr>
            <a:r>
              <a:rPr lang="en-US" dirty="0"/>
              <a:t>A multimedia database not only stores and </a:t>
            </a:r>
          </a:p>
          <a:p>
            <a:pPr marL="0" indent="0">
              <a:lnSpc>
                <a:spcPct val="150000"/>
              </a:lnSpc>
              <a:spcBef>
                <a:spcPts val="0"/>
              </a:spcBef>
              <a:buNone/>
            </a:pPr>
            <a:r>
              <a:rPr lang="en-US" dirty="0"/>
              <a:t>manages media data but also </a:t>
            </a:r>
            <a:r>
              <a:rPr lang="en-US" i="1" dirty="0"/>
              <a:t>metadata of media </a:t>
            </a:r>
          </a:p>
          <a:p>
            <a:pPr marL="0" indent="0">
              <a:lnSpc>
                <a:spcPct val="150000"/>
              </a:lnSpc>
              <a:spcBef>
                <a:spcPts val="0"/>
              </a:spcBef>
              <a:buNone/>
            </a:pPr>
            <a:r>
              <a:rPr lang="en-US" i="1" dirty="0"/>
              <a:t>data</a:t>
            </a:r>
          </a:p>
          <a:p>
            <a:pPr lvl="1">
              <a:lnSpc>
                <a:spcPct val="150000"/>
              </a:lnSpc>
              <a:spcBef>
                <a:spcPts val="0"/>
              </a:spcBef>
            </a:pPr>
            <a:r>
              <a:rPr lang="en-US" dirty="0"/>
              <a:t>(i) format of media data, </a:t>
            </a:r>
          </a:p>
          <a:p>
            <a:pPr lvl="1">
              <a:lnSpc>
                <a:spcPct val="150000"/>
              </a:lnSpc>
              <a:spcBef>
                <a:spcPts val="0"/>
              </a:spcBef>
            </a:pPr>
            <a:r>
              <a:rPr lang="en-US" dirty="0"/>
              <a:t>(ii) keywords that describes the media data, </a:t>
            </a:r>
          </a:p>
          <a:p>
            <a:pPr lvl="1">
              <a:lnSpc>
                <a:spcPct val="150000"/>
              </a:lnSpc>
              <a:spcBef>
                <a:spcPts val="0"/>
              </a:spcBef>
            </a:pPr>
            <a:r>
              <a:rPr lang="en-US" dirty="0"/>
              <a:t>(iii) features of media data - e.g. </a:t>
            </a:r>
          </a:p>
          <a:p>
            <a:pPr lvl="2">
              <a:lnSpc>
                <a:spcPct val="150000"/>
              </a:lnSpc>
              <a:spcBef>
                <a:spcPts val="0"/>
              </a:spcBef>
            </a:pPr>
            <a:r>
              <a:rPr lang="en-US" dirty="0"/>
              <a:t>color histogram, kinds of texture, other images present in </a:t>
            </a:r>
          </a:p>
          <a:p>
            <a:pPr marL="914400" lvl="2" indent="0">
              <a:lnSpc>
                <a:spcPct val="150000"/>
              </a:lnSpc>
              <a:spcBef>
                <a:spcPts val="0"/>
              </a:spcBef>
              <a:buNone/>
            </a:pPr>
            <a:r>
              <a:rPr lang="en-US" dirty="0"/>
              <a:t>    the image.</a:t>
            </a:r>
          </a:p>
          <a:p>
            <a:pPr>
              <a:lnSpc>
                <a:spcPct val="150000"/>
              </a:lnSpc>
              <a:spcBef>
                <a:spcPts val="0"/>
              </a:spcBef>
            </a:pPr>
            <a:endParaRPr lang="en-US" b="1" i="1" u="sng" dirty="0"/>
          </a:p>
        </p:txBody>
      </p:sp>
    </p:spTree>
    <p:extLst>
      <p:ext uri="{BB962C8B-B14F-4D97-AF65-F5344CB8AC3E}">
        <p14:creationId xmlns:p14="http://schemas.microsoft.com/office/powerpoint/2010/main" val="34918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spcBef>
                <a:spcPts val="0"/>
              </a:spcBef>
              <a:buNone/>
            </a:pPr>
            <a:r>
              <a:rPr lang="en-US" dirty="0"/>
              <a:t>Usage of metadata of media data</a:t>
            </a:r>
          </a:p>
          <a:p>
            <a:pPr lvl="1">
              <a:lnSpc>
                <a:spcPct val="150000"/>
              </a:lnSpc>
              <a:spcBef>
                <a:spcPts val="0"/>
              </a:spcBef>
            </a:pPr>
            <a:r>
              <a:rPr lang="en-US" dirty="0"/>
              <a:t>The media format data is used for display of media </a:t>
            </a:r>
          </a:p>
          <a:p>
            <a:pPr marL="457200" lvl="1" indent="0">
              <a:lnSpc>
                <a:spcPct val="150000"/>
              </a:lnSpc>
              <a:spcBef>
                <a:spcPts val="0"/>
              </a:spcBef>
              <a:buNone/>
            </a:pPr>
            <a:r>
              <a:rPr lang="en-US" dirty="0"/>
              <a:t>    data and </a:t>
            </a:r>
          </a:p>
          <a:p>
            <a:pPr lvl="1">
              <a:lnSpc>
                <a:spcPct val="150000"/>
              </a:lnSpc>
              <a:spcBef>
                <a:spcPts val="0"/>
              </a:spcBef>
            </a:pPr>
            <a:r>
              <a:rPr lang="en-US" dirty="0"/>
              <a:t>keywords and features are used for indexing </a:t>
            </a:r>
          </a:p>
          <a:p>
            <a:pPr marL="457200" lvl="1" indent="0">
              <a:lnSpc>
                <a:spcPct val="150000"/>
              </a:lnSpc>
              <a:spcBef>
                <a:spcPts val="0"/>
              </a:spcBef>
              <a:buNone/>
            </a:pPr>
            <a:r>
              <a:rPr lang="en-US" dirty="0"/>
              <a:t>    media data.</a:t>
            </a:r>
          </a:p>
          <a:p>
            <a:endParaRPr lang="en-US" dirty="0"/>
          </a:p>
        </p:txBody>
      </p:sp>
    </p:spTree>
    <p:extLst>
      <p:ext uri="{BB962C8B-B14F-4D97-AF65-F5344CB8AC3E}">
        <p14:creationId xmlns:p14="http://schemas.microsoft.com/office/powerpoint/2010/main" val="344107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spcBef>
                <a:spcPts val="0"/>
              </a:spcBef>
              <a:buNone/>
            </a:pPr>
            <a:r>
              <a:rPr lang="en-US" sz="2800" dirty="0"/>
              <a:t>Multimedia data consists of a variety of media formats</a:t>
            </a:r>
          </a:p>
          <a:p>
            <a:pPr lvl="1">
              <a:lnSpc>
                <a:spcPct val="150000"/>
              </a:lnSpc>
              <a:spcBef>
                <a:spcPts val="0"/>
              </a:spcBef>
            </a:pPr>
            <a:r>
              <a:rPr lang="en-US" dirty="0"/>
              <a:t>i) tiff, bmp, jpeg, gif, </a:t>
            </a:r>
            <a:r>
              <a:rPr lang="en-US" dirty="0" err="1"/>
              <a:t>png</a:t>
            </a:r>
            <a:r>
              <a:rPr lang="en-US" dirty="0"/>
              <a:t>  (images)</a:t>
            </a:r>
          </a:p>
          <a:p>
            <a:pPr lvl="1">
              <a:lnSpc>
                <a:spcPct val="150000"/>
              </a:lnSpc>
              <a:spcBef>
                <a:spcPts val="0"/>
              </a:spcBef>
            </a:pPr>
            <a:r>
              <a:rPr lang="en-US" dirty="0"/>
              <a:t>ii) mpeg, 3gp (video)</a:t>
            </a:r>
          </a:p>
          <a:p>
            <a:pPr lvl="1">
              <a:lnSpc>
                <a:spcPct val="150000"/>
              </a:lnSpc>
              <a:spcBef>
                <a:spcPts val="0"/>
              </a:spcBef>
            </a:pPr>
            <a:r>
              <a:rPr lang="en-US" dirty="0"/>
              <a:t>iii) </a:t>
            </a:r>
            <a:r>
              <a:rPr lang="en-US" dirty="0" err="1"/>
              <a:t>avi</a:t>
            </a:r>
            <a:r>
              <a:rPr lang="en-US" dirty="0"/>
              <a:t>, mid, wav (audio)</a:t>
            </a:r>
          </a:p>
          <a:p>
            <a:pPr lvl="1">
              <a:lnSpc>
                <a:spcPct val="150000"/>
              </a:lnSpc>
              <a:spcBef>
                <a:spcPts val="0"/>
              </a:spcBef>
            </a:pPr>
            <a:r>
              <a:rPr lang="en-US" dirty="0"/>
              <a:t>iv) doc, </a:t>
            </a:r>
            <a:r>
              <a:rPr lang="en-US" dirty="0" err="1"/>
              <a:t>ppt</a:t>
            </a:r>
            <a:r>
              <a:rPr lang="en-US" dirty="0"/>
              <a:t>, </a:t>
            </a:r>
            <a:r>
              <a:rPr lang="en-US" dirty="0" err="1"/>
              <a:t>pdf</a:t>
            </a:r>
            <a:r>
              <a:rPr lang="en-US" dirty="0"/>
              <a:t> (text)</a:t>
            </a:r>
          </a:p>
          <a:p>
            <a:pPr>
              <a:lnSpc>
                <a:spcPct val="150000"/>
              </a:lnSpc>
              <a:spcBef>
                <a:spcPts val="0"/>
              </a:spcBef>
            </a:pPr>
            <a:endParaRPr lang="en-US" dirty="0"/>
          </a:p>
        </p:txBody>
      </p:sp>
    </p:spTree>
    <p:extLst>
      <p:ext uri="{BB962C8B-B14F-4D97-AF65-F5344CB8AC3E}">
        <p14:creationId xmlns:p14="http://schemas.microsoft.com/office/powerpoint/2010/main" val="500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1347</Words>
  <Application>Microsoft Office PowerPoint</Application>
  <PresentationFormat>On-screen Show (4:3)</PresentationFormat>
  <Paragraphs>178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Multimedia Database</vt:lpstr>
      <vt:lpstr>Multimedia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of MMDbms</vt:lpstr>
      <vt:lpstr>PowerPoint Presentation</vt:lpstr>
      <vt:lpstr>challenges</vt:lpstr>
      <vt:lpstr>PowerPoint Presentation</vt:lpstr>
      <vt:lpstr>A Sample Multimedia Scenario</vt:lpstr>
      <vt:lpstr>Possible Queries</vt:lpstr>
      <vt:lpstr>Possible Queries (cont.)</vt:lpstr>
      <vt:lpstr>MM Database Architectures</vt:lpstr>
      <vt:lpstr>MM Database Architectures (cont.)</vt:lpstr>
      <vt:lpstr>MM Database Architectures (cont.)</vt:lpstr>
      <vt:lpstr>Application areas</vt:lpstr>
      <vt:lpstr>Application areas of Oracle multimedia</vt:lpstr>
      <vt:lpstr>Application areas of Oracle multimedia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Database</dc:title>
  <dc:creator>Admin</dc:creator>
  <cp:lastModifiedBy>Vinay Maddiralla</cp:lastModifiedBy>
  <cp:revision>56</cp:revision>
  <dcterms:created xsi:type="dcterms:W3CDTF">2019-03-30T08:42:31Z</dcterms:created>
  <dcterms:modified xsi:type="dcterms:W3CDTF">2023-01-21T07:28:00Z</dcterms:modified>
</cp:coreProperties>
</file>