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65" r:id="rId2"/>
  </p:sldMasterIdLst>
  <p:sldIdLst>
    <p:sldId id="256" r:id="rId3"/>
    <p:sldId id="258" r:id="rId4"/>
    <p:sldId id="259" r:id="rId5"/>
    <p:sldId id="257" r:id="rId6"/>
    <p:sldId id="349" r:id="rId7"/>
    <p:sldId id="350" r:id="rId8"/>
    <p:sldId id="319" r:id="rId9"/>
    <p:sldId id="337" r:id="rId10"/>
    <p:sldId id="351" r:id="rId11"/>
    <p:sldId id="352" r:id="rId12"/>
    <p:sldId id="353" r:id="rId13"/>
    <p:sldId id="320" r:id="rId14"/>
    <p:sldId id="304" r:id="rId15"/>
    <p:sldId id="354" r:id="rId16"/>
    <p:sldId id="338" r:id="rId17"/>
    <p:sldId id="355" r:id="rId18"/>
    <p:sldId id="35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0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5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00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E98A-7714-4FD1-E32E-FAFBEC5EA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F7E76-8DA8-532F-5AEB-D371B8F3B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2649-F8BC-03A4-02C6-2914D1F3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58E8-856F-92F8-7A32-9EDE460E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A393-431F-7135-9A13-390F0E0A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D0A3-2E87-7515-5873-32E01C33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1268-3F2A-21C9-EE1F-72DAF9E7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6DAA-F8F3-BA64-5F1C-071677B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3D30-2726-EB1A-6DDE-07A2E1CD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1CAF-27E2-1914-E3BD-F4642DE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3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1C97-3D47-F8C3-5C80-4A07D05E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AFCA-DFDE-7715-63A6-36BDCD6F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4698-E8D2-A05F-105E-7548917B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5ADC-DBB1-6412-860F-3ACB56CA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9391B-9971-3D05-4B3B-F38AE94D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9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CF85-303E-661E-3F40-319D88B7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D256-E036-ADA3-0B98-CBE878CC4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CC095-F378-90F3-A533-A389418D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A602-E3C8-0FD7-808B-4091ADB1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F2A52-2E26-5ED4-37C8-320D7C05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359-953A-BB82-A309-D360616F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95DB-952C-B458-607F-D85D3BED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C145-1708-339B-CA20-34FA9548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17F81-3FF1-5E9C-FB04-9938E298D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EA85C-0602-CBA9-51F5-FBF9FA4B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A6A62-46F4-A7F5-5CA2-C4542CF31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E214B-497C-3F28-41F5-27651AEA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164C-F254-F2FE-408A-5C102205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6C50A-F090-1C07-04C0-D24B4AE2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6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FA8B-9BF9-F565-2EA4-1E04D5FF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AF5FE-221D-D9A6-2977-83AA7CD8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CD09-3057-DA8F-C77E-3C99ECA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326A7-2001-23C3-9330-EFC074C8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9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5ED70-3A2B-35D5-C40B-E779C3A2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3FC41-788C-AF34-B1EB-A3F26459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F386C-F76E-38BF-7BA0-3754D9BC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9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28F5-0983-ECB4-9FC5-E6B94757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5FAE-EC5F-456C-EEF9-7DD97DC6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18B8-67E2-6DAC-06EA-46728B26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86E1-C12E-C305-39B4-562A329F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19BB8-3D7E-E93F-33F2-D3D08B54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7272F-3E2C-7E97-C7D3-F7EE574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9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74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187-9230-F0D4-CDFA-FA7F545A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67828-9F25-5734-2B9F-C74A1A8C1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B2F1-BA80-5334-DF26-27EBC1A8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C6AF8-0166-92C2-8332-876C8C2C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7F79-DFD5-81E3-B1BF-BBF3321F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F0AD-9F05-59F4-0375-DF2EE3B9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1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F2E-0F30-68E2-A1F9-F3ADD9F0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C435-561E-B8F3-A490-97710B7C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DE21-4135-16A7-EBF7-B967F6A3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1791-3BF4-27C2-403B-BE65814F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87A4-69EF-A06B-A9CD-474A8C3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23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F47D1-6FEE-311B-C332-0EA4FECA6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2DEA-659D-E1DB-2BB4-83AC62879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CC30-57B9-74D1-1544-A484F39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1FC6-19A6-C3AB-AA9A-B42FF04E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8054-C4FE-714A-7932-FD3D69B8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64C7-C447-497D-B4FF-AD571ED4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68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7ABA-2F00-435E-9949-2CB1E6BA7E6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8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0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2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5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0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8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25649-1249-91DE-A09D-14363996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F8B1C-3BBD-6B93-971A-50857A4E7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AEB1-B85F-DA1C-D6FF-1B5847F2D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759F-FE67-4BED-8B7B-BC8A88FE92CB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7E72-97F9-D348-1F82-5450CE270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DB73-FFCA-BE5A-78E4-83B407229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8549E-2E3D-42C1-9BBB-12B4B5F0CC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4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15065"/>
              </p:ext>
            </p:extLst>
          </p:nvPr>
        </p:nvGraphicFramePr>
        <p:xfrm>
          <a:off x="927955" y="1082470"/>
          <a:ext cx="3453091" cy="4448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057506" imgH="6514732" progId="AcroExch.Document.DC">
                  <p:embed/>
                </p:oleObj>
              </mc:Choice>
              <mc:Fallback>
                <p:oleObj name="Acrobat Document" r:id="rId2" imgW="5057506" imgH="651473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955" y="1082470"/>
                        <a:ext cx="3453091" cy="4448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5201477" y="507297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Sudha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Sadasivam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&amp; R.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Thirumahal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058" y="545976"/>
            <a:ext cx="2054530" cy="107298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463972" y="2036820"/>
            <a:ext cx="5421209" cy="2800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55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Big </a:t>
            </a:r>
          </a:p>
          <a:p>
            <a:r>
              <a:rPr lang="en-IN" sz="55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  Data </a:t>
            </a:r>
          </a:p>
          <a:p>
            <a:r>
              <a:rPr lang="en-IN" sz="5500" b="1" dirty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  Analytics</a:t>
            </a:r>
          </a:p>
        </p:txBody>
      </p:sp>
    </p:spTree>
    <p:extLst>
      <p:ext uri="{BB962C8B-B14F-4D97-AF65-F5344CB8AC3E}">
        <p14:creationId xmlns:p14="http://schemas.microsoft.com/office/powerpoint/2010/main" val="374886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3879" y="1652706"/>
            <a:ext cx="10922696" cy="4131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romanLcPeriod"/>
            </a:pP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transpose of </a:t>
            </a:r>
            <a:r>
              <a:rPr lang="en-US" sz="17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tdm</a:t>
            </a: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matrix with rows as terms and cols as doc</a:t>
            </a:r>
          </a:p>
          <a:p>
            <a:pPr marL="1771650" lvl="3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tdm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&lt;-t(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dtm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71650" lvl="3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as.Matrix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tdm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romanLcPeriod"/>
            </a:pP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17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vector  as # cols / # </a:t>
            </a:r>
            <a:r>
              <a:rPr lang="en-US" sz="17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</a:t>
            </a: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terms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log(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ncol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/ ( 1 +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rowSums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!= 0)))</a:t>
            </a:r>
          </a:p>
          <a:p>
            <a:pPr marL="514350" indent="-514350"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romanLcPeriod"/>
            </a:pP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 IDF vector to diagonal matrix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&gt;(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)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crossprod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colnames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&lt;-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rownames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14350" indent="-514350">
              <a:spcBef>
                <a:spcPts val="0"/>
              </a:spcBef>
              <a:buClr>
                <a:schemeClr val="bg1"/>
              </a:buClr>
              <a:buSzPct val="100000"/>
              <a:buFont typeface="+mj-lt"/>
              <a:buAutoNum type="romanLcPeriod"/>
            </a:pPr>
            <a:r>
              <a:rPr lang="en-US" sz="17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Normalise</a:t>
            </a: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length of document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rowSums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tf_idf^2 ) )</a:t>
            </a:r>
          </a:p>
          <a:p>
            <a:pPr marL="1314450" lvl="2" indent="-400050" algn="l">
              <a:spcBef>
                <a:spcPts val="0"/>
              </a:spcBef>
            </a:pPr>
            <a:endParaRPr lang="en-US" sz="17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400050">
              <a:spcBef>
                <a:spcPts val="0"/>
              </a:spcBef>
            </a:pPr>
            <a:r>
              <a:rPr lang="en-US" sz="17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4) feature selection: </a:t>
            </a:r>
            <a:r>
              <a:rPr lang="en-US" sz="17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Textir</a:t>
            </a:r>
            <a:r>
              <a:rPr lang="en-US" sz="17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 can be used to select the 10 important features</a:t>
            </a:r>
            <a:r>
              <a:rPr lang="en-US" sz="17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colnames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</a:p>
          <a:p>
            <a:pPr marL="1314450" lvl="2" indent="-400050" algn="l">
              <a:spcBef>
                <a:spcPts val="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order(-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sdev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)))[1:10]]</a:t>
            </a:r>
          </a:p>
        </p:txBody>
      </p:sp>
    </p:spTree>
    <p:extLst>
      <p:ext uri="{BB962C8B-B14F-4D97-AF65-F5344CB8AC3E}">
        <p14:creationId xmlns:p14="http://schemas.microsoft.com/office/powerpoint/2010/main" val="61373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3879" y="1652706"/>
            <a:ext cx="10922696" cy="4131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5) Text Mining:  </a:t>
            </a: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  can be done for example using cosine similarity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cos.sim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function(ix)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{ A =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[ix[1],]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 =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[ix[2],]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Return( sum(A*B)/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(sum(A^2)*sum(B^2)) )   }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&gt;n &lt;-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nrow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cmb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expand.grid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=1:n, j=1:n)</a:t>
            </a:r>
          </a:p>
          <a:p>
            <a:pPr lvl="2" algn="l">
              <a:spcBef>
                <a:spcPts val="0"/>
              </a:spcBef>
            </a:pP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 C &lt;- matrix(apply(cmb,1,cos.sim),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n,n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Clustering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1-crossprod(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tf_idf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/(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sqrt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colSums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(tf_idf^2)%*%t(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colSums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(tf_idf^2))))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[is.na(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 &lt;- 0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as.dist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&gt;cluster1 &lt;-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hclust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cosine_dist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method = "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ward.D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&gt;plot(cluster1)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t="19186" b="5573"/>
          <a:stretch>
            <a:fillRect/>
          </a:stretch>
        </p:blipFill>
        <p:spPr bwMode="auto">
          <a:xfrm>
            <a:off x="6746789" y="4182642"/>
            <a:ext cx="4374292" cy="178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680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93142" y="368864"/>
            <a:ext cx="10922696" cy="6401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Topic </a:t>
            </a:r>
            <a:r>
              <a:rPr lang="en-IN" sz="50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Modeling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5421" y="1161021"/>
            <a:ext cx="10538137" cy="444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modeling is a statistical technique that identifies the abstract topics in a document corpus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LDA is one technique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Treats a doc as a collection of topics with a mixture of words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relative importance of topics in the documents, and the words in the topics is inferred  iteratively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C= {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d1, d2,…, </a:t>
            </a:r>
            <a:r>
              <a:rPr lang="en-US" sz="3600" b="1" i="1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 with w words and K topics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each word in the document corpus to one of the K topics temporarily.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Iteratively repeat the procedure by finding the conditional probability of A given B ((P(A|B)).</a:t>
            </a:r>
          </a:p>
          <a:p>
            <a:pPr marL="342900" indent="-3429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topic assignments, except for the current word ‘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w’ be  correct, update the </a:t>
            </a: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of the current word ‘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w’ to a new topic by </a:t>
            </a:r>
            <a:r>
              <a:rPr lang="en-US" sz="36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 the score P(</a:t>
            </a:r>
            <a:r>
              <a:rPr lang="en-US" sz="3600" b="1" i="1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t|d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 × P(</a:t>
            </a:r>
            <a:r>
              <a:rPr lang="en-US" sz="3600" b="1" i="1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w|t</a:t>
            </a:r>
            <a:r>
              <a:rPr lang="en-US" sz="3600" b="1" i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3600" b="1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Sentiment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879" y="1698066"/>
            <a:ext cx="109226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Sentiments are settled opinions on one's feelings and can be expressed by the subject on the object, either explicitly or implicitly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at  document, sentence or phrase level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include:</a:t>
            </a:r>
          </a:p>
          <a:p>
            <a:pPr marL="457200" indent="-457200">
              <a:buAutoNum type="alphaLcParenR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social media sites, product  / movie reviews,</a:t>
            </a:r>
          </a:p>
          <a:p>
            <a:pPr marL="457200" indent="-457200">
              <a:buAutoNum type="alphaLcParenR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features extraction and selection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the term frequency based on the TF-IDF score.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n-grams are considered as  considering  position of the word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 tagging with adjectives and adverbs to extract sentiments.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negation of phrases by integrating it with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semantic orientation of words using 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WordNet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orientation of sentences and documents have to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371721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Sentiment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879" y="1698066"/>
            <a:ext cx="109226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 Building model 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ML or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Lexicon-based approach  uses a list of words from dictionary that specify various sentiments..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unsupervised learning and supervised learning methods such as Naïve Bayes classifier, neural networks, SVM, and decision trees, Text classification methods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d) Train and update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involves enhancing the model built with the extracted knowledge.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4768" y="3821725"/>
            <a:ext cx="4880918" cy="209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427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Applications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879" y="1698066"/>
            <a:ext cx="1092269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the performance of a product using social media and product reviews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 better Customer Service by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content of mails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trends, ideologies, and opinions in the fields of politics, sociology, and opinions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the market demand and price fluctuations of a product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can be used in the following fields: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Business: In the marketing field, the customers' feelings towards a product or brand can be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analysed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Politics: In the political field, it is used to keep track of the political view, It can be used to predict election results as well.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actions: Sentiment analysis is also used to monitor and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social phenomena, for the spotting of potentially dangerous situations and determining the general mood of the blogosphere.</a:t>
            </a:r>
          </a:p>
        </p:txBody>
      </p:sp>
    </p:spTree>
    <p:extLst>
      <p:ext uri="{BB962C8B-B14F-4D97-AF65-F5344CB8AC3E}">
        <p14:creationId xmlns:p14="http://schemas.microsoft.com/office/powerpoint/2010/main" val="81701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Sentimental Analysis using R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879" y="1698066"/>
            <a:ext cx="1092269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Rsentiment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sentimental analysis, and machine learning.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Rsentiment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pkg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identifies sentiments in a text and classifies them into six categories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Calc_total_presence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finds no of sentences in each category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Calculate_score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finds the sentiment score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Calculate_sentiment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finds sentiment of a sentence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pkg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to find sentiment of a text (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It also allows plotting of sentiments and summarization</a:t>
            </a:r>
          </a:p>
          <a:p>
            <a:pPr lvl="2">
              <a:spcBef>
                <a:spcPts val="0"/>
              </a:spcBef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sentiment &lt;-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analyzeSentiment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&gt;class(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sentiment$NegativityLM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spcBef>
                <a:spcPts val="0"/>
              </a:spcBef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"numeric"</a:t>
            </a:r>
          </a:p>
          <a:p>
            <a:pPr lvl="2">
              <a:spcBef>
                <a:spcPts val="0"/>
              </a:spcBef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&gt;table(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convertToBinaryResponse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sentiment$SentimentLM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</a:t>
            </a:r>
          </a:p>
          <a:p>
            <a:pPr lvl="3">
              <a:spcBef>
                <a:spcPts val="0"/>
              </a:spcBef>
            </a:pPr>
            <a:r>
              <a:rPr lang="en-US" sz="17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positive</a:t>
            </a:r>
          </a:p>
          <a:p>
            <a:pPr lvl="3">
              <a:spcBef>
                <a:spcPts val="0"/>
              </a:spcBef>
            </a:pPr>
            <a:r>
              <a:rPr lang="en-US" sz="17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26 24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using </a:t>
            </a:r>
            <a:r>
              <a:rPr lang="en-US" sz="17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quanteda</a:t>
            </a:r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ansde1071pkg.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ned and test sentences are to be stored in an array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Native </a:t>
            </a:r>
            <a:r>
              <a:rPr lang="en-US" sz="17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bayes’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 is trained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 is done with test sentences</a:t>
            </a:r>
          </a:p>
        </p:txBody>
      </p:sp>
    </p:spTree>
    <p:extLst>
      <p:ext uri="{BB962C8B-B14F-4D97-AF65-F5344CB8AC3E}">
        <p14:creationId xmlns:p14="http://schemas.microsoft.com/office/powerpoint/2010/main" val="288405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431" y="1665961"/>
            <a:ext cx="10148552" cy="42178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 text processing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processing using R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modeling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 using R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29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IN" sz="29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469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21676" y="3052304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96487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426982" y="2731960"/>
            <a:ext cx="7328078" cy="7819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000" b="1" dirty="0">
                <a:latin typeface="Calibri" panose="020F0502020204030204" pitchFamily="34" charset="0"/>
                <a:cs typeface="Calibri" panose="020F0502020204030204" pitchFamily="34" charset="0"/>
              </a:rPr>
              <a:t>Text Processing</a:t>
            </a:r>
            <a:endParaRPr lang="en-US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2927197" y="2176856"/>
            <a:ext cx="6327648" cy="5551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Chapter 12</a:t>
            </a:r>
          </a:p>
        </p:txBody>
      </p:sp>
      <p:pic>
        <p:nvPicPr>
          <p:cNvPr id="8" name="Picture 2" descr="6 Pretrained Models to Master Text Classification"/>
          <p:cNvPicPr>
            <a:picLocks noChangeAspect="1" noChangeArrowheads="1"/>
          </p:cNvPicPr>
          <p:nvPr/>
        </p:nvPicPr>
        <p:blipFill>
          <a:blip r:embed="rId2"/>
          <a:srcRect l="31050" t="13396" r="21772" b="12991"/>
          <a:stretch>
            <a:fillRect/>
          </a:stretch>
        </p:blipFill>
        <p:spPr bwMode="auto">
          <a:xfrm>
            <a:off x="4414621" y="3513866"/>
            <a:ext cx="33528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3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431" y="1665961"/>
            <a:ext cx="10148552" cy="42178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in text processing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processing using R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 modeling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</a:t>
            </a:r>
          </a:p>
          <a:p>
            <a:pPr marL="457200"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Sentimental Analysis using R</a:t>
            </a:r>
          </a:p>
          <a:p>
            <a:pPr marL="342900" indent="-3429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US" sz="29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endParaRPr lang="en-IN" sz="29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Agenda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6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65962"/>
            <a:ext cx="10642600" cy="4582990"/>
          </a:xfrm>
        </p:spPr>
        <p:txBody>
          <a:bodyPr>
            <a:noAutofit/>
          </a:bodyPr>
          <a:lstStyle/>
          <a:p>
            <a:pPr marL="342900" indent="-342900">
              <a:spcBef>
                <a:spcPts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analysis explores unstructured textual data to extract useful insights in the form of concepts, patterns, keywords</a:t>
            </a:r>
          </a:p>
          <a:p>
            <a:pPr marL="342900" indent="-342900">
              <a:spcBef>
                <a:spcPts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data is organized, data processing is performed to extract useful information, discover relationships, and identify patterns</a:t>
            </a:r>
          </a:p>
          <a:p>
            <a:pPr marL="342900" indent="-342900">
              <a:spcBef>
                <a:spcPts val="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iterative process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involves the following steps:</a:t>
            </a:r>
          </a:p>
          <a:p>
            <a:pPr>
              <a:spcBef>
                <a:spcPts val="0"/>
              </a:spcBef>
            </a:pPr>
            <a:r>
              <a:rPr lang="en-US" sz="19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 Document collection (Corpus):</a:t>
            </a:r>
            <a:r>
              <a:rPr lang="en-US" sz="19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text for analysis (unstructured) has to be downloaded/imported. </a:t>
            </a:r>
          </a:p>
          <a:p>
            <a:pPr>
              <a:spcBef>
                <a:spcPts val="0"/>
              </a:spcBef>
            </a:pPr>
            <a:endParaRPr lang="en-US" sz="19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9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Parsing :</a:t>
            </a:r>
            <a:r>
              <a:rPr lang="en-US" sz="1900" cap="none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unstructured document collections into structured format  suitable for analysis</a:t>
            </a:r>
          </a:p>
          <a:p>
            <a:pPr marL="800100" lvl="1" indent="-342900" algn="l"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process of dividing a sentence into words using separators N-Gram model or the Bag of Words model is an example of this approach. </a:t>
            </a:r>
          </a:p>
          <a:p>
            <a:pPr marL="800100" lvl="1" indent="-342900" algn="l"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Part-of-speech (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tagging 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tokens with different parts of speech, such as verbs, determiners, nouns, and prepositions.</a:t>
            </a:r>
          </a:p>
          <a:p>
            <a:pPr marL="800100" lvl="1" indent="-342900" algn="l"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word removal  like ‘a’, ‘the’, and ‘an’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22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65962"/>
            <a:ext cx="10642600" cy="4582990"/>
          </a:xfrm>
        </p:spPr>
        <p:txBody>
          <a:bodyPr>
            <a:noAutofit/>
          </a:bodyPr>
          <a:lstStyle/>
          <a:p>
            <a:pPr marL="800100" lvl="1" indent="-342900" algn="l"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Lemmatization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finds the correct dictionary base form of a word.</a:t>
            </a:r>
          </a:p>
          <a:p>
            <a:pPr marL="800100" lvl="1" indent="-342900" algn="l"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 of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synonyms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given word.</a:t>
            </a:r>
          </a:p>
          <a:p>
            <a:pPr marL="800100" lvl="1" indent="-342900" algn="l"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extracts the root/stem of a word using porter's stemming algorithm</a:t>
            </a:r>
          </a:p>
          <a:p>
            <a:r>
              <a:rPr lang="en-US" sz="22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 Transformation:</a:t>
            </a:r>
            <a:r>
              <a:rPr lang="en-US" sz="22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the document into a bag of words using approaches like term frequencies and SVD it extracts keywords, phrases, topics, and concepts</a:t>
            </a:r>
          </a:p>
          <a:p>
            <a:r>
              <a:rPr lang="en-US" sz="22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D) Feature selection:</a:t>
            </a:r>
            <a:r>
              <a:rPr lang="en-US" sz="220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dimensionality of text data is high, this phase eliminates irrelevant features (words). </a:t>
            </a:r>
          </a:p>
          <a:p>
            <a:pPr>
              <a:spcBef>
                <a:spcPts val="0"/>
              </a:spcBef>
            </a:pPr>
            <a:r>
              <a:rPr lang="en-US" sz="22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E) Text mining </a:t>
            </a:r>
            <a:r>
              <a:rPr lang="en-US" sz="2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methods and techniques like Clustering, classification, prediction, and summarization to draw insights. </a:t>
            </a:r>
          </a:p>
          <a:p>
            <a:r>
              <a:rPr lang="en-US" sz="22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F) Evaluation </a:t>
            </a:r>
            <a:r>
              <a:rPr lang="en-US" sz="22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computes the efficiency of the process by using metrics such as recall, precision, and accuracy, among others.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6315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Introduction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r="3419"/>
          <a:stretch>
            <a:fillRect/>
          </a:stretch>
        </p:blipFill>
        <p:spPr bwMode="auto">
          <a:xfrm>
            <a:off x="1553227" y="27399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074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latin typeface="Calibri" panose="020F0502020204030204" pitchFamily="34" charset="0"/>
              </a:rPr>
              <a:t>Applications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769512" y="1694232"/>
            <a:ext cx="10525260" cy="4048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management software used by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banks to identify the credibility of its account holders to give loans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Spam filtering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intelligent text analytics can be used along with statistical techniques to filter spam mail from email boxes.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advertisements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suitable customers is done by </a:t>
            </a:r>
            <a:r>
              <a:rPr lang="en-US" sz="195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their purchase behavior, emails, tweets, etc.  Content-based /collaborative filtering is used along with intelligent text analytics.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intelligence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aids decision making for successful business. </a:t>
            </a:r>
            <a:r>
              <a:rPr lang="en-US" sz="195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Market analysis , visualization techniques 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enrichment</a:t>
            </a:r>
            <a:r>
              <a:rPr lang="en-US" sz="1950" b="1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mining techniques can be used to extract relevant documents that can be used to create novel content by the content writer.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care services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customer behavior  improves customer experience , saves time and money.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95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Maintaining health records </a:t>
            </a:r>
            <a:r>
              <a:rPr lang="en-US" sz="195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electronic form facilitates easy transfer and analysis of information</a:t>
            </a:r>
          </a:p>
          <a:p>
            <a:pPr marL="342900" indent="-342900" algn="just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endParaRPr lang="en-IN" sz="195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4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756632" y="1752185"/>
            <a:ext cx="10654049" cy="4131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 Collection of document corpus 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various formats like csv, </a:t>
            </a:r>
            <a:r>
              <a:rPr lang="en-US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xml, </a:t>
            </a:r>
            <a:r>
              <a:rPr lang="en-US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readtext</a:t>
            </a:r>
            <a:r>
              <a:rPr lang="en-US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command into a text file . It can be converted to lowercase, all characters other than alphabets removed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filepath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&lt;-"https://raw.Githubusercontent.com/...../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inaugCorpus.Csv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readtext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filepath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text_field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"texts")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&gt;x &lt;-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stri_replace_all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"", regex = "&lt;.*?&gt;")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&gt;x &lt;-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stri_trans_tolower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>
              <a:spcBef>
                <a:spcPts val="0"/>
              </a:spcBef>
            </a:pPr>
            <a:r>
              <a:rPr lang="en-US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Preprocessing</a:t>
            </a:r>
          </a:p>
          <a:p>
            <a:pPr marL="742950" lvl="1" indent="-285750" algn="l"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tokens     </a:t>
            </a:r>
          </a:p>
          <a:p>
            <a:pPr lvl="2" algn="l">
              <a:spcBef>
                <a:spcPts val="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&gt;library(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quanteda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lvl="2" algn="l" defTabSz="914400">
              <a:spcBef>
                <a:spcPts val="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Token_list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&lt;-tokens(x)</a:t>
            </a:r>
            <a:endParaRPr lang="en-US" sz="1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</a:p>
          <a:p>
            <a:pPr lvl="1" algn="l">
              <a:spcBef>
                <a:spcPts val="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&gt;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Stemmed_toks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tokens_wordstem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token_list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 algn="l">
              <a:spcBef>
                <a:spcPts val="0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word removal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</a:t>
            </a:r>
          </a:p>
          <a:p>
            <a:pPr lvl="2" algn="l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tokens_remove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stemmed_toks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72281" y="222202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example file.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2281" y="2526820"/>
            <a:ext cx="227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example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2281" y="2831620"/>
            <a:ext cx="224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example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55" y="4127020"/>
            <a:ext cx="257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This, is, an, example, file.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55" y="5117620"/>
            <a:ext cx="2460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This, is, an,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05471" y="5879620"/>
            <a:ext cx="1354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file.</a:t>
            </a:r>
          </a:p>
        </p:txBody>
      </p:sp>
    </p:spTree>
    <p:extLst>
      <p:ext uri="{BB962C8B-B14F-4D97-AF65-F5344CB8AC3E}">
        <p14:creationId xmlns:p14="http://schemas.microsoft.com/office/powerpoint/2010/main" val="273859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7412" y="5883827"/>
            <a:ext cx="6327648" cy="365125"/>
          </a:xfrm>
        </p:spPr>
        <p:txBody>
          <a:bodyPr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© Oxford University Press 2020. All rights reserved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663879" y="688932"/>
            <a:ext cx="10922696" cy="8642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5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  <a:endParaRPr lang="en-US" sz="5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3879" y="1652706"/>
            <a:ext cx="10922696" cy="41316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Transformation: </a:t>
            </a:r>
          </a:p>
          <a:p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a) Document-term matrix </a:t>
            </a: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the frequency in which a particular term occurs in a document. Document feature matrix</a:t>
            </a: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500" b="1" cap="non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dfm</a:t>
            </a:r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in the ‘</a:t>
            </a:r>
            <a:r>
              <a:rPr lang="en-US" sz="15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quanteda</a:t>
            </a: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package can be used to create a document-term matrix from raw text</a:t>
            </a:r>
          </a:p>
          <a:p>
            <a:pPr lvl="2" algn="l"/>
            <a:r>
              <a:rPr lang="en-US" sz="15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text&lt;- c(d1 = “An Apple a day keeps the doctor away",</a:t>
            </a:r>
          </a:p>
          <a:p>
            <a:pPr lvl="2" algn="l"/>
            <a:r>
              <a:rPr lang="en-US" sz="15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D2 = “Apple </a:t>
            </a:r>
            <a:r>
              <a:rPr lang="en-US" sz="15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sz="15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15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facinating</a:t>
            </a:r>
            <a:r>
              <a:rPr lang="en-US" sz="15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user interface but </a:t>
            </a:r>
            <a:r>
              <a:rPr lang="en-US" sz="1500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sz="15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costly", .. d4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dtm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dfm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(text, # input text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Tolower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TRUE, stem = TRUE, # set lowercasing and stemming to TRUE</a:t>
            </a:r>
          </a:p>
          <a:p>
            <a:pPr lvl="2" algn="l"/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remove =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")) # provide the </a:t>
            </a:r>
            <a:r>
              <a:rPr lang="en-US" sz="15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deletion</a:t>
            </a:r>
          </a:p>
          <a:p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Term frequency gives the importance of a term in a document. However, if the same term occurs in many documents, it may not be a feature of a particular document. Hence,</a:t>
            </a:r>
            <a:r>
              <a:rPr lang="en-US" sz="15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 document frequency (IDF)</a:t>
            </a:r>
            <a:r>
              <a:rPr lang="en-US" sz="15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also considered.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3702" y="4868164"/>
            <a:ext cx="662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     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Corpus C,  document 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d, and term  t.</a:t>
            </a:r>
          </a:p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TFIDF(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 d, C) = TF(t, d ) × IDF(t, C)</a:t>
            </a:r>
          </a:p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IDF (</a:t>
            </a:r>
            <a:r>
              <a:rPr 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 C) =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documents / # documents with term c</a:t>
            </a:r>
          </a:p>
        </p:txBody>
      </p:sp>
    </p:spTree>
    <p:extLst>
      <p:ext uri="{BB962C8B-B14F-4D97-AF65-F5344CB8AC3E}">
        <p14:creationId xmlns:p14="http://schemas.microsoft.com/office/powerpoint/2010/main" val="15679116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2646</TotalTime>
  <Words>2013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Candara</vt:lpstr>
      <vt:lpstr>Wingdings</vt:lpstr>
      <vt:lpstr>Wingdings 3</vt:lpstr>
      <vt:lpstr>Custom Design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DEKA, Loni</dc:creator>
  <cp:lastModifiedBy>Rajat Singh</cp:lastModifiedBy>
  <cp:revision>294</cp:revision>
  <dcterms:created xsi:type="dcterms:W3CDTF">2020-04-21T10:34:01Z</dcterms:created>
  <dcterms:modified xsi:type="dcterms:W3CDTF">2023-08-14T18:02:36Z</dcterms:modified>
</cp:coreProperties>
</file>