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3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EA6E-810B-4572-A7E5-D9088A6DE1F1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A7A-4063-420F-A949-AF856D886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1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EA6E-810B-4572-A7E5-D9088A6DE1F1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A7A-4063-420F-A949-AF856D886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35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EA6E-810B-4572-A7E5-D9088A6DE1F1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A7A-4063-420F-A949-AF856D886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38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EA6E-810B-4572-A7E5-D9088A6DE1F1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A7A-4063-420F-A949-AF856D886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94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EA6E-810B-4572-A7E5-D9088A6DE1F1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A7A-4063-420F-A949-AF856D886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86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EA6E-810B-4572-A7E5-D9088A6DE1F1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A7A-4063-420F-A949-AF856D886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23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EA6E-810B-4572-A7E5-D9088A6DE1F1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A7A-4063-420F-A949-AF856D886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94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EA6E-810B-4572-A7E5-D9088A6DE1F1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A7A-4063-420F-A949-AF856D886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14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EA6E-810B-4572-A7E5-D9088A6DE1F1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A7A-4063-420F-A949-AF856D886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43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EA6E-810B-4572-A7E5-D9088A6DE1F1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A7A-4063-420F-A949-AF856D886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53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EA6E-810B-4572-A7E5-D9088A6DE1F1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34A7A-4063-420F-A949-AF856D886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96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0EA6E-810B-4572-A7E5-D9088A6DE1F1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34A7A-4063-420F-A949-AF856D886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2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RPL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34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radley Hand ITC" pitchFamily="66" charset="0"/>
                <a:cs typeface="Times New Roman" pitchFamily="18" charset="0"/>
              </a:rPr>
              <a:t>6LoWPAN </a:t>
            </a:r>
            <a:r>
              <a:rPr lang="en-US" dirty="0" err="1">
                <a:solidFill>
                  <a:srgbClr val="FF0000"/>
                </a:solidFill>
                <a:latin typeface="Bradley Hand ITC" pitchFamily="66" charset="0"/>
                <a:cs typeface="Times New Roman" pitchFamily="18" charset="0"/>
              </a:rPr>
              <a:t>vs</a:t>
            </a:r>
            <a:r>
              <a:rPr lang="en-US" dirty="0">
                <a:solidFill>
                  <a:srgbClr val="FF0000"/>
                </a:solidFill>
                <a:latin typeface="Bradley Hand ITC" pitchFamily="66" charset="0"/>
                <a:cs typeface="Times New Roman" pitchFamily="18" charset="0"/>
              </a:rPr>
              <a:t> RPL</a:t>
            </a:r>
            <a:endParaRPr lang="en-IN" dirty="0">
              <a:solidFill>
                <a:srgbClr val="FF0000"/>
              </a:solidFill>
              <a:latin typeface="Bradley Hand ITC" pitchFamily="66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1. 6LowPAN is designed for IPv6 over IEEE 802.15.4 . Frame size and address sizes are primary issues Header compression is the key mechanism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2. RPL is designed primarily for data collection No assumption about IEEE 802.15.4 or wireless or frame size Routing is the primary issue Forming a spanning tree like DODAG is the solution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07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radley Hand ITC" pitchFamily="66" charset="0"/>
              </a:rPr>
              <a:t>Routing Protocol for Low-Power and </a:t>
            </a:r>
            <a:r>
              <a:rPr lang="en-US" sz="3600" b="1" dirty="0" err="1">
                <a:solidFill>
                  <a:srgbClr val="FF0000"/>
                </a:solidFill>
                <a:latin typeface="Bradley Hand ITC" pitchFamily="66" charset="0"/>
              </a:rPr>
              <a:t>Lossy</a:t>
            </a:r>
            <a:r>
              <a:rPr lang="en-US" sz="3600" b="1" dirty="0">
                <a:solidFill>
                  <a:srgbClr val="FF0000"/>
                </a:solidFill>
                <a:latin typeface="Bradley Hand ITC" pitchFamily="66" charset="0"/>
              </a:rPr>
              <a:t> Networks (RPL)</a:t>
            </a:r>
            <a:endParaRPr lang="en-IN" sz="3600" b="1" dirty="0">
              <a:solidFill>
                <a:srgbClr val="FF0000"/>
              </a:solidFill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Developed by IETF Routing over Low-Power and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Lossy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Networks (ROLL) working group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Low-Power and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Lossy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Networks (LLN) Routers have constraints on processing, memory, and energy. </a:t>
            </a:r>
          </a:p>
          <a:p>
            <a:pPr lvl="1"/>
            <a:r>
              <a:rPr lang="en-IN" dirty="0">
                <a:latin typeface="Times New Roman" pitchFamily="18" charset="0"/>
                <a:cs typeface="Times New Roman" pitchFamily="18" charset="0"/>
              </a:rPr>
              <a:t>Can’t use OSPF, OLSR, RIP, AODV, DSR,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etc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LLN links have high loss rate, low data rates, and instability </a:t>
            </a:r>
          </a:p>
          <a:p>
            <a:pPr lvl="1"/>
            <a:r>
              <a:rPr lang="en-IN" dirty="0">
                <a:latin typeface="Times New Roman" pitchFamily="18" charset="0"/>
                <a:cs typeface="Times New Roman" pitchFamily="18" charset="0"/>
              </a:rPr>
              <a:t>expensive bits, dynamically formed topology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Covers both wireless and wired networks. Requires bidirectional links. May be symmetric/asymmetric.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Ideal for n-to-1 (data sink) communications, e.g., meter reading 1-to-n and 1-to-1 possible with some extra work.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Multiple LLN instances on the same physical networks</a:t>
            </a:r>
          </a:p>
        </p:txBody>
      </p:sp>
    </p:spTree>
    <p:extLst>
      <p:ext uri="{BB962C8B-B14F-4D97-AF65-F5344CB8AC3E}">
        <p14:creationId xmlns:p14="http://schemas.microsoft.com/office/powerpoint/2010/main" val="429189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806" y="3356992"/>
            <a:ext cx="2020194" cy="16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940"/>
            <a:ext cx="8229600" cy="841465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Bradley Hand ITC" pitchFamily="66" charset="0"/>
              </a:rPr>
              <a:t>RPL 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Directed Acyclic Graph (DAG):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No cycles</a:t>
            </a:r>
          </a:p>
          <a:p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Root: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No outgoing edge </a:t>
            </a:r>
          </a:p>
          <a:p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Destination-Oriented DAG (DODAG):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Single root</a:t>
            </a:r>
          </a:p>
          <a:p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Up: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Towards root</a:t>
            </a:r>
          </a:p>
          <a:p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Down: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Away from root </a:t>
            </a:r>
          </a:p>
          <a:p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Objective Function: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Minimize energy, latency, …</a:t>
            </a:r>
          </a:p>
          <a:p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Rank: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Distance from root using specified objective </a:t>
            </a:r>
          </a:p>
          <a:p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RPL Instance: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One or more DODAGs. A node may belong to multiple RPL instances.</a:t>
            </a:r>
          </a:p>
          <a:p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DODAG ID: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IPv6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Adr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of the root </a:t>
            </a:r>
          </a:p>
          <a:p>
            <a:r>
              <a:rPr lang="en-IN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DODAG Version: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Current version of the DODAG. Every time a new DODAG is computed with the same root, its version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18" t="13602" r="18353" b="63236"/>
          <a:stretch/>
        </p:blipFill>
        <p:spPr bwMode="auto">
          <a:xfrm>
            <a:off x="7243854" y="29935"/>
            <a:ext cx="1721224" cy="1694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70" t="70032" r="18065" b="13235"/>
          <a:stretch/>
        </p:blipFill>
        <p:spPr bwMode="auto">
          <a:xfrm>
            <a:off x="3203848" y="5654312"/>
            <a:ext cx="2350434" cy="1224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2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10" t="47917" r="19648" b="33750"/>
          <a:stretch/>
        </p:blipFill>
        <p:spPr bwMode="auto">
          <a:xfrm>
            <a:off x="7239000" y="1170737"/>
            <a:ext cx="1905000" cy="1341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  <a:latin typeface="Bradley Hand ITC" pitchFamily="66" charset="0"/>
              </a:rPr>
              <a:t>RPL Concepts (</a:t>
            </a:r>
            <a:r>
              <a:rPr lang="en-IN" b="1" dirty="0" err="1">
                <a:solidFill>
                  <a:srgbClr val="FF0000"/>
                </a:solidFill>
                <a:latin typeface="Bradley Hand ITC" pitchFamily="66" charset="0"/>
              </a:rPr>
              <a:t>Cont</a:t>
            </a:r>
            <a:r>
              <a:rPr lang="en-IN" b="1" dirty="0">
                <a:solidFill>
                  <a:srgbClr val="FF0000"/>
                </a:solidFill>
                <a:latin typeface="Bradley Hand ITC" pitchFamily="66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Goal: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Reachability goal, e.g., connected to database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Grounded: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Root can satisfy the goal 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Floating: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Not grounded. Only in-DODAG communication. 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Parent: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Immediate successor towards the root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Sub-DODAG: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Sub tree rooted at this node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Storing: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Nodes keep routing tables 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subDODAG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Non-Storing: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Nodes know only parent. Do not keep a routing table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03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75" t="26667" r="18727" b="12708"/>
          <a:stretch/>
        </p:blipFill>
        <p:spPr bwMode="auto">
          <a:xfrm>
            <a:off x="7543799" y="1722120"/>
            <a:ext cx="1600201" cy="4434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96950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FF0000"/>
                </a:solidFill>
                <a:latin typeface="Bradley Hand ITC" pitchFamily="66" charset="0"/>
              </a:rPr>
              <a:t>RPL Control Messages</a:t>
            </a:r>
            <a:endParaRPr lang="en-IN" sz="4000" b="1" dirty="0">
              <a:solidFill>
                <a:srgbClr val="FF0000"/>
              </a:solidFill>
              <a:latin typeface="Bradley Hand ITC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96752"/>
            <a:ext cx="8064896" cy="4929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 DODAG Information Object (DIO):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Downward RPL instance multicasts 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Allows other nodes to discover an RPL instance and join it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2. DODAG Information Solicitation (DIS):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Link-Local multicast request for DIO (neighbor discovery).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3. Destination Advertisement Object (DAO):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From child to parents or root.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 I join you as a child on DODAG #x?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4. DAO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Ack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Yes, you can! Or Sorry, you cant!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5. Consistency Check: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Challenge/response messages for security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09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7" t="23588" r="35462" b="21042"/>
          <a:stretch/>
        </p:blipFill>
        <p:spPr bwMode="auto">
          <a:xfrm>
            <a:off x="29531" y="0"/>
            <a:ext cx="912952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751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692696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Bradley Hand ITC" pitchFamily="66" charset="0"/>
              </a:rPr>
              <a:t>DODAG Formation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764704"/>
            <a:ext cx="4038600" cy="583264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1. A multicasts DIOs that it’s member of DODAG ID itself with Rank 0.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2. B, C, D, E hear and determine that their rank (distance) is 1, 1, 3, 4, respectively from A 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3. B, C, D, E send DAOs to A.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4. A accepts all 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5. B and C multicast DIOs 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6. D hears those and determines that its distance from B and C is 1, 2 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7. E hears both B, C and determines that its distance from B and C is 2, 1 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8. D sends a DAO to B E sends a DAO to C 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9. B sends a DAO-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Ack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D C sends a DAO-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Ack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en-I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57" t="11042" r="18009" b="15833"/>
          <a:stretch/>
        </p:blipFill>
        <p:spPr bwMode="auto">
          <a:xfrm>
            <a:off x="4572000" y="908720"/>
            <a:ext cx="4572000" cy="53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921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22114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Bradley Hand ITC" pitchFamily="66" charset="0"/>
              </a:rPr>
              <a:t>RPL Data Forwarding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36712"/>
            <a:ext cx="8686800" cy="576064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Case 1: To the root (n-to-1)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 Address to root and give to parent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Case 2: A to B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2A: Storing (Everyone keeps a routing table)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Forward up from A to common parent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Forward down from common parent to B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2B: Non-storing (No routing tables except at root) 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 Forward up from A to root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Root puts a source route and forwards down</a:t>
            </a:r>
          </a:p>
          <a:p>
            <a:pPr marL="0" lvl="1" indent="0">
              <a:buNone/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Case 2: Broadcast from the root (1-to-n)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2A: Storing (everyone knows their children)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Broadcast to children 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2B: Non-Storing (Know only parents but not children)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Root puts a source route for each leaf and forwards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92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Bradley Hand ITC" pitchFamily="66" charset="0"/>
              </a:rPr>
              <a:t>RPL 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1. An RPL instance consists of one or more DODAGs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2. 	DIO are broadcast downward,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DAOs are requests to join upward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DIS are DIO solicitations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DAO-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ack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responses to DAO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3. Non-storing nodes do not keep any routing table and send everything upwards toward the root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284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771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Bradley Hand ITC</vt:lpstr>
      <vt:lpstr>Calibri</vt:lpstr>
      <vt:lpstr>Times New Roman</vt:lpstr>
      <vt:lpstr>Office Theme</vt:lpstr>
      <vt:lpstr>RPL</vt:lpstr>
      <vt:lpstr>Routing Protocol for Low-Power and Lossy Networks (RPL)</vt:lpstr>
      <vt:lpstr>RPL Concepts</vt:lpstr>
      <vt:lpstr>RPL Concepts (Cont)</vt:lpstr>
      <vt:lpstr>RPL Control Messages</vt:lpstr>
      <vt:lpstr>PowerPoint Presentation</vt:lpstr>
      <vt:lpstr>DODAG Formation Example</vt:lpstr>
      <vt:lpstr>RPL Data Forwarding</vt:lpstr>
      <vt:lpstr>RPL Summary</vt:lpstr>
      <vt:lpstr>6LoWPAN vs RPL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RPL</dc:title>
  <dc:creator>Admin</dc:creator>
  <cp:lastModifiedBy>Karthikeyan D</cp:lastModifiedBy>
  <cp:revision>19</cp:revision>
  <dcterms:created xsi:type="dcterms:W3CDTF">2019-08-09T10:47:37Z</dcterms:created>
  <dcterms:modified xsi:type="dcterms:W3CDTF">2023-07-13T08:07:18Z</dcterms:modified>
</cp:coreProperties>
</file>