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65" r:id="rId3"/>
    <p:sldId id="285" r:id="rId4"/>
    <p:sldId id="286" r:id="rId5"/>
    <p:sldId id="270" r:id="rId6"/>
    <p:sldId id="287" r:id="rId7"/>
    <p:sldId id="272" r:id="rId8"/>
    <p:sldId id="273" r:id="rId9"/>
    <p:sldId id="288" r:id="rId10"/>
    <p:sldId id="275" r:id="rId11"/>
    <p:sldId id="277" r:id="rId12"/>
    <p:sldId id="289" r:id="rId13"/>
    <p:sldId id="291" r:id="rId14"/>
    <p:sldId id="290" r:id="rId15"/>
    <p:sldId id="293" r:id="rId16"/>
    <p:sldId id="283" r:id="rId17"/>
    <p:sldId id="294" r:id="rId18"/>
    <p:sldId id="295" r:id="rId19"/>
    <p:sldId id="296" r:id="rId20"/>
    <p:sldId id="297" r:id="rId21"/>
    <p:sldId id="298" r:id="rId22"/>
    <p:sldId id="299" r:id="rId23"/>
    <p:sldId id="305" r:id="rId24"/>
    <p:sldId id="301" r:id="rId25"/>
    <p:sldId id="300" r:id="rId26"/>
    <p:sldId id="304" r:id="rId27"/>
    <p:sldId id="303" r:id="rId28"/>
    <p:sldId id="306" r:id="rId29"/>
    <p:sldId id="307" r:id="rId30"/>
    <p:sldId id="30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326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0" autoAdjust="0"/>
    <p:restoredTop sz="94660"/>
  </p:normalViewPr>
  <p:slideViewPr>
    <p:cSldViewPr snapToGrid="0">
      <p:cViewPr varScale="1">
        <p:scale>
          <a:sx n="67" d="100"/>
          <a:sy n="67" d="100"/>
        </p:scale>
        <p:origin x="-66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2330A0-5464-4A51-9FF9-7239253A91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7DA2A3F-8D4E-468E-ABC3-D13FD0D119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9873569-7B2F-4D7C-835D-344D927DB4AC}"/>
              </a:ext>
            </a:extLst>
          </p:cNvPr>
          <p:cNvSpPr>
            <a:spLocks noGrp="1"/>
          </p:cNvSpPr>
          <p:nvPr>
            <p:ph type="dt" sz="half" idx="10"/>
          </p:nvPr>
        </p:nvSpPr>
        <p:spPr/>
        <p:txBody>
          <a:bodyPr/>
          <a:lstStyle/>
          <a:p>
            <a:fld id="{A3C0D902-5801-4432-B913-AAFF2FCD79A3}" type="datetimeFigureOut">
              <a:rPr lang="en-US" smtClean="0"/>
              <a:pPr/>
              <a:t>3/21/2023</a:t>
            </a:fld>
            <a:endParaRPr lang="en-US"/>
          </a:p>
        </p:txBody>
      </p:sp>
      <p:sp>
        <p:nvSpPr>
          <p:cNvPr id="5" name="Footer Placeholder 4">
            <a:extLst>
              <a:ext uri="{FF2B5EF4-FFF2-40B4-BE49-F238E27FC236}">
                <a16:creationId xmlns:a16="http://schemas.microsoft.com/office/drawing/2014/main" xmlns="" id="{E68B1665-89A9-489A-9664-6C9B3DACD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B48D1C9-1171-4906-8EC4-D731173A7ED0}"/>
              </a:ext>
            </a:extLst>
          </p:cNvPr>
          <p:cNvSpPr>
            <a:spLocks noGrp="1"/>
          </p:cNvSpPr>
          <p:nvPr>
            <p:ph type="sldNum" sz="quarter" idx="12"/>
          </p:nvPr>
        </p:nvSpPr>
        <p:spPr/>
        <p:txBody>
          <a:bodyPr/>
          <a:lstStyle/>
          <a:p>
            <a:fld id="{E9FE291A-1D42-4C5E-8E2D-357CC18A2DF7}" type="slidenum">
              <a:rPr lang="en-US" smtClean="0"/>
              <a:pPr/>
              <a:t>‹#›</a:t>
            </a:fld>
            <a:endParaRPr lang="en-US"/>
          </a:p>
        </p:txBody>
      </p:sp>
    </p:spTree>
    <p:extLst>
      <p:ext uri="{BB962C8B-B14F-4D97-AF65-F5344CB8AC3E}">
        <p14:creationId xmlns:p14="http://schemas.microsoft.com/office/powerpoint/2010/main" xmlns="" val="71258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66757-B275-4AD2-90E0-EE3528E3F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2628EF9-641F-4BBA-BBAE-BFBC7EE4D4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E426482-A882-4E47-A096-688F4BC75A62}"/>
              </a:ext>
            </a:extLst>
          </p:cNvPr>
          <p:cNvSpPr>
            <a:spLocks noGrp="1"/>
          </p:cNvSpPr>
          <p:nvPr>
            <p:ph type="dt" sz="half" idx="10"/>
          </p:nvPr>
        </p:nvSpPr>
        <p:spPr/>
        <p:txBody>
          <a:bodyPr/>
          <a:lstStyle/>
          <a:p>
            <a:fld id="{A3C0D902-5801-4432-B913-AAFF2FCD79A3}" type="datetimeFigureOut">
              <a:rPr lang="en-US" smtClean="0"/>
              <a:pPr/>
              <a:t>3/21/2023</a:t>
            </a:fld>
            <a:endParaRPr lang="en-US"/>
          </a:p>
        </p:txBody>
      </p:sp>
      <p:sp>
        <p:nvSpPr>
          <p:cNvPr id="5" name="Footer Placeholder 4">
            <a:extLst>
              <a:ext uri="{FF2B5EF4-FFF2-40B4-BE49-F238E27FC236}">
                <a16:creationId xmlns:a16="http://schemas.microsoft.com/office/drawing/2014/main" xmlns="" id="{5C2D20FC-8F0D-4584-842F-D51E6C141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09FAB14-E0CE-4D2C-8352-1A182DDF57C4}"/>
              </a:ext>
            </a:extLst>
          </p:cNvPr>
          <p:cNvSpPr>
            <a:spLocks noGrp="1"/>
          </p:cNvSpPr>
          <p:nvPr>
            <p:ph type="sldNum" sz="quarter" idx="12"/>
          </p:nvPr>
        </p:nvSpPr>
        <p:spPr/>
        <p:txBody>
          <a:bodyPr/>
          <a:lstStyle/>
          <a:p>
            <a:fld id="{E9FE291A-1D42-4C5E-8E2D-357CC18A2DF7}" type="slidenum">
              <a:rPr lang="en-US" smtClean="0"/>
              <a:pPr/>
              <a:t>‹#›</a:t>
            </a:fld>
            <a:endParaRPr lang="en-US"/>
          </a:p>
        </p:txBody>
      </p:sp>
    </p:spTree>
    <p:extLst>
      <p:ext uri="{BB962C8B-B14F-4D97-AF65-F5344CB8AC3E}">
        <p14:creationId xmlns:p14="http://schemas.microsoft.com/office/powerpoint/2010/main" xmlns="" val="475295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2C5BDFF-F28A-494E-B0B3-AB38BFD693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17CFEFD-1EED-41A6-9F92-0FDF5A85285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C45ED20-079D-436E-BD80-F3F402F55B6E}"/>
              </a:ext>
            </a:extLst>
          </p:cNvPr>
          <p:cNvSpPr>
            <a:spLocks noGrp="1"/>
          </p:cNvSpPr>
          <p:nvPr>
            <p:ph type="dt" sz="half" idx="10"/>
          </p:nvPr>
        </p:nvSpPr>
        <p:spPr/>
        <p:txBody>
          <a:bodyPr/>
          <a:lstStyle/>
          <a:p>
            <a:fld id="{A3C0D902-5801-4432-B913-AAFF2FCD79A3}" type="datetimeFigureOut">
              <a:rPr lang="en-US" smtClean="0"/>
              <a:pPr/>
              <a:t>3/21/2023</a:t>
            </a:fld>
            <a:endParaRPr lang="en-US"/>
          </a:p>
        </p:txBody>
      </p:sp>
      <p:sp>
        <p:nvSpPr>
          <p:cNvPr id="5" name="Footer Placeholder 4">
            <a:extLst>
              <a:ext uri="{FF2B5EF4-FFF2-40B4-BE49-F238E27FC236}">
                <a16:creationId xmlns:a16="http://schemas.microsoft.com/office/drawing/2014/main" xmlns="" id="{F05EEC30-A6D8-48AC-A55F-B5ADC4E0D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89E658D-7F9A-4E9C-A1E2-7524EF14604F}"/>
              </a:ext>
            </a:extLst>
          </p:cNvPr>
          <p:cNvSpPr>
            <a:spLocks noGrp="1"/>
          </p:cNvSpPr>
          <p:nvPr>
            <p:ph type="sldNum" sz="quarter" idx="12"/>
          </p:nvPr>
        </p:nvSpPr>
        <p:spPr/>
        <p:txBody>
          <a:bodyPr/>
          <a:lstStyle/>
          <a:p>
            <a:fld id="{E9FE291A-1D42-4C5E-8E2D-357CC18A2DF7}" type="slidenum">
              <a:rPr lang="en-US" smtClean="0"/>
              <a:pPr/>
              <a:t>‹#›</a:t>
            </a:fld>
            <a:endParaRPr lang="en-US"/>
          </a:p>
        </p:txBody>
      </p:sp>
    </p:spTree>
    <p:extLst>
      <p:ext uri="{BB962C8B-B14F-4D97-AF65-F5344CB8AC3E}">
        <p14:creationId xmlns:p14="http://schemas.microsoft.com/office/powerpoint/2010/main" xmlns="" val="422091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205153-D58F-4296-80F7-B761C3B29B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48E7F20-456B-4F15-9B39-30A009D22F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400484B-2835-4729-BE56-E0B724B191F3}"/>
              </a:ext>
            </a:extLst>
          </p:cNvPr>
          <p:cNvSpPr>
            <a:spLocks noGrp="1"/>
          </p:cNvSpPr>
          <p:nvPr>
            <p:ph type="dt" sz="half" idx="10"/>
          </p:nvPr>
        </p:nvSpPr>
        <p:spPr/>
        <p:txBody>
          <a:bodyPr/>
          <a:lstStyle/>
          <a:p>
            <a:fld id="{A3C0D902-5801-4432-B913-AAFF2FCD79A3}" type="datetimeFigureOut">
              <a:rPr lang="en-US" smtClean="0"/>
              <a:pPr/>
              <a:t>3/21/2023</a:t>
            </a:fld>
            <a:endParaRPr lang="en-US"/>
          </a:p>
        </p:txBody>
      </p:sp>
      <p:sp>
        <p:nvSpPr>
          <p:cNvPr id="5" name="Footer Placeholder 4">
            <a:extLst>
              <a:ext uri="{FF2B5EF4-FFF2-40B4-BE49-F238E27FC236}">
                <a16:creationId xmlns:a16="http://schemas.microsoft.com/office/drawing/2014/main" xmlns="" id="{544AC927-36C7-45D5-9F1D-FF3BBC39D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73572A6-8E49-455C-AD08-33C0466941F8}"/>
              </a:ext>
            </a:extLst>
          </p:cNvPr>
          <p:cNvSpPr>
            <a:spLocks noGrp="1"/>
          </p:cNvSpPr>
          <p:nvPr>
            <p:ph type="sldNum" sz="quarter" idx="12"/>
          </p:nvPr>
        </p:nvSpPr>
        <p:spPr/>
        <p:txBody>
          <a:bodyPr/>
          <a:lstStyle/>
          <a:p>
            <a:fld id="{E9FE291A-1D42-4C5E-8E2D-357CC18A2DF7}" type="slidenum">
              <a:rPr lang="en-US" smtClean="0"/>
              <a:pPr/>
              <a:t>‹#›</a:t>
            </a:fld>
            <a:endParaRPr lang="en-US"/>
          </a:p>
        </p:txBody>
      </p:sp>
    </p:spTree>
    <p:extLst>
      <p:ext uri="{BB962C8B-B14F-4D97-AF65-F5344CB8AC3E}">
        <p14:creationId xmlns:p14="http://schemas.microsoft.com/office/powerpoint/2010/main" xmlns="" val="2989563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85BBF-4258-4D38-96DE-3AB6EE0F25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12A8C05-FEC5-45A6-8B6C-DBC44CC4D4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671FA89-CCED-44CC-B97A-6381650A4D93}"/>
              </a:ext>
            </a:extLst>
          </p:cNvPr>
          <p:cNvSpPr>
            <a:spLocks noGrp="1"/>
          </p:cNvSpPr>
          <p:nvPr>
            <p:ph type="dt" sz="half" idx="10"/>
          </p:nvPr>
        </p:nvSpPr>
        <p:spPr/>
        <p:txBody>
          <a:bodyPr/>
          <a:lstStyle/>
          <a:p>
            <a:fld id="{A3C0D902-5801-4432-B913-AAFF2FCD79A3}" type="datetimeFigureOut">
              <a:rPr lang="en-US" smtClean="0"/>
              <a:pPr/>
              <a:t>3/21/2023</a:t>
            </a:fld>
            <a:endParaRPr lang="en-US"/>
          </a:p>
        </p:txBody>
      </p:sp>
      <p:sp>
        <p:nvSpPr>
          <p:cNvPr id="5" name="Footer Placeholder 4">
            <a:extLst>
              <a:ext uri="{FF2B5EF4-FFF2-40B4-BE49-F238E27FC236}">
                <a16:creationId xmlns:a16="http://schemas.microsoft.com/office/drawing/2014/main" xmlns="" id="{4F15A8FB-36AA-4E7F-84F0-0670D4A37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9814A54-DF1B-40F4-8FE1-3C254CFEDF6B}"/>
              </a:ext>
            </a:extLst>
          </p:cNvPr>
          <p:cNvSpPr>
            <a:spLocks noGrp="1"/>
          </p:cNvSpPr>
          <p:nvPr>
            <p:ph type="sldNum" sz="quarter" idx="12"/>
          </p:nvPr>
        </p:nvSpPr>
        <p:spPr/>
        <p:txBody>
          <a:bodyPr/>
          <a:lstStyle/>
          <a:p>
            <a:fld id="{E9FE291A-1D42-4C5E-8E2D-357CC18A2DF7}" type="slidenum">
              <a:rPr lang="en-US" smtClean="0"/>
              <a:pPr/>
              <a:t>‹#›</a:t>
            </a:fld>
            <a:endParaRPr lang="en-US"/>
          </a:p>
        </p:txBody>
      </p:sp>
    </p:spTree>
    <p:extLst>
      <p:ext uri="{BB962C8B-B14F-4D97-AF65-F5344CB8AC3E}">
        <p14:creationId xmlns:p14="http://schemas.microsoft.com/office/powerpoint/2010/main" xmlns="" val="174957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1C11EA-C725-4ED1-AFF3-CC0A7988CC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1DF1698-253F-4A27-BE70-A1BBA7171E0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7C94AA7-4DC2-447D-8935-EDBCE8C452D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60DBB90-4D25-4AB0-A62E-512D9F7216A6}"/>
              </a:ext>
            </a:extLst>
          </p:cNvPr>
          <p:cNvSpPr>
            <a:spLocks noGrp="1"/>
          </p:cNvSpPr>
          <p:nvPr>
            <p:ph type="dt" sz="half" idx="10"/>
          </p:nvPr>
        </p:nvSpPr>
        <p:spPr/>
        <p:txBody>
          <a:bodyPr/>
          <a:lstStyle/>
          <a:p>
            <a:fld id="{A3C0D902-5801-4432-B913-AAFF2FCD79A3}" type="datetimeFigureOut">
              <a:rPr lang="en-US" smtClean="0"/>
              <a:pPr/>
              <a:t>3/21/2023</a:t>
            </a:fld>
            <a:endParaRPr lang="en-US"/>
          </a:p>
        </p:txBody>
      </p:sp>
      <p:sp>
        <p:nvSpPr>
          <p:cNvPr id="6" name="Footer Placeholder 5">
            <a:extLst>
              <a:ext uri="{FF2B5EF4-FFF2-40B4-BE49-F238E27FC236}">
                <a16:creationId xmlns:a16="http://schemas.microsoft.com/office/drawing/2014/main" xmlns="" id="{79F721A7-9A64-41AA-9296-64172A49C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AC0AB15-D555-4AAC-8E6F-BAA64315DB06}"/>
              </a:ext>
            </a:extLst>
          </p:cNvPr>
          <p:cNvSpPr>
            <a:spLocks noGrp="1"/>
          </p:cNvSpPr>
          <p:nvPr>
            <p:ph type="sldNum" sz="quarter" idx="12"/>
          </p:nvPr>
        </p:nvSpPr>
        <p:spPr/>
        <p:txBody>
          <a:bodyPr/>
          <a:lstStyle/>
          <a:p>
            <a:fld id="{E9FE291A-1D42-4C5E-8E2D-357CC18A2DF7}" type="slidenum">
              <a:rPr lang="en-US" smtClean="0"/>
              <a:pPr/>
              <a:t>‹#›</a:t>
            </a:fld>
            <a:endParaRPr lang="en-US"/>
          </a:p>
        </p:txBody>
      </p:sp>
    </p:spTree>
    <p:extLst>
      <p:ext uri="{BB962C8B-B14F-4D97-AF65-F5344CB8AC3E}">
        <p14:creationId xmlns:p14="http://schemas.microsoft.com/office/powerpoint/2010/main" xmlns="" val="2099004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B1AE8A-FBC4-47B0-BF6B-06734ABAF2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6ECF7B4-C9E7-4BBD-B442-70CC93EC8E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8BC8FE3F-AC22-4B55-80CF-D88A3289419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5C8130A-EBFF-4B44-863E-27EA21AF5B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5F961149-9D6A-42EB-A5CF-3374FCF84B6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F1955F9-2369-4F40-A6B8-6DCD2840C373}"/>
              </a:ext>
            </a:extLst>
          </p:cNvPr>
          <p:cNvSpPr>
            <a:spLocks noGrp="1"/>
          </p:cNvSpPr>
          <p:nvPr>
            <p:ph type="dt" sz="half" idx="10"/>
          </p:nvPr>
        </p:nvSpPr>
        <p:spPr/>
        <p:txBody>
          <a:bodyPr/>
          <a:lstStyle/>
          <a:p>
            <a:fld id="{A3C0D902-5801-4432-B913-AAFF2FCD79A3}" type="datetimeFigureOut">
              <a:rPr lang="en-US" smtClean="0"/>
              <a:pPr/>
              <a:t>3/21/2023</a:t>
            </a:fld>
            <a:endParaRPr lang="en-US"/>
          </a:p>
        </p:txBody>
      </p:sp>
      <p:sp>
        <p:nvSpPr>
          <p:cNvPr id="8" name="Footer Placeholder 7">
            <a:extLst>
              <a:ext uri="{FF2B5EF4-FFF2-40B4-BE49-F238E27FC236}">
                <a16:creationId xmlns:a16="http://schemas.microsoft.com/office/drawing/2014/main" xmlns="" id="{32F4561B-C83B-467F-AFB1-A7662DF09E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168CDFF-89CF-4102-A69C-D23243EBC4CE}"/>
              </a:ext>
            </a:extLst>
          </p:cNvPr>
          <p:cNvSpPr>
            <a:spLocks noGrp="1"/>
          </p:cNvSpPr>
          <p:nvPr>
            <p:ph type="sldNum" sz="quarter" idx="12"/>
          </p:nvPr>
        </p:nvSpPr>
        <p:spPr/>
        <p:txBody>
          <a:bodyPr/>
          <a:lstStyle/>
          <a:p>
            <a:fld id="{E9FE291A-1D42-4C5E-8E2D-357CC18A2DF7}" type="slidenum">
              <a:rPr lang="en-US" smtClean="0"/>
              <a:pPr/>
              <a:t>‹#›</a:t>
            </a:fld>
            <a:endParaRPr lang="en-US"/>
          </a:p>
        </p:txBody>
      </p:sp>
    </p:spTree>
    <p:extLst>
      <p:ext uri="{BB962C8B-B14F-4D97-AF65-F5344CB8AC3E}">
        <p14:creationId xmlns:p14="http://schemas.microsoft.com/office/powerpoint/2010/main" xmlns="" val="3230946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860192-26E1-48E1-8770-B7C4FD45ED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492D5E44-06D4-4A1A-BE51-9A80152D87F5}"/>
              </a:ext>
            </a:extLst>
          </p:cNvPr>
          <p:cNvSpPr>
            <a:spLocks noGrp="1"/>
          </p:cNvSpPr>
          <p:nvPr>
            <p:ph type="dt" sz="half" idx="10"/>
          </p:nvPr>
        </p:nvSpPr>
        <p:spPr/>
        <p:txBody>
          <a:bodyPr/>
          <a:lstStyle/>
          <a:p>
            <a:fld id="{A3C0D902-5801-4432-B913-AAFF2FCD79A3}" type="datetimeFigureOut">
              <a:rPr lang="en-US" smtClean="0"/>
              <a:pPr/>
              <a:t>3/21/2023</a:t>
            </a:fld>
            <a:endParaRPr lang="en-US"/>
          </a:p>
        </p:txBody>
      </p:sp>
      <p:sp>
        <p:nvSpPr>
          <p:cNvPr id="4" name="Footer Placeholder 3">
            <a:extLst>
              <a:ext uri="{FF2B5EF4-FFF2-40B4-BE49-F238E27FC236}">
                <a16:creationId xmlns:a16="http://schemas.microsoft.com/office/drawing/2014/main" xmlns="" id="{E6DDDF09-D8F8-4BA7-97CC-09AE0A034C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079BE09-1436-43A3-A07A-CC7C0A5C3FC3}"/>
              </a:ext>
            </a:extLst>
          </p:cNvPr>
          <p:cNvSpPr>
            <a:spLocks noGrp="1"/>
          </p:cNvSpPr>
          <p:nvPr>
            <p:ph type="sldNum" sz="quarter" idx="12"/>
          </p:nvPr>
        </p:nvSpPr>
        <p:spPr/>
        <p:txBody>
          <a:bodyPr/>
          <a:lstStyle/>
          <a:p>
            <a:fld id="{E9FE291A-1D42-4C5E-8E2D-357CC18A2DF7}" type="slidenum">
              <a:rPr lang="en-US" smtClean="0"/>
              <a:pPr/>
              <a:t>‹#›</a:t>
            </a:fld>
            <a:endParaRPr lang="en-US"/>
          </a:p>
        </p:txBody>
      </p:sp>
    </p:spTree>
    <p:extLst>
      <p:ext uri="{BB962C8B-B14F-4D97-AF65-F5344CB8AC3E}">
        <p14:creationId xmlns:p14="http://schemas.microsoft.com/office/powerpoint/2010/main" xmlns="" val="13523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660975A-F9B0-47E6-9099-515F3DC9D9D1}"/>
              </a:ext>
            </a:extLst>
          </p:cNvPr>
          <p:cNvSpPr>
            <a:spLocks noGrp="1"/>
          </p:cNvSpPr>
          <p:nvPr>
            <p:ph type="dt" sz="half" idx="10"/>
          </p:nvPr>
        </p:nvSpPr>
        <p:spPr/>
        <p:txBody>
          <a:bodyPr/>
          <a:lstStyle/>
          <a:p>
            <a:fld id="{A3C0D902-5801-4432-B913-AAFF2FCD79A3}" type="datetimeFigureOut">
              <a:rPr lang="en-US" smtClean="0"/>
              <a:pPr/>
              <a:t>3/21/2023</a:t>
            </a:fld>
            <a:endParaRPr lang="en-US"/>
          </a:p>
        </p:txBody>
      </p:sp>
      <p:sp>
        <p:nvSpPr>
          <p:cNvPr id="3" name="Footer Placeholder 2">
            <a:extLst>
              <a:ext uri="{FF2B5EF4-FFF2-40B4-BE49-F238E27FC236}">
                <a16:creationId xmlns:a16="http://schemas.microsoft.com/office/drawing/2014/main" xmlns="" id="{CE9C0278-1D07-46B3-A31F-9C10C5470E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1EE43F7-6DEF-4E15-8FCD-A4F562F5669A}"/>
              </a:ext>
            </a:extLst>
          </p:cNvPr>
          <p:cNvSpPr>
            <a:spLocks noGrp="1"/>
          </p:cNvSpPr>
          <p:nvPr>
            <p:ph type="sldNum" sz="quarter" idx="12"/>
          </p:nvPr>
        </p:nvSpPr>
        <p:spPr/>
        <p:txBody>
          <a:bodyPr/>
          <a:lstStyle/>
          <a:p>
            <a:fld id="{E9FE291A-1D42-4C5E-8E2D-357CC18A2DF7}" type="slidenum">
              <a:rPr lang="en-US" smtClean="0"/>
              <a:pPr/>
              <a:t>‹#›</a:t>
            </a:fld>
            <a:endParaRPr lang="en-US"/>
          </a:p>
        </p:txBody>
      </p:sp>
    </p:spTree>
    <p:extLst>
      <p:ext uri="{BB962C8B-B14F-4D97-AF65-F5344CB8AC3E}">
        <p14:creationId xmlns:p14="http://schemas.microsoft.com/office/powerpoint/2010/main" xmlns="" val="1467587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47C9F0-63B6-45EE-9943-7D6EE4184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EE9899E-E16A-4DCC-AF0F-09B143F3E4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A96BF8F-E3E3-426A-BF33-DD1ADC5084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8EDD50B-F446-4BBA-8E01-34AFA8D5113E}"/>
              </a:ext>
            </a:extLst>
          </p:cNvPr>
          <p:cNvSpPr>
            <a:spLocks noGrp="1"/>
          </p:cNvSpPr>
          <p:nvPr>
            <p:ph type="dt" sz="half" idx="10"/>
          </p:nvPr>
        </p:nvSpPr>
        <p:spPr/>
        <p:txBody>
          <a:bodyPr/>
          <a:lstStyle/>
          <a:p>
            <a:fld id="{A3C0D902-5801-4432-B913-AAFF2FCD79A3}" type="datetimeFigureOut">
              <a:rPr lang="en-US" smtClean="0"/>
              <a:pPr/>
              <a:t>3/21/2023</a:t>
            </a:fld>
            <a:endParaRPr lang="en-US"/>
          </a:p>
        </p:txBody>
      </p:sp>
      <p:sp>
        <p:nvSpPr>
          <p:cNvPr id="6" name="Footer Placeholder 5">
            <a:extLst>
              <a:ext uri="{FF2B5EF4-FFF2-40B4-BE49-F238E27FC236}">
                <a16:creationId xmlns:a16="http://schemas.microsoft.com/office/drawing/2014/main" xmlns="" id="{42FE1CC9-15BC-4549-979B-C7F9114BB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19AF729-9FCF-47F5-B5D2-05BBC50C1902}"/>
              </a:ext>
            </a:extLst>
          </p:cNvPr>
          <p:cNvSpPr>
            <a:spLocks noGrp="1"/>
          </p:cNvSpPr>
          <p:nvPr>
            <p:ph type="sldNum" sz="quarter" idx="12"/>
          </p:nvPr>
        </p:nvSpPr>
        <p:spPr/>
        <p:txBody>
          <a:bodyPr/>
          <a:lstStyle/>
          <a:p>
            <a:fld id="{E9FE291A-1D42-4C5E-8E2D-357CC18A2DF7}" type="slidenum">
              <a:rPr lang="en-US" smtClean="0"/>
              <a:pPr/>
              <a:t>‹#›</a:t>
            </a:fld>
            <a:endParaRPr lang="en-US"/>
          </a:p>
        </p:txBody>
      </p:sp>
    </p:spTree>
    <p:extLst>
      <p:ext uri="{BB962C8B-B14F-4D97-AF65-F5344CB8AC3E}">
        <p14:creationId xmlns:p14="http://schemas.microsoft.com/office/powerpoint/2010/main" xmlns="" val="3560193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BCA5BE-DEF3-47C0-90B0-5DFFA18B06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8A831C0-7AAC-4C7D-9B07-341E69936C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34F5DF7-FA70-4073-9EBB-C7F6C1457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5373F0C-47BD-4A51-B375-C9F3811DEB58}"/>
              </a:ext>
            </a:extLst>
          </p:cNvPr>
          <p:cNvSpPr>
            <a:spLocks noGrp="1"/>
          </p:cNvSpPr>
          <p:nvPr>
            <p:ph type="dt" sz="half" idx="10"/>
          </p:nvPr>
        </p:nvSpPr>
        <p:spPr/>
        <p:txBody>
          <a:bodyPr/>
          <a:lstStyle/>
          <a:p>
            <a:fld id="{A3C0D902-5801-4432-B913-AAFF2FCD79A3}" type="datetimeFigureOut">
              <a:rPr lang="en-US" smtClean="0"/>
              <a:pPr/>
              <a:t>3/21/2023</a:t>
            </a:fld>
            <a:endParaRPr lang="en-US"/>
          </a:p>
        </p:txBody>
      </p:sp>
      <p:sp>
        <p:nvSpPr>
          <p:cNvPr id="6" name="Footer Placeholder 5">
            <a:extLst>
              <a:ext uri="{FF2B5EF4-FFF2-40B4-BE49-F238E27FC236}">
                <a16:creationId xmlns:a16="http://schemas.microsoft.com/office/drawing/2014/main" xmlns="" id="{79BBF5AB-9731-43CC-8A32-50C965061F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CC2FA34-25CB-4DE2-923B-4120F5633F8F}"/>
              </a:ext>
            </a:extLst>
          </p:cNvPr>
          <p:cNvSpPr>
            <a:spLocks noGrp="1"/>
          </p:cNvSpPr>
          <p:nvPr>
            <p:ph type="sldNum" sz="quarter" idx="12"/>
          </p:nvPr>
        </p:nvSpPr>
        <p:spPr/>
        <p:txBody>
          <a:bodyPr/>
          <a:lstStyle/>
          <a:p>
            <a:fld id="{E9FE291A-1D42-4C5E-8E2D-357CC18A2DF7}" type="slidenum">
              <a:rPr lang="en-US" smtClean="0"/>
              <a:pPr/>
              <a:t>‹#›</a:t>
            </a:fld>
            <a:endParaRPr lang="en-US"/>
          </a:p>
        </p:txBody>
      </p:sp>
    </p:spTree>
    <p:extLst>
      <p:ext uri="{BB962C8B-B14F-4D97-AF65-F5344CB8AC3E}">
        <p14:creationId xmlns:p14="http://schemas.microsoft.com/office/powerpoint/2010/main" xmlns="" val="308794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2575CC2-F402-4E79-924E-F1D6CBE351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19EA898-5A02-41F2-A007-389705379A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AC94FF8-3380-4526-AE57-BF81FC716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C0D902-5801-4432-B913-AAFF2FCD79A3}" type="datetimeFigureOut">
              <a:rPr lang="en-US" smtClean="0"/>
              <a:pPr/>
              <a:t>3/21/2023</a:t>
            </a:fld>
            <a:endParaRPr lang="en-US"/>
          </a:p>
        </p:txBody>
      </p:sp>
      <p:sp>
        <p:nvSpPr>
          <p:cNvPr id="5" name="Footer Placeholder 4">
            <a:extLst>
              <a:ext uri="{FF2B5EF4-FFF2-40B4-BE49-F238E27FC236}">
                <a16:creationId xmlns:a16="http://schemas.microsoft.com/office/drawing/2014/main" xmlns="" id="{35B98BDC-DB73-4E3E-A466-7FB0B300F5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77710BD-7423-4CB0-BCB5-872E169A8E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FE291A-1D42-4C5E-8E2D-357CC18A2DF7}" type="slidenum">
              <a:rPr lang="en-US" smtClean="0"/>
              <a:pPr/>
              <a:t>‹#›</a:t>
            </a:fld>
            <a:endParaRPr lang="en-US"/>
          </a:p>
        </p:txBody>
      </p:sp>
    </p:spTree>
    <p:extLst>
      <p:ext uri="{BB962C8B-B14F-4D97-AF65-F5344CB8AC3E}">
        <p14:creationId xmlns:p14="http://schemas.microsoft.com/office/powerpoint/2010/main" xmlns="" val="3309137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ideo" Target="file:///C:\Users\vinu.vinulab\Downloads\Video_001.1.mp4"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ideo" Target="file:///C:\Users\vinu.vinulab\Downloads\Video_001.sync.mp4"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ideo" Target="file:///C:\Users\vinu.vinulab\Downloads\Video_001.portal-user.mp4"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ideo" Target="file:///C:\Users\vinu.vinulab\Downloads\Video_001.assignment.mp4"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ideo" Target="file:///C:\Users\vinu.vinulab\Downloads\Video_001.assigned_vinoth.mp4"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ideo" Target="file:///C:\Users\vinu.vinulab\Downloads\Video_001.got%20access.mp4"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ideo" Target="file:///C:\Users\vinu.vinulab\Downloads\Video_001.CA%20policy%20for%20MFA.mp4"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ideo" Target="file:///C:\Users\vinu.vinulab\Downloads\Video_001.salesforce.mp4"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ideo" Target="file:///C:\Users\vinu.vinulab\Downloads\Video_001.sso.mp4"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G-20220830-WA0011.jpg"/>
          <p:cNvPicPr>
            <a:picLocks noChangeAspect="1"/>
          </p:cNvPicPr>
          <p:nvPr/>
        </p:nvPicPr>
        <p:blipFill>
          <a:blip r:embed="rId2" cstate="print"/>
          <a:stretch>
            <a:fillRect/>
          </a:stretch>
        </p:blipFill>
        <p:spPr>
          <a:xfrm>
            <a:off x="0" y="2426"/>
            <a:ext cx="12192000" cy="6853147"/>
          </a:xfrm>
          <a:prstGeom prst="rect">
            <a:avLst/>
          </a:prstGeom>
        </p:spPr>
      </p:pic>
      <p:sp>
        <p:nvSpPr>
          <p:cNvPr id="4" name="TextBox 3">
            <a:extLst>
              <a:ext uri="{FF2B5EF4-FFF2-40B4-BE49-F238E27FC236}">
                <a16:creationId xmlns:a16="http://schemas.microsoft.com/office/drawing/2014/main" xmlns="" id="{9B113069-A512-4AC0-83AB-9379927B8566}"/>
              </a:ext>
            </a:extLst>
          </p:cNvPr>
          <p:cNvSpPr txBox="1"/>
          <p:nvPr/>
        </p:nvSpPr>
        <p:spPr>
          <a:xfrm>
            <a:off x="0" y="0"/>
            <a:ext cx="10762493" cy="2369880"/>
          </a:xfrm>
          <a:prstGeom prst="rect">
            <a:avLst/>
          </a:prstGeom>
          <a:noFill/>
        </p:spPr>
        <p:txBody>
          <a:bodyPr wrap="square" rtlCol="0">
            <a:spAutoFit/>
          </a:bodyPr>
          <a:lstStyle/>
          <a:p>
            <a:r>
              <a:rPr lang="en-US" sz="4400" b="1" dirty="0" smtClean="0">
                <a:solidFill>
                  <a:schemeClr val="bg1"/>
                </a:solidFill>
                <a:latin typeface="Calibri" pitchFamily="34" charset="0"/>
              </a:rPr>
              <a:t>Identity &amp; Access Management</a:t>
            </a:r>
          </a:p>
          <a:p>
            <a:r>
              <a:rPr lang="en-US" sz="4400" b="1" dirty="0" smtClean="0">
                <a:solidFill>
                  <a:schemeClr val="bg1"/>
                </a:solidFill>
                <a:latin typeface="Calibri" pitchFamily="34" charset="0"/>
              </a:rPr>
              <a:t>in Microsoft Azure AD </a:t>
            </a:r>
          </a:p>
          <a:p>
            <a:r>
              <a:rPr lang="en-US" sz="6000" b="1" dirty="0" smtClean="0">
                <a:solidFill>
                  <a:schemeClr val="bg1"/>
                </a:solidFill>
                <a:latin typeface="Calibri" pitchFamily="34" charset="0"/>
              </a:rPr>
              <a:t>   </a:t>
            </a:r>
            <a:endParaRPr lang="en-US" sz="6000" b="1" i="1" dirty="0">
              <a:solidFill>
                <a:schemeClr val="bg1"/>
              </a:solidFill>
              <a:latin typeface="Calibri" pitchFamily="34" charset="0"/>
            </a:endParaRPr>
          </a:p>
        </p:txBody>
      </p:sp>
      <p:sp>
        <p:nvSpPr>
          <p:cNvPr id="7" name="TextBox 6">
            <a:extLst>
              <a:ext uri="{FF2B5EF4-FFF2-40B4-BE49-F238E27FC236}">
                <a16:creationId xmlns:a16="http://schemas.microsoft.com/office/drawing/2014/main" xmlns="" id="{77B3410D-2119-49CA-8201-20E02238B99F}"/>
              </a:ext>
            </a:extLst>
          </p:cNvPr>
          <p:cNvSpPr txBox="1"/>
          <p:nvPr/>
        </p:nvSpPr>
        <p:spPr>
          <a:xfrm>
            <a:off x="4659215" y="4899720"/>
            <a:ext cx="10455965" cy="1692771"/>
          </a:xfrm>
          <a:prstGeom prst="rect">
            <a:avLst/>
          </a:prstGeom>
          <a:noFill/>
        </p:spPr>
        <p:txBody>
          <a:bodyPr wrap="square" rtlCol="0">
            <a:spAutoFit/>
          </a:bodyPr>
          <a:lstStyle/>
          <a:p>
            <a:pPr algn="ctr"/>
            <a:r>
              <a:rPr lang="en-US" sz="4400" b="1" dirty="0" smtClean="0">
                <a:solidFill>
                  <a:schemeClr val="bg1"/>
                </a:solidFill>
              </a:rPr>
              <a:t>By</a:t>
            </a:r>
          </a:p>
          <a:p>
            <a:pPr algn="ctr"/>
            <a:r>
              <a:rPr lang="en-US" sz="4400" b="1" dirty="0" smtClean="0">
                <a:solidFill>
                  <a:schemeClr val="bg1"/>
                </a:solidFill>
              </a:rPr>
              <a:t>Vinu </a:t>
            </a:r>
            <a:r>
              <a:rPr lang="en-US" sz="4400" b="1" dirty="0" smtClean="0">
                <a:solidFill>
                  <a:schemeClr val="bg1"/>
                </a:solidFill>
                <a:cs typeface="Lucida Sans Unicode" pitchFamily="34" charset="0"/>
              </a:rPr>
              <a:t>Francis</a:t>
            </a:r>
          </a:p>
          <a:p>
            <a:pPr algn="ctr"/>
            <a:r>
              <a:rPr lang="en-US" sz="1600" b="1" dirty="0" smtClean="0">
                <a:solidFill>
                  <a:schemeClr val="bg1"/>
                </a:solidFill>
                <a:cs typeface="Lucida Sans Unicode" pitchFamily="34" charset="0"/>
              </a:rPr>
              <a:t>Vinu.francisiam@gmail.com</a:t>
            </a:r>
            <a:endParaRPr lang="en-US" sz="1600" b="1" dirty="0">
              <a:solidFill>
                <a:schemeClr val="bg1"/>
              </a:solidFill>
              <a:cs typeface="Lucida Sans Unicode"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1000"/>
                                        <p:tgtEl>
                                          <p:spTgt spid="4">
                                            <p:txEl>
                                              <p:pRg st="0" end="0"/>
                                            </p:txEl>
                                          </p:spTgt>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down)">
                                      <p:cBhvr>
                                        <p:cTn id="11" dur="1000"/>
                                        <p:tgtEl>
                                          <p:spTgt spid="4">
                                            <p:txEl>
                                              <p:pRg st="1" end="1"/>
                                            </p:txEl>
                                          </p:spTgt>
                                        </p:tgtEl>
                                      </p:cBhvr>
                                    </p:animEffect>
                                  </p:childTnLst>
                                </p:cTn>
                              </p:par>
                            </p:childTnLst>
                          </p:cTn>
                        </p:par>
                        <p:par>
                          <p:cTn id="12" fill="hold">
                            <p:stCondLst>
                              <p:cond delay="2000"/>
                            </p:stCondLst>
                            <p:childTnLst>
                              <p:par>
                                <p:cTn id="13" presetID="22" presetClass="entr" presetSubtype="4"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1000"/>
                                        <p:tgtEl>
                                          <p:spTgt spid="4">
                                            <p:txEl>
                                              <p:pRg st="2" end="2"/>
                                            </p:txEl>
                                          </p:spTgt>
                                        </p:tgtEl>
                                      </p:cBhvr>
                                    </p:animEffect>
                                  </p:childTnLst>
                                </p:cTn>
                              </p:par>
                            </p:childTnLst>
                          </p:cTn>
                        </p:par>
                        <p:par>
                          <p:cTn id="16" fill="hold">
                            <p:stCondLst>
                              <p:cond delay="3000"/>
                            </p:stCondLst>
                            <p:childTnLst>
                              <p:par>
                                <p:cTn id="17" presetID="22" presetClass="entr" presetSubtype="4"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down)">
                                      <p:cBhvr>
                                        <p:cTn id="19" dur="1000"/>
                                        <p:tgtEl>
                                          <p:spTgt spid="7">
                                            <p:txEl>
                                              <p:pRg st="0" end="0"/>
                                            </p:txEl>
                                          </p:spTgt>
                                        </p:tgtEl>
                                      </p:cBhvr>
                                    </p:animEffect>
                                  </p:childTnLst>
                                </p:cTn>
                              </p:par>
                            </p:childTnLst>
                          </p:cTn>
                        </p:par>
                        <p:par>
                          <p:cTn id="20" fill="hold">
                            <p:stCondLst>
                              <p:cond delay="4000"/>
                            </p:stCondLst>
                            <p:childTnLst>
                              <p:par>
                                <p:cTn id="21" presetID="22" presetClass="entr" presetSubtype="4" fill="hold" grpId="0" nodeType="after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wipe(down)">
                                      <p:cBhvr>
                                        <p:cTn id="23" dur="1000"/>
                                        <p:tgtEl>
                                          <p:spTgt spid="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wipe(down)">
                                      <p:cBhvr>
                                        <p:cTn id="28" dur="1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download.png"/>
          <p:cNvPicPr>
            <a:picLocks noChangeAspect="1"/>
          </p:cNvPicPr>
          <p:nvPr/>
        </p:nvPicPr>
        <p:blipFill>
          <a:blip r:embed="rId2" cstate="print"/>
          <a:stretch>
            <a:fillRect/>
          </a:stretch>
        </p:blipFill>
        <p:spPr>
          <a:xfrm>
            <a:off x="6693217" y="2734627"/>
            <a:ext cx="2143125" cy="2143125"/>
          </a:xfrm>
          <a:prstGeom prst="rect">
            <a:avLst/>
          </a:prstGeom>
        </p:spPr>
      </p:pic>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3061952-A0A7-4A61-B09B-4C4B55EB0478}"/>
              </a:ext>
            </a:extLst>
          </p:cNvPr>
          <p:cNvSpPr/>
          <p:nvPr/>
        </p:nvSpPr>
        <p:spPr>
          <a:xfrm>
            <a:off x="6677408" y="624260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8E6FC1B5-7BFB-4AF8-B3DF-AFAC747D22E8}"/>
              </a:ext>
            </a:extLst>
          </p:cNvPr>
          <p:cNvSpPr/>
          <p:nvPr/>
        </p:nvSpPr>
        <p:spPr>
          <a:xfrm>
            <a:off x="5917121" y="462686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8FF5A4C0-6D09-4011-972E-91B41EAEE1AE}"/>
              </a:ext>
            </a:extLst>
          </p:cNvPr>
          <p:cNvSpPr/>
          <p:nvPr/>
        </p:nvSpPr>
        <p:spPr>
          <a:xfrm>
            <a:off x="5917121" y="239315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4665917" y="634098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89ABC871-4F63-485F-B900-425F59EBA8FB}"/>
              </a:ext>
            </a:extLst>
          </p:cNvPr>
          <p:cNvSpPr/>
          <p:nvPr/>
        </p:nvSpPr>
        <p:spPr>
          <a:xfrm>
            <a:off x="5374577" y="151829"/>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830984" y="2458653"/>
            <a:ext cx="2652266" cy="1569660"/>
          </a:xfrm>
          <a:prstGeom prst="rect">
            <a:avLst/>
          </a:prstGeom>
          <a:noFill/>
        </p:spPr>
        <p:txBody>
          <a:bodyPr wrap="none" rtlCol="0">
            <a:spAutoFit/>
          </a:bodyPr>
          <a:lstStyle/>
          <a:p>
            <a:pPr algn="ctr"/>
            <a:r>
              <a:rPr lang="en-IN" sz="3200" b="1" dirty="0" smtClean="0">
                <a:solidFill>
                  <a:schemeClr val="bg1"/>
                </a:solidFill>
              </a:rPr>
              <a:t>User </a:t>
            </a:r>
          </a:p>
          <a:p>
            <a:pPr algn="ctr"/>
            <a:r>
              <a:rPr lang="en-IN" sz="3200" b="1" dirty="0" smtClean="0">
                <a:solidFill>
                  <a:schemeClr val="bg1"/>
                </a:solidFill>
              </a:rPr>
              <a:t> Provisioning </a:t>
            </a:r>
          </a:p>
          <a:p>
            <a:pPr algn="ctr"/>
            <a:r>
              <a:rPr lang="en-IN" sz="3200" b="1" dirty="0" smtClean="0">
                <a:solidFill>
                  <a:schemeClr val="bg1"/>
                </a:solidFill>
              </a:rPr>
              <a:t>With Approval</a:t>
            </a:r>
            <a:endParaRPr lang="en-US" sz="3200" b="1" dirty="0">
              <a:solidFill>
                <a:schemeClr val="bg1"/>
              </a:solidFill>
            </a:endParaRPr>
          </a:p>
        </p:txBody>
      </p:sp>
      <p:pic>
        <p:nvPicPr>
          <p:cNvPr id="15" name="Picture 14" descr="889057.png"/>
          <p:cNvPicPr>
            <a:picLocks noChangeAspect="1"/>
          </p:cNvPicPr>
          <p:nvPr/>
        </p:nvPicPr>
        <p:blipFill>
          <a:blip r:embed="rId3" cstate="print"/>
          <a:stretch>
            <a:fillRect/>
          </a:stretch>
        </p:blipFill>
        <p:spPr>
          <a:xfrm>
            <a:off x="4279644" y="2667384"/>
            <a:ext cx="2168674" cy="2168674"/>
          </a:xfrm>
          <a:prstGeom prst="rect">
            <a:avLst/>
          </a:prstGeom>
        </p:spPr>
      </p:pic>
      <p:sp>
        <p:nvSpPr>
          <p:cNvPr id="16" name="Rectangle 15">
            <a:extLst>
              <a:ext uri="{FF2B5EF4-FFF2-40B4-BE49-F238E27FC236}">
                <a16:creationId xmlns="" xmlns:a16="http://schemas.microsoft.com/office/drawing/2014/main" id="{38493CCC-2866-46CB-A818-7FBC3E4D426A}"/>
              </a:ext>
            </a:extLst>
          </p:cNvPr>
          <p:cNvSpPr/>
          <p:nvPr/>
        </p:nvSpPr>
        <p:spPr>
          <a:xfrm>
            <a:off x="4125203" y="4957781"/>
            <a:ext cx="2867645" cy="1477328"/>
          </a:xfrm>
          <a:prstGeom prst="rect">
            <a:avLst/>
          </a:prstGeom>
        </p:spPr>
        <p:txBody>
          <a:bodyPr wrap="square">
            <a:spAutoFit/>
          </a:bodyPr>
          <a:lstStyle/>
          <a:p>
            <a:r>
              <a:rPr lang="en-US" b="1" dirty="0" smtClean="0">
                <a:solidFill>
                  <a:schemeClr val="accent1">
                    <a:lumMod val="50000"/>
                  </a:schemeClr>
                </a:solidFill>
              </a:rPr>
              <a:t>Create user in Oracle HRMS</a:t>
            </a:r>
          </a:p>
          <a:p>
            <a:endParaRPr lang="en-IN" b="1" dirty="0" smtClean="0">
              <a:solidFill>
                <a:schemeClr val="accent1">
                  <a:lumMod val="50000"/>
                </a:schemeClr>
              </a:solidFill>
            </a:endParaRPr>
          </a:p>
          <a:p>
            <a:r>
              <a:rPr lang="en-IN" b="1" dirty="0" smtClean="0">
                <a:solidFill>
                  <a:schemeClr val="accent1">
                    <a:lumMod val="50000"/>
                  </a:schemeClr>
                </a:solidFill>
              </a:rPr>
              <a:t>Name : </a:t>
            </a:r>
            <a:r>
              <a:rPr lang="en-IN" b="1" dirty="0" err="1" smtClean="0">
                <a:solidFill>
                  <a:schemeClr val="accent1">
                    <a:lumMod val="50000"/>
                  </a:schemeClr>
                </a:solidFill>
              </a:rPr>
              <a:t>Shyam</a:t>
            </a:r>
            <a:endParaRPr lang="en-IN" b="1" dirty="0" smtClean="0">
              <a:solidFill>
                <a:schemeClr val="accent1">
                  <a:lumMod val="50000"/>
                </a:schemeClr>
              </a:solidFill>
            </a:endParaRPr>
          </a:p>
          <a:p>
            <a:endParaRPr lang="en-IN" b="1" dirty="0" smtClean="0">
              <a:solidFill>
                <a:schemeClr val="accent1">
                  <a:lumMod val="50000"/>
                </a:schemeClr>
              </a:solidFill>
            </a:endParaRPr>
          </a:p>
          <a:p>
            <a:r>
              <a:rPr lang="en-IN" b="1" dirty="0" smtClean="0">
                <a:solidFill>
                  <a:schemeClr val="accent1">
                    <a:lumMod val="50000"/>
                  </a:schemeClr>
                </a:solidFill>
              </a:rPr>
              <a:t>Employee ID : 4345</a:t>
            </a:r>
            <a:endParaRPr lang="en-US" b="1" dirty="0">
              <a:solidFill>
                <a:schemeClr val="accent1">
                  <a:lumMod val="50000"/>
                </a:schemeClr>
              </a:solidFill>
            </a:endParaRPr>
          </a:p>
        </p:txBody>
      </p:sp>
      <p:sp>
        <p:nvSpPr>
          <p:cNvPr id="22" name="Right Arrow 21"/>
          <p:cNvSpPr/>
          <p:nvPr/>
        </p:nvSpPr>
        <p:spPr>
          <a:xfrm>
            <a:off x="6407221" y="3848057"/>
            <a:ext cx="720000" cy="195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38493CCC-2866-46CB-A818-7FBC3E4D426A}"/>
              </a:ext>
            </a:extLst>
          </p:cNvPr>
          <p:cNvSpPr/>
          <p:nvPr/>
        </p:nvSpPr>
        <p:spPr>
          <a:xfrm>
            <a:off x="7500863" y="4824431"/>
            <a:ext cx="2867645" cy="369332"/>
          </a:xfrm>
          <a:prstGeom prst="rect">
            <a:avLst/>
          </a:prstGeom>
        </p:spPr>
        <p:txBody>
          <a:bodyPr wrap="square">
            <a:spAutoFit/>
          </a:bodyPr>
          <a:lstStyle/>
          <a:p>
            <a:r>
              <a:rPr lang="en-IN" b="1" dirty="0" smtClean="0">
                <a:solidFill>
                  <a:schemeClr val="accent1">
                    <a:lumMod val="50000"/>
                  </a:schemeClr>
                </a:solidFill>
              </a:rPr>
              <a:t>IDM in  a Box</a:t>
            </a:r>
            <a:endParaRPr lang="en-US" b="1" dirty="0">
              <a:solidFill>
                <a:schemeClr val="accent1">
                  <a:lumMod val="50000"/>
                </a:schemeClr>
              </a:solidFill>
            </a:endParaRPr>
          </a:p>
        </p:txBody>
      </p:sp>
      <p:sp>
        <p:nvSpPr>
          <p:cNvPr id="30" name="Right Arrow 29"/>
          <p:cNvSpPr/>
          <p:nvPr/>
        </p:nvSpPr>
        <p:spPr>
          <a:xfrm>
            <a:off x="8388421" y="3760427"/>
            <a:ext cx="435539" cy="1829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 xmlns:a16="http://schemas.microsoft.com/office/drawing/2014/main" id="{38493CCC-2866-46CB-A818-7FBC3E4D426A}"/>
              </a:ext>
            </a:extLst>
          </p:cNvPr>
          <p:cNvSpPr/>
          <p:nvPr/>
        </p:nvSpPr>
        <p:spPr>
          <a:xfrm>
            <a:off x="8590523" y="2782271"/>
            <a:ext cx="2867645" cy="369332"/>
          </a:xfrm>
          <a:prstGeom prst="rect">
            <a:avLst/>
          </a:prstGeom>
        </p:spPr>
        <p:txBody>
          <a:bodyPr wrap="square">
            <a:spAutoFit/>
          </a:bodyPr>
          <a:lstStyle/>
          <a:p>
            <a:r>
              <a:rPr lang="en-IN" b="1" dirty="0" smtClean="0">
                <a:solidFill>
                  <a:schemeClr val="accent1">
                    <a:lumMod val="50000"/>
                  </a:schemeClr>
                </a:solidFill>
              </a:rPr>
              <a:t>Approval</a:t>
            </a:r>
            <a:endParaRPr lang="en-US" b="1" dirty="0">
              <a:solidFill>
                <a:schemeClr val="accent1">
                  <a:lumMod val="50000"/>
                </a:schemeClr>
              </a:solidFill>
            </a:endParaRPr>
          </a:p>
        </p:txBody>
      </p:sp>
      <p:sp>
        <p:nvSpPr>
          <p:cNvPr id="42" name="Right Arrow 41"/>
          <p:cNvSpPr/>
          <p:nvPr/>
        </p:nvSpPr>
        <p:spPr>
          <a:xfrm>
            <a:off x="9432361" y="3615647"/>
            <a:ext cx="684000" cy="195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Minus 42"/>
          <p:cNvSpPr/>
          <p:nvPr/>
        </p:nvSpPr>
        <p:spPr>
          <a:xfrm rot="5400000">
            <a:off x="6933192" y="3641354"/>
            <a:ext cx="6366511" cy="318242"/>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2412253-200.png"/>
          <p:cNvPicPr>
            <a:picLocks noChangeAspect="1"/>
          </p:cNvPicPr>
          <p:nvPr/>
        </p:nvPicPr>
        <p:blipFill>
          <a:blip r:embed="rId4" cstate="print"/>
          <a:stretch>
            <a:fillRect/>
          </a:stretch>
        </p:blipFill>
        <p:spPr>
          <a:xfrm>
            <a:off x="8803799" y="3261359"/>
            <a:ext cx="1243172" cy="1243172"/>
          </a:xfrm>
          <a:prstGeom prst="rect">
            <a:avLst/>
          </a:prstGeom>
        </p:spPr>
      </p:pic>
      <p:sp>
        <p:nvSpPr>
          <p:cNvPr id="52" name="Right Arrow 51"/>
          <p:cNvSpPr/>
          <p:nvPr/>
        </p:nvSpPr>
        <p:spPr>
          <a:xfrm>
            <a:off x="10076251" y="1287737"/>
            <a:ext cx="885119" cy="232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active-directory-icon-png-5492.png"/>
          <p:cNvPicPr>
            <a:picLocks noChangeAspect="1"/>
          </p:cNvPicPr>
          <p:nvPr/>
        </p:nvPicPr>
        <p:blipFill>
          <a:blip r:embed="rId5" cstate="print"/>
          <a:stretch>
            <a:fillRect/>
          </a:stretch>
        </p:blipFill>
        <p:spPr>
          <a:xfrm>
            <a:off x="10995761" y="773430"/>
            <a:ext cx="1196239" cy="1196239"/>
          </a:xfrm>
          <a:prstGeom prst="rect">
            <a:avLst/>
          </a:prstGeom>
        </p:spPr>
      </p:pic>
      <p:sp>
        <p:nvSpPr>
          <p:cNvPr id="54" name="Right Arrow 53"/>
          <p:cNvSpPr/>
          <p:nvPr/>
        </p:nvSpPr>
        <p:spPr>
          <a:xfrm>
            <a:off x="10160071" y="2743157"/>
            <a:ext cx="885119" cy="232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descr="Instant-Object-Recovery-asset1-01.png"/>
          <p:cNvPicPr>
            <a:picLocks noChangeAspect="1"/>
          </p:cNvPicPr>
          <p:nvPr/>
        </p:nvPicPr>
        <p:blipFill>
          <a:blip r:embed="rId6" cstate="print"/>
          <a:stretch>
            <a:fillRect/>
          </a:stretch>
        </p:blipFill>
        <p:spPr>
          <a:xfrm>
            <a:off x="10940809" y="2560320"/>
            <a:ext cx="1251191" cy="1237880"/>
          </a:xfrm>
          <a:prstGeom prst="rect">
            <a:avLst/>
          </a:prstGeom>
        </p:spPr>
      </p:pic>
      <p:sp>
        <p:nvSpPr>
          <p:cNvPr id="56" name="Right Arrow 55"/>
          <p:cNvSpPr/>
          <p:nvPr/>
        </p:nvSpPr>
        <p:spPr>
          <a:xfrm>
            <a:off x="10141021" y="4335737"/>
            <a:ext cx="885119" cy="232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descr="Database-mysql.svg.png"/>
          <p:cNvPicPr>
            <a:picLocks noChangeAspect="1"/>
          </p:cNvPicPr>
          <p:nvPr/>
        </p:nvPicPr>
        <p:blipFill>
          <a:blip r:embed="rId7" cstate="print"/>
          <a:stretch>
            <a:fillRect/>
          </a:stretch>
        </p:blipFill>
        <p:spPr>
          <a:xfrm>
            <a:off x="11154430" y="3813157"/>
            <a:ext cx="1037570" cy="1467503"/>
          </a:xfrm>
          <a:prstGeom prst="rect">
            <a:avLst/>
          </a:prstGeom>
        </p:spPr>
      </p:pic>
      <p:sp>
        <p:nvSpPr>
          <p:cNvPr id="58" name="Right Arrow 57"/>
          <p:cNvSpPr/>
          <p:nvPr/>
        </p:nvSpPr>
        <p:spPr>
          <a:xfrm>
            <a:off x="10099111" y="5974037"/>
            <a:ext cx="885119" cy="232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descr="png-internet-explorer-4684.png"/>
          <p:cNvPicPr>
            <a:picLocks noChangeAspect="1"/>
          </p:cNvPicPr>
          <p:nvPr/>
        </p:nvPicPr>
        <p:blipFill>
          <a:blip r:embed="rId8" cstate="print"/>
          <a:stretch>
            <a:fillRect/>
          </a:stretch>
        </p:blipFill>
        <p:spPr>
          <a:xfrm>
            <a:off x="10858500" y="5288280"/>
            <a:ext cx="1333500" cy="1333500"/>
          </a:xfrm>
          <a:prstGeom prst="rect">
            <a:avLst/>
          </a:prstGeom>
        </p:spPr>
      </p:pic>
      <p:pic>
        <p:nvPicPr>
          <p:cNvPr id="31" name="Picture 30" descr="png-clipart-black-white-and-gray-laptop-computer-with-link-connections-symbol-web-development-computer-icons-web-portal-web-design-training-web-design-user-interface-design.png"/>
          <p:cNvPicPr>
            <a:picLocks noChangeAspect="1"/>
          </p:cNvPicPr>
          <p:nvPr/>
        </p:nvPicPr>
        <p:blipFill>
          <a:blip r:embed="rId9" cstate="print"/>
          <a:stretch>
            <a:fillRect/>
          </a:stretch>
        </p:blipFill>
        <p:spPr>
          <a:xfrm>
            <a:off x="6593035" y="377190"/>
            <a:ext cx="2248239" cy="1575689"/>
          </a:xfrm>
          <a:prstGeom prst="rect">
            <a:avLst/>
          </a:prstGeom>
        </p:spPr>
      </p:pic>
      <p:sp>
        <p:nvSpPr>
          <p:cNvPr id="32" name="Right Arrow 31"/>
          <p:cNvSpPr/>
          <p:nvPr/>
        </p:nvSpPr>
        <p:spPr>
          <a:xfrm rot="16200000">
            <a:off x="7354288" y="2238582"/>
            <a:ext cx="936000" cy="18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 xmlns:a16="http://schemas.microsoft.com/office/drawing/2014/main" id="{38493CCC-2866-46CB-A818-7FBC3E4D426A}"/>
              </a:ext>
            </a:extLst>
          </p:cNvPr>
          <p:cNvSpPr/>
          <p:nvPr/>
        </p:nvSpPr>
        <p:spPr>
          <a:xfrm>
            <a:off x="5232415" y="1684991"/>
            <a:ext cx="2867645" cy="646331"/>
          </a:xfrm>
          <a:prstGeom prst="rect">
            <a:avLst/>
          </a:prstGeom>
        </p:spPr>
        <p:txBody>
          <a:bodyPr wrap="square">
            <a:spAutoFit/>
          </a:bodyPr>
          <a:lstStyle/>
          <a:p>
            <a:pPr algn="ctr"/>
            <a:r>
              <a:rPr lang="en-IN" b="1" dirty="0" smtClean="0">
                <a:solidFill>
                  <a:schemeClr val="accent1">
                    <a:lumMod val="50000"/>
                  </a:schemeClr>
                </a:solidFill>
              </a:rPr>
              <a:t>Self Service</a:t>
            </a:r>
          </a:p>
          <a:p>
            <a:pPr algn="ctr"/>
            <a:r>
              <a:rPr lang="en-IN" b="1" dirty="0" smtClean="0">
                <a:solidFill>
                  <a:schemeClr val="accent1">
                    <a:lumMod val="50000"/>
                  </a:schemeClr>
                </a:solidFill>
              </a:rPr>
              <a:t>Portal</a:t>
            </a:r>
            <a:endParaRPr lang="en-US" b="1" dirty="0">
              <a:solidFill>
                <a:schemeClr val="accent1">
                  <a:lumMod val="50000"/>
                </a:schemeClr>
              </a:solidFill>
            </a:endParaRPr>
          </a:p>
        </p:txBody>
      </p:sp>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p:cTn id="15" dur="500" fill="hold"/>
                                        <p:tgtEl>
                                          <p:spTgt spid="20"/>
                                        </p:tgtEl>
                                        <p:attrNameLst>
                                          <p:attrName>ppt_w</p:attrName>
                                        </p:attrNameLst>
                                      </p:cBhvr>
                                      <p:tavLst>
                                        <p:tav tm="0">
                                          <p:val>
                                            <p:fltVal val="0"/>
                                          </p:val>
                                        </p:tav>
                                        <p:tav tm="100000">
                                          <p:val>
                                            <p:strVal val="#ppt_w"/>
                                          </p:val>
                                        </p:tav>
                                      </p:tavLst>
                                    </p:anim>
                                    <p:anim calcmode="lin" valueType="num">
                                      <p:cBhvr>
                                        <p:cTn id="16" dur="500" fill="hold"/>
                                        <p:tgtEl>
                                          <p:spTgt spid="20"/>
                                        </p:tgtEl>
                                        <p:attrNameLst>
                                          <p:attrName>ppt_h</p:attrName>
                                        </p:attrNameLst>
                                      </p:cBhvr>
                                      <p:tavLst>
                                        <p:tav tm="0">
                                          <p:val>
                                            <p:fltVal val="0"/>
                                          </p:val>
                                        </p:tav>
                                        <p:tav tm="100000">
                                          <p:val>
                                            <p:strVal val="#ppt_h"/>
                                          </p:val>
                                        </p:tav>
                                      </p:tavLst>
                                    </p:anim>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heel(1)">
                                      <p:cBhvr>
                                        <p:cTn id="22" dur="25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heel(1)">
                                      <p:cBhvr>
                                        <p:cTn id="27" dur="25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heel(1)">
                                      <p:cBhvr>
                                        <p:cTn id="32" dur="25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2000"/>
                                        <p:tgtEl>
                                          <p:spTgt spid="15"/>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6">
                                            <p:txEl>
                                              <p:pRg st="0" end="0"/>
                                            </p:txEl>
                                          </p:spTgt>
                                        </p:tgtEl>
                                        <p:attrNameLst>
                                          <p:attrName>style.visibility</p:attrName>
                                        </p:attrNameLst>
                                      </p:cBhvr>
                                      <p:to>
                                        <p:strVal val="visible"/>
                                      </p:to>
                                    </p:set>
                                    <p:animEffect transition="in" filter="wipe(left)">
                                      <p:cBhvr>
                                        <p:cTn id="41" dur="250"/>
                                        <p:tgtEl>
                                          <p:spTgt spid="1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6">
                                            <p:txEl>
                                              <p:pRg st="2" end="2"/>
                                            </p:txEl>
                                          </p:spTgt>
                                        </p:tgtEl>
                                        <p:attrNameLst>
                                          <p:attrName>style.visibility</p:attrName>
                                        </p:attrNameLst>
                                      </p:cBhvr>
                                      <p:to>
                                        <p:strVal val="visible"/>
                                      </p:to>
                                    </p:set>
                                    <p:animEffect transition="in" filter="wipe(left)">
                                      <p:cBhvr>
                                        <p:cTn id="46" dur="250"/>
                                        <p:tgtEl>
                                          <p:spTgt spid="16">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6">
                                            <p:txEl>
                                              <p:pRg st="4" end="4"/>
                                            </p:txEl>
                                          </p:spTgt>
                                        </p:tgtEl>
                                        <p:attrNameLst>
                                          <p:attrName>style.visibility</p:attrName>
                                        </p:attrNameLst>
                                      </p:cBhvr>
                                      <p:to>
                                        <p:strVal val="visible"/>
                                      </p:to>
                                    </p:set>
                                    <p:animEffect transition="in" filter="wipe(left)">
                                      <p:cBhvr>
                                        <p:cTn id="51" dur="250"/>
                                        <p:tgtEl>
                                          <p:spTgt spid="16">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20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down)">
                                      <p:cBhvr>
                                        <p:cTn id="61" dur="2000"/>
                                        <p:tgtEl>
                                          <p:spTgt spid="23"/>
                                        </p:tgtEl>
                                      </p:cBhvr>
                                    </p:animEffect>
                                  </p:childTnLst>
                                </p:cTn>
                              </p:par>
                            </p:childTnLst>
                          </p:cTn>
                        </p:par>
                        <p:par>
                          <p:cTn id="62" fill="hold">
                            <p:stCondLst>
                              <p:cond delay="2000"/>
                            </p:stCondLst>
                            <p:childTnLst>
                              <p:par>
                                <p:cTn id="63" presetID="22" presetClass="entr" presetSubtype="8" fill="hold" grpId="0" nodeType="afterEffect">
                                  <p:stCondLst>
                                    <p:cond delay="0"/>
                                  </p:stCondLst>
                                  <p:childTnLst>
                                    <p:set>
                                      <p:cBhvr>
                                        <p:cTn id="64" dur="1" fill="hold">
                                          <p:stCondLst>
                                            <p:cond delay="0"/>
                                          </p:stCondLst>
                                        </p:cTn>
                                        <p:tgtEl>
                                          <p:spTgt spid="24">
                                            <p:txEl>
                                              <p:pRg st="0" end="0"/>
                                            </p:txEl>
                                          </p:spTgt>
                                        </p:tgtEl>
                                        <p:attrNameLst>
                                          <p:attrName>style.visibility</p:attrName>
                                        </p:attrNameLst>
                                      </p:cBhvr>
                                      <p:to>
                                        <p:strVal val="visible"/>
                                      </p:to>
                                    </p:set>
                                    <p:animEffect transition="in" filter="wipe(left)">
                                      <p:cBhvr>
                                        <p:cTn id="65" dur="250"/>
                                        <p:tgtEl>
                                          <p:spTgt spid="24">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left)">
                                      <p:cBhvr>
                                        <p:cTn id="70" dur="2000"/>
                                        <p:tgtEl>
                                          <p:spTgt spid="3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wipe(down)">
                                      <p:cBhvr>
                                        <p:cTn id="75" dur="500"/>
                                        <p:tgtEl>
                                          <p:spTgt spid="40"/>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wipe(left)">
                                      <p:cBhvr>
                                        <p:cTn id="79" dur="250"/>
                                        <p:tgtEl>
                                          <p:spTgt spid="41">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wipe(left)">
                                      <p:cBhvr>
                                        <p:cTn id="84" dur="2000"/>
                                        <p:tgtEl>
                                          <p:spTgt spid="4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wipe(up)">
                                      <p:cBhvr>
                                        <p:cTn id="89" dur="20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52"/>
                                        </p:tgtEl>
                                        <p:attrNameLst>
                                          <p:attrName>style.visibility</p:attrName>
                                        </p:attrNameLst>
                                      </p:cBhvr>
                                      <p:to>
                                        <p:strVal val="visible"/>
                                      </p:to>
                                    </p:set>
                                    <p:animEffect transition="in" filter="wipe(left)">
                                      <p:cBhvr>
                                        <p:cTn id="94" dur="2000"/>
                                        <p:tgtEl>
                                          <p:spTgt spid="52"/>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wipe(down)">
                                      <p:cBhvr>
                                        <p:cTn id="99" dur="500"/>
                                        <p:tgtEl>
                                          <p:spTgt spid="5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wipe(left)">
                                      <p:cBhvr>
                                        <p:cTn id="104" dur="2000"/>
                                        <p:tgtEl>
                                          <p:spTgt spid="5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55"/>
                                        </p:tgtEl>
                                        <p:attrNameLst>
                                          <p:attrName>style.visibility</p:attrName>
                                        </p:attrNameLst>
                                      </p:cBhvr>
                                      <p:to>
                                        <p:strVal val="visible"/>
                                      </p:to>
                                    </p:set>
                                    <p:animEffect transition="in" filter="wipe(down)">
                                      <p:cBhvr>
                                        <p:cTn id="109" dur="500"/>
                                        <p:tgtEl>
                                          <p:spTgt spid="55"/>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56"/>
                                        </p:tgtEl>
                                        <p:attrNameLst>
                                          <p:attrName>style.visibility</p:attrName>
                                        </p:attrNameLst>
                                      </p:cBhvr>
                                      <p:to>
                                        <p:strVal val="visible"/>
                                      </p:to>
                                    </p:set>
                                    <p:animEffect transition="in" filter="wipe(left)">
                                      <p:cBhvr>
                                        <p:cTn id="114" dur="2000"/>
                                        <p:tgtEl>
                                          <p:spTgt spid="56"/>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57"/>
                                        </p:tgtEl>
                                        <p:attrNameLst>
                                          <p:attrName>style.visibility</p:attrName>
                                        </p:attrNameLst>
                                      </p:cBhvr>
                                      <p:to>
                                        <p:strVal val="visible"/>
                                      </p:to>
                                    </p:set>
                                    <p:animEffect transition="in" filter="wipe(down)">
                                      <p:cBhvr>
                                        <p:cTn id="119" dur="500"/>
                                        <p:tgtEl>
                                          <p:spTgt spid="57"/>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58"/>
                                        </p:tgtEl>
                                        <p:attrNameLst>
                                          <p:attrName>style.visibility</p:attrName>
                                        </p:attrNameLst>
                                      </p:cBhvr>
                                      <p:to>
                                        <p:strVal val="visible"/>
                                      </p:to>
                                    </p:set>
                                    <p:animEffect transition="in" filter="wipe(left)">
                                      <p:cBhvr>
                                        <p:cTn id="124" dur="2000"/>
                                        <p:tgtEl>
                                          <p:spTgt spid="58"/>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59"/>
                                        </p:tgtEl>
                                        <p:attrNameLst>
                                          <p:attrName>style.visibility</p:attrName>
                                        </p:attrNameLst>
                                      </p:cBhvr>
                                      <p:to>
                                        <p:strVal val="visible"/>
                                      </p:to>
                                    </p:set>
                                    <p:animEffect transition="in" filter="wipe(down)">
                                      <p:cBhvr>
                                        <p:cTn id="129" dur="500"/>
                                        <p:tgtEl>
                                          <p:spTgt spid="59"/>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grpId="0" nodeType="click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wipe(down)">
                                      <p:cBhvr>
                                        <p:cTn id="134" dur="2000"/>
                                        <p:tgtEl>
                                          <p:spTgt spid="32"/>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nodeType="clickEffect">
                                  <p:stCondLst>
                                    <p:cond delay="0"/>
                                  </p:stCondLst>
                                  <p:childTnLst>
                                    <p:set>
                                      <p:cBhvr>
                                        <p:cTn id="138" dur="1" fill="hold">
                                          <p:stCondLst>
                                            <p:cond delay="0"/>
                                          </p:stCondLst>
                                        </p:cTn>
                                        <p:tgtEl>
                                          <p:spTgt spid="31"/>
                                        </p:tgtEl>
                                        <p:attrNameLst>
                                          <p:attrName>style.visibility</p:attrName>
                                        </p:attrNameLst>
                                      </p:cBhvr>
                                      <p:to>
                                        <p:strVal val="visible"/>
                                      </p:to>
                                    </p:set>
                                    <p:animEffect transition="in" filter="wipe(down)">
                                      <p:cBhvr>
                                        <p:cTn id="139" dur="500"/>
                                        <p:tgtEl>
                                          <p:spTgt spid="31"/>
                                        </p:tgtEl>
                                      </p:cBhvr>
                                    </p:animEffect>
                                  </p:childTnLst>
                                </p:cTn>
                              </p:par>
                            </p:childTnLst>
                          </p:cTn>
                        </p:par>
                        <p:par>
                          <p:cTn id="140" fill="hold">
                            <p:stCondLst>
                              <p:cond delay="500"/>
                            </p:stCondLst>
                            <p:childTnLst>
                              <p:par>
                                <p:cTn id="141" presetID="22" presetClass="entr" presetSubtype="8" fill="hold" grpId="0" nodeType="afterEffect">
                                  <p:stCondLst>
                                    <p:cond delay="0"/>
                                  </p:stCondLst>
                                  <p:childTnLst>
                                    <p:set>
                                      <p:cBhvr>
                                        <p:cTn id="142" dur="1" fill="hold">
                                          <p:stCondLst>
                                            <p:cond delay="0"/>
                                          </p:stCondLst>
                                        </p:cTn>
                                        <p:tgtEl>
                                          <p:spTgt spid="33">
                                            <p:txEl>
                                              <p:pRg st="0" end="0"/>
                                            </p:txEl>
                                          </p:spTgt>
                                        </p:tgtEl>
                                        <p:attrNameLst>
                                          <p:attrName>style.visibility</p:attrName>
                                        </p:attrNameLst>
                                      </p:cBhvr>
                                      <p:to>
                                        <p:strVal val="visible"/>
                                      </p:to>
                                    </p:set>
                                    <p:animEffect transition="in" filter="wipe(left)">
                                      <p:cBhvr>
                                        <p:cTn id="143" dur="250"/>
                                        <p:tgtEl>
                                          <p:spTgt spid="33">
                                            <p:txEl>
                                              <p:pRg st="0" end="0"/>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33">
                                            <p:txEl>
                                              <p:pRg st="1" end="1"/>
                                            </p:txEl>
                                          </p:spTgt>
                                        </p:tgtEl>
                                        <p:attrNameLst>
                                          <p:attrName>style.visibility</p:attrName>
                                        </p:attrNameLst>
                                      </p:cBhvr>
                                      <p:to>
                                        <p:strVal val="visible"/>
                                      </p:to>
                                    </p:set>
                                    <p:animEffect transition="in" filter="wipe(left)">
                                      <p:cBhvr>
                                        <p:cTn id="148" dur="250"/>
                                        <p:tgtEl>
                                          <p:spTgt spid="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7" grpId="0" animBg="1"/>
      <p:bldP spid="20" grpId="0" animBg="1"/>
      <p:bldP spid="29" grpId="0"/>
      <p:bldP spid="16" grpId="0" build="p"/>
      <p:bldP spid="22" grpId="0" animBg="1"/>
      <p:bldP spid="24" grpId="0" build="p"/>
      <p:bldP spid="30" grpId="0" animBg="1"/>
      <p:bldP spid="41" grpId="0" build="p"/>
      <p:bldP spid="42" grpId="0" animBg="1"/>
      <p:bldP spid="43" grpId="0" animBg="1"/>
      <p:bldP spid="52" grpId="0" animBg="1"/>
      <p:bldP spid="54" grpId="0" animBg="1"/>
      <p:bldP spid="56" grpId="0" animBg="1"/>
      <p:bldP spid="58" grpId="0" animBg="1"/>
      <p:bldP spid="32" grpId="0" animBg="1"/>
      <p:bldP spid="3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8E6FC1B5-7BFB-4AF8-B3DF-AFAC747D22E8}"/>
              </a:ext>
            </a:extLst>
          </p:cNvPr>
          <p:cNvSpPr/>
          <p:nvPr/>
        </p:nvSpPr>
        <p:spPr>
          <a:xfrm>
            <a:off x="6260021" y="386105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8FF5A4C0-6D09-4011-972E-91B41EAEE1AE}"/>
              </a:ext>
            </a:extLst>
          </p:cNvPr>
          <p:cNvSpPr/>
          <p:nvPr/>
        </p:nvSpPr>
        <p:spPr>
          <a:xfrm>
            <a:off x="6260021" y="162734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89ABC871-4F63-485F-B900-425F59EBA8FB}"/>
              </a:ext>
            </a:extLst>
          </p:cNvPr>
          <p:cNvSpPr/>
          <p:nvPr/>
        </p:nvSpPr>
        <p:spPr>
          <a:xfrm>
            <a:off x="5717477" y="243269"/>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830984" y="2458653"/>
            <a:ext cx="2462342" cy="1077218"/>
          </a:xfrm>
          <a:prstGeom prst="rect">
            <a:avLst/>
          </a:prstGeom>
          <a:noFill/>
        </p:spPr>
        <p:txBody>
          <a:bodyPr wrap="none" rtlCol="0">
            <a:spAutoFit/>
          </a:bodyPr>
          <a:lstStyle/>
          <a:p>
            <a:pPr algn="ctr"/>
            <a:r>
              <a:rPr lang="en-US" sz="3200" b="1" dirty="0" smtClean="0">
                <a:solidFill>
                  <a:schemeClr val="bg1"/>
                </a:solidFill>
              </a:rPr>
              <a:t>Access </a:t>
            </a:r>
          </a:p>
          <a:p>
            <a:pPr algn="ctr"/>
            <a:r>
              <a:rPr lang="en-US" sz="3200" b="1" dirty="0" smtClean="0">
                <a:solidFill>
                  <a:schemeClr val="bg1"/>
                </a:solidFill>
              </a:rPr>
              <a:t>Management</a:t>
            </a:r>
            <a:endParaRPr lang="en-US" sz="3200" b="1" dirty="0">
              <a:solidFill>
                <a:schemeClr val="bg1"/>
              </a:solidFill>
              <a:latin typeface="+mj-lt"/>
            </a:endParaRPr>
          </a:p>
        </p:txBody>
      </p:sp>
      <p:sp>
        <p:nvSpPr>
          <p:cNvPr id="23" name="Rounded Rectangle 22"/>
          <p:cNvSpPr/>
          <p:nvPr/>
        </p:nvSpPr>
        <p:spPr>
          <a:xfrm>
            <a:off x="7098030" y="1367790"/>
            <a:ext cx="2667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Access Management</a:t>
            </a:r>
            <a:endParaRPr lang="en-US" dirty="0"/>
          </a:p>
        </p:txBody>
      </p:sp>
      <p:sp>
        <p:nvSpPr>
          <p:cNvPr id="24" name="Down Arrow 23"/>
          <p:cNvSpPr/>
          <p:nvPr/>
        </p:nvSpPr>
        <p:spPr>
          <a:xfrm>
            <a:off x="8412480" y="1977390"/>
            <a:ext cx="125730" cy="7086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Shape 26"/>
          <p:cNvSpPr/>
          <p:nvPr/>
        </p:nvSpPr>
        <p:spPr>
          <a:xfrm flipV="1">
            <a:off x="7303770" y="2720340"/>
            <a:ext cx="1143000" cy="18288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5806440" y="3653790"/>
            <a:ext cx="2438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endParaRPr lang="en-US" dirty="0"/>
          </a:p>
        </p:txBody>
      </p:sp>
      <p:sp>
        <p:nvSpPr>
          <p:cNvPr id="30" name="Down Arrow 29"/>
          <p:cNvSpPr/>
          <p:nvPr/>
        </p:nvSpPr>
        <p:spPr>
          <a:xfrm>
            <a:off x="7284720" y="2884170"/>
            <a:ext cx="125730" cy="7086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Shape 30"/>
          <p:cNvSpPr/>
          <p:nvPr/>
        </p:nvSpPr>
        <p:spPr>
          <a:xfrm flipH="1" flipV="1">
            <a:off x="8496300" y="2712720"/>
            <a:ext cx="1143000" cy="18288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p:cNvSpPr/>
          <p:nvPr/>
        </p:nvSpPr>
        <p:spPr>
          <a:xfrm>
            <a:off x="9528810" y="2876550"/>
            <a:ext cx="125730" cy="7086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8835390" y="3653790"/>
            <a:ext cx="2667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Enterprise SSO</a:t>
            </a:r>
            <a:endParaRPr lang="en-US" dirty="0"/>
          </a:p>
        </p:txBody>
      </p:sp>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heel(1)">
                                      <p:cBhvr>
                                        <p:cTn id="32" dur="25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heel(1)">
                                      <p:cBhvr>
                                        <p:cTn id="37" dur="250"/>
                                        <p:tgtEl>
                                          <p:spTgt spid="9"/>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up)">
                                      <p:cBhvr>
                                        <p:cTn id="40" dur="2000"/>
                                        <p:tgtEl>
                                          <p:spTgt spid="24"/>
                                        </p:tgtEl>
                                      </p:cBhvr>
                                    </p:animEffect>
                                  </p:childTnLst>
                                </p:cTn>
                              </p:par>
                            </p:childTnLst>
                          </p:cTn>
                        </p:par>
                        <p:par>
                          <p:cTn id="41" fill="hold">
                            <p:stCondLst>
                              <p:cond delay="2000"/>
                            </p:stCondLst>
                            <p:childTnLst>
                              <p:par>
                                <p:cTn id="42" presetID="22" presetClass="entr" presetSubtype="2"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right)">
                                      <p:cBhvr>
                                        <p:cTn id="44" dur="2000"/>
                                        <p:tgtEl>
                                          <p:spTgt spid="27"/>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wipe(up)">
                                      <p:cBhvr>
                                        <p:cTn id="48" dur="2000"/>
                                        <p:tgtEl>
                                          <p:spTgt spid="30"/>
                                        </p:tgtEl>
                                      </p:cBhvr>
                                    </p:animEffect>
                                  </p:childTnLst>
                                </p:cTn>
                              </p:par>
                            </p:childTnLst>
                          </p:cTn>
                        </p:par>
                        <p:par>
                          <p:cTn id="49" fill="hold">
                            <p:stCondLst>
                              <p:cond delay="6000"/>
                            </p:stCondLst>
                            <p:childTnLst>
                              <p:par>
                                <p:cTn id="50" presetID="22" presetClass="entr" presetSubtype="4" fill="hold" grpId="0" nodeType="afterEffect">
                                  <p:stCondLst>
                                    <p:cond delay="0"/>
                                  </p:stCondLst>
                                  <p:childTnLst>
                                    <p:set>
                                      <p:cBhvr>
                                        <p:cTn id="51" dur="1" fill="hold">
                                          <p:stCondLst>
                                            <p:cond delay="0"/>
                                          </p:stCondLst>
                                        </p:cTn>
                                        <p:tgtEl>
                                          <p:spTgt spid="28">
                                            <p:bg/>
                                          </p:spTgt>
                                        </p:tgtEl>
                                        <p:attrNameLst>
                                          <p:attrName>style.visibility</p:attrName>
                                        </p:attrNameLst>
                                      </p:cBhvr>
                                      <p:to>
                                        <p:strVal val="visible"/>
                                      </p:to>
                                    </p:set>
                                    <p:animEffect transition="in" filter="wipe(down)">
                                      <p:cBhvr>
                                        <p:cTn id="52" dur="2000"/>
                                        <p:tgtEl>
                                          <p:spTgt spid="28">
                                            <p:bg/>
                                          </p:spTgt>
                                        </p:tgtEl>
                                      </p:cBhvr>
                                    </p:animEffect>
                                  </p:childTnLst>
                                </p:cTn>
                              </p:par>
                            </p:childTnLst>
                          </p:cTn>
                        </p:par>
                        <p:par>
                          <p:cTn id="53" fill="hold">
                            <p:stCondLst>
                              <p:cond delay="8000"/>
                            </p:stCondLst>
                            <p:childTnLst>
                              <p:par>
                                <p:cTn id="54" presetID="22" presetClass="entr" presetSubtype="4" fill="hold" grpId="0" nodeType="afterEffect">
                                  <p:stCondLst>
                                    <p:cond delay="0"/>
                                  </p:stCondLst>
                                  <p:childTnLst>
                                    <p:set>
                                      <p:cBhvr>
                                        <p:cTn id="55" dur="1" fill="hold">
                                          <p:stCondLst>
                                            <p:cond delay="0"/>
                                          </p:stCondLst>
                                        </p:cTn>
                                        <p:tgtEl>
                                          <p:spTgt spid="28">
                                            <p:txEl>
                                              <p:pRg st="0" end="0"/>
                                            </p:txEl>
                                          </p:spTgt>
                                        </p:tgtEl>
                                        <p:attrNameLst>
                                          <p:attrName>style.visibility</p:attrName>
                                        </p:attrNameLst>
                                      </p:cBhvr>
                                      <p:to>
                                        <p:strVal val="visible"/>
                                      </p:to>
                                    </p:set>
                                    <p:animEffect transition="in" filter="wipe(down)">
                                      <p:cBhvr>
                                        <p:cTn id="56" dur="2000"/>
                                        <p:tgtEl>
                                          <p:spTgt spid="28">
                                            <p:txEl>
                                              <p:pRg st="0" end="0"/>
                                            </p:txEl>
                                          </p:spTgt>
                                        </p:tgtEl>
                                      </p:cBhvr>
                                    </p:animEffect>
                                  </p:childTnLst>
                                </p:cTn>
                              </p:par>
                            </p:childTnLst>
                          </p:cTn>
                        </p:par>
                        <p:par>
                          <p:cTn id="57" fill="hold">
                            <p:stCondLst>
                              <p:cond delay="10000"/>
                            </p:stCondLst>
                            <p:childTnLst>
                              <p:par>
                                <p:cTn id="58" presetID="22" presetClass="entr" presetSubtype="8"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2000"/>
                                        <p:tgtEl>
                                          <p:spTgt spid="31"/>
                                        </p:tgtEl>
                                      </p:cBhvr>
                                    </p:animEffect>
                                  </p:childTnLst>
                                </p:cTn>
                              </p:par>
                            </p:childTnLst>
                          </p:cTn>
                        </p:par>
                        <p:par>
                          <p:cTn id="61" fill="hold">
                            <p:stCondLst>
                              <p:cond delay="12000"/>
                            </p:stCondLst>
                            <p:childTnLst>
                              <p:par>
                                <p:cTn id="62" presetID="22" presetClass="entr" presetSubtype="1" fill="hold" grpId="0" nodeType="after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up)">
                                      <p:cBhvr>
                                        <p:cTn id="64" dur="2000"/>
                                        <p:tgtEl>
                                          <p:spTgt spid="32"/>
                                        </p:tgtEl>
                                      </p:cBhvr>
                                    </p:animEffect>
                                  </p:childTnLst>
                                </p:cTn>
                              </p:par>
                            </p:childTnLst>
                          </p:cTn>
                        </p:par>
                        <p:par>
                          <p:cTn id="65" fill="hold">
                            <p:stCondLst>
                              <p:cond delay="14000"/>
                            </p:stCondLst>
                            <p:childTnLst>
                              <p:par>
                                <p:cTn id="66" presetID="22" presetClass="entr" presetSubtype="4" fill="hold" grpId="0" nodeType="afterEffect">
                                  <p:stCondLst>
                                    <p:cond delay="0"/>
                                  </p:stCondLst>
                                  <p:childTnLst>
                                    <p:set>
                                      <p:cBhvr>
                                        <p:cTn id="67" dur="1" fill="hold">
                                          <p:stCondLst>
                                            <p:cond delay="0"/>
                                          </p:stCondLst>
                                        </p:cTn>
                                        <p:tgtEl>
                                          <p:spTgt spid="33">
                                            <p:bg/>
                                          </p:spTgt>
                                        </p:tgtEl>
                                        <p:attrNameLst>
                                          <p:attrName>style.visibility</p:attrName>
                                        </p:attrNameLst>
                                      </p:cBhvr>
                                      <p:to>
                                        <p:strVal val="visible"/>
                                      </p:to>
                                    </p:set>
                                    <p:animEffect transition="in" filter="wipe(down)">
                                      <p:cBhvr>
                                        <p:cTn id="68" dur="2000"/>
                                        <p:tgtEl>
                                          <p:spTgt spid="33">
                                            <p:bg/>
                                          </p:spTgt>
                                        </p:tgtEl>
                                      </p:cBhvr>
                                    </p:animEffect>
                                  </p:childTnLst>
                                </p:cTn>
                              </p:par>
                            </p:childTnLst>
                          </p:cTn>
                        </p:par>
                        <p:par>
                          <p:cTn id="69" fill="hold">
                            <p:stCondLst>
                              <p:cond delay="16000"/>
                            </p:stCondLst>
                            <p:childTnLst>
                              <p:par>
                                <p:cTn id="70" presetID="22" presetClass="entr" presetSubtype="4" fill="hold" grpId="0" nodeType="afterEffect">
                                  <p:stCondLst>
                                    <p:cond delay="0"/>
                                  </p:stCondLst>
                                  <p:childTnLst>
                                    <p:set>
                                      <p:cBhvr>
                                        <p:cTn id="71" dur="1" fill="hold">
                                          <p:stCondLst>
                                            <p:cond delay="0"/>
                                          </p:stCondLst>
                                        </p:cTn>
                                        <p:tgtEl>
                                          <p:spTgt spid="33">
                                            <p:txEl>
                                              <p:pRg st="0" end="0"/>
                                            </p:txEl>
                                          </p:spTgt>
                                        </p:tgtEl>
                                        <p:attrNameLst>
                                          <p:attrName>style.visibility</p:attrName>
                                        </p:attrNameLst>
                                      </p:cBhvr>
                                      <p:to>
                                        <p:strVal val="visible"/>
                                      </p:to>
                                    </p:set>
                                    <p:animEffect transition="in" filter="wipe(down)">
                                      <p:cBhvr>
                                        <p:cTn id="72" dur="20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7" grpId="0" animBg="1"/>
      <p:bldP spid="18" grpId="0" animBg="1"/>
      <p:bldP spid="19" grpId="0" animBg="1"/>
      <p:bldP spid="20" grpId="0" animBg="1"/>
      <p:bldP spid="29" grpId="0"/>
      <p:bldP spid="24" grpId="0" animBg="1"/>
      <p:bldP spid="27" grpId="0" animBg="1"/>
      <p:bldP spid="28" grpId="0" build="allAtOnce" animBg="1"/>
      <p:bldP spid="30" grpId="0" animBg="1"/>
      <p:bldP spid="31" grpId="0" animBg="1"/>
      <p:bldP spid="32" grpId="0" animBg="1"/>
      <p:bldP spid="33" grpId="0"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FB420FA5-C008-4695-ACFD-EC21AFBFEE9F}"/>
              </a:ext>
            </a:extLst>
          </p:cNvPr>
          <p:cNvSpPr/>
          <p:nvPr/>
        </p:nvSpPr>
        <p:spPr>
          <a:xfrm>
            <a:off x="6357842" y="-28575"/>
            <a:ext cx="57150" cy="6915150"/>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3061952-A0A7-4A61-B09B-4C4B55EB0478}"/>
              </a:ext>
            </a:extLst>
          </p:cNvPr>
          <p:cNvSpPr/>
          <p:nvPr/>
        </p:nvSpPr>
        <p:spPr>
          <a:xfrm>
            <a:off x="7020308" y="633404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8E6FC1B5-7BFB-4AF8-B3DF-AFAC747D22E8}"/>
              </a:ext>
            </a:extLst>
          </p:cNvPr>
          <p:cNvSpPr/>
          <p:nvPr/>
        </p:nvSpPr>
        <p:spPr>
          <a:xfrm>
            <a:off x="6260021" y="386105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8FF5A4C0-6D09-4011-972E-91B41EAEE1AE}"/>
              </a:ext>
            </a:extLst>
          </p:cNvPr>
          <p:cNvSpPr/>
          <p:nvPr/>
        </p:nvSpPr>
        <p:spPr>
          <a:xfrm>
            <a:off x="6260021" y="162734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89ABC871-4F63-485F-B900-425F59EBA8FB}"/>
              </a:ext>
            </a:extLst>
          </p:cNvPr>
          <p:cNvSpPr/>
          <p:nvPr/>
        </p:nvSpPr>
        <p:spPr>
          <a:xfrm>
            <a:off x="5717477" y="243269"/>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1" name="TextBox 20">
            <a:extLst>
              <a:ext uri="{FF2B5EF4-FFF2-40B4-BE49-F238E27FC236}">
                <a16:creationId xmlns:a16="http://schemas.microsoft.com/office/drawing/2014/main" xmlns="" id="{E8FD566F-BCA8-4461-842C-34C41943214A}"/>
              </a:ext>
            </a:extLst>
          </p:cNvPr>
          <p:cNvSpPr txBox="1"/>
          <p:nvPr/>
        </p:nvSpPr>
        <p:spPr>
          <a:xfrm>
            <a:off x="5525376" y="1347332"/>
            <a:ext cx="641823" cy="523220"/>
          </a:xfrm>
          <a:prstGeom prst="rect">
            <a:avLst/>
          </a:prstGeom>
          <a:noFill/>
        </p:spPr>
        <p:txBody>
          <a:bodyPr wrap="square" rtlCol="0">
            <a:spAutoFit/>
          </a:bodyPr>
          <a:lstStyle/>
          <a:p>
            <a:pPr algn="ctr"/>
            <a:r>
              <a:rPr lang="en-US" sz="2800" b="1" dirty="0" smtClean="0">
                <a:solidFill>
                  <a:schemeClr val="accent2"/>
                </a:solidFill>
              </a:rPr>
              <a:t>01</a:t>
            </a:r>
            <a:endParaRPr lang="en-US" sz="2800" b="1" dirty="0">
              <a:solidFill>
                <a:schemeClr val="accent2"/>
              </a:solidFill>
            </a:endParaRPr>
          </a:p>
        </p:txBody>
      </p:sp>
      <p:sp>
        <p:nvSpPr>
          <p:cNvPr id="22" name="TextBox 21">
            <a:extLst>
              <a:ext uri="{FF2B5EF4-FFF2-40B4-BE49-F238E27FC236}">
                <a16:creationId xmlns:a16="http://schemas.microsoft.com/office/drawing/2014/main" xmlns="" id="{E177C06D-BF79-4688-9CEC-8B6ABF03513C}"/>
              </a:ext>
            </a:extLst>
          </p:cNvPr>
          <p:cNvSpPr txBox="1"/>
          <p:nvPr/>
        </p:nvSpPr>
        <p:spPr>
          <a:xfrm>
            <a:off x="6634782" y="1425757"/>
            <a:ext cx="5303789" cy="646331"/>
          </a:xfrm>
          <a:prstGeom prst="rect">
            <a:avLst/>
          </a:prstGeom>
          <a:noFill/>
        </p:spPr>
        <p:txBody>
          <a:bodyPr wrap="square" rtlCol="0">
            <a:spAutoFit/>
          </a:bodyPr>
          <a:lstStyle/>
          <a:p>
            <a:r>
              <a:rPr lang="en-US" b="1" dirty="0" smtClean="0">
                <a:solidFill>
                  <a:schemeClr val="accent1">
                    <a:lumMod val="50000"/>
                  </a:schemeClr>
                </a:solidFill>
              </a:rPr>
              <a:t>Authentication</a:t>
            </a:r>
          </a:p>
          <a:p>
            <a:endParaRPr lang="en-US" dirty="0">
              <a:solidFill>
                <a:schemeClr val="accent1"/>
              </a:solidFill>
            </a:endParaRPr>
          </a:p>
        </p:txBody>
      </p:sp>
      <p:sp>
        <p:nvSpPr>
          <p:cNvPr id="25" name="TextBox 24">
            <a:extLst>
              <a:ext uri="{FF2B5EF4-FFF2-40B4-BE49-F238E27FC236}">
                <a16:creationId xmlns:a16="http://schemas.microsoft.com/office/drawing/2014/main" xmlns="" id="{A757CB6A-827E-4501-9278-F7FB6CE48591}"/>
              </a:ext>
            </a:extLst>
          </p:cNvPr>
          <p:cNvSpPr txBox="1"/>
          <p:nvPr/>
        </p:nvSpPr>
        <p:spPr>
          <a:xfrm>
            <a:off x="5525376" y="2315659"/>
            <a:ext cx="641823" cy="523220"/>
          </a:xfrm>
          <a:prstGeom prst="rect">
            <a:avLst/>
          </a:prstGeom>
          <a:noFill/>
        </p:spPr>
        <p:txBody>
          <a:bodyPr wrap="square" rtlCol="0">
            <a:spAutoFit/>
          </a:bodyPr>
          <a:lstStyle/>
          <a:p>
            <a:pPr algn="ctr"/>
            <a:r>
              <a:rPr lang="en-US" sz="2800" b="1" dirty="0" smtClean="0">
                <a:solidFill>
                  <a:schemeClr val="accent2"/>
                </a:solidFill>
              </a:rPr>
              <a:t>02</a:t>
            </a:r>
            <a:endParaRPr lang="en-US" sz="2800" b="1" dirty="0">
              <a:solidFill>
                <a:schemeClr val="accent2"/>
              </a:solidFill>
            </a:endParaRPr>
          </a:p>
        </p:txBody>
      </p:sp>
      <p:sp>
        <p:nvSpPr>
          <p:cNvPr id="26" name="TextBox 25">
            <a:extLst>
              <a:ext uri="{FF2B5EF4-FFF2-40B4-BE49-F238E27FC236}">
                <a16:creationId xmlns:a16="http://schemas.microsoft.com/office/drawing/2014/main" xmlns="" id="{19D2DB27-AA07-421E-8032-2A2A2DB858A2}"/>
              </a:ext>
            </a:extLst>
          </p:cNvPr>
          <p:cNvSpPr txBox="1"/>
          <p:nvPr/>
        </p:nvSpPr>
        <p:spPr>
          <a:xfrm>
            <a:off x="6634783" y="2452288"/>
            <a:ext cx="5077756" cy="369332"/>
          </a:xfrm>
          <a:prstGeom prst="rect">
            <a:avLst/>
          </a:prstGeom>
          <a:noFill/>
        </p:spPr>
        <p:txBody>
          <a:bodyPr wrap="square" rtlCol="0">
            <a:spAutoFit/>
          </a:bodyPr>
          <a:lstStyle/>
          <a:p>
            <a:r>
              <a:rPr lang="en-US" b="1" dirty="0" smtClean="0">
                <a:solidFill>
                  <a:schemeClr val="accent1">
                    <a:lumMod val="50000"/>
                  </a:schemeClr>
                </a:solidFill>
              </a:rPr>
              <a:t>Authorization</a:t>
            </a:r>
            <a:endParaRPr lang="en-US" b="1" dirty="0">
              <a:solidFill>
                <a:schemeClr val="accent1">
                  <a:lumMod val="50000"/>
                </a:schemeClr>
              </a:solidFill>
            </a:endParaRPr>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830984" y="2458653"/>
            <a:ext cx="2462342" cy="1077218"/>
          </a:xfrm>
          <a:prstGeom prst="rect">
            <a:avLst/>
          </a:prstGeom>
          <a:noFill/>
        </p:spPr>
        <p:txBody>
          <a:bodyPr wrap="none" rtlCol="0">
            <a:spAutoFit/>
          </a:bodyPr>
          <a:lstStyle/>
          <a:p>
            <a:pPr algn="ctr"/>
            <a:r>
              <a:rPr lang="en-US" sz="3200" b="1" dirty="0" smtClean="0">
                <a:solidFill>
                  <a:schemeClr val="bg1"/>
                </a:solidFill>
              </a:rPr>
              <a:t>Access </a:t>
            </a:r>
          </a:p>
          <a:p>
            <a:pPr algn="ctr"/>
            <a:r>
              <a:rPr lang="en-US" sz="3200" b="1" dirty="0" smtClean="0">
                <a:solidFill>
                  <a:schemeClr val="bg1"/>
                </a:solidFill>
              </a:rPr>
              <a:t>Management</a:t>
            </a:r>
            <a:endParaRPr lang="en-US" sz="3200" b="1" dirty="0">
              <a:solidFill>
                <a:schemeClr val="bg1"/>
              </a:solidFill>
            </a:endParaRPr>
          </a:p>
        </p:txBody>
      </p:sp>
      <p:sp>
        <p:nvSpPr>
          <p:cNvPr id="23" name="TextBox 22">
            <a:extLst>
              <a:ext uri="{FF2B5EF4-FFF2-40B4-BE49-F238E27FC236}">
                <a16:creationId xmlns:a16="http://schemas.microsoft.com/office/drawing/2014/main" xmlns="" id="{A757CB6A-827E-4501-9278-F7FB6CE48591}"/>
              </a:ext>
            </a:extLst>
          </p:cNvPr>
          <p:cNvSpPr txBox="1"/>
          <p:nvPr/>
        </p:nvSpPr>
        <p:spPr>
          <a:xfrm>
            <a:off x="5540616" y="3233869"/>
            <a:ext cx="641823" cy="523220"/>
          </a:xfrm>
          <a:prstGeom prst="rect">
            <a:avLst/>
          </a:prstGeom>
          <a:noFill/>
        </p:spPr>
        <p:txBody>
          <a:bodyPr wrap="square" rtlCol="0">
            <a:spAutoFit/>
          </a:bodyPr>
          <a:lstStyle/>
          <a:p>
            <a:pPr algn="ctr"/>
            <a:r>
              <a:rPr lang="en-US" sz="2800" b="1" dirty="0" smtClean="0">
                <a:solidFill>
                  <a:schemeClr val="accent2"/>
                </a:solidFill>
              </a:rPr>
              <a:t>03</a:t>
            </a:r>
            <a:endParaRPr lang="en-US" sz="2800" b="1" dirty="0">
              <a:solidFill>
                <a:schemeClr val="accent2"/>
              </a:solidFill>
            </a:endParaRPr>
          </a:p>
        </p:txBody>
      </p:sp>
      <p:sp>
        <p:nvSpPr>
          <p:cNvPr id="24" name="TextBox 23">
            <a:extLst>
              <a:ext uri="{FF2B5EF4-FFF2-40B4-BE49-F238E27FC236}">
                <a16:creationId xmlns:a16="http://schemas.microsoft.com/office/drawing/2014/main" xmlns="" id="{19D2DB27-AA07-421E-8032-2A2A2DB858A2}"/>
              </a:ext>
            </a:extLst>
          </p:cNvPr>
          <p:cNvSpPr txBox="1"/>
          <p:nvPr/>
        </p:nvSpPr>
        <p:spPr>
          <a:xfrm>
            <a:off x="6661453" y="3359068"/>
            <a:ext cx="5077756" cy="369332"/>
          </a:xfrm>
          <a:prstGeom prst="rect">
            <a:avLst/>
          </a:prstGeom>
          <a:noFill/>
        </p:spPr>
        <p:txBody>
          <a:bodyPr wrap="square" rtlCol="0">
            <a:spAutoFit/>
          </a:bodyPr>
          <a:lstStyle/>
          <a:p>
            <a:r>
              <a:rPr lang="en-US" b="1" dirty="0" smtClean="0">
                <a:solidFill>
                  <a:schemeClr val="accent1">
                    <a:lumMod val="50000"/>
                  </a:schemeClr>
                </a:solidFill>
              </a:rPr>
              <a:t>Auditing</a:t>
            </a:r>
            <a:endParaRPr lang="en-US" b="1" dirty="0">
              <a:solidFill>
                <a:schemeClr val="accent1">
                  <a:lumMod val="50000"/>
                </a:schemeClr>
              </a:solidFill>
            </a:endParaRPr>
          </a:p>
        </p:txBody>
      </p:sp>
      <p:sp>
        <p:nvSpPr>
          <p:cNvPr id="27" name="TextBox 26">
            <a:extLst>
              <a:ext uri="{FF2B5EF4-FFF2-40B4-BE49-F238E27FC236}">
                <a16:creationId xmlns:a16="http://schemas.microsoft.com/office/drawing/2014/main" xmlns="" id="{A757CB6A-827E-4501-9278-F7FB6CE48591}"/>
              </a:ext>
            </a:extLst>
          </p:cNvPr>
          <p:cNvSpPr txBox="1"/>
          <p:nvPr/>
        </p:nvSpPr>
        <p:spPr>
          <a:xfrm>
            <a:off x="5555856" y="4152079"/>
            <a:ext cx="641823" cy="523220"/>
          </a:xfrm>
          <a:prstGeom prst="rect">
            <a:avLst/>
          </a:prstGeom>
          <a:noFill/>
        </p:spPr>
        <p:txBody>
          <a:bodyPr wrap="square" rtlCol="0">
            <a:spAutoFit/>
          </a:bodyPr>
          <a:lstStyle/>
          <a:p>
            <a:pPr algn="ctr"/>
            <a:r>
              <a:rPr lang="en-US" sz="2800" b="1" dirty="0" smtClean="0">
                <a:solidFill>
                  <a:schemeClr val="accent2"/>
                </a:solidFill>
              </a:rPr>
              <a:t>04</a:t>
            </a:r>
            <a:endParaRPr lang="en-US" sz="2800" b="1" dirty="0">
              <a:solidFill>
                <a:schemeClr val="accent2"/>
              </a:solidFill>
            </a:endParaRPr>
          </a:p>
        </p:txBody>
      </p:sp>
      <p:sp>
        <p:nvSpPr>
          <p:cNvPr id="28" name="TextBox 27">
            <a:extLst>
              <a:ext uri="{FF2B5EF4-FFF2-40B4-BE49-F238E27FC236}">
                <a16:creationId xmlns:a16="http://schemas.microsoft.com/office/drawing/2014/main" xmlns="" id="{19D2DB27-AA07-421E-8032-2A2A2DB858A2}"/>
              </a:ext>
            </a:extLst>
          </p:cNvPr>
          <p:cNvSpPr txBox="1"/>
          <p:nvPr/>
        </p:nvSpPr>
        <p:spPr>
          <a:xfrm>
            <a:off x="6653833" y="4220128"/>
            <a:ext cx="5077756" cy="369332"/>
          </a:xfrm>
          <a:prstGeom prst="rect">
            <a:avLst/>
          </a:prstGeom>
          <a:noFill/>
        </p:spPr>
        <p:txBody>
          <a:bodyPr wrap="square" rtlCol="0">
            <a:spAutoFit/>
          </a:bodyPr>
          <a:lstStyle/>
          <a:p>
            <a:r>
              <a:rPr lang="en-US" b="1" dirty="0" smtClean="0">
                <a:solidFill>
                  <a:schemeClr val="accent1">
                    <a:lumMod val="50000"/>
                  </a:schemeClr>
                </a:solidFill>
              </a:rPr>
              <a:t>Administration</a:t>
            </a:r>
            <a:endParaRPr lang="en-US" b="1" dirty="0">
              <a:solidFill>
                <a:schemeClr val="accent1">
                  <a:lumMod val="50000"/>
                </a:schemeClr>
              </a:solidFill>
            </a:endParaRPr>
          </a:p>
        </p:txBody>
      </p:sp>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2" presetClass="entr" presetSubtype="2"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1+#ppt_w/2"/>
                                          </p:val>
                                        </p:tav>
                                        <p:tav tm="100000">
                                          <p:val>
                                            <p:strVal val="#ppt_x"/>
                                          </p:val>
                                        </p:tav>
                                      </p:tavLst>
                                    </p:anim>
                                    <p:anim calcmode="lin" valueType="num">
                                      <p:cBhvr additive="base">
                                        <p:cTn id="43"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heel(1)">
                                      <p:cBhvr>
                                        <p:cTn id="48" dur="500"/>
                                        <p:tgtEl>
                                          <p:spTgt spid="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2" presetClass="entr" presetSubtype="2" decel="10000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500" fill="hold"/>
                                        <p:tgtEl>
                                          <p:spTgt spid="26"/>
                                        </p:tgtEl>
                                        <p:attrNameLst>
                                          <p:attrName>ppt_x</p:attrName>
                                        </p:attrNameLst>
                                      </p:cBhvr>
                                      <p:tavLst>
                                        <p:tav tm="0">
                                          <p:val>
                                            <p:strVal val="1+#ppt_w/2"/>
                                          </p:val>
                                        </p:tav>
                                        <p:tav tm="100000">
                                          <p:val>
                                            <p:strVal val="#ppt_x"/>
                                          </p:val>
                                        </p:tav>
                                      </p:tavLst>
                                    </p:anim>
                                    <p:anim calcmode="lin" valueType="num">
                                      <p:cBhvr additive="base">
                                        <p:cTn id="55"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heel(1)">
                                      <p:cBhvr>
                                        <p:cTn id="60" dur="500"/>
                                        <p:tgtEl>
                                          <p:spTgt spid="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par>
                                <p:cTn id="64" presetID="2" presetClass="entr" presetSubtype="2" decel="10000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500" fill="hold"/>
                                        <p:tgtEl>
                                          <p:spTgt spid="24"/>
                                        </p:tgtEl>
                                        <p:attrNameLst>
                                          <p:attrName>ppt_x</p:attrName>
                                        </p:attrNameLst>
                                      </p:cBhvr>
                                      <p:tavLst>
                                        <p:tav tm="0">
                                          <p:val>
                                            <p:strVal val="1+#ppt_w/2"/>
                                          </p:val>
                                        </p:tav>
                                        <p:tav tm="100000">
                                          <p:val>
                                            <p:strVal val="#ppt_x"/>
                                          </p:val>
                                        </p:tav>
                                      </p:tavLst>
                                    </p:anim>
                                    <p:anim calcmode="lin" valueType="num">
                                      <p:cBhvr additive="base">
                                        <p:cTn id="67" dur="500" fill="hold"/>
                                        <p:tgtEl>
                                          <p:spTgt spid="24"/>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childTnLst>
                                </p:cTn>
                              </p:par>
                            </p:childTnLst>
                          </p:cTn>
                        </p:par>
                        <p:par>
                          <p:cTn id="72" fill="hold">
                            <p:stCondLst>
                              <p:cond delay="1000"/>
                            </p:stCondLst>
                            <p:childTnLst>
                              <p:par>
                                <p:cTn id="73" presetID="2" presetClass="entr" presetSubtype="2" decel="100000" fill="hold" grpId="0" nodeType="after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500" fill="hold"/>
                                        <p:tgtEl>
                                          <p:spTgt spid="28"/>
                                        </p:tgtEl>
                                        <p:attrNameLst>
                                          <p:attrName>ppt_x</p:attrName>
                                        </p:attrNameLst>
                                      </p:cBhvr>
                                      <p:tavLst>
                                        <p:tav tm="0">
                                          <p:val>
                                            <p:strVal val="1+#ppt_w/2"/>
                                          </p:val>
                                        </p:tav>
                                        <p:tav tm="100000">
                                          <p:val>
                                            <p:strVal val="#ppt_x"/>
                                          </p:val>
                                        </p:tav>
                                      </p:tavLst>
                                    </p:anim>
                                    <p:anim calcmode="lin" valueType="num">
                                      <p:cBhvr additive="base">
                                        <p:cTn id="76"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7" grpId="0" animBg="1"/>
      <p:bldP spid="18" grpId="0" animBg="1"/>
      <p:bldP spid="19" grpId="0" animBg="1"/>
      <p:bldP spid="20" grpId="0" animBg="1"/>
      <p:bldP spid="21" grpId="0"/>
      <p:bldP spid="22" grpId="0"/>
      <p:bldP spid="25" grpId="0"/>
      <p:bldP spid="26" grpId="0"/>
      <p:bldP spid="29" grpId="0"/>
      <p:bldP spid="23" grpId="0"/>
      <p:bldP spid="24" grpId="0"/>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FB420FA5-C008-4695-ACFD-EC21AFBFEE9F}"/>
              </a:ext>
            </a:extLst>
          </p:cNvPr>
          <p:cNvSpPr/>
          <p:nvPr/>
        </p:nvSpPr>
        <p:spPr>
          <a:xfrm>
            <a:off x="6357842" y="-28575"/>
            <a:ext cx="57150" cy="6915150"/>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8FF5A4C0-6D09-4011-972E-91B41EAEE1AE}"/>
              </a:ext>
            </a:extLst>
          </p:cNvPr>
          <p:cNvSpPr/>
          <p:nvPr/>
        </p:nvSpPr>
        <p:spPr>
          <a:xfrm>
            <a:off x="6260021" y="162734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89ABC871-4F63-485F-B900-425F59EBA8FB}"/>
              </a:ext>
            </a:extLst>
          </p:cNvPr>
          <p:cNvSpPr/>
          <p:nvPr/>
        </p:nvSpPr>
        <p:spPr>
          <a:xfrm>
            <a:off x="5717477" y="243269"/>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1" name="TextBox 20">
            <a:extLst>
              <a:ext uri="{FF2B5EF4-FFF2-40B4-BE49-F238E27FC236}">
                <a16:creationId xmlns:a16="http://schemas.microsoft.com/office/drawing/2014/main" xmlns="" id="{E8FD566F-BCA8-4461-842C-34C41943214A}"/>
              </a:ext>
            </a:extLst>
          </p:cNvPr>
          <p:cNvSpPr txBox="1"/>
          <p:nvPr/>
        </p:nvSpPr>
        <p:spPr>
          <a:xfrm>
            <a:off x="5525376" y="1347332"/>
            <a:ext cx="641823" cy="523220"/>
          </a:xfrm>
          <a:prstGeom prst="rect">
            <a:avLst/>
          </a:prstGeom>
          <a:noFill/>
        </p:spPr>
        <p:txBody>
          <a:bodyPr wrap="square" rtlCol="0">
            <a:spAutoFit/>
          </a:bodyPr>
          <a:lstStyle/>
          <a:p>
            <a:pPr algn="ctr"/>
            <a:r>
              <a:rPr lang="en-US" sz="2800" b="1" dirty="0" smtClean="0">
                <a:solidFill>
                  <a:schemeClr val="accent2"/>
                </a:solidFill>
              </a:rPr>
              <a:t>01</a:t>
            </a:r>
            <a:endParaRPr lang="en-US" sz="2800" b="1" dirty="0">
              <a:solidFill>
                <a:schemeClr val="accent2"/>
              </a:solidFill>
            </a:endParaRPr>
          </a:p>
        </p:txBody>
      </p:sp>
      <p:sp>
        <p:nvSpPr>
          <p:cNvPr id="22" name="TextBox 21">
            <a:extLst>
              <a:ext uri="{FF2B5EF4-FFF2-40B4-BE49-F238E27FC236}">
                <a16:creationId xmlns:a16="http://schemas.microsoft.com/office/drawing/2014/main" xmlns="" id="{E177C06D-BF79-4688-9CEC-8B6ABF03513C}"/>
              </a:ext>
            </a:extLst>
          </p:cNvPr>
          <p:cNvSpPr txBox="1"/>
          <p:nvPr/>
        </p:nvSpPr>
        <p:spPr>
          <a:xfrm>
            <a:off x="6634782" y="1425757"/>
            <a:ext cx="5303789" cy="1200329"/>
          </a:xfrm>
          <a:prstGeom prst="rect">
            <a:avLst/>
          </a:prstGeom>
          <a:noFill/>
        </p:spPr>
        <p:txBody>
          <a:bodyPr wrap="square" rtlCol="0">
            <a:spAutoFit/>
          </a:bodyPr>
          <a:lstStyle/>
          <a:p>
            <a:pPr algn="just"/>
            <a:r>
              <a:rPr lang="en-US" b="1" dirty="0" smtClean="0">
                <a:solidFill>
                  <a:schemeClr val="accent1">
                    <a:lumMod val="50000"/>
                  </a:schemeClr>
                </a:solidFill>
              </a:rPr>
              <a:t>Allows you to login once with username and </a:t>
            </a:r>
          </a:p>
          <a:p>
            <a:pPr algn="just"/>
            <a:r>
              <a:rPr lang="en-US" b="1" dirty="0" smtClean="0">
                <a:solidFill>
                  <a:schemeClr val="accent1">
                    <a:lumMod val="50000"/>
                  </a:schemeClr>
                </a:solidFill>
              </a:rPr>
              <a:t>password and you can access any Windows, Web </a:t>
            </a:r>
          </a:p>
          <a:p>
            <a:pPr algn="just"/>
            <a:r>
              <a:rPr lang="en-US" b="1" dirty="0" smtClean="0">
                <a:solidFill>
                  <a:schemeClr val="accent1">
                    <a:lumMod val="50000"/>
                  </a:schemeClr>
                </a:solidFill>
              </a:rPr>
              <a:t>and Mainframe application without login again.</a:t>
            </a:r>
          </a:p>
          <a:p>
            <a:endParaRPr lang="en-US" dirty="0">
              <a:solidFill>
                <a:schemeClr val="accent1"/>
              </a:solidFill>
            </a:endParaRPr>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830984" y="2458653"/>
            <a:ext cx="3037242" cy="1077218"/>
          </a:xfrm>
          <a:prstGeom prst="rect">
            <a:avLst/>
          </a:prstGeom>
          <a:noFill/>
        </p:spPr>
        <p:txBody>
          <a:bodyPr wrap="none" rtlCol="0">
            <a:spAutoFit/>
          </a:bodyPr>
          <a:lstStyle/>
          <a:p>
            <a:pPr algn="ctr"/>
            <a:r>
              <a:rPr lang="en-US" sz="3200" b="1" dirty="0" smtClean="0">
                <a:solidFill>
                  <a:schemeClr val="bg1"/>
                </a:solidFill>
              </a:rPr>
              <a:t>Enterprise Single</a:t>
            </a:r>
          </a:p>
          <a:p>
            <a:pPr algn="ctr"/>
            <a:r>
              <a:rPr lang="en-US" sz="3200" b="1" dirty="0" smtClean="0">
                <a:solidFill>
                  <a:schemeClr val="bg1"/>
                </a:solidFill>
              </a:rPr>
              <a:t> Sign (ESSO)</a:t>
            </a:r>
            <a:endParaRPr lang="en-US" sz="3200" b="1" dirty="0">
              <a:solidFill>
                <a:schemeClr val="bg1"/>
              </a:solidFill>
            </a:endParaRPr>
          </a:p>
        </p:txBody>
      </p:sp>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25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750"/>
                                        <p:tgtEl>
                                          <p:spTgt spid="21"/>
                                        </p:tgtEl>
                                      </p:cBhvr>
                                    </p:animEffect>
                                  </p:childTnLst>
                                </p:cTn>
                              </p:par>
                              <p:par>
                                <p:cTn id="40" presetID="2" presetClass="entr" presetSubtype="2"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2000" fill="hold"/>
                                        <p:tgtEl>
                                          <p:spTgt spid="22"/>
                                        </p:tgtEl>
                                        <p:attrNameLst>
                                          <p:attrName>ppt_x</p:attrName>
                                        </p:attrNameLst>
                                      </p:cBhvr>
                                      <p:tavLst>
                                        <p:tav tm="0">
                                          <p:val>
                                            <p:strVal val="1+#ppt_w/2"/>
                                          </p:val>
                                        </p:tav>
                                        <p:tav tm="100000">
                                          <p:val>
                                            <p:strVal val="#ppt_x"/>
                                          </p:val>
                                        </p:tav>
                                      </p:tavLst>
                                    </p:anim>
                                    <p:anim calcmode="lin" valueType="num">
                                      <p:cBhvr additive="base">
                                        <p:cTn id="43" dur="20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7" grpId="0" animBg="1"/>
      <p:bldP spid="18" grpId="0" animBg="1"/>
      <p:bldP spid="19" grpId="0" animBg="1"/>
      <p:bldP spid="20" grpId="0" animBg="1"/>
      <p:bldP spid="21" grpId="0"/>
      <p:bldP spid="22"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FB420FA5-C008-4695-ACFD-EC21AFBFEE9F}"/>
              </a:ext>
            </a:extLst>
          </p:cNvPr>
          <p:cNvSpPr/>
          <p:nvPr/>
        </p:nvSpPr>
        <p:spPr>
          <a:xfrm>
            <a:off x="6357842" y="-28575"/>
            <a:ext cx="57150" cy="6915150"/>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8FF5A4C0-6D09-4011-972E-91B41EAEE1AE}"/>
              </a:ext>
            </a:extLst>
          </p:cNvPr>
          <p:cNvSpPr/>
          <p:nvPr/>
        </p:nvSpPr>
        <p:spPr>
          <a:xfrm>
            <a:off x="6260021" y="162734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89ABC871-4F63-485F-B900-425F59EBA8FB}"/>
              </a:ext>
            </a:extLst>
          </p:cNvPr>
          <p:cNvSpPr/>
          <p:nvPr/>
        </p:nvSpPr>
        <p:spPr>
          <a:xfrm>
            <a:off x="5717477" y="243269"/>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1" name="TextBox 20">
            <a:extLst>
              <a:ext uri="{FF2B5EF4-FFF2-40B4-BE49-F238E27FC236}">
                <a16:creationId xmlns:a16="http://schemas.microsoft.com/office/drawing/2014/main" xmlns="" id="{E8FD566F-BCA8-4461-842C-34C41943214A}"/>
              </a:ext>
            </a:extLst>
          </p:cNvPr>
          <p:cNvSpPr txBox="1"/>
          <p:nvPr/>
        </p:nvSpPr>
        <p:spPr>
          <a:xfrm>
            <a:off x="5525376" y="1347332"/>
            <a:ext cx="641823" cy="523220"/>
          </a:xfrm>
          <a:prstGeom prst="rect">
            <a:avLst/>
          </a:prstGeom>
          <a:noFill/>
        </p:spPr>
        <p:txBody>
          <a:bodyPr wrap="square" rtlCol="0">
            <a:spAutoFit/>
          </a:bodyPr>
          <a:lstStyle/>
          <a:p>
            <a:pPr algn="ctr"/>
            <a:r>
              <a:rPr lang="en-US" sz="2800" b="1" dirty="0" smtClean="0">
                <a:solidFill>
                  <a:schemeClr val="accent2"/>
                </a:solidFill>
              </a:rPr>
              <a:t>01</a:t>
            </a:r>
            <a:endParaRPr lang="en-US" sz="2800" b="1" dirty="0">
              <a:solidFill>
                <a:schemeClr val="accent2"/>
              </a:solidFill>
            </a:endParaRPr>
          </a:p>
        </p:txBody>
      </p:sp>
      <p:sp>
        <p:nvSpPr>
          <p:cNvPr id="22" name="TextBox 21">
            <a:extLst>
              <a:ext uri="{FF2B5EF4-FFF2-40B4-BE49-F238E27FC236}">
                <a16:creationId xmlns:a16="http://schemas.microsoft.com/office/drawing/2014/main" xmlns="" id="{E177C06D-BF79-4688-9CEC-8B6ABF03513C}"/>
              </a:ext>
            </a:extLst>
          </p:cNvPr>
          <p:cNvSpPr txBox="1"/>
          <p:nvPr/>
        </p:nvSpPr>
        <p:spPr>
          <a:xfrm>
            <a:off x="6634782" y="1201003"/>
            <a:ext cx="5303789" cy="3416320"/>
          </a:xfrm>
          <a:prstGeom prst="rect">
            <a:avLst/>
          </a:prstGeom>
          <a:noFill/>
        </p:spPr>
        <p:txBody>
          <a:bodyPr wrap="square" rtlCol="0">
            <a:spAutoFit/>
          </a:bodyPr>
          <a:lstStyle/>
          <a:p>
            <a:r>
              <a:rPr lang="en-US" b="1" dirty="0" smtClean="0">
                <a:solidFill>
                  <a:schemeClr val="accent1">
                    <a:lumMod val="50000"/>
                  </a:schemeClr>
                </a:solidFill>
              </a:rPr>
              <a:t>Azure Active Directory (Azure AD) is an enterprise identity service that provides single sign-on, multifactor authentication, and conditional access to guard against 99.9 percent of cyber security attacks.</a:t>
            </a:r>
          </a:p>
          <a:p>
            <a:endParaRPr lang="en-US" b="1" dirty="0" smtClean="0">
              <a:solidFill>
                <a:schemeClr val="accent1">
                  <a:lumMod val="50000"/>
                </a:schemeClr>
              </a:solidFill>
            </a:endParaRPr>
          </a:p>
          <a:p>
            <a:r>
              <a:rPr lang="en-US" b="1" dirty="0" smtClean="0">
                <a:solidFill>
                  <a:schemeClr val="accent1">
                    <a:lumMod val="50000"/>
                  </a:schemeClr>
                </a:solidFill>
              </a:rPr>
              <a:t>Azure AD is one of the service available in Microsoft Azure cloud platform.</a:t>
            </a:r>
          </a:p>
          <a:p>
            <a:endParaRPr lang="en-US" b="1" dirty="0" smtClean="0">
              <a:solidFill>
                <a:schemeClr val="accent1">
                  <a:lumMod val="50000"/>
                </a:schemeClr>
              </a:solidFill>
            </a:endParaRPr>
          </a:p>
          <a:p>
            <a:endParaRPr lang="en-US" b="1" dirty="0" smtClean="0">
              <a:solidFill>
                <a:schemeClr val="accent1">
                  <a:lumMod val="50000"/>
                </a:schemeClr>
              </a:solidFill>
            </a:endParaRPr>
          </a:p>
          <a:p>
            <a:endParaRPr lang="en-US" b="1" dirty="0" smtClean="0">
              <a:solidFill>
                <a:schemeClr val="accent1">
                  <a:lumMod val="50000"/>
                </a:schemeClr>
              </a:solidFill>
            </a:endParaRPr>
          </a:p>
          <a:p>
            <a:endParaRPr lang="en-US" b="1" dirty="0" smtClean="0">
              <a:solidFill>
                <a:schemeClr val="accent1">
                  <a:lumMod val="50000"/>
                </a:schemeClr>
              </a:solidFill>
            </a:endParaRPr>
          </a:p>
          <a:p>
            <a:endParaRPr lang="en-US" dirty="0">
              <a:solidFill>
                <a:schemeClr val="accent1"/>
              </a:solidFill>
            </a:endParaRPr>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830984" y="2458653"/>
            <a:ext cx="3335401" cy="584775"/>
          </a:xfrm>
          <a:prstGeom prst="rect">
            <a:avLst/>
          </a:prstGeom>
          <a:noFill/>
        </p:spPr>
        <p:txBody>
          <a:bodyPr wrap="none" rtlCol="0">
            <a:spAutoFit/>
          </a:bodyPr>
          <a:lstStyle/>
          <a:p>
            <a:pPr algn="ctr"/>
            <a:r>
              <a:rPr lang="en-US" sz="3200" b="1" dirty="0" smtClean="0">
                <a:solidFill>
                  <a:schemeClr val="bg1"/>
                </a:solidFill>
              </a:rPr>
              <a:t>What is Azure AD?</a:t>
            </a:r>
          </a:p>
        </p:txBody>
      </p:sp>
      <p:pic>
        <p:nvPicPr>
          <p:cNvPr id="1026" name="Picture 2"/>
          <p:cNvPicPr>
            <a:picLocks noChangeAspect="1" noChangeArrowheads="1"/>
          </p:cNvPicPr>
          <p:nvPr/>
        </p:nvPicPr>
        <p:blipFill>
          <a:blip r:embed="rId2" cstate="print"/>
          <a:srcRect/>
          <a:stretch>
            <a:fillRect/>
          </a:stretch>
        </p:blipFill>
        <p:spPr bwMode="auto">
          <a:xfrm>
            <a:off x="6632840" y="3452890"/>
            <a:ext cx="3316122" cy="3134151"/>
          </a:xfrm>
          <a:prstGeom prst="rect">
            <a:avLst/>
          </a:prstGeom>
          <a:noFill/>
          <a:ln w="9525">
            <a:noFill/>
            <a:miter lim="800000"/>
            <a:headEnd/>
            <a:tailEnd/>
          </a:ln>
          <a:effectLst/>
        </p:spPr>
      </p:pic>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25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750"/>
                                        <p:tgtEl>
                                          <p:spTgt spid="21"/>
                                        </p:tgtEl>
                                      </p:cBhvr>
                                    </p:animEffect>
                                  </p:childTnLst>
                                </p:cTn>
                              </p:par>
                              <p:par>
                                <p:cTn id="40" presetID="2" presetClass="entr" presetSubtype="2"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2000" fill="hold"/>
                                        <p:tgtEl>
                                          <p:spTgt spid="22"/>
                                        </p:tgtEl>
                                        <p:attrNameLst>
                                          <p:attrName>ppt_x</p:attrName>
                                        </p:attrNameLst>
                                      </p:cBhvr>
                                      <p:tavLst>
                                        <p:tav tm="0">
                                          <p:val>
                                            <p:strVal val="1+#ppt_w/2"/>
                                          </p:val>
                                        </p:tav>
                                        <p:tav tm="100000">
                                          <p:val>
                                            <p:strVal val="#ppt_x"/>
                                          </p:val>
                                        </p:tav>
                                      </p:tavLst>
                                    </p:anim>
                                    <p:anim calcmode="lin" valueType="num">
                                      <p:cBhvr additive="base">
                                        <p:cTn id="43" dur="20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7" grpId="0" animBg="1"/>
      <p:bldP spid="18" grpId="0" animBg="1"/>
      <p:bldP spid="19" grpId="0" animBg="1"/>
      <p:bldP spid="20" grpId="0" animBg="1"/>
      <p:bldP spid="21" grpId="0"/>
      <p:bldP spid="22"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830984" y="2458653"/>
            <a:ext cx="3142399" cy="1569660"/>
          </a:xfrm>
          <a:prstGeom prst="rect">
            <a:avLst/>
          </a:prstGeom>
          <a:noFill/>
        </p:spPr>
        <p:txBody>
          <a:bodyPr wrap="none" rtlCol="0">
            <a:spAutoFit/>
          </a:bodyPr>
          <a:lstStyle/>
          <a:p>
            <a:pPr algn="ctr"/>
            <a:r>
              <a:rPr lang="en-IN" sz="3200" b="1" dirty="0" smtClean="0">
                <a:solidFill>
                  <a:schemeClr val="bg1"/>
                </a:solidFill>
              </a:rPr>
              <a:t>How the identity </a:t>
            </a:r>
          </a:p>
          <a:p>
            <a:pPr algn="ctr"/>
            <a:r>
              <a:rPr lang="en-IN" sz="3200" b="1" dirty="0" smtClean="0">
                <a:solidFill>
                  <a:schemeClr val="bg1"/>
                </a:solidFill>
              </a:rPr>
              <a:t>Is synced to </a:t>
            </a:r>
          </a:p>
          <a:p>
            <a:pPr algn="ctr"/>
            <a:r>
              <a:rPr lang="en-IN" sz="3200" b="1" dirty="0" smtClean="0">
                <a:solidFill>
                  <a:schemeClr val="bg1"/>
                </a:solidFill>
              </a:rPr>
              <a:t>Azure AD</a:t>
            </a:r>
          </a:p>
        </p:txBody>
      </p:sp>
      <p:pic>
        <p:nvPicPr>
          <p:cNvPr id="2050" name="Picture 2"/>
          <p:cNvPicPr>
            <a:picLocks noChangeAspect="1" noChangeArrowheads="1"/>
          </p:cNvPicPr>
          <p:nvPr/>
        </p:nvPicPr>
        <p:blipFill>
          <a:blip r:embed="rId2" cstate="print"/>
          <a:srcRect/>
          <a:stretch>
            <a:fillRect/>
          </a:stretch>
        </p:blipFill>
        <p:spPr bwMode="auto">
          <a:xfrm>
            <a:off x="5186149" y="1705970"/>
            <a:ext cx="5936776" cy="2323105"/>
          </a:xfrm>
          <a:prstGeom prst="rect">
            <a:avLst/>
          </a:prstGeom>
          <a:noFill/>
          <a:ln w="9525">
            <a:noFill/>
            <a:miter lim="800000"/>
            <a:headEnd/>
            <a:tailEnd/>
          </a:ln>
          <a:effectLst/>
        </p:spPr>
      </p:pic>
      <p:sp>
        <p:nvSpPr>
          <p:cNvPr id="34" name="TextBox 33"/>
          <p:cNvSpPr txBox="1"/>
          <p:nvPr/>
        </p:nvSpPr>
        <p:spPr>
          <a:xfrm>
            <a:off x="5718412" y="3166281"/>
            <a:ext cx="532263" cy="369332"/>
          </a:xfrm>
          <a:prstGeom prst="rect">
            <a:avLst/>
          </a:prstGeom>
          <a:noFill/>
        </p:spPr>
        <p:txBody>
          <a:bodyPr wrap="square" rtlCol="0">
            <a:spAutoFit/>
          </a:bodyPr>
          <a:lstStyle/>
          <a:p>
            <a:r>
              <a:rPr lang="en-US" dirty="0" smtClean="0"/>
              <a:t>AD</a:t>
            </a:r>
            <a:endParaRPr lang="en-US" dirty="0"/>
          </a:p>
        </p:txBody>
      </p:sp>
      <p:sp>
        <p:nvSpPr>
          <p:cNvPr id="35" name="TextBox 34"/>
          <p:cNvSpPr txBox="1"/>
          <p:nvPr/>
        </p:nvSpPr>
        <p:spPr>
          <a:xfrm>
            <a:off x="6933063" y="3821376"/>
            <a:ext cx="1269241" cy="646331"/>
          </a:xfrm>
          <a:prstGeom prst="rect">
            <a:avLst/>
          </a:prstGeom>
          <a:noFill/>
        </p:spPr>
        <p:txBody>
          <a:bodyPr wrap="square" rtlCol="0">
            <a:spAutoFit/>
          </a:bodyPr>
          <a:lstStyle/>
          <a:p>
            <a:r>
              <a:rPr lang="en-US" dirty="0" smtClean="0"/>
              <a:t>Azure AD Connect</a:t>
            </a:r>
            <a:endParaRPr lang="en-US" dirty="0"/>
          </a:p>
        </p:txBody>
      </p:sp>
      <p:sp>
        <p:nvSpPr>
          <p:cNvPr id="36" name="TextBox 35"/>
          <p:cNvSpPr txBox="1"/>
          <p:nvPr/>
        </p:nvSpPr>
        <p:spPr>
          <a:xfrm>
            <a:off x="9198591" y="3998794"/>
            <a:ext cx="1323833" cy="369332"/>
          </a:xfrm>
          <a:prstGeom prst="rect">
            <a:avLst/>
          </a:prstGeom>
          <a:noFill/>
        </p:spPr>
        <p:txBody>
          <a:bodyPr wrap="square" rtlCol="0">
            <a:spAutoFit/>
          </a:bodyPr>
          <a:lstStyle/>
          <a:p>
            <a:r>
              <a:rPr lang="en-US" dirty="0" smtClean="0"/>
              <a:t>Azure AD</a:t>
            </a:r>
            <a:endParaRPr lang="en-US" dirty="0"/>
          </a:p>
        </p:txBody>
      </p:sp>
      <p:sp>
        <p:nvSpPr>
          <p:cNvPr id="37" name="Rectangle 36"/>
          <p:cNvSpPr/>
          <p:nvPr/>
        </p:nvSpPr>
        <p:spPr>
          <a:xfrm>
            <a:off x="4408226" y="4640239"/>
            <a:ext cx="7424383" cy="646331"/>
          </a:xfrm>
          <a:prstGeom prst="rect">
            <a:avLst/>
          </a:prstGeom>
        </p:spPr>
        <p:txBody>
          <a:bodyPr wrap="square">
            <a:spAutoFit/>
          </a:bodyPr>
          <a:lstStyle/>
          <a:p>
            <a:r>
              <a:rPr lang="en-US" b="1" dirty="0" smtClean="0">
                <a:solidFill>
                  <a:schemeClr val="accent1">
                    <a:lumMod val="50000"/>
                  </a:schemeClr>
                </a:solidFill>
              </a:rPr>
              <a:t>Once the account is provisioned by IDM in on-</a:t>
            </a:r>
            <a:r>
              <a:rPr lang="en-US" b="1" dirty="0" err="1" smtClean="0">
                <a:solidFill>
                  <a:schemeClr val="accent1">
                    <a:lumMod val="50000"/>
                  </a:schemeClr>
                </a:solidFill>
              </a:rPr>
              <a:t>prem</a:t>
            </a:r>
            <a:r>
              <a:rPr lang="en-US" b="1" dirty="0" smtClean="0">
                <a:solidFill>
                  <a:schemeClr val="accent1">
                    <a:lumMod val="50000"/>
                  </a:schemeClr>
                </a:solidFill>
              </a:rPr>
              <a:t> Active Directory the Azure AD connect will sync the account to Azure AD.</a:t>
            </a:r>
          </a:p>
        </p:txBody>
      </p:sp>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3061952-A0A7-4A61-B09B-4C4B55EB0478}"/>
              </a:ext>
            </a:extLst>
          </p:cNvPr>
          <p:cNvSpPr/>
          <p:nvPr/>
        </p:nvSpPr>
        <p:spPr>
          <a:xfrm>
            <a:off x="7020308" y="633404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450376" y="2630103"/>
            <a:ext cx="3657600" cy="2554545"/>
          </a:xfrm>
          <a:prstGeom prst="rect">
            <a:avLst/>
          </a:prstGeom>
          <a:noFill/>
        </p:spPr>
        <p:txBody>
          <a:bodyPr wrap="square" rtlCol="0">
            <a:spAutoFit/>
          </a:bodyPr>
          <a:lstStyle/>
          <a:p>
            <a:pPr algn="ctr"/>
            <a:r>
              <a:rPr lang="en-IN" sz="3200" b="1" dirty="0" smtClean="0">
                <a:solidFill>
                  <a:schemeClr val="bg1"/>
                </a:solidFill>
              </a:rPr>
              <a:t>How the identity </a:t>
            </a:r>
          </a:p>
          <a:p>
            <a:pPr algn="ctr"/>
            <a:r>
              <a:rPr lang="en-IN" sz="3200" b="1" dirty="0" smtClean="0">
                <a:solidFill>
                  <a:schemeClr val="bg1"/>
                </a:solidFill>
              </a:rPr>
              <a:t>Is synced to </a:t>
            </a:r>
          </a:p>
          <a:p>
            <a:pPr algn="ctr"/>
            <a:r>
              <a:rPr lang="en-IN" sz="3200" b="1" dirty="0" smtClean="0">
                <a:solidFill>
                  <a:schemeClr val="bg1"/>
                </a:solidFill>
              </a:rPr>
              <a:t>Azure AD</a:t>
            </a:r>
          </a:p>
          <a:p>
            <a:pPr algn="ctr"/>
            <a:r>
              <a:rPr lang="en-US" sz="3200" b="1" dirty="0" smtClean="0">
                <a:solidFill>
                  <a:schemeClr val="bg1"/>
                </a:solidFill>
              </a:rPr>
              <a:t>?</a:t>
            </a:r>
            <a:r>
              <a:rPr lang="en-US" sz="3200" dirty="0" smtClean="0">
                <a:solidFill>
                  <a:schemeClr val="accent1">
                    <a:lumMod val="75000"/>
                  </a:schemeClr>
                </a:solidFill>
              </a:rPr>
              <a:t/>
            </a:r>
            <a:br>
              <a:rPr lang="en-US" sz="3200" dirty="0" smtClean="0">
                <a:solidFill>
                  <a:schemeClr val="accent1">
                    <a:lumMod val="75000"/>
                  </a:schemeClr>
                </a:solidFill>
              </a:rPr>
            </a:br>
            <a:endParaRPr lang="en-US" sz="3200" b="1" dirty="0">
              <a:solidFill>
                <a:schemeClr val="bg1"/>
              </a:solidFill>
              <a:latin typeface="+mj-lt"/>
            </a:endParaRPr>
          </a:p>
        </p:txBody>
      </p:sp>
      <p:pic>
        <p:nvPicPr>
          <p:cNvPr id="9" name="Video_001.1.mp4">
            <a:hlinkClick r:id="" action="ppaction://media"/>
          </p:cNvPr>
          <p:cNvPicPr>
            <a:picLocks noRot="1" noChangeAspect="1"/>
          </p:cNvPicPr>
          <p:nvPr>
            <a:videoFile r:link="rId1"/>
          </p:nvPr>
        </p:nvPicPr>
        <p:blipFill>
          <a:blip r:embed="rId3" cstate="print"/>
          <a:stretch>
            <a:fillRect/>
          </a:stretch>
        </p:blipFill>
        <p:spPr>
          <a:xfrm>
            <a:off x="4572000" y="1119116"/>
            <a:ext cx="6741994" cy="4490114"/>
          </a:xfrm>
          <a:prstGeom prst="rect">
            <a:avLst/>
          </a:prstGeom>
        </p:spPr>
      </p:pic>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5" restart="whenNotActive" fill="hold" evtFilter="cancelBubble" nodeType="interactiveSeq">
                <p:stCondLst>
                  <p:cond evt="onClick" delay="0">
                    <p:tgtEl>
                      <p:spTgt spid="9"/>
                    </p:tgtEl>
                  </p:cond>
                </p:stCondLst>
                <p:endSync evt="end" delay="0">
                  <p:rtn val="all"/>
                </p:endSync>
                <p:childTnLst>
                  <p:par>
                    <p:cTn id="26" fill="hold">
                      <p:stCondLst>
                        <p:cond delay="0"/>
                      </p:stCondLst>
                      <p:childTnLst>
                        <p:par>
                          <p:cTn id="27" fill="hold">
                            <p:stCondLst>
                              <p:cond delay="0"/>
                            </p:stCondLst>
                            <p:childTnLst>
                              <p:par>
                                <p:cTn id="28" presetID="2" presetClass="mediacall" presetSubtype="0" fill="hold" nodeType="clickEffect">
                                  <p:stCondLst>
                                    <p:cond delay="0"/>
                                  </p:stCondLst>
                                  <p:childTnLst>
                                    <p:cmd type="call" cmd="togglePause">
                                      <p:cBhvr>
                                        <p:cTn id="29" dur="1" fill="hold"/>
                                        <p:tgtEl>
                                          <p:spTgt spid="9"/>
                                        </p:tgtEl>
                                      </p:cBhvr>
                                    </p:cmd>
                                  </p:childTnLst>
                                </p:cTn>
                              </p:par>
                            </p:childTnLst>
                          </p:cTn>
                        </p:par>
                      </p:childTnLst>
                    </p:cTn>
                  </p:par>
                </p:childTnLst>
              </p:cTn>
              <p:nextCondLst>
                <p:cond evt="onClick" delay="0">
                  <p:tgtEl>
                    <p:spTgt spid="9"/>
                  </p:tgtEl>
                </p:cond>
              </p:nextCondLst>
            </p:seq>
            <p:video>
              <p:cMediaNode mute="1">
                <p:cTn id="30" fill="hold" display="0">
                  <p:stCondLst>
                    <p:cond delay="indefinite"/>
                  </p:stCondLst>
                  <p:endCondLst>
                    <p:cond evt="onNext" delay="0">
                      <p:tgtEl>
                        <p:sldTgt/>
                      </p:tgtEl>
                    </p:cond>
                    <p:cond evt="onPrev" delay="0">
                      <p:tgtEl>
                        <p:sldTgt/>
                      </p:tgtEl>
                    </p:cond>
                  </p:endCondLst>
                </p:cTn>
                <p:tgtEl>
                  <p:spTgt spid="9"/>
                </p:tgtEl>
              </p:cMediaNode>
            </p:video>
          </p:childTnLst>
        </p:cTn>
      </p:par>
    </p:tnLst>
    <p:bldLst>
      <p:bldP spid="8" grpId="0" animBg="1"/>
      <p:bldP spid="17" grpId="0" animBg="1"/>
      <p:bldP spid="18" grpId="0" animBg="1"/>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3061952-A0A7-4A61-B09B-4C4B55EB0478}"/>
              </a:ext>
            </a:extLst>
          </p:cNvPr>
          <p:cNvSpPr/>
          <p:nvPr/>
        </p:nvSpPr>
        <p:spPr>
          <a:xfrm>
            <a:off x="7020308" y="633404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395620" y="2398091"/>
            <a:ext cx="3739651" cy="2554545"/>
          </a:xfrm>
          <a:prstGeom prst="rect">
            <a:avLst/>
          </a:prstGeom>
          <a:noFill/>
        </p:spPr>
        <p:txBody>
          <a:bodyPr wrap="square" rtlCol="0">
            <a:spAutoFit/>
          </a:bodyPr>
          <a:lstStyle/>
          <a:p>
            <a:pPr algn="ctr"/>
            <a:r>
              <a:rPr lang="en-IN" sz="3200" b="1" dirty="0" smtClean="0">
                <a:solidFill>
                  <a:schemeClr val="bg1"/>
                </a:solidFill>
              </a:rPr>
              <a:t>How the identity </a:t>
            </a:r>
          </a:p>
          <a:p>
            <a:pPr algn="ctr"/>
            <a:r>
              <a:rPr lang="en-IN" sz="3200" b="1" dirty="0" smtClean="0">
                <a:solidFill>
                  <a:schemeClr val="bg1"/>
                </a:solidFill>
              </a:rPr>
              <a:t>Is synced to </a:t>
            </a:r>
          </a:p>
          <a:p>
            <a:pPr algn="ctr"/>
            <a:r>
              <a:rPr lang="en-IN" sz="3200" b="1" dirty="0" smtClean="0">
                <a:solidFill>
                  <a:schemeClr val="bg1"/>
                </a:solidFill>
              </a:rPr>
              <a:t>Azure AD</a:t>
            </a:r>
          </a:p>
          <a:p>
            <a:pPr algn="ctr"/>
            <a:r>
              <a:rPr lang="en-US" sz="3200" b="1" dirty="0" smtClean="0">
                <a:solidFill>
                  <a:schemeClr val="bg1"/>
                </a:solidFill>
              </a:rPr>
              <a:t>?</a:t>
            </a:r>
            <a:r>
              <a:rPr lang="en-US" sz="3200" dirty="0" smtClean="0">
                <a:solidFill>
                  <a:schemeClr val="accent1">
                    <a:lumMod val="75000"/>
                  </a:schemeClr>
                </a:solidFill>
              </a:rPr>
              <a:t/>
            </a:r>
            <a:br>
              <a:rPr lang="en-US" sz="3200" dirty="0" smtClean="0">
                <a:solidFill>
                  <a:schemeClr val="accent1">
                    <a:lumMod val="75000"/>
                  </a:schemeClr>
                </a:solidFill>
              </a:rPr>
            </a:br>
            <a:endParaRPr lang="en-US" sz="3200" b="1" dirty="0">
              <a:solidFill>
                <a:schemeClr val="bg1"/>
              </a:solidFill>
              <a:latin typeface="+mj-lt"/>
            </a:endParaRPr>
          </a:p>
        </p:txBody>
      </p:sp>
      <p:pic>
        <p:nvPicPr>
          <p:cNvPr id="10" name="Video_001.sync.mp4">
            <a:hlinkClick r:id="" action="ppaction://media"/>
          </p:cNvPr>
          <p:cNvPicPr>
            <a:picLocks noRot="1" noChangeAspect="1"/>
          </p:cNvPicPr>
          <p:nvPr>
            <a:videoFile r:link="rId1"/>
          </p:nvPr>
        </p:nvPicPr>
        <p:blipFill>
          <a:blip r:embed="rId3" cstate="print"/>
          <a:stretch>
            <a:fillRect/>
          </a:stretch>
        </p:blipFill>
        <p:spPr>
          <a:xfrm>
            <a:off x="4571997" y="1364773"/>
            <a:ext cx="6739128" cy="4300989"/>
          </a:xfrm>
          <a:prstGeom prst="rect">
            <a:avLst/>
          </a:prstGeom>
        </p:spPr>
      </p:pic>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5" restart="whenNotActive" fill="hold" evtFilter="cancelBubble" nodeType="interactiveSeq">
                <p:stCondLst>
                  <p:cond evt="onClick" delay="0">
                    <p:tgtEl>
                      <p:spTgt spid="10"/>
                    </p:tgtEl>
                  </p:cond>
                </p:stCondLst>
                <p:endSync evt="end" delay="0">
                  <p:rtn val="all"/>
                </p:endSync>
                <p:childTnLst>
                  <p:par>
                    <p:cTn id="26" fill="hold">
                      <p:stCondLst>
                        <p:cond delay="0"/>
                      </p:stCondLst>
                      <p:childTnLst>
                        <p:par>
                          <p:cTn id="27" fill="hold">
                            <p:stCondLst>
                              <p:cond delay="0"/>
                            </p:stCondLst>
                            <p:childTnLst>
                              <p:par>
                                <p:cTn id="28" presetID="2" presetClass="mediacall" presetSubtype="0" fill="hold" nodeType="clickEffect">
                                  <p:stCondLst>
                                    <p:cond delay="0"/>
                                  </p:stCondLst>
                                  <p:childTnLst>
                                    <p:cmd type="call" cmd="togglePause">
                                      <p:cBhvr>
                                        <p:cTn id="29" dur="1" fill="hold"/>
                                        <p:tgtEl>
                                          <p:spTgt spid="10"/>
                                        </p:tgtEl>
                                      </p:cBhvr>
                                    </p:cmd>
                                  </p:childTnLst>
                                </p:cTn>
                              </p:par>
                            </p:childTnLst>
                          </p:cTn>
                        </p:par>
                      </p:childTnLst>
                    </p:cTn>
                  </p:par>
                </p:childTnLst>
              </p:cTn>
              <p:nextCondLst>
                <p:cond evt="onClick" delay="0">
                  <p:tgtEl>
                    <p:spTgt spid="10"/>
                  </p:tgtEl>
                </p:cond>
              </p:nextCondLst>
            </p:seq>
            <p:video>
              <p:cMediaNode>
                <p:cTn id="30" fill="hold" display="0">
                  <p:stCondLst>
                    <p:cond delay="indefinite"/>
                  </p:stCondLst>
                  <p:endCondLst>
                    <p:cond evt="onNext" delay="0">
                      <p:tgtEl>
                        <p:sldTgt/>
                      </p:tgtEl>
                    </p:cond>
                    <p:cond evt="onPrev" delay="0">
                      <p:tgtEl>
                        <p:sldTgt/>
                      </p:tgtEl>
                    </p:cond>
                  </p:endCondLst>
                </p:cTn>
                <p:tgtEl>
                  <p:spTgt spid="10"/>
                </p:tgtEl>
              </p:cMediaNode>
            </p:video>
          </p:childTnLst>
        </p:cTn>
      </p:par>
    </p:tnLst>
    <p:bldLst>
      <p:bldP spid="8" grpId="0" animBg="1"/>
      <p:bldP spid="17" grpId="0" animBg="1"/>
      <p:bldP spid="18" grpId="0" animBg="1"/>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3061952-A0A7-4A61-B09B-4C4B55EB0478}"/>
              </a:ext>
            </a:extLst>
          </p:cNvPr>
          <p:cNvSpPr/>
          <p:nvPr/>
        </p:nvSpPr>
        <p:spPr>
          <a:xfrm>
            <a:off x="7020308" y="633404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395785" y="2630103"/>
            <a:ext cx="3712191" cy="1569660"/>
          </a:xfrm>
          <a:prstGeom prst="rect">
            <a:avLst/>
          </a:prstGeom>
          <a:noFill/>
        </p:spPr>
        <p:txBody>
          <a:bodyPr wrap="square" rtlCol="0">
            <a:spAutoFit/>
          </a:bodyPr>
          <a:lstStyle/>
          <a:p>
            <a:pPr algn="ctr"/>
            <a:r>
              <a:rPr lang="en-US" sz="3200" b="1" dirty="0" smtClean="0">
                <a:solidFill>
                  <a:schemeClr val="bg1"/>
                </a:solidFill>
              </a:rPr>
              <a:t>User is synced </a:t>
            </a:r>
          </a:p>
          <a:p>
            <a:pPr algn="ctr"/>
            <a:r>
              <a:rPr lang="en-US" sz="3200" b="1" dirty="0" smtClean="0">
                <a:solidFill>
                  <a:schemeClr val="bg1"/>
                </a:solidFill>
              </a:rPr>
              <a:t>to Azure AD</a:t>
            </a:r>
            <a:r>
              <a:rPr lang="en-US" sz="3200" dirty="0" smtClean="0">
                <a:solidFill>
                  <a:schemeClr val="accent1">
                    <a:lumMod val="75000"/>
                  </a:schemeClr>
                </a:solidFill>
              </a:rPr>
              <a:t/>
            </a:r>
            <a:br>
              <a:rPr lang="en-US" sz="3200" dirty="0" smtClean="0">
                <a:solidFill>
                  <a:schemeClr val="accent1">
                    <a:lumMod val="75000"/>
                  </a:schemeClr>
                </a:solidFill>
              </a:rPr>
            </a:br>
            <a:endParaRPr lang="en-US" sz="3200" b="1" dirty="0">
              <a:solidFill>
                <a:schemeClr val="bg1"/>
              </a:solidFill>
              <a:latin typeface="+mj-lt"/>
            </a:endParaRPr>
          </a:p>
        </p:txBody>
      </p:sp>
      <p:pic>
        <p:nvPicPr>
          <p:cNvPr id="9" name="Video_001.portal-user.mp4">
            <a:hlinkClick r:id="" action="ppaction://media"/>
          </p:cNvPr>
          <p:cNvPicPr>
            <a:picLocks noRot="1" noChangeAspect="1"/>
          </p:cNvPicPr>
          <p:nvPr>
            <a:videoFile r:link="rId1"/>
          </p:nvPr>
        </p:nvPicPr>
        <p:blipFill>
          <a:blip r:embed="rId3" cstate="print"/>
          <a:stretch>
            <a:fillRect/>
          </a:stretch>
        </p:blipFill>
        <p:spPr>
          <a:xfrm>
            <a:off x="4708477" y="1125944"/>
            <a:ext cx="6739128" cy="5054346"/>
          </a:xfrm>
          <a:prstGeom prst="rect">
            <a:avLst/>
          </a:prstGeom>
        </p:spPr>
      </p:pic>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5" restart="whenNotActive" fill="hold" evtFilter="cancelBubble" nodeType="interactiveSeq">
                <p:stCondLst>
                  <p:cond evt="onClick" delay="0">
                    <p:tgtEl>
                      <p:spTgt spid="9"/>
                    </p:tgtEl>
                  </p:cond>
                </p:stCondLst>
                <p:endSync evt="end" delay="0">
                  <p:rtn val="all"/>
                </p:endSync>
                <p:childTnLst>
                  <p:par>
                    <p:cTn id="26" fill="hold">
                      <p:stCondLst>
                        <p:cond delay="0"/>
                      </p:stCondLst>
                      <p:childTnLst>
                        <p:par>
                          <p:cTn id="27" fill="hold">
                            <p:stCondLst>
                              <p:cond delay="0"/>
                            </p:stCondLst>
                            <p:childTnLst>
                              <p:par>
                                <p:cTn id="28" presetID="2" presetClass="mediacall" presetSubtype="0" fill="hold" nodeType="clickEffect">
                                  <p:stCondLst>
                                    <p:cond delay="0"/>
                                  </p:stCondLst>
                                  <p:childTnLst>
                                    <p:cmd type="call" cmd="togglePause">
                                      <p:cBhvr>
                                        <p:cTn id="29" dur="1" fill="hold"/>
                                        <p:tgtEl>
                                          <p:spTgt spid="9"/>
                                        </p:tgtEl>
                                      </p:cBhvr>
                                    </p:cmd>
                                  </p:childTnLst>
                                </p:cTn>
                              </p:par>
                            </p:childTnLst>
                          </p:cTn>
                        </p:par>
                      </p:childTnLst>
                    </p:cTn>
                  </p:par>
                </p:childTnLst>
              </p:cTn>
              <p:nextCondLst>
                <p:cond evt="onClick" delay="0">
                  <p:tgtEl>
                    <p:spTgt spid="9"/>
                  </p:tgtEl>
                </p:cond>
              </p:nextCondLst>
            </p:seq>
            <p:video>
              <p:cMediaNode>
                <p:cTn id="30" fill="hold" display="0">
                  <p:stCondLst>
                    <p:cond delay="indefinite"/>
                  </p:stCondLst>
                  <p:endCondLst>
                    <p:cond evt="onNext" delay="0">
                      <p:tgtEl>
                        <p:sldTgt/>
                      </p:tgtEl>
                    </p:cond>
                    <p:cond evt="onPrev" delay="0">
                      <p:tgtEl>
                        <p:sldTgt/>
                      </p:tgtEl>
                    </p:cond>
                  </p:endCondLst>
                </p:cTn>
                <p:tgtEl>
                  <p:spTgt spid="9"/>
                </p:tgtEl>
              </p:cMediaNode>
            </p:video>
          </p:childTnLst>
        </p:cTn>
      </p:par>
    </p:tnLst>
    <p:bldLst>
      <p:bldP spid="8" grpId="0" animBg="1"/>
      <p:bldP spid="17" grpId="0" animBg="1"/>
      <p:bldP spid="18" grpId="0" animBg="1"/>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3061952-A0A7-4A61-B09B-4C4B55EB0478}"/>
              </a:ext>
            </a:extLst>
          </p:cNvPr>
          <p:cNvSpPr/>
          <p:nvPr/>
        </p:nvSpPr>
        <p:spPr>
          <a:xfrm>
            <a:off x="7020308" y="633404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382138" y="2630103"/>
            <a:ext cx="3712190" cy="1569660"/>
          </a:xfrm>
          <a:prstGeom prst="rect">
            <a:avLst/>
          </a:prstGeom>
          <a:noFill/>
        </p:spPr>
        <p:txBody>
          <a:bodyPr wrap="square" rtlCol="0">
            <a:spAutoFit/>
          </a:bodyPr>
          <a:lstStyle/>
          <a:p>
            <a:pPr algn="ctr"/>
            <a:r>
              <a:rPr lang="en-US" sz="3200" b="1" dirty="0" smtClean="0">
                <a:solidFill>
                  <a:schemeClr val="bg1"/>
                </a:solidFill>
                <a:latin typeface="+mj-lt"/>
              </a:rPr>
              <a:t>How access is </a:t>
            </a:r>
          </a:p>
          <a:p>
            <a:pPr algn="ctr"/>
            <a:r>
              <a:rPr lang="en-US" sz="3200" b="1" dirty="0" smtClean="0">
                <a:solidFill>
                  <a:schemeClr val="bg1"/>
                </a:solidFill>
                <a:latin typeface="+mj-lt"/>
              </a:rPr>
              <a:t>controlled in</a:t>
            </a:r>
          </a:p>
          <a:p>
            <a:pPr algn="ctr"/>
            <a:r>
              <a:rPr lang="en-US" sz="3200" b="1" dirty="0" smtClean="0">
                <a:solidFill>
                  <a:schemeClr val="bg1"/>
                </a:solidFill>
                <a:latin typeface="+mj-lt"/>
              </a:rPr>
              <a:t>Azure AD?</a:t>
            </a:r>
            <a:endParaRPr lang="en-US" sz="3200" b="1" dirty="0">
              <a:solidFill>
                <a:schemeClr val="bg1"/>
              </a:solidFill>
              <a:latin typeface="+mj-lt"/>
            </a:endParaRPr>
          </a:p>
        </p:txBody>
      </p:sp>
      <p:sp>
        <p:nvSpPr>
          <p:cNvPr id="9" name="TextBox 8"/>
          <p:cNvSpPr txBox="1"/>
          <p:nvPr/>
        </p:nvSpPr>
        <p:spPr>
          <a:xfrm>
            <a:off x="5049672" y="573207"/>
            <a:ext cx="5595582" cy="646331"/>
          </a:xfrm>
          <a:prstGeom prst="rect">
            <a:avLst/>
          </a:prstGeom>
          <a:noFill/>
        </p:spPr>
        <p:txBody>
          <a:bodyPr wrap="square" rtlCol="0">
            <a:spAutoFit/>
          </a:bodyPr>
          <a:lstStyle/>
          <a:p>
            <a:pPr algn="just"/>
            <a:r>
              <a:rPr lang="en-US" b="1" dirty="0" smtClean="0">
                <a:solidFill>
                  <a:schemeClr val="accent1">
                    <a:lumMod val="50000"/>
                  </a:schemeClr>
                </a:solidFill>
              </a:rPr>
              <a:t>Application access is controlled by individual/group/role assignments</a:t>
            </a:r>
          </a:p>
        </p:txBody>
      </p:sp>
      <p:pic>
        <p:nvPicPr>
          <p:cNvPr id="3074" name="Picture 2"/>
          <p:cNvPicPr>
            <a:picLocks noChangeAspect="1" noChangeArrowheads="1"/>
          </p:cNvPicPr>
          <p:nvPr/>
        </p:nvPicPr>
        <p:blipFill>
          <a:blip r:embed="rId2" cstate="print"/>
          <a:srcRect/>
          <a:stretch>
            <a:fillRect/>
          </a:stretch>
        </p:blipFill>
        <p:spPr bwMode="auto">
          <a:xfrm>
            <a:off x="4408761" y="1174352"/>
            <a:ext cx="7496175" cy="5000625"/>
          </a:xfrm>
          <a:prstGeom prst="rect">
            <a:avLst/>
          </a:prstGeom>
          <a:noFill/>
          <a:ln w="9525">
            <a:noFill/>
            <a:miter lim="800000"/>
            <a:headEnd/>
            <a:tailEnd/>
          </a:ln>
          <a:effectLst/>
        </p:spPr>
      </p:pic>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8" grpId="0" animBg="1"/>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FB420FA5-C008-4695-ACFD-EC21AFBFEE9F}"/>
              </a:ext>
            </a:extLst>
          </p:cNvPr>
          <p:cNvSpPr/>
          <p:nvPr/>
        </p:nvSpPr>
        <p:spPr>
          <a:xfrm>
            <a:off x="6357842" y="-28575"/>
            <a:ext cx="57150" cy="6915150"/>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3061952-A0A7-4A61-B09B-4C4B55EB0478}"/>
              </a:ext>
            </a:extLst>
          </p:cNvPr>
          <p:cNvSpPr/>
          <p:nvPr/>
        </p:nvSpPr>
        <p:spPr>
          <a:xfrm>
            <a:off x="7020308" y="633404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8E6FC1B5-7BFB-4AF8-B3DF-AFAC747D22E8}"/>
              </a:ext>
            </a:extLst>
          </p:cNvPr>
          <p:cNvSpPr/>
          <p:nvPr/>
        </p:nvSpPr>
        <p:spPr>
          <a:xfrm>
            <a:off x="6260021" y="386105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8FF5A4C0-6D09-4011-972E-91B41EAEE1AE}"/>
              </a:ext>
            </a:extLst>
          </p:cNvPr>
          <p:cNvSpPr/>
          <p:nvPr/>
        </p:nvSpPr>
        <p:spPr>
          <a:xfrm>
            <a:off x="6260021" y="162734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89ABC871-4F63-485F-B900-425F59EBA8FB}"/>
              </a:ext>
            </a:extLst>
          </p:cNvPr>
          <p:cNvSpPr/>
          <p:nvPr/>
        </p:nvSpPr>
        <p:spPr>
          <a:xfrm>
            <a:off x="5717477" y="243269"/>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1" name="TextBox 20">
            <a:extLst>
              <a:ext uri="{FF2B5EF4-FFF2-40B4-BE49-F238E27FC236}">
                <a16:creationId xmlns:a16="http://schemas.microsoft.com/office/drawing/2014/main" xmlns="" id="{E8FD566F-BCA8-4461-842C-34C41943214A}"/>
              </a:ext>
            </a:extLst>
          </p:cNvPr>
          <p:cNvSpPr txBox="1"/>
          <p:nvPr/>
        </p:nvSpPr>
        <p:spPr>
          <a:xfrm>
            <a:off x="5525376" y="1347332"/>
            <a:ext cx="641823" cy="523220"/>
          </a:xfrm>
          <a:prstGeom prst="rect">
            <a:avLst/>
          </a:prstGeom>
          <a:noFill/>
        </p:spPr>
        <p:txBody>
          <a:bodyPr wrap="square" rtlCol="0">
            <a:spAutoFit/>
          </a:bodyPr>
          <a:lstStyle/>
          <a:p>
            <a:pPr algn="ctr"/>
            <a:r>
              <a:rPr lang="en-US" sz="2800" b="1" dirty="0">
                <a:solidFill>
                  <a:schemeClr val="accent2"/>
                </a:solidFill>
              </a:rPr>
              <a:t>01</a:t>
            </a:r>
          </a:p>
        </p:txBody>
      </p:sp>
      <p:sp>
        <p:nvSpPr>
          <p:cNvPr id="22" name="TextBox 21">
            <a:extLst>
              <a:ext uri="{FF2B5EF4-FFF2-40B4-BE49-F238E27FC236}">
                <a16:creationId xmlns:a16="http://schemas.microsoft.com/office/drawing/2014/main" xmlns="" id="{E177C06D-BF79-4688-9CEC-8B6ABF03513C}"/>
              </a:ext>
            </a:extLst>
          </p:cNvPr>
          <p:cNvSpPr txBox="1"/>
          <p:nvPr/>
        </p:nvSpPr>
        <p:spPr>
          <a:xfrm>
            <a:off x="6634782" y="1425757"/>
            <a:ext cx="5303789" cy="1477328"/>
          </a:xfrm>
          <a:prstGeom prst="rect">
            <a:avLst/>
          </a:prstGeom>
          <a:noFill/>
        </p:spPr>
        <p:txBody>
          <a:bodyPr wrap="square" rtlCol="0">
            <a:spAutoFit/>
          </a:bodyPr>
          <a:lstStyle/>
          <a:p>
            <a:pPr algn="just"/>
            <a:r>
              <a:rPr lang="en-US" b="1" dirty="0" smtClean="0">
                <a:solidFill>
                  <a:schemeClr val="accent1">
                    <a:lumMod val="50000"/>
                  </a:schemeClr>
                </a:solidFill>
                <a:latin typeface="Calibri" pitchFamily="34" charset="0"/>
                <a:cs typeface="Calibri" pitchFamily="34" charset="0"/>
              </a:rPr>
              <a:t>Identity and Access Management (IAM) is a framework of policies and technologies to ensure that the right users have the appropriate access to the resources. IAM is a critical component of any organization’s digital security infrastructure.</a:t>
            </a:r>
            <a:endParaRPr lang="en-US" b="1" dirty="0">
              <a:solidFill>
                <a:schemeClr val="accent1">
                  <a:lumMod val="50000"/>
                </a:schemeClr>
              </a:solidFill>
              <a:latin typeface="Calibri" pitchFamily="34" charset="0"/>
              <a:cs typeface="Calibri" pitchFamily="34" charset="0"/>
            </a:endParaRPr>
          </a:p>
        </p:txBody>
      </p:sp>
      <p:sp>
        <p:nvSpPr>
          <p:cNvPr id="25" name="TextBox 24">
            <a:extLst>
              <a:ext uri="{FF2B5EF4-FFF2-40B4-BE49-F238E27FC236}">
                <a16:creationId xmlns:a16="http://schemas.microsoft.com/office/drawing/2014/main" xmlns="" id="{A757CB6A-827E-4501-9278-F7FB6CE48591}"/>
              </a:ext>
            </a:extLst>
          </p:cNvPr>
          <p:cNvSpPr txBox="1"/>
          <p:nvPr/>
        </p:nvSpPr>
        <p:spPr>
          <a:xfrm>
            <a:off x="5491086" y="3710119"/>
            <a:ext cx="641823" cy="523220"/>
          </a:xfrm>
          <a:prstGeom prst="rect">
            <a:avLst/>
          </a:prstGeom>
          <a:noFill/>
        </p:spPr>
        <p:txBody>
          <a:bodyPr wrap="square" rtlCol="0">
            <a:spAutoFit/>
          </a:bodyPr>
          <a:lstStyle/>
          <a:p>
            <a:pPr algn="ctr"/>
            <a:r>
              <a:rPr lang="en-US" sz="2800" b="1" dirty="0" smtClean="0">
                <a:solidFill>
                  <a:schemeClr val="accent2"/>
                </a:solidFill>
              </a:rPr>
              <a:t>02</a:t>
            </a:r>
            <a:endParaRPr lang="en-US" sz="2800" b="1" dirty="0">
              <a:solidFill>
                <a:schemeClr val="accent2"/>
              </a:solidFill>
            </a:endParaRPr>
          </a:p>
        </p:txBody>
      </p:sp>
      <p:sp>
        <p:nvSpPr>
          <p:cNvPr id="26" name="TextBox 25">
            <a:extLst>
              <a:ext uri="{FF2B5EF4-FFF2-40B4-BE49-F238E27FC236}">
                <a16:creationId xmlns:a16="http://schemas.microsoft.com/office/drawing/2014/main" xmlns="" id="{19D2DB27-AA07-421E-8032-2A2A2DB858A2}"/>
              </a:ext>
            </a:extLst>
          </p:cNvPr>
          <p:cNvSpPr txBox="1"/>
          <p:nvPr/>
        </p:nvSpPr>
        <p:spPr>
          <a:xfrm>
            <a:off x="6634783" y="3663868"/>
            <a:ext cx="5077756" cy="1477328"/>
          </a:xfrm>
          <a:prstGeom prst="rect">
            <a:avLst/>
          </a:prstGeom>
          <a:noFill/>
        </p:spPr>
        <p:txBody>
          <a:bodyPr wrap="square" rtlCol="0">
            <a:spAutoFit/>
          </a:bodyPr>
          <a:lstStyle/>
          <a:p>
            <a:pPr algn="just"/>
            <a:r>
              <a:rPr lang="en-US" b="1" dirty="0" smtClean="0">
                <a:solidFill>
                  <a:schemeClr val="accent1">
                    <a:lumMod val="50000"/>
                  </a:schemeClr>
                </a:solidFill>
              </a:rPr>
              <a:t>Enterprises need to manage access to information across internal and external application systems. Moreover, they must provide this access for a growing number of identities, both inside and outside the organization.</a:t>
            </a:r>
            <a:endParaRPr lang="en-US" b="1" dirty="0">
              <a:solidFill>
                <a:schemeClr val="accent1">
                  <a:lumMod val="50000"/>
                </a:schemeClr>
              </a:solidFill>
            </a:endParaRPr>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830984" y="2458653"/>
            <a:ext cx="2898999" cy="1569660"/>
          </a:xfrm>
          <a:prstGeom prst="rect">
            <a:avLst/>
          </a:prstGeom>
          <a:noFill/>
        </p:spPr>
        <p:txBody>
          <a:bodyPr wrap="none" rtlCol="0">
            <a:spAutoFit/>
          </a:bodyPr>
          <a:lstStyle/>
          <a:p>
            <a:pPr algn="ctr"/>
            <a:r>
              <a:rPr lang="en-US" sz="3200" b="1" dirty="0" smtClean="0">
                <a:solidFill>
                  <a:schemeClr val="bg1"/>
                </a:solidFill>
              </a:rPr>
              <a:t>What is Identity</a:t>
            </a:r>
          </a:p>
          <a:p>
            <a:pPr algn="ctr"/>
            <a:r>
              <a:rPr lang="en-US" sz="3200" b="1" dirty="0" smtClean="0">
                <a:solidFill>
                  <a:schemeClr val="bg1"/>
                </a:solidFill>
              </a:rPr>
              <a:t> and Access </a:t>
            </a:r>
          </a:p>
          <a:p>
            <a:pPr algn="ctr"/>
            <a:r>
              <a:rPr lang="en-US" sz="3200" b="1" dirty="0" smtClean="0">
                <a:solidFill>
                  <a:schemeClr val="bg1"/>
                </a:solidFill>
              </a:rPr>
              <a:t>Management</a:t>
            </a:r>
            <a:endParaRPr lang="en-US" sz="3200" b="1" dirty="0">
              <a:solidFill>
                <a:schemeClr val="bg1"/>
              </a:solidFill>
            </a:endParaRPr>
          </a:p>
        </p:txBody>
      </p:sp>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par>
                          <p:cTn id="40" fill="hold">
                            <p:stCondLst>
                              <p:cond delay="500"/>
                            </p:stCondLst>
                            <p:childTnLst>
                              <p:par>
                                <p:cTn id="41" presetID="2" presetClass="entr" presetSubtype="2" decel="10000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1+#ppt_w/2"/>
                                          </p:val>
                                        </p:tav>
                                        <p:tav tm="100000">
                                          <p:val>
                                            <p:strVal val="#ppt_x"/>
                                          </p:val>
                                        </p:tav>
                                      </p:tavLst>
                                    </p:anim>
                                    <p:anim calcmode="lin" valueType="num">
                                      <p:cBhvr additive="base">
                                        <p:cTn id="4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heel(1)">
                                      <p:cBhvr>
                                        <p:cTn id="49" dur="500"/>
                                        <p:tgtEl>
                                          <p:spTgt spid="9"/>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1000"/>
                            </p:stCondLst>
                            <p:childTnLst>
                              <p:par>
                                <p:cTn id="55" presetID="2" presetClass="entr" presetSubtype="2" decel="100000"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additive="base">
                                        <p:cTn id="57" dur="500" fill="hold"/>
                                        <p:tgtEl>
                                          <p:spTgt spid="26"/>
                                        </p:tgtEl>
                                        <p:attrNameLst>
                                          <p:attrName>ppt_x</p:attrName>
                                        </p:attrNameLst>
                                      </p:cBhvr>
                                      <p:tavLst>
                                        <p:tav tm="0">
                                          <p:val>
                                            <p:strVal val="1+#ppt_w/2"/>
                                          </p:val>
                                        </p:tav>
                                        <p:tav tm="100000">
                                          <p:val>
                                            <p:strVal val="#ppt_x"/>
                                          </p:val>
                                        </p:tav>
                                      </p:tavLst>
                                    </p:anim>
                                    <p:anim calcmode="lin" valueType="num">
                                      <p:cBhvr additive="base">
                                        <p:cTn id="5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1" presetClass="entr" presetSubtype="1"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heel(1)">
                                      <p:cBhvr>
                                        <p:cTn id="6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7" grpId="0" animBg="1"/>
      <p:bldP spid="18" grpId="0" animBg="1"/>
      <p:bldP spid="19" grpId="0" animBg="1"/>
      <p:bldP spid="20" grpId="0" animBg="1"/>
      <p:bldP spid="21" grpId="0"/>
      <p:bldP spid="22" grpId="0"/>
      <p:bldP spid="25" grpId="0"/>
      <p:bldP spid="26"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3061952-A0A7-4A61-B09B-4C4B55EB0478}"/>
              </a:ext>
            </a:extLst>
          </p:cNvPr>
          <p:cNvSpPr/>
          <p:nvPr/>
        </p:nvSpPr>
        <p:spPr>
          <a:xfrm>
            <a:off x="7020308" y="633404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464024" y="2630103"/>
            <a:ext cx="3534770" cy="2062103"/>
          </a:xfrm>
          <a:prstGeom prst="rect">
            <a:avLst/>
          </a:prstGeom>
          <a:noFill/>
        </p:spPr>
        <p:txBody>
          <a:bodyPr wrap="square" rtlCol="0">
            <a:spAutoFit/>
          </a:bodyPr>
          <a:lstStyle/>
          <a:p>
            <a:pPr algn="ctr"/>
            <a:r>
              <a:rPr lang="en-US" sz="3200" b="1" dirty="0" smtClean="0">
                <a:solidFill>
                  <a:schemeClr val="bg1"/>
                </a:solidFill>
              </a:rPr>
              <a:t>Access is </a:t>
            </a:r>
          </a:p>
          <a:p>
            <a:pPr algn="ctr"/>
            <a:r>
              <a:rPr lang="en-US" sz="3200" b="1" dirty="0" smtClean="0">
                <a:solidFill>
                  <a:schemeClr val="bg1"/>
                </a:solidFill>
              </a:rPr>
              <a:t>restricted without</a:t>
            </a:r>
          </a:p>
          <a:p>
            <a:pPr algn="ctr"/>
            <a:r>
              <a:rPr lang="en-US" sz="3200" b="1" dirty="0" smtClean="0">
                <a:solidFill>
                  <a:schemeClr val="bg1"/>
                </a:solidFill>
              </a:rPr>
              <a:t>assignment</a:t>
            </a:r>
            <a:r>
              <a:rPr lang="en-US" sz="3200" dirty="0" smtClean="0">
                <a:solidFill>
                  <a:schemeClr val="accent1">
                    <a:lumMod val="75000"/>
                  </a:schemeClr>
                </a:solidFill>
              </a:rPr>
              <a:t/>
            </a:r>
            <a:br>
              <a:rPr lang="en-US" sz="3200" dirty="0" smtClean="0">
                <a:solidFill>
                  <a:schemeClr val="accent1">
                    <a:lumMod val="75000"/>
                  </a:schemeClr>
                </a:solidFill>
              </a:rPr>
            </a:br>
            <a:endParaRPr lang="en-US" sz="3200" b="1" dirty="0">
              <a:solidFill>
                <a:schemeClr val="bg1"/>
              </a:solidFill>
              <a:latin typeface="+mj-lt"/>
            </a:endParaRPr>
          </a:p>
        </p:txBody>
      </p:sp>
      <p:pic>
        <p:nvPicPr>
          <p:cNvPr id="9" name="Video_001.assignment.mp4">
            <a:hlinkClick r:id="" action="ppaction://media"/>
          </p:cNvPr>
          <p:cNvPicPr>
            <a:picLocks noRot="1" noChangeAspect="1"/>
          </p:cNvPicPr>
          <p:nvPr>
            <a:videoFile r:link="rId1"/>
          </p:nvPr>
        </p:nvPicPr>
        <p:blipFill>
          <a:blip r:embed="rId3" cstate="print"/>
          <a:stretch>
            <a:fillRect/>
          </a:stretch>
        </p:blipFill>
        <p:spPr>
          <a:xfrm>
            <a:off x="4572000" y="1166864"/>
            <a:ext cx="6739128" cy="5054346"/>
          </a:xfrm>
          <a:prstGeom prst="rect">
            <a:avLst/>
          </a:prstGeom>
        </p:spPr>
      </p:pic>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5" restart="whenNotActive" fill="hold" evtFilter="cancelBubble" nodeType="interactiveSeq">
                <p:stCondLst>
                  <p:cond evt="onClick" delay="0">
                    <p:tgtEl>
                      <p:spTgt spid="9"/>
                    </p:tgtEl>
                  </p:cond>
                </p:stCondLst>
                <p:endSync evt="end" delay="0">
                  <p:rtn val="all"/>
                </p:endSync>
                <p:childTnLst>
                  <p:par>
                    <p:cTn id="26" fill="hold">
                      <p:stCondLst>
                        <p:cond delay="0"/>
                      </p:stCondLst>
                      <p:childTnLst>
                        <p:par>
                          <p:cTn id="27" fill="hold">
                            <p:stCondLst>
                              <p:cond delay="0"/>
                            </p:stCondLst>
                            <p:childTnLst>
                              <p:par>
                                <p:cTn id="28" presetID="2" presetClass="mediacall" presetSubtype="0" fill="hold" nodeType="clickEffect">
                                  <p:stCondLst>
                                    <p:cond delay="0"/>
                                  </p:stCondLst>
                                  <p:childTnLst>
                                    <p:cmd type="call" cmd="togglePause">
                                      <p:cBhvr>
                                        <p:cTn id="29" dur="1" fill="hold"/>
                                        <p:tgtEl>
                                          <p:spTgt spid="9"/>
                                        </p:tgtEl>
                                      </p:cBhvr>
                                    </p:cmd>
                                  </p:childTnLst>
                                </p:cTn>
                              </p:par>
                            </p:childTnLst>
                          </p:cTn>
                        </p:par>
                      </p:childTnLst>
                    </p:cTn>
                  </p:par>
                </p:childTnLst>
              </p:cTn>
              <p:nextCondLst>
                <p:cond evt="onClick" delay="0">
                  <p:tgtEl>
                    <p:spTgt spid="9"/>
                  </p:tgtEl>
                </p:cond>
              </p:nextCondLst>
            </p:seq>
            <p:video>
              <p:cMediaNode>
                <p:cTn id="30" fill="hold" display="0">
                  <p:stCondLst>
                    <p:cond delay="indefinite"/>
                  </p:stCondLst>
                  <p:endCondLst>
                    <p:cond evt="onNext" delay="0">
                      <p:tgtEl>
                        <p:sldTgt/>
                      </p:tgtEl>
                    </p:cond>
                    <p:cond evt="onPrev" delay="0">
                      <p:tgtEl>
                        <p:sldTgt/>
                      </p:tgtEl>
                    </p:cond>
                  </p:endCondLst>
                </p:cTn>
                <p:tgtEl>
                  <p:spTgt spid="9"/>
                </p:tgtEl>
              </p:cMediaNode>
            </p:video>
          </p:childTnLst>
        </p:cTn>
      </p:par>
    </p:tnLst>
    <p:bldLst>
      <p:bldP spid="8" grpId="0" animBg="1"/>
      <p:bldP spid="17" grpId="0" animBg="1"/>
      <p:bldP spid="18" grpId="0" animBg="1"/>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3061952-A0A7-4A61-B09B-4C4B55EB0478}"/>
              </a:ext>
            </a:extLst>
          </p:cNvPr>
          <p:cNvSpPr/>
          <p:nvPr/>
        </p:nvSpPr>
        <p:spPr>
          <a:xfrm>
            <a:off x="7020308" y="633404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354842" y="2630103"/>
            <a:ext cx="3537572" cy="2554545"/>
          </a:xfrm>
          <a:prstGeom prst="rect">
            <a:avLst/>
          </a:prstGeom>
          <a:noFill/>
        </p:spPr>
        <p:txBody>
          <a:bodyPr wrap="square" rtlCol="0">
            <a:spAutoFit/>
          </a:bodyPr>
          <a:lstStyle/>
          <a:p>
            <a:pPr algn="ctr"/>
            <a:r>
              <a:rPr lang="en-US" sz="3200" b="1" dirty="0" smtClean="0">
                <a:solidFill>
                  <a:schemeClr val="bg1"/>
                </a:solidFill>
              </a:rPr>
              <a:t>User got access</a:t>
            </a:r>
          </a:p>
          <a:p>
            <a:pPr algn="ctr"/>
            <a:r>
              <a:rPr lang="en-US" sz="3200" b="1" dirty="0" smtClean="0">
                <a:solidFill>
                  <a:schemeClr val="bg1"/>
                </a:solidFill>
              </a:rPr>
              <a:t>through</a:t>
            </a:r>
          </a:p>
          <a:p>
            <a:pPr algn="ctr"/>
            <a:r>
              <a:rPr lang="en-US" sz="3200" b="1" dirty="0" smtClean="0">
                <a:solidFill>
                  <a:schemeClr val="bg1"/>
                </a:solidFill>
              </a:rPr>
              <a:t>direct </a:t>
            </a:r>
          </a:p>
          <a:p>
            <a:pPr algn="ctr"/>
            <a:r>
              <a:rPr lang="en-US" sz="3200" b="1" dirty="0" smtClean="0">
                <a:solidFill>
                  <a:schemeClr val="bg1"/>
                </a:solidFill>
              </a:rPr>
              <a:t>assignment</a:t>
            </a:r>
            <a:r>
              <a:rPr lang="en-US" sz="3200" dirty="0" smtClean="0">
                <a:solidFill>
                  <a:schemeClr val="accent1">
                    <a:lumMod val="75000"/>
                  </a:schemeClr>
                </a:solidFill>
              </a:rPr>
              <a:t/>
            </a:r>
            <a:br>
              <a:rPr lang="en-US" sz="3200" dirty="0" smtClean="0">
                <a:solidFill>
                  <a:schemeClr val="accent1">
                    <a:lumMod val="75000"/>
                  </a:schemeClr>
                </a:solidFill>
              </a:rPr>
            </a:br>
            <a:endParaRPr lang="en-US" sz="3200" b="1" dirty="0">
              <a:solidFill>
                <a:schemeClr val="bg1"/>
              </a:solidFill>
              <a:latin typeface="+mj-lt"/>
            </a:endParaRPr>
          </a:p>
        </p:txBody>
      </p:sp>
      <p:pic>
        <p:nvPicPr>
          <p:cNvPr id="9" name="Video_001.assigned_vinoth.mp4">
            <a:hlinkClick r:id="" action="ppaction://media"/>
          </p:cNvPr>
          <p:cNvPicPr>
            <a:picLocks noRot="1" noChangeAspect="1"/>
          </p:cNvPicPr>
          <p:nvPr>
            <a:videoFile r:link="rId1"/>
          </p:nvPr>
        </p:nvPicPr>
        <p:blipFill>
          <a:blip r:embed="rId3" cstate="print"/>
          <a:stretch>
            <a:fillRect/>
          </a:stretch>
        </p:blipFill>
        <p:spPr>
          <a:xfrm>
            <a:off x="4572000" y="962144"/>
            <a:ext cx="6739128" cy="5054346"/>
          </a:xfrm>
          <a:prstGeom prst="rect">
            <a:avLst/>
          </a:prstGeom>
        </p:spPr>
      </p:pic>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5" restart="whenNotActive" fill="hold" evtFilter="cancelBubble" nodeType="interactiveSeq">
                <p:stCondLst>
                  <p:cond evt="onClick" delay="0">
                    <p:tgtEl>
                      <p:spTgt spid="9"/>
                    </p:tgtEl>
                  </p:cond>
                </p:stCondLst>
                <p:endSync evt="end" delay="0">
                  <p:rtn val="all"/>
                </p:endSync>
                <p:childTnLst>
                  <p:par>
                    <p:cTn id="26" fill="hold">
                      <p:stCondLst>
                        <p:cond delay="0"/>
                      </p:stCondLst>
                      <p:childTnLst>
                        <p:par>
                          <p:cTn id="27" fill="hold">
                            <p:stCondLst>
                              <p:cond delay="0"/>
                            </p:stCondLst>
                            <p:childTnLst>
                              <p:par>
                                <p:cTn id="28" presetID="2" presetClass="mediacall" presetSubtype="0" fill="hold" nodeType="clickEffect">
                                  <p:stCondLst>
                                    <p:cond delay="0"/>
                                  </p:stCondLst>
                                  <p:childTnLst>
                                    <p:cmd type="call" cmd="togglePause">
                                      <p:cBhvr>
                                        <p:cTn id="29" dur="1" fill="hold"/>
                                        <p:tgtEl>
                                          <p:spTgt spid="9"/>
                                        </p:tgtEl>
                                      </p:cBhvr>
                                    </p:cmd>
                                  </p:childTnLst>
                                </p:cTn>
                              </p:par>
                            </p:childTnLst>
                          </p:cTn>
                        </p:par>
                      </p:childTnLst>
                    </p:cTn>
                  </p:par>
                </p:childTnLst>
              </p:cTn>
              <p:nextCondLst>
                <p:cond evt="onClick" delay="0">
                  <p:tgtEl>
                    <p:spTgt spid="9"/>
                  </p:tgtEl>
                </p:cond>
              </p:nextCondLst>
            </p:seq>
            <p:video>
              <p:cMediaNode>
                <p:cTn id="30" fill="hold" display="0">
                  <p:stCondLst>
                    <p:cond delay="indefinite"/>
                  </p:stCondLst>
                  <p:endCondLst>
                    <p:cond evt="onNext" delay="0">
                      <p:tgtEl>
                        <p:sldTgt/>
                      </p:tgtEl>
                    </p:cond>
                    <p:cond evt="onPrev" delay="0">
                      <p:tgtEl>
                        <p:sldTgt/>
                      </p:tgtEl>
                    </p:cond>
                  </p:endCondLst>
                </p:cTn>
                <p:tgtEl>
                  <p:spTgt spid="9"/>
                </p:tgtEl>
              </p:cMediaNode>
            </p:video>
          </p:childTnLst>
        </p:cTn>
      </p:par>
    </p:tnLst>
    <p:bldLst>
      <p:bldP spid="8" grpId="0" animBg="1"/>
      <p:bldP spid="17" grpId="0" animBg="1"/>
      <p:bldP spid="18" grpId="0" animBg="1"/>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3061952-A0A7-4A61-B09B-4C4B55EB0478}"/>
              </a:ext>
            </a:extLst>
          </p:cNvPr>
          <p:cNvSpPr/>
          <p:nvPr/>
        </p:nvSpPr>
        <p:spPr>
          <a:xfrm>
            <a:off x="7020308" y="633404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1105304" y="2630103"/>
            <a:ext cx="2787110" cy="2062103"/>
          </a:xfrm>
          <a:prstGeom prst="rect">
            <a:avLst/>
          </a:prstGeom>
          <a:noFill/>
        </p:spPr>
        <p:txBody>
          <a:bodyPr wrap="none" rtlCol="0">
            <a:spAutoFit/>
          </a:bodyPr>
          <a:lstStyle/>
          <a:p>
            <a:pPr algn="ctr"/>
            <a:r>
              <a:rPr lang="en-US" sz="3200" b="1" dirty="0" smtClean="0">
                <a:solidFill>
                  <a:schemeClr val="bg1"/>
                </a:solidFill>
              </a:rPr>
              <a:t>User got access</a:t>
            </a:r>
          </a:p>
          <a:p>
            <a:pPr algn="ctr"/>
            <a:r>
              <a:rPr lang="en-US" sz="3200" b="1" dirty="0" smtClean="0">
                <a:solidFill>
                  <a:schemeClr val="bg1"/>
                </a:solidFill>
              </a:rPr>
              <a:t>through</a:t>
            </a:r>
          </a:p>
          <a:p>
            <a:pPr algn="ctr"/>
            <a:r>
              <a:rPr lang="en-US" sz="3200" b="1" dirty="0" smtClean="0">
                <a:solidFill>
                  <a:schemeClr val="bg1"/>
                </a:solidFill>
              </a:rPr>
              <a:t>direct </a:t>
            </a:r>
          </a:p>
          <a:p>
            <a:pPr algn="ctr"/>
            <a:r>
              <a:rPr lang="en-US" sz="3200" b="1" dirty="0" smtClean="0">
                <a:solidFill>
                  <a:schemeClr val="bg1"/>
                </a:solidFill>
              </a:rPr>
              <a:t>assignment</a:t>
            </a:r>
            <a:endParaRPr lang="en-US" sz="3200" b="1" dirty="0">
              <a:solidFill>
                <a:schemeClr val="bg1"/>
              </a:solidFill>
              <a:latin typeface="+mj-lt"/>
            </a:endParaRPr>
          </a:p>
        </p:txBody>
      </p:sp>
      <p:pic>
        <p:nvPicPr>
          <p:cNvPr id="9" name="Video_001.got access.mp4">
            <a:hlinkClick r:id="" action="ppaction://media"/>
          </p:cNvPr>
          <p:cNvPicPr>
            <a:picLocks noRot="1" noChangeAspect="1"/>
          </p:cNvPicPr>
          <p:nvPr>
            <a:videoFile r:link="rId1"/>
          </p:nvPr>
        </p:nvPicPr>
        <p:blipFill>
          <a:blip r:embed="rId3" cstate="print"/>
          <a:stretch>
            <a:fillRect/>
          </a:stretch>
        </p:blipFill>
        <p:spPr>
          <a:xfrm>
            <a:off x="4572000" y="996287"/>
            <a:ext cx="6782937" cy="4981431"/>
          </a:xfrm>
          <a:prstGeom prst="rect">
            <a:avLst/>
          </a:prstGeom>
        </p:spPr>
      </p:pic>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5" restart="whenNotActive" fill="hold" evtFilter="cancelBubble" nodeType="interactiveSeq">
                <p:stCondLst>
                  <p:cond evt="onClick" delay="0">
                    <p:tgtEl>
                      <p:spTgt spid="9"/>
                    </p:tgtEl>
                  </p:cond>
                </p:stCondLst>
                <p:endSync evt="end" delay="0">
                  <p:rtn val="all"/>
                </p:endSync>
                <p:childTnLst>
                  <p:par>
                    <p:cTn id="26" fill="hold">
                      <p:stCondLst>
                        <p:cond delay="0"/>
                      </p:stCondLst>
                      <p:childTnLst>
                        <p:par>
                          <p:cTn id="27" fill="hold">
                            <p:stCondLst>
                              <p:cond delay="0"/>
                            </p:stCondLst>
                            <p:childTnLst>
                              <p:par>
                                <p:cTn id="28" presetID="2" presetClass="mediacall" presetSubtype="0" fill="hold" nodeType="clickEffect">
                                  <p:stCondLst>
                                    <p:cond delay="0"/>
                                  </p:stCondLst>
                                  <p:childTnLst>
                                    <p:cmd type="call" cmd="togglePause">
                                      <p:cBhvr>
                                        <p:cTn id="29" dur="1" fill="hold"/>
                                        <p:tgtEl>
                                          <p:spTgt spid="9"/>
                                        </p:tgtEl>
                                      </p:cBhvr>
                                    </p:cmd>
                                  </p:childTnLst>
                                </p:cTn>
                              </p:par>
                            </p:childTnLst>
                          </p:cTn>
                        </p:par>
                      </p:childTnLst>
                    </p:cTn>
                  </p:par>
                </p:childTnLst>
              </p:cTn>
              <p:nextCondLst>
                <p:cond evt="onClick" delay="0">
                  <p:tgtEl>
                    <p:spTgt spid="9"/>
                  </p:tgtEl>
                </p:cond>
              </p:nextCondLst>
            </p:seq>
            <p:video>
              <p:cMediaNode>
                <p:cTn id="30" fill="hold" display="0">
                  <p:stCondLst>
                    <p:cond delay="indefinite"/>
                  </p:stCondLst>
                  <p:endCondLst>
                    <p:cond evt="onNext" delay="0">
                      <p:tgtEl>
                        <p:sldTgt/>
                      </p:tgtEl>
                    </p:cond>
                    <p:cond evt="onPrev" delay="0">
                      <p:tgtEl>
                        <p:sldTgt/>
                      </p:tgtEl>
                    </p:cond>
                  </p:endCondLst>
                </p:cTn>
                <p:tgtEl>
                  <p:spTgt spid="9"/>
                </p:tgtEl>
              </p:cMediaNode>
            </p:video>
          </p:childTnLst>
        </p:cTn>
      </p:par>
    </p:tnLst>
    <p:bldLst>
      <p:bldP spid="8" grpId="0" animBg="1"/>
      <p:bldP spid="17" grpId="0" animBg="1"/>
      <p:bldP spid="18" grpId="0" animBg="1"/>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3061952-A0A7-4A61-B09B-4C4B55EB0478}"/>
              </a:ext>
            </a:extLst>
          </p:cNvPr>
          <p:cNvSpPr/>
          <p:nvPr/>
        </p:nvSpPr>
        <p:spPr>
          <a:xfrm>
            <a:off x="7020308" y="633404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1105304" y="2630103"/>
            <a:ext cx="2403030" cy="1077218"/>
          </a:xfrm>
          <a:prstGeom prst="rect">
            <a:avLst/>
          </a:prstGeom>
          <a:noFill/>
        </p:spPr>
        <p:txBody>
          <a:bodyPr wrap="none" rtlCol="0">
            <a:spAutoFit/>
          </a:bodyPr>
          <a:lstStyle/>
          <a:p>
            <a:pPr algn="ctr"/>
            <a:r>
              <a:rPr lang="en-US" sz="3200" b="1" dirty="0" smtClean="0">
                <a:solidFill>
                  <a:schemeClr val="bg1"/>
                </a:solidFill>
              </a:rPr>
              <a:t>Conditional </a:t>
            </a:r>
          </a:p>
          <a:p>
            <a:pPr algn="ctr"/>
            <a:r>
              <a:rPr lang="en-US" sz="3200" b="1" dirty="0" smtClean="0">
                <a:solidFill>
                  <a:schemeClr val="bg1"/>
                </a:solidFill>
              </a:rPr>
              <a:t>Access Policy</a:t>
            </a:r>
            <a:endParaRPr lang="en-US" sz="3200" b="1" dirty="0">
              <a:solidFill>
                <a:schemeClr val="bg1"/>
              </a:solidFill>
            </a:endParaRPr>
          </a:p>
        </p:txBody>
      </p:sp>
      <p:pic>
        <p:nvPicPr>
          <p:cNvPr id="4098" name="Picture 2"/>
          <p:cNvPicPr>
            <a:picLocks noChangeAspect="1" noChangeArrowheads="1"/>
          </p:cNvPicPr>
          <p:nvPr/>
        </p:nvPicPr>
        <p:blipFill>
          <a:blip r:embed="rId2" cstate="print"/>
          <a:srcRect/>
          <a:stretch>
            <a:fillRect/>
          </a:stretch>
        </p:blipFill>
        <p:spPr bwMode="auto">
          <a:xfrm>
            <a:off x="4408227" y="2006220"/>
            <a:ext cx="7219665" cy="4271749"/>
          </a:xfrm>
          <a:prstGeom prst="rect">
            <a:avLst/>
          </a:prstGeom>
          <a:noFill/>
          <a:ln w="9525">
            <a:noFill/>
            <a:miter lim="800000"/>
            <a:headEnd/>
            <a:tailEnd/>
          </a:ln>
          <a:effectLst/>
        </p:spPr>
      </p:pic>
      <p:sp>
        <p:nvSpPr>
          <p:cNvPr id="9" name="TextBox 8"/>
          <p:cNvSpPr txBox="1"/>
          <p:nvPr/>
        </p:nvSpPr>
        <p:spPr>
          <a:xfrm>
            <a:off x="4230807" y="777922"/>
            <a:ext cx="26683078" cy="1200329"/>
          </a:xfrm>
          <a:prstGeom prst="rect">
            <a:avLst/>
          </a:prstGeom>
          <a:noFill/>
        </p:spPr>
        <p:txBody>
          <a:bodyPr wrap="square" rtlCol="0">
            <a:spAutoFit/>
          </a:bodyPr>
          <a:lstStyle/>
          <a:p>
            <a:pPr algn="just"/>
            <a:r>
              <a:rPr lang="en-US" b="1" dirty="0" smtClean="0">
                <a:solidFill>
                  <a:schemeClr val="accent1">
                    <a:lumMod val="50000"/>
                  </a:schemeClr>
                </a:solidFill>
              </a:rPr>
              <a:t>Conditional Access policies at their simplest are if-then statements, </a:t>
            </a:r>
          </a:p>
          <a:p>
            <a:pPr algn="just"/>
            <a:r>
              <a:rPr lang="en-US" b="1" dirty="0" smtClean="0">
                <a:solidFill>
                  <a:schemeClr val="accent1">
                    <a:lumMod val="50000"/>
                  </a:schemeClr>
                </a:solidFill>
              </a:rPr>
              <a:t>if a user wants to access a resource, then they must complete an action. </a:t>
            </a:r>
          </a:p>
          <a:p>
            <a:pPr algn="just"/>
            <a:r>
              <a:rPr lang="en-US" b="1" dirty="0" smtClean="0">
                <a:solidFill>
                  <a:schemeClr val="accent1">
                    <a:lumMod val="50000"/>
                  </a:schemeClr>
                </a:solidFill>
              </a:rPr>
              <a:t>Example: A payroll manager wants to access the payroll application and is </a:t>
            </a:r>
          </a:p>
          <a:p>
            <a:pPr algn="just"/>
            <a:r>
              <a:rPr lang="en-US" b="1" dirty="0" smtClean="0">
                <a:solidFill>
                  <a:schemeClr val="accent1">
                    <a:lumMod val="50000"/>
                  </a:schemeClr>
                </a:solidFill>
              </a:rPr>
              <a:t>required to do multifactor authentication to access it.</a:t>
            </a:r>
          </a:p>
        </p:txBody>
      </p:sp>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8" grpId="0" animBg="1"/>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3061952-A0A7-4A61-B09B-4C4B55EB0478}"/>
              </a:ext>
            </a:extLst>
          </p:cNvPr>
          <p:cNvSpPr/>
          <p:nvPr/>
        </p:nvSpPr>
        <p:spPr>
          <a:xfrm>
            <a:off x="7020308" y="633404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436728" y="2630103"/>
            <a:ext cx="3616657" cy="1569660"/>
          </a:xfrm>
          <a:prstGeom prst="rect">
            <a:avLst/>
          </a:prstGeom>
          <a:noFill/>
        </p:spPr>
        <p:txBody>
          <a:bodyPr wrap="square" rtlCol="0">
            <a:spAutoFit/>
          </a:bodyPr>
          <a:lstStyle/>
          <a:p>
            <a:pPr algn="ctr"/>
            <a:r>
              <a:rPr lang="en-US" sz="3200" b="1" dirty="0" smtClean="0">
                <a:solidFill>
                  <a:schemeClr val="bg1"/>
                </a:solidFill>
              </a:rPr>
              <a:t>Conditional </a:t>
            </a:r>
          </a:p>
          <a:p>
            <a:pPr algn="ctr"/>
            <a:r>
              <a:rPr lang="en-US" sz="3200" b="1" dirty="0" smtClean="0">
                <a:solidFill>
                  <a:schemeClr val="bg1"/>
                </a:solidFill>
              </a:rPr>
              <a:t>Access Policy</a:t>
            </a:r>
            <a:r>
              <a:rPr lang="en-US" sz="3200" dirty="0" smtClean="0">
                <a:solidFill>
                  <a:schemeClr val="accent1">
                    <a:lumMod val="75000"/>
                  </a:schemeClr>
                </a:solidFill>
              </a:rPr>
              <a:t/>
            </a:r>
            <a:br>
              <a:rPr lang="en-US" sz="3200" dirty="0" smtClean="0">
                <a:solidFill>
                  <a:schemeClr val="accent1">
                    <a:lumMod val="75000"/>
                  </a:schemeClr>
                </a:solidFill>
              </a:rPr>
            </a:br>
            <a:endParaRPr lang="en-US" sz="3200" b="1" dirty="0">
              <a:solidFill>
                <a:schemeClr val="bg1"/>
              </a:solidFill>
              <a:latin typeface="+mj-lt"/>
            </a:endParaRPr>
          </a:p>
        </p:txBody>
      </p:sp>
      <p:pic>
        <p:nvPicPr>
          <p:cNvPr id="9" name="Video_001.CA policy for MFA.mp4">
            <a:hlinkClick r:id="" action="ppaction://media"/>
          </p:cNvPr>
          <p:cNvPicPr>
            <a:picLocks noRot="1" noChangeAspect="1"/>
          </p:cNvPicPr>
          <p:nvPr>
            <a:videoFile r:link="rId1"/>
          </p:nvPr>
        </p:nvPicPr>
        <p:blipFill>
          <a:blip r:embed="rId3" cstate="print"/>
          <a:stretch>
            <a:fillRect/>
          </a:stretch>
        </p:blipFill>
        <p:spPr>
          <a:xfrm>
            <a:off x="4612943" y="982639"/>
            <a:ext cx="6755642" cy="5022377"/>
          </a:xfrm>
          <a:prstGeom prst="rect">
            <a:avLst/>
          </a:prstGeom>
        </p:spPr>
      </p:pic>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5" restart="whenNotActive" fill="hold" evtFilter="cancelBubble" nodeType="interactiveSeq">
                <p:stCondLst>
                  <p:cond evt="onClick" delay="0">
                    <p:tgtEl>
                      <p:spTgt spid="9"/>
                    </p:tgtEl>
                  </p:cond>
                </p:stCondLst>
                <p:endSync evt="end" delay="0">
                  <p:rtn val="all"/>
                </p:endSync>
                <p:childTnLst>
                  <p:par>
                    <p:cTn id="26" fill="hold">
                      <p:stCondLst>
                        <p:cond delay="0"/>
                      </p:stCondLst>
                      <p:childTnLst>
                        <p:par>
                          <p:cTn id="27" fill="hold">
                            <p:stCondLst>
                              <p:cond delay="0"/>
                            </p:stCondLst>
                            <p:childTnLst>
                              <p:par>
                                <p:cTn id="28" presetID="2" presetClass="mediacall" presetSubtype="0" fill="hold" nodeType="clickEffect">
                                  <p:stCondLst>
                                    <p:cond delay="0"/>
                                  </p:stCondLst>
                                  <p:childTnLst>
                                    <p:cmd type="call" cmd="togglePause">
                                      <p:cBhvr>
                                        <p:cTn id="29" dur="1" fill="hold"/>
                                        <p:tgtEl>
                                          <p:spTgt spid="9"/>
                                        </p:tgtEl>
                                      </p:cBhvr>
                                    </p:cmd>
                                  </p:childTnLst>
                                </p:cTn>
                              </p:par>
                            </p:childTnLst>
                          </p:cTn>
                        </p:par>
                      </p:childTnLst>
                    </p:cTn>
                  </p:par>
                </p:childTnLst>
              </p:cTn>
              <p:nextCondLst>
                <p:cond evt="onClick" delay="0">
                  <p:tgtEl>
                    <p:spTgt spid="9"/>
                  </p:tgtEl>
                </p:cond>
              </p:nextCondLst>
            </p:seq>
            <p:video>
              <p:cMediaNode>
                <p:cTn id="30" fill="hold" display="0">
                  <p:stCondLst>
                    <p:cond delay="indefinite"/>
                  </p:stCondLst>
                  <p:endCondLst>
                    <p:cond evt="onNext" delay="0">
                      <p:tgtEl>
                        <p:sldTgt/>
                      </p:tgtEl>
                    </p:cond>
                    <p:cond evt="onPrev" delay="0">
                      <p:tgtEl>
                        <p:sldTgt/>
                      </p:tgtEl>
                    </p:cond>
                  </p:endCondLst>
                </p:cTn>
                <p:tgtEl>
                  <p:spTgt spid="9"/>
                </p:tgtEl>
              </p:cMediaNode>
            </p:video>
          </p:childTnLst>
        </p:cTn>
      </p:par>
    </p:tnLst>
    <p:bldLst>
      <p:bldP spid="8" grpId="0" animBg="1"/>
      <p:bldP spid="17" grpId="0" animBg="1"/>
      <p:bldP spid="18" grpId="0" animBg="1"/>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3061952-A0A7-4A61-B09B-4C4B55EB0478}"/>
              </a:ext>
            </a:extLst>
          </p:cNvPr>
          <p:cNvSpPr/>
          <p:nvPr/>
        </p:nvSpPr>
        <p:spPr>
          <a:xfrm>
            <a:off x="7020308" y="633404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1105304" y="2630103"/>
            <a:ext cx="2403030" cy="1569660"/>
          </a:xfrm>
          <a:prstGeom prst="rect">
            <a:avLst/>
          </a:prstGeom>
          <a:noFill/>
        </p:spPr>
        <p:txBody>
          <a:bodyPr wrap="none" rtlCol="0">
            <a:spAutoFit/>
          </a:bodyPr>
          <a:lstStyle/>
          <a:p>
            <a:pPr algn="ctr"/>
            <a:r>
              <a:rPr lang="en-US" sz="3200" b="1" dirty="0" smtClean="0">
                <a:solidFill>
                  <a:schemeClr val="bg1"/>
                </a:solidFill>
              </a:rPr>
              <a:t>Conditional </a:t>
            </a:r>
          </a:p>
          <a:p>
            <a:pPr algn="ctr"/>
            <a:r>
              <a:rPr lang="en-US" sz="3200" b="1" dirty="0" smtClean="0">
                <a:solidFill>
                  <a:schemeClr val="bg1"/>
                </a:solidFill>
              </a:rPr>
              <a:t>Access Policy</a:t>
            </a:r>
            <a:r>
              <a:rPr lang="en-US" sz="3200" dirty="0" smtClean="0">
                <a:solidFill>
                  <a:schemeClr val="accent1">
                    <a:lumMod val="75000"/>
                  </a:schemeClr>
                </a:solidFill>
              </a:rPr>
              <a:t/>
            </a:r>
            <a:br>
              <a:rPr lang="en-US" sz="3200" dirty="0" smtClean="0">
                <a:solidFill>
                  <a:schemeClr val="accent1">
                    <a:lumMod val="75000"/>
                  </a:schemeClr>
                </a:solidFill>
              </a:rPr>
            </a:br>
            <a:endParaRPr lang="en-US" sz="3200" b="1" dirty="0">
              <a:solidFill>
                <a:schemeClr val="bg1"/>
              </a:solidFill>
            </a:endParaRPr>
          </a:p>
        </p:txBody>
      </p:sp>
      <p:pic>
        <p:nvPicPr>
          <p:cNvPr id="9" name="Video_001.salesforce.mp4">
            <a:hlinkClick r:id="" action="ppaction://media"/>
          </p:cNvPr>
          <p:cNvPicPr>
            <a:picLocks noRot="1" noChangeAspect="1"/>
          </p:cNvPicPr>
          <p:nvPr>
            <a:videoFile r:link="rId1"/>
          </p:nvPr>
        </p:nvPicPr>
        <p:blipFill>
          <a:blip r:embed="rId3" cstate="print"/>
          <a:stretch>
            <a:fillRect/>
          </a:stretch>
        </p:blipFill>
        <p:spPr>
          <a:xfrm>
            <a:off x="4572000" y="1050879"/>
            <a:ext cx="6728346" cy="4995080"/>
          </a:xfrm>
          <a:prstGeom prst="rect">
            <a:avLst/>
          </a:prstGeom>
        </p:spPr>
      </p:pic>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5" restart="whenNotActive" fill="hold" evtFilter="cancelBubble" nodeType="interactiveSeq">
                <p:stCondLst>
                  <p:cond evt="onClick" delay="0">
                    <p:tgtEl>
                      <p:spTgt spid="9"/>
                    </p:tgtEl>
                  </p:cond>
                </p:stCondLst>
                <p:endSync evt="end" delay="0">
                  <p:rtn val="all"/>
                </p:endSync>
                <p:childTnLst>
                  <p:par>
                    <p:cTn id="26" fill="hold">
                      <p:stCondLst>
                        <p:cond delay="0"/>
                      </p:stCondLst>
                      <p:childTnLst>
                        <p:par>
                          <p:cTn id="27" fill="hold">
                            <p:stCondLst>
                              <p:cond delay="0"/>
                            </p:stCondLst>
                            <p:childTnLst>
                              <p:par>
                                <p:cTn id="28" presetID="2" presetClass="mediacall" presetSubtype="0" fill="hold" nodeType="clickEffect">
                                  <p:stCondLst>
                                    <p:cond delay="0"/>
                                  </p:stCondLst>
                                  <p:childTnLst>
                                    <p:cmd type="call" cmd="togglePause">
                                      <p:cBhvr>
                                        <p:cTn id="29" dur="1" fill="hold"/>
                                        <p:tgtEl>
                                          <p:spTgt spid="9"/>
                                        </p:tgtEl>
                                      </p:cBhvr>
                                    </p:cmd>
                                  </p:childTnLst>
                                </p:cTn>
                              </p:par>
                            </p:childTnLst>
                          </p:cTn>
                        </p:par>
                      </p:childTnLst>
                    </p:cTn>
                  </p:par>
                </p:childTnLst>
              </p:cTn>
              <p:nextCondLst>
                <p:cond evt="onClick" delay="0">
                  <p:tgtEl>
                    <p:spTgt spid="9"/>
                  </p:tgtEl>
                </p:cond>
              </p:nextCondLst>
            </p:seq>
            <p:video>
              <p:cMediaNode>
                <p:cTn id="30" fill="hold" display="0">
                  <p:stCondLst>
                    <p:cond delay="indefinite"/>
                  </p:stCondLst>
                  <p:endCondLst>
                    <p:cond evt="onNext" delay="0">
                      <p:tgtEl>
                        <p:sldTgt/>
                      </p:tgtEl>
                    </p:cond>
                    <p:cond evt="onPrev" delay="0">
                      <p:tgtEl>
                        <p:sldTgt/>
                      </p:tgtEl>
                    </p:cond>
                  </p:endCondLst>
                </p:cTn>
                <p:tgtEl>
                  <p:spTgt spid="9"/>
                </p:tgtEl>
              </p:cMediaNode>
            </p:video>
          </p:childTnLst>
        </p:cTn>
      </p:par>
    </p:tnLst>
    <p:bldLst>
      <p:bldP spid="8" grpId="0" animBg="1"/>
      <p:bldP spid="17" grpId="0" animBg="1"/>
      <p:bldP spid="18" grpId="0" animBg="1"/>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3061952-A0A7-4A61-B09B-4C4B55EB0478}"/>
              </a:ext>
            </a:extLst>
          </p:cNvPr>
          <p:cNvSpPr/>
          <p:nvPr/>
        </p:nvSpPr>
        <p:spPr>
          <a:xfrm>
            <a:off x="7020308" y="633404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1105304" y="2630103"/>
            <a:ext cx="2568332" cy="1077218"/>
          </a:xfrm>
          <a:prstGeom prst="rect">
            <a:avLst/>
          </a:prstGeom>
          <a:noFill/>
        </p:spPr>
        <p:txBody>
          <a:bodyPr wrap="none" rtlCol="0">
            <a:spAutoFit/>
          </a:bodyPr>
          <a:lstStyle/>
          <a:p>
            <a:pPr algn="ctr"/>
            <a:r>
              <a:rPr lang="en-US" sz="3200" b="1" dirty="0" smtClean="0">
                <a:solidFill>
                  <a:schemeClr val="bg1"/>
                </a:solidFill>
              </a:rPr>
              <a:t>Single Sign-on</a:t>
            </a:r>
            <a:br>
              <a:rPr lang="en-US" sz="3200" b="1" dirty="0" smtClean="0">
                <a:solidFill>
                  <a:schemeClr val="bg1"/>
                </a:solidFill>
              </a:rPr>
            </a:br>
            <a:endParaRPr lang="en-US" sz="3200" b="1" dirty="0">
              <a:solidFill>
                <a:schemeClr val="bg1"/>
              </a:solidFill>
            </a:endParaRPr>
          </a:p>
        </p:txBody>
      </p:sp>
      <p:pic>
        <p:nvPicPr>
          <p:cNvPr id="9" name="Video_001.sso.mp4">
            <a:hlinkClick r:id="" action="ppaction://media"/>
          </p:cNvPr>
          <p:cNvPicPr>
            <a:picLocks noRot="1" noChangeAspect="1"/>
          </p:cNvPicPr>
          <p:nvPr>
            <a:videoFile r:link="rId1"/>
          </p:nvPr>
        </p:nvPicPr>
        <p:blipFill>
          <a:blip r:embed="rId3" cstate="print"/>
          <a:stretch>
            <a:fillRect/>
          </a:stretch>
        </p:blipFill>
        <p:spPr>
          <a:xfrm>
            <a:off x="4572000" y="968991"/>
            <a:ext cx="6919415" cy="5022376"/>
          </a:xfrm>
          <a:prstGeom prst="rect">
            <a:avLst/>
          </a:prstGeom>
        </p:spPr>
      </p:pic>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5" restart="whenNotActive" fill="hold" evtFilter="cancelBubble" nodeType="interactiveSeq">
                <p:stCondLst>
                  <p:cond evt="onClick" delay="0">
                    <p:tgtEl>
                      <p:spTgt spid="9"/>
                    </p:tgtEl>
                  </p:cond>
                </p:stCondLst>
                <p:endSync evt="end" delay="0">
                  <p:rtn val="all"/>
                </p:endSync>
                <p:childTnLst>
                  <p:par>
                    <p:cTn id="26" fill="hold">
                      <p:stCondLst>
                        <p:cond delay="0"/>
                      </p:stCondLst>
                      <p:childTnLst>
                        <p:par>
                          <p:cTn id="27" fill="hold">
                            <p:stCondLst>
                              <p:cond delay="0"/>
                            </p:stCondLst>
                            <p:childTnLst>
                              <p:par>
                                <p:cTn id="28" presetID="2" presetClass="mediacall" presetSubtype="0" fill="hold" nodeType="clickEffect">
                                  <p:stCondLst>
                                    <p:cond delay="0"/>
                                  </p:stCondLst>
                                  <p:childTnLst>
                                    <p:cmd type="call" cmd="togglePause">
                                      <p:cBhvr>
                                        <p:cTn id="29" dur="1" fill="hold"/>
                                        <p:tgtEl>
                                          <p:spTgt spid="9"/>
                                        </p:tgtEl>
                                      </p:cBhvr>
                                    </p:cmd>
                                  </p:childTnLst>
                                </p:cTn>
                              </p:par>
                            </p:childTnLst>
                          </p:cTn>
                        </p:par>
                      </p:childTnLst>
                    </p:cTn>
                  </p:par>
                </p:childTnLst>
              </p:cTn>
              <p:nextCondLst>
                <p:cond evt="onClick" delay="0">
                  <p:tgtEl>
                    <p:spTgt spid="9"/>
                  </p:tgtEl>
                </p:cond>
              </p:nextCondLst>
            </p:seq>
            <p:video>
              <p:cMediaNode>
                <p:cTn id="30" fill="hold" display="0">
                  <p:stCondLst>
                    <p:cond delay="indefinite"/>
                  </p:stCondLst>
                  <p:endCondLst>
                    <p:cond evt="onNext" delay="0">
                      <p:tgtEl>
                        <p:sldTgt/>
                      </p:tgtEl>
                    </p:cond>
                    <p:cond evt="onPrev" delay="0">
                      <p:tgtEl>
                        <p:sldTgt/>
                      </p:tgtEl>
                    </p:cond>
                  </p:endCondLst>
                </p:cTn>
                <p:tgtEl>
                  <p:spTgt spid="9"/>
                </p:tgtEl>
              </p:cMediaNode>
            </p:video>
          </p:childTnLst>
        </p:cTn>
      </p:par>
    </p:tnLst>
    <p:bldLst>
      <p:bldP spid="8" grpId="0" animBg="1"/>
      <p:bldP spid="17" grpId="0" animBg="1"/>
      <p:bldP spid="18" grpId="0" animBg="1"/>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3061952-A0A7-4A61-B09B-4C4B55EB0478}"/>
              </a:ext>
            </a:extLst>
          </p:cNvPr>
          <p:cNvSpPr/>
          <p:nvPr/>
        </p:nvSpPr>
        <p:spPr>
          <a:xfrm>
            <a:off x="7020308" y="633404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1105304" y="2630103"/>
            <a:ext cx="2708563" cy="2062103"/>
          </a:xfrm>
          <a:prstGeom prst="rect">
            <a:avLst/>
          </a:prstGeom>
          <a:noFill/>
        </p:spPr>
        <p:txBody>
          <a:bodyPr wrap="none" rtlCol="0">
            <a:spAutoFit/>
          </a:bodyPr>
          <a:lstStyle/>
          <a:p>
            <a:pPr algn="ctr"/>
            <a:r>
              <a:rPr lang="en-US" sz="3200" b="1" dirty="0" smtClean="0">
                <a:solidFill>
                  <a:schemeClr val="bg1"/>
                </a:solidFill>
              </a:rPr>
              <a:t>Roles</a:t>
            </a:r>
          </a:p>
          <a:p>
            <a:pPr algn="ctr"/>
            <a:r>
              <a:rPr lang="en-US" sz="3200" b="1" dirty="0" smtClean="0">
                <a:solidFill>
                  <a:schemeClr val="bg1"/>
                </a:solidFill>
              </a:rPr>
              <a:t>&amp;</a:t>
            </a:r>
          </a:p>
          <a:p>
            <a:pPr algn="ctr"/>
            <a:r>
              <a:rPr lang="en-US" sz="3200" b="1" dirty="0" smtClean="0">
                <a:solidFill>
                  <a:schemeClr val="bg1"/>
                </a:solidFill>
              </a:rPr>
              <a:t>Administrators</a:t>
            </a:r>
            <a:br>
              <a:rPr lang="en-US" sz="3200" b="1" dirty="0" smtClean="0">
                <a:solidFill>
                  <a:schemeClr val="bg1"/>
                </a:solidFill>
              </a:rPr>
            </a:br>
            <a:endParaRPr lang="en-US" sz="3200" b="1" dirty="0">
              <a:solidFill>
                <a:schemeClr val="bg1"/>
              </a:solidFill>
            </a:endParaRPr>
          </a:p>
        </p:txBody>
      </p:sp>
      <p:sp>
        <p:nvSpPr>
          <p:cNvPr id="9" name="Rectangle 8"/>
          <p:cNvSpPr/>
          <p:nvPr/>
        </p:nvSpPr>
        <p:spPr>
          <a:xfrm>
            <a:off x="4558351" y="968991"/>
            <a:ext cx="6810233" cy="646331"/>
          </a:xfrm>
          <a:prstGeom prst="rect">
            <a:avLst/>
          </a:prstGeom>
        </p:spPr>
        <p:txBody>
          <a:bodyPr wrap="square">
            <a:spAutoFit/>
          </a:bodyPr>
          <a:lstStyle/>
          <a:p>
            <a:r>
              <a:rPr lang="en-US" b="1" dirty="0" smtClean="0">
                <a:solidFill>
                  <a:schemeClr val="accent1">
                    <a:lumMod val="50000"/>
                  </a:schemeClr>
                </a:solidFill>
              </a:rPr>
              <a:t>Administrative roles are used for granting access for privileged actions in Azure AD. </a:t>
            </a:r>
          </a:p>
        </p:txBody>
      </p:sp>
      <p:pic>
        <p:nvPicPr>
          <p:cNvPr id="5122" name="Picture 2"/>
          <p:cNvPicPr>
            <a:picLocks noChangeAspect="1" noChangeArrowheads="1"/>
          </p:cNvPicPr>
          <p:nvPr/>
        </p:nvPicPr>
        <p:blipFill>
          <a:blip r:embed="rId2" cstate="print"/>
          <a:srcRect/>
          <a:stretch>
            <a:fillRect/>
          </a:stretch>
        </p:blipFill>
        <p:spPr bwMode="auto">
          <a:xfrm>
            <a:off x="4640239" y="1624084"/>
            <a:ext cx="6714698" cy="4700516"/>
          </a:xfrm>
          <a:prstGeom prst="rect">
            <a:avLst/>
          </a:prstGeom>
          <a:noFill/>
          <a:ln w="9525">
            <a:noFill/>
            <a:miter lim="800000"/>
            <a:headEnd/>
            <a:tailEnd/>
          </a:ln>
          <a:effectLst/>
        </p:spPr>
      </p:pic>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8" grpId="0" animBg="1"/>
      <p:bldP spid="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3061952-A0A7-4A61-B09B-4C4B55EB0478}"/>
              </a:ext>
            </a:extLst>
          </p:cNvPr>
          <p:cNvSpPr/>
          <p:nvPr/>
        </p:nvSpPr>
        <p:spPr>
          <a:xfrm>
            <a:off x="7020308" y="633404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423081" y="2630103"/>
            <a:ext cx="3684895" cy="2062103"/>
          </a:xfrm>
          <a:prstGeom prst="rect">
            <a:avLst/>
          </a:prstGeom>
          <a:noFill/>
        </p:spPr>
        <p:txBody>
          <a:bodyPr wrap="square" rtlCol="0">
            <a:spAutoFit/>
          </a:bodyPr>
          <a:lstStyle/>
          <a:p>
            <a:pPr algn="ctr"/>
            <a:r>
              <a:rPr lang="en-US" sz="3200" b="1" dirty="0" smtClean="0">
                <a:solidFill>
                  <a:schemeClr val="bg1"/>
                </a:solidFill>
              </a:rPr>
              <a:t>Privileged</a:t>
            </a:r>
          </a:p>
          <a:p>
            <a:pPr algn="ctr"/>
            <a:r>
              <a:rPr lang="en-US" sz="3200" b="1" dirty="0" smtClean="0">
                <a:solidFill>
                  <a:schemeClr val="bg1"/>
                </a:solidFill>
              </a:rPr>
              <a:t>Identity </a:t>
            </a:r>
          </a:p>
          <a:p>
            <a:pPr algn="ctr"/>
            <a:r>
              <a:rPr lang="en-US" sz="3200" b="1" dirty="0" smtClean="0">
                <a:solidFill>
                  <a:schemeClr val="bg1"/>
                </a:solidFill>
              </a:rPr>
              <a:t>Management</a:t>
            </a:r>
            <a:br>
              <a:rPr lang="en-US" sz="3200" b="1" dirty="0" smtClean="0">
                <a:solidFill>
                  <a:schemeClr val="bg1"/>
                </a:solidFill>
              </a:rPr>
            </a:br>
            <a:endParaRPr lang="en-US" sz="3200" b="1" dirty="0">
              <a:solidFill>
                <a:schemeClr val="bg1"/>
              </a:solidFill>
            </a:endParaRPr>
          </a:p>
        </p:txBody>
      </p:sp>
      <p:sp>
        <p:nvSpPr>
          <p:cNvPr id="9" name="Rectangle 8"/>
          <p:cNvSpPr/>
          <p:nvPr/>
        </p:nvSpPr>
        <p:spPr>
          <a:xfrm>
            <a:off x="4531056" y="627797"/>
            <a:ext cx="7397087" cy="923330"/>
          </a:xfrm>
          <a:prstGeom prst="rect">
            <a:avLst/>
          </a:prstGeom>
        </p:spPr>
        <p:txBody>
          <a:bodyPr wrap="square">
            <a:spAutoFit/>
          </a:bodyPr>
          <a:lstStyle/>
          <a:p>
            <a:r>
              <a:rPr lang="en-US" b="1" dirty="0" smtClean="0">
                <a:solidFill>
                  <a:schemeClr val="accent1">
                    <a:lumMod val="50000"/>
                  </a:schemeClr>
                </a:solidFill>
              </a:rPr>
              <a:t>Enforces just in time access to perform the Admin activity</a:t>
            </a:r>
          </a:p>
          <a:p>
            <a:endParaRPr lang="en-US" b="1" dirty="0" smtClean="0">
              <a:solidFill>
                <a:schemeClr val="accent1">
                  <a:lumMod val="50000"/>
                </a:schemeClr>
              </a:solidFill>
            </a:endParaRPr>
          </a:p>
          <a:p>
            <a:r>
              <a:rPr lang="en-US" b="1" dirty="0" smtClean="0">
                <a:solidFill>
                  <a:schemeClr val="accent1">
                    <a:lumMod val="50000"/>
                  </a:schemeClr>
                </a:solidFill>
              </a:rPr>
              <a:t>User has to activate the role to elevate to the role</a:t>
            </a:r>
          </a:p>
        </p:txBody>
      </p:sp>
      <p:pic>
        <p:nvPicPr>
          <p:cNvPr id="6146" name="Picture 2"/>
          <p:cNvPicPr>
            <a:picLocks noChangeAspect="1" noChangeArrowheads="1"/>
          </p:cNvPicPr>
          <p:nvPr/>
        </p:nvPicPr>
        <p:blipFill>
          <a:blip r:embed="rId2" cstate="print"/>
          <a:srcRect/>
          <a:stretch>
            <a:fillRect/>
          </a:stretch>
        </p:blipFill>
        <p:spPr bwMode="auto">
          <a:xfrm>
            <a:off x="4217158" y="1572130"/>
            <a:ext cx="7779224" cy="4505325"/>
          </a:xfrm>
          <a:prstGeom prst="rect">
            <a:avLst/>
          </a:prstGeom>
          <a:noFill/>
          <a:ln w="9525">
            <a:noFill/>
            <a:miter lim="800000"/>
            <a:headEnd/>
            <a:tailEnd/>
          </a:ln>
          <a:effectLst/>
        </p:spPr>
      </p:pic>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8" grpId="0" animBg="1"/>
      <p:bldP spid="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3061952-A0A7-4A61-B09B-4C4B55EB0478}"/>
              </a:ext>
            </a:extLst>
          </p:cNvPr>
          <p:cNvSpPr/>
          <p:nvPr/>
        </p:nvSpPr>
        <p:spPr>
          <a:xfrm>
            <a:off x="7020308" y="633404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395785" y="2630103"/>
            <a:ext cx="3725839" cy="1569660"/>
          </a:xfrm>
          <a:prstGeom prst="rect">
            <a:avLst/>
          </a:prstGeom>
          <a:noFill/>
        </p:spPr>
        <p:txBody>
          <a:bodyPr wrap="square" rtlCol="0">
            <a:spAutoFit/>
          </a:bodyPr>
          <a:lstStyle/>
          <a:p>
            <a:pPr algn="ctr"/>
            <a:r>
              <a:rPr lang="en-US" sz="3200" b="1" dirty="0" smtClean="0">
                <a:solidFill>
                  <a:schemeClr val="bg1"/>
                </a:solidFill>
              </a:rPr>
              <a:t>Identity</a:t>
            </a:r>
          </a:p>
          <a:p>
            <a:pPr algn="ctr"/>
            <a:r>
              <a:rPr lang="en-US" sz="3200" b="1" dirty="0" smtClean="0">
                <a:solidFill>
                  <a:schemeClr val="bg1"/>
                </a:solidFill>
              </a:rPr>
              <a:t>Governance</a:t>
            </a:r>
            <a:br>
              <a:rPr lang="en-US" sz="3200" b="1" dirty="0" smtClean="0">
                <a:solidFill>
                  <a:schemeClr val="bg1"/>
                </a:solidFill>
              </a:rPr>
            </a:br>
            <a:endParaRPr lang="en-US" sz="3200" b="1" dirty="0">
              <a:solidFill>
                <a:schemeClr val="bg1"/>
              </a:solidFill>
            </a:endParaRPr>
          </a:p>
        </p:txBody>
      </p:sp>
      <p:sp>
        <p:nvSpPr>
          <p:cNvPr id="9" name="Rectangle 8"/>
          <p:cNvSpPr/>
          <p:nvPr/>
        </p:nvSpPr>
        <p:spPr>
          <a:xfrm>
            <a:off x="5572426" y="1583140"/>
            <a:ext cx="4731633" cy="2031325"/>
          </a:xfrm>
          <a:prstGeom prst="rect">
            <a:avLst/>
          </a:prstGeom>
        </p:spPr>
        <p:txBody>
          <a:bodyPr wrap="square">
            <a:spAutoFit/>
          </a:bodyPr>
          <a:lstStyle/>
          <a:p>
            <a:r>
              <a:rPr lang="en-US" b="1" dirty="0" smtClean="0">
                <a:solidFill>
                  <a:schemeClr val="accent1">
                    <a:lumMod val="50000"/>
                  </a:schemeClr>
                </a:solidFill>
              </a:rPr>
              <a:t>External users life cycle management</a:t>
            </a:r>
          </a:p>
          <a:p>
            <a:endParaRPr lang="en-US" b="1" dirty="0" smtClean="0">
              <a:solidFill>
                <a:schemeClr val="accent1">
                  <a:lumMod val="50000"/>
                </a:schemeClr>
              </a:solidFill>
            </a:endParaRPr>
          </a:p>
          <a:p>
            <a:r>
              <a:rPr lang="en-US" b="1" dirty="0" smtClean="0">
                <a:solidFill>
                  <a:schemeClr val="accent1">
                    <a:lumMod val="50000"/>
                  </a:schemeClr>
                </a:solidFill>
              </a:rPr>
              <a:t>Self service capability for access</a:t>
            </a:r>
          </a:p>
          <a:p>
            <a:endParaRPr lang="en-US" b="1" dirty="0" smtClean="0">
              <a:solidFill>
                <a:schemeClr val="accent1">
                  <a:lumMod val="50000"/>
                </a:schemeClr>
              </a:solidFill>
            </a:endParaRPr>
          </a:p>
          <a:p>
            <a:r>
              <a:rPr lang="en-US" b="1" dirty="0" smtClean="0">
                <a:solidFill>
                  <a:schemeClr val="accent1">
                    <a:lumMod val="50000"/>
                  </a:schemeClr>
                </a:solidFill>
              </a:rPr>
              <a:t>Just in time/time bound access</a:t>
            </a:r>
          </a:p>
          <a:p>
            <a:endParaRPr lang="en-US" b="1" dirty="0" smtClean="0">
              <a:solidFill>
                <a:schemeClr val="accent1">
                  <a:lumMod val="50000"/>
                </a:schemeClr>
              </a:solidFill>
            </a:endParaRPr>
          </a:p>
          <a:p>
            <a:r>
              <a:rPr lang="en-US" b="1" dirty="0" smtClean="0">
                <a:solidFill>
                  <a:schemeClr val="accent1">
                    <a:lumMod val="50000"/>
                  </a:schemeClr>
                </a:solidFill>
              </a:rPr>
              <a:t>Access review</a:t>
            </a:r>
            <a:endParaRPr lang="en-US" dirty="0"/>
          </a:p>
        </p:txBody>
      </p:sp>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5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8" grpId="0" animBg="1"/>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FB420FA5-C008-4695-ACFD-EC21AFBFEE9F}"/>
              </a:ext>
            </a:extLst>
          </p:cNvPr>
          <p:cNvSpPr/>
          <p:nvPr/>
        </p:nvSpPr>
        <p:spPr>
          <a:xfrm>
            <a:off x="6357842" y="-28575"/>
            <a:ext cx="57150" cy="6915150"/>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3061952-A0A7-4A61-B09B-4C4B55EB0478}"/>
              </a:ext>
            </a:extLst>
          </p:cNvPr>
          <p:cNvSpPr/>
          <p:nvPr/>
        </p:nvSpPr>
        <p:spPr>
          <a:xfrm>
            <a:off x="7020308" y="633404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8E6FC1B5-7BFB-4AF8-B3DF-AFAC747D22E8}"/>
              </a:ext>
            </a:extLst>
          </p:cNvPr>
          <p:cNvSpPr/>
          <p:nvPr/>
        </p:nvSpPr>
        <p:spPr>
          <a:xfrm>
            <a:off x="6260021" y="386105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8FF5A4C0-6D09-4011-972E-91B41EAEE1AE}"/>
              </a:ext>
            </a:extLst>
          </p:cNvPr>
          <p:cNvSpPr/>
          <p:nvPr/>
        </p:nvSpPr>
        <p:spPr>
          <a:xfrm>
            <a:off x="6260021" y="162734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89ABC871-4F63-485F-B900-425F59EBA8FB}"/>
              </a:ext>
            </a:extLst>
          </p:cNvPr>
          <p:cNvSpPr/>
          <p:nvPr/>
        </p:nvSpPr>
        <p:spPr>
          <a:xfrm>
            <a:off x="5717477" y="243269"/>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1" name="TextBox 20">
            <a:extLst>
              <a:ext uri="{FF2B5EF4-FFF2-40B4-BE49-F238E27FC236}">
                <a16:creationId xmlns:a16="http://schemas.microsoft.com/office/drawing/2014/main" xmlns="" id="{E8FD566F-BCA8-4461-842C-34C41943214A}"/>
              </a:ext>
            </a:extLst>
          </p:cNvPr>
          <p:cNvSpPr txBox="1"/>
          <p:nvPr/>
        </p:nvSpPr>
        <p:spPr>
          <a:xfrm>
            <a:off x="5525376" y="1347332"/>
            <a:ext cx="641823" cy="523220"/>
          </a:xfrm>
          <a:prstGeom prst="rect">
            <a:avLst/>
          </a:prstGeom>
          <a:noFill/>
        </p:spPr>
        <p:txBody>
          <a:bodyPr wrap="square" rtlCol="0">
            <a:spAutoFit/>
          </a:bodyPr>
          <a:lstStyle/>
          <a:p>
            <a:pPr algn="ctr"/>
            <a:r>
              <a:rPr lang="en-US" sz="2800" b="1" dirty="0" smtClean="0">
                <a:solidFill>
                  <a:schemeClr val="accent2"/>
                </a:solidFill>
              </a:rPr>
              <a:t>03</a:t>
            </a:r>
            <a:endParaRPr lang="en-US" sz="2800" b="1" dirty="0">
              <a:solidFill>
                <a:schemeClr val="accent2"/>
              </a:solidFill>
            </a:endParaRPr>
          </a:p>
        </p:txBody>
      </p:sp>
      <p:sp>
        <p:nvSpPr>
          <p:cNvPr id="22" name="TextBox 21">
            <a:extLst>
              <a:ext uri="{FF2B5EF4-FFF2-40B4-BE49-F238E27FC236}">
                <a16:creationId xmlns:a16="http://schemas.microsoft.com/office/drawing/2014/main" xmlns="" id="{E177C06D-BF79-4688-9CEC-8B6ABF03513C}"/>
              </a:ext>
            </a:extLst>
          </p:cNvPr>
          <p:cNvSpPr txBox="1"/>
          <p:nvPr/>
        </p:nvSpPr>
        <p:spPr>
          <a:xfrm>
            <a:off x="6634782" y="1425757"/>
            <a:ext cx="5303789" cy="1477328"/>
          </a:xfrm>
          <a:prstGeom prst="rect">
            <a:avLst/>
          </a:prstGeom>
          <a:noFill/>
        </p:spPr>
        <p:txBody>
          <a:bodyPr wrap="square" rtlCol="0">
            <a:spAutoFit/>
          </a:bodyPr>
          <a:lstStyle/>
          <a:p>
            <a:pPr algn="just"/>
            <a:r>
              <a:rPr lang="en-US" b="1" dirty="0" smtClean="0">
                <a:solidFill>
                  <a:schemeClr val="accent1">
                    <a:lumMod val="50000"/>
                  </a:schemeClr>
                </a:solidFill>
              </a:rPr>
              <a:t>IAM comprises of people, processes and products to manage identities and access to resources of an enterprise. Additionally, the enterprise shall have to ensure the correctness of data across all the systems to avoid conflicts.</a:t>
            </a:r>
            <a:endParaRPr lang="en-US" b="1" dirty="0">
              <a:solidFill>
                <a:schemeClr val="accent1">
                  <a:lumMod val="50000"/>
                </a:schemeClr>
              </a:solidFill>
            </a:endParaRPr>
          </a:p>
        </p:txBody>
      </p:sp>
      <p:sp>
        <p:nvSpPr>
          <p:cNvPr id="25" name="TextBox 24">
            <a:extLst>
              <a:ext uri="{FF2B5EF4-FFF2-40B4-BE49-F238E27FC236}">
                <a16:creationId xmlns:a16="http://schemas.microsoft.com/office/drawing/2014/main" xmlns="" id="{A757CB6A-827E-4501-9278-F7FB6CE48591}"/>
              </a:ext>
            </a:extLst>
          </p:cNvPr>
          <p:cNvSpPr txBox="1"/>
          <p:nvPr/>
        </p:nvSpPr>
        <p:spPr>
          <a:xfrm>
            <a:off x="5491086" y="3710119"/>
            <a:ext cx="641823" cy="523220"/>
          </a:xfrm>
          <a:prstGeom prst="rect">
            <a:avLst/>
          </a:prstGeom>
          <a:noFill/>
        </p:spPr>
        <p:txBody>
          <a:bodyPr wrap="square" rtlCol="0">
            <a:spAutoFit/>
          </a:bodyPr>
          <a:lstStyle/>
          <a:p>
            <a:pPr algn="ctr"/>
            <a:r>
              <a:rPr lang="en-US" sz="2800" b="1" dirty="0" smtClean="0">
                <a:solidFill>
                  <a:schemeClr val="accent2"/>
                </a:solidFill>
              </a:rPr>
              <a:t>04</a:t>
            </a:r>
            <a:endParaRPr lang="en-US" sz="2800" b="1" dirty="0">
              <a:solidFill>
                <a:schemeClr val="accent2"/>
              </a:solidFill>
            </a:endParaRPr>
          </a:p>
        </p:txBody>
      </p:sp>
      <p:sp>
        <p:nvSpPr>
          <p:cNvPr id="26" name="TextBox 25">
            <a:extLst>
              <a:ext uri="{FF2B5EF4-FFF2-40B4-BE49-F238E27FC236}">
                <a16:creationId xmlns:a16="http://schemas.microsoft.com/office/drawing/2014/main" xmlns="" id="{19D2DB27-AA07-421E-8032-2A2A2DB858A2}"/>
              </a:ext>
            </a:extLst>
          </p:cNvPr>
          <p:cNvSpPr txBox="1"/>
          <p:nvPr/>
        </p:nvSpPr>
        <p:spPr>
          <a:xfrm>
            <a:off x="6634783" y="3663868"/>
            <a:ext cx="5077756" cy="1754326"/>
          </a:xfrm>
          <a:prstGeom prst="rect">
            <a:avLst/>
          </a:prstGeom>
          <a:noFill/>
        </p:spPr>
        <p:txBody>
          <a:bodyPr wrap="square" rtlCol="0">
            <a:spAutoFit/>
          </a:bodyPr>
          <a:lstStyle/>
          <a:p>
            <a:pPr algn="just"/>
            <a:r>
              <a:rPr lang="en-US" b="1" dirty="0" smtClean="0">
                <a:solidFill>
                  <a:schemeClr val="accent1">
                    <a:lumMod val="50000"/>
                  </a:schemeClr>
                </a:solidFill>
              </a:rPr>
              <a:t>IAM components can be classified into 4 major categories: authentication, authorization, user management and central user repository (Enterprise Directory). The ultimate goal of IAM Framework is to provide the </a:t>
            </a:r>
            <a:r>
              <a:rPr lang="en-US" b="1" i="1" dirty="0" smtClean="0">
                <a:solidFill>
                  <a:schemeClr val="accent1">
                    <a:lumMod val="50000"/>
                  </a:schemeClr>
                </a:solidFill>
              </a:rPr>
              <a:t>right access to the right people at the right time.</a:t>
            </a:r>
            <a:endParaRPr lang="en-US" b="1" dirty="0">
              <a:solidFill>
                <a:schemeClr val="accent1">
                  <a:lumMod val="50000"/>
                </a:schemeClr>
              </a:solidFill>
            </a:endParaRPr>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830984" y="2458653"/>
            <a:ext cx="2898999" cy="1569660"/>
          </a:xfrm>
          <a:prstGeom prst="rect">
            <a:avLst/>
          </a:prstGeom>
          <a:noFill/>
        </p:spPr>
        <p:txBody>
          <a:bodyPr wrap="none" rtlCol="0">
            <a:spAutoFit/>
          </a:bodyPr>
          <a:lstStyle/>
          <a:p>
            <a:pPr algn="ctr"/>
            <a:r>
              <a:rPr lang="en-US" sz="3200" b="1" dirty="0" smtClean="0">
                <a:solidFill>
                  <a:schemeClr val="bg1"/>
                </a:solidFill>
              </a:rPr>
              <a:t>What is Identity</a:t>
            </a:r>
          </a:p>
          <a:p>
            <a:pPr algn="ctr"/>
            <a:r>
              <a:rPr lang="en-US" sz="3200" b="1" dirty="0" smtClean="0">
                <a:solidFill>
                  <a:schemeClr val="bg1"/>
                </a:solidFill>
              </a:rPr>
              <a:t> and Access </a:t>
            </a:r>
          </a:p>
          <a:p>
            <a:pPr algn="ctr"/>
            <a:r>
              <a:rPr lang="en-US" sz="3200" b="1" dirty="0" smtClean="0">
                <a:solidFill>
                  <a:schemeClr val="bg1"/>
                </a:solidFill>
              </a:rPr>
              <a:t>Management</a:t>
            </a:r>
            <a:endParaRPr lang="en-US" sz="3200" b="1" dirty="0">
              <a:solidFill>
                <a:schemeClr val="bg1"/>
              </a:solidFill>
            </a:endParaRPr>
          </a:p>
        </p:txBody>
      </p:sp>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250"/>
                                        <p:tgtEl>
                                          <p:spTgt spid="11"/>
                                        </p:tgtEl>
                                      </p:cBhvr>
                                    </p:animEffect>
                                  </p:childTnLst>
                                </p:cTn>
                              </p:par>
                            </p:childTnLst>
                          </p:cTn>
                        </p:par>
                        <p:par>
                          <p:cTn id="37" fill="hold">
                            <p:stCondLst>
                              <p:cond delay="250"/>
                            </p:stCondLst>
                            <p:childTnLst>
                              <p:par>
                                <p:cTn id="38" presetID="10" presetClass="entr" presetSubtype="0"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750"/>
                                        <p:tgtEl>
                                          <p:spTgt spid="21"/>
                                        </p:tgtEl>
                                      </p:cBhvr>
                                    </p:animEffect>
                                  </p:childTnLst>
                                </p:cTn>
                              </p:par>
                            </p:childTnLst>
                          </p:cTn>
                        </p:par>
                        <p:par>
                          <p:cTn id="41" fill="hold">
                            <p:stCondLst>
                              <p:cond delay="1000"/>
                            </p:stCondLst>
                            <p:childTnLst>
                              <p:par>
                                <p:cTn id="42" presetID="2" presetClass="entr" presetSubtype="2" decel="10000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2000" fill="hold"/>
                                        <p:tgtEl>
                                          <p:spTgt spid="22"/>
                                        </p:tgtEl>
                                        <p:attrNameLst>
                                          <p:attrName>ppt_x</p:attrName>
                                        </p:attrNameLst>
                                      </p:cBhvr>
                                      <p:tavLst>
                                        <p:tav tm="0">
                                          <p:val>
                                            <p:strVal val="1+#ppt_w/2"/>
                                          </p:val>
                                        </p:tav>
                                        <p:tav tm="100000">
                                          <p:val>
                                            <p:strVal val="#ppt_x"/>
                                          </p:val>
                                        </p:tav>
                                      </p:tavLst>
                                    </p:anim>
                                    <p:anim calcmode="lin" valueType="num">
                                      <p:cBhvr additive="base">
                                        <p:cTn id="45" dur="2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heel(1)">
                                      <p:cBhvr>
                                        <p:cTn id="50" dur="250"/>
                                        <p:tgtEl>
                                          <p:spTgt spid="9"/>
                                        </p:tgtEl>
                                      </p:cBhvr>
                                    </p:animEffect>
                                  </p:childTnLst>
                                </p:cTn>
                              </p:par>
                            </p:childTnLst>
                          </p:cTn>
                        </p:par>
                        <p:par>
                          <p:cTn id="51" fill="hold">
                            <p:stCondLst>
                              <p:cond delay="250"/>
                            </p:stCondLst>
                            <p:childTnLst>
                              <p:par>
                                <p:cTn id="52" presetID="10" presetClass="entr" presetSubtype="0"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750"/>
                                        <p:tgtEl>
                                          <p:spTgt spid="25"/>
                                        </p:tgtEl>
                                      </p:cBhvr>
                                    </p:animEffect>
                                  </p:childTnLst>
                                </p:cTn>
                              </p:par>
                            </p:childTnLst>
                          </p:cTn>
                        </p:par>
                        <p:par>
                          <p:cTn id="55" fill="hold">
                            <p:stCondLst>
                              <p:cond delay="1000"/>
                            </p:stCondLst>
                            <p:childTnLst>
                              <p:par>
                                <p:cTn id="56" presetID="2" presetClass="entr" presetSubtype="2" decel="100000"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additive="base">
                                        <p:cTn id="58" dur="2000" fill="hold"/>
                                        <p:tgtEl>
                                          <p:spTgt spid="26"/>
                                        </p:tgtEl>
                                        <p:attrNameLst>
                                          <p:attrName>ppt_x</p:attrName>
                                        </p:attrNameLst>
                                      </p:cBhvr>
                                      <p:tavLst>
                                        <p:tav tm="0">
                                          <p:val>
                                            <p:strVal val="1+#ppt_w/2"/>
                                          </p:val>
                                        </p:tav>
                                        <p:tav tm="100000">
                                          <p:val>
                                            <p:strVal val="#ppt_x"/>
                                          </p:val>
                                        </p:tav>
                                      </p:tavLst>
                                    </p:anim>
                                    <p:anim calcmode="lin" valueType="num">
                                      <p:cBhvr additive="base">
                                        <p:cTn id="59" dur="20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grpId="0"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heel(1)">
                                      <p:cBhvr>
                                        <p:cTn id="64"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7" grpId="0" animBg="1"/>
      <p:bldP spid="18" grpId="0" animBg="1"/>
      <p:bldP spid="19" grpId="0" animBg="1"/>
      <p:bldP spid="20" grpId="0" animBg="1"/>
      <p:bldP spid="21" grpId="0"/>
      <p:bldP spid="22" grpId="0"/>
      <p:bldP spid="25" grpId="0"/>
      <p:bldP spid="26"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3061952-A0A7-4A61-B09B-4C4B55EB0478}"/>
              </a:ext>
            </a:extLst>
          </p:cNvPr>
          <p:cNvSpPr/>
          <p:nvPr/>
        </p:nvSpPr>
        <p:spPr>
          <a:xfrm>
            <a:off x="7020308" y="633404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1105304" y="2630103"/>
            <a:ext cx="2090830" cy="1077218"/>
          </a:xfrm>
          <a:prstGeom prst="rect">
            <a:avLst/>
          </a:prstGeom>
          <a:noFill/>
        </p:spPr>
        <p:txBody>
          <a:bodyPr wrap="none" rtlCol="0">
            <a:spAutoFit/>
          </a:bodyPr>
          <a:lstStyle/>
          <a:p>
            <a:pPr algn="ctr"/>
            <a:r>
              <a:rPr lang="en-US" sz="3200" b="1" dirty="0" smtClean="0">
                <a:solidFill>
                  <a:schemeClr val="bg1"/>
                </a:solidFill>
              </a:rPr>
              <a:t>Questions?</a:t>
            </a:r>
            <a:br>
              <a:rPr lang="en-US" sz="3200" b="1" dirty="0" smtClean="0">
                <a:solidFill>
                  <a:schemeClr val="bg1"/>
                </a:solidFill>
              </a:rPr>
            </a:br>
            <a:endParaRPr lang="en-US" sz="3200" b="1" dirty="0">
              <a:solidFill>
                <a:schemeClr val="bg1"/>
              </a:solidFill>
            </a:endParaRPr>
          </a:p>
        </p:txBody>
      </p:sp>
      <p:pic>
        <p:nvPicPr>
          <p:cNvPr id="9" name="Picture 8" descr="8cG6bKR6i.jpg"/>
          <p:cNvPicPr>
            <a:picLocks noChangeAspect="1"/>
          </p:cNvPicPr>
          <p:nvPr/>
        </p:nvPicPr>
        <p:blipFill>
          <a:blip r:embed="rId2" cstate="print"/>
          <a:stretch>
            <a:fillRect/>
          </a:stretch>
        </p:blipFill>
        <p:spPr>
          <a:xfrm>
            <a:off x="5647690" y="808990"/>
            <a:ext cx="5080000" cy="5080000"/>
          </a:xfrm>
          <a:prstGeom prst="rect">
            <a:avLst/>
          </a:prstGeom>
        </p:spPr>
      </p:pic>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5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right)">
                                      <p:cBhvr>
                                        <p:cTn id="2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8" grpId="0" animBg="1"/>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xmlns="" id="{67A10A29-C34C-4AE1-A108-3CB7D913944A}"/>
              </a:ext>
            </a:extLst>
          </p:cNvPr>
          <p:cNvSpPr txBox="1"/>
          <p:nvPr/>
        </p:nvSpPr>
        <p:spPr>
          <a:xfrm>
            <a:off x="830984" y="2458653"/>
            <a:ext cx="2483820" cy="1569660"/>
          </a:xfrm>
          <a:prstGeom prst="rect">
            <a:avLst/>
          </a:prstGeom>
          <a:noFill/>
        </p:spPr>
        <p:txBody>
          <a:bodyPr wrap="none" rtlCol="0">
            <a:spAutoFit/>
          </a:bodyPr>
          <a:lstStyle/>
          <a:p>
            <a:pPr algn="ctr"/>
            <a:r>
              <a:rPr lang="en-US" sz="3200" b="1" dirty="0" smtClean="0">
                <a:solidFill>
                  <a:schemeClr val="bg1"/>
                </a:solidFill>
              </a:rPr>
              <a:t> Identity</a:t>
            </a:r>
          </a:p>
          <a:p>
            <a:pPr algn="ctr"/>
            <a:r>
              <a:rPr lang="en-US" sz="3200" b="1" dirty="0" smtClean="0">
                <a:solidFill>
                  <a:schemeClr val="bg1"/>
                </a:solidFill>
              </a:rPr>
              <a:t> and Access </a:t>
            </a:r>
          </a:p>
          <a:p>
            <a:pPr algn="ctr"/>
            <a:r>
              <a:rPr lang="en-US" sz="3200" b="1" dirty="0" smtClean="0">
                <a:solidFill>
                  <a:schemeClr val="bg1"/>
                </a:solidFill>
              </a:rPr>
              <a:t>Management</a:t>
            </a:r>
            <a:endParaRPr lang="en-US" sz="3200" b="1" dirty="0">
              <a:solidFill>
                <a:schemeClr val="bg1"/>
              </a:solidFill>
              <a:latin typeface="+mj-lt"/>
            </a:endParaRPr>
          </a:p>
        </p:txBody>
      </p:sp>
      <p:sp>
        <p:nvSpPr>
          <p:cNvPr id="6" name="Rounded Rectangle 5"/>
          <p:cNvSpPr/>
          <p:nvPr/>
        </p:nvSpPr>
        <p:spPr>
          <a:xfrm>
            <a:off x="7098030" y="1367790"/>
            <a:ext cx="2667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IAM/IDAM</a:t>
            </a:r>
            <a:endParaRPr lang="en-US" dirty="0"/>
          </a:p>
        </p:txBody>
      </p:sp>
      <p:sp>
        <p:nvSpPr>
          <p:cNvPr id="7" name="Down Arrow 6"/>
          <p:cNvSpPr/>
          <p:nvPr/>
        </p:nvSpPr>
        <p:spPr>
          <a:xfrm>
            <a:off x="8412480" y="1977390"/>
            <a:ext cx="125730" cy="7086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Shape 7"/>
          <p:cNvSpPr/>
          <p:nvPr/>
        </p:nvSpPr>
        <p:spPr>
          <a:xfrm flipV="1">
            <a:off x="7303770" y="2720340"/>
            <a:ext cx="1143000" cy="18288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7284720" y="2884170"/>
            <a:ext cx="125730" cy="7086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806440" y="3653790"/>
            <a:ext cx="2438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Identity Management</a:t>
            </a:r>
            <a:endParaRPr lang="en-US" dirty="0"/>
          </a:p>
        </p:txBody>
      </p:sp>
      <p:sp>
        <p:nvSpPr>
          <p:cNvPr id="11" name="L-Shape 10"/>
          <p:cNvSpPr/>
          <p:nvPr/>
        </p:nvSpPr>
        <p:spPr>
          <a:xfrm flipH="1" flipV="1">
            <a:off x="8496300" y="2712720"/>
            <a:ext cx="1143000" cy="18288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9528810" y="2876550"/>
            <a:ext cx="125730" cy="7086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835390" y="3653790"/>
            <a:ext cx="2667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Access Management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childTnLst>
                          </p:cTn>
                        </p:par>
                        <p:par>
                          <p:cTn id="12" fill="hold">
                            <p:stCondLst>
                              <p:cond delay="2000"/>
                            </p:stCondLst>
                            <p:childTnLst>
                              <p:par>
                                <p:cTn id="13" presetID="22" presetClass="entr" presetSubtype="2"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2500"/>
                            </p:stCondLst>
                            <p:childTnLst>
                              <p:par>
                                <p:cTn id="17" presetID="22"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par>
                          <p:cTn id="20" fill="hold">
                            <p:stCondLst>
                              <p:cond delay="3000"/>
                            </p:stCondLst>
                            <p:childTnLst>
                              <p:par>
                                <p:cTn id="21" presetID="22" presetClass="entr" presetSubtype="4" fill="hold" grpId="0" nodeType="afterEffect">
                                  <p:stCondLst>
                                    <p:cond delay="0"/>
                                  </p:stCondLst>
                                  <p:childTnLst>
                                    <p:set>
                                      <p:cBhvr>
                                        <p:cTn id="22" dur="1" fill="hold">
                                          <p:stCondLst>
                                            <p:cond delay="0"/>
                                          </p:stCondLst>
                                        </p:cTn>
                                        <p:tgtEl>
                                          <p:spTgt spid="10">
                                            <p:bg/>
                                          </p:spTgt>
                                        </p:tgtEl>
                                        <p:attrNameLst>
                                          <p:attrName>style.visibility</p:attrName>
                                        </p:attrNameLst>
                                      </p:cBhvr>
                                      <p:to>
                                        <p:strVal val="visible"/>
                                      </p:to>
                                    </p:set>
                                    <p:animEffect transition="in" filter="wipe(down)">
                                      <p:cBhvr>
                                        <p:cTn id="23" dur="500"/>
                                        <p:tgtEl>
                                          <p:spTgt spid="10">
                                            <p:bg/>
                                          </p:spTgt>
                                        </p:tgtEl>
                                      </p:cBhvr>
                                    </p:animEffect>
                                  </p:childTnLst>
                                </p:cTn>
                              </p:par>
                            </p:childTnLst>
                          </p:cTn>
                        </p:par>
                        <p:par>
                          <p:cTn id="24" fill="hold">
                            <p:stCondLst>
                              <p:cond delay="3500"/>
                            </p:stCondLst>
                            <p:childTnLst>
                              <p:par>
                                <p:cTn id="25" presetID="22" presetClass="entr" presetSubtype="4"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down)">
                                      <p:cBhvr>
                                        <p:cTn id="27" dur="500"/>
                                        <p:tgtEl>
                                          <p:spTgt spid="10">
                                            <p:txEl>
                                              <p:pRg st="0" end="0"/>
                                            </p:txEl>
                                          </p:spTgt>
                                        </p:tgtEl>
                                      </p:cBhvr>
                                    </p:animEffect>
                                  </p:childTnLst>
                                </p:cTn>
                              </p:par>
                            </p:childTnLst>
                          </p:cTn>
                        </p:par>
                        <p:par>
                          <p:cTn id="28" fill="hold">
                            <p:stCondLst>
                              <p:cond delay="4000"/>
                            </p:stCondLst>
                            <p:childTnLst>
                              <p:par>
                                <p:cTn id="29" presetID="22" presetClass="entr" presetSubtype="8"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par>
                          <p:cTn id="32" fill="hold">
                            <p:stCondLst>
                              <p:cond delay="4500"/>
                            </p:stCondLst>
                            <p:childTnLst>
                              <p:par>
                                <p:cTn id="33" presetID="22" presetClass="entr" presetSubtype="1"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5000"/>
                            </p:stCondLst>
                            <p:childTnLst>
                              <p:par>
                                <p:cTn id="37" presetID="22" presetClass="entr" presetSubtype="4" fill="hold" grpId="0" nodeType="afterEffect">
                                  <p:stCondLst>
                                    <p:cond delay="0"/>
                                  </p:stCondLst>
                                  <p:childTnLst>
                                    <p:set>
                                      <p:cBhvr>
                                        <p:cTn id="38" dur="1" fill="hold">
                                          <p:stCondLst>
                                            <p:cond delay="0"/>
                                          </p:stCondLst>
                                        </p:cTn>
                                        <p:tgtEl>
                                          <p:spTgt spid="13">
                                            <p:bg/>
                                          </p:spTgt>
                                        </p:tgtEl>
                                        <p:attrNameLst>
                                          <p:attrName>style.visibility</p:attrName>
                                        </p:attrNameLst>
                                      </p:cBhvr>
                                      <p:to>
                                        <p:strVal val="visible"/>
                                      </p:to>
                                    </p:set>
                                    <p:animEffect transition="in" filter="wipe(down)">
                                      <p:cBhvr>
                                        <p:cTn id="39" dur="500"/>
                                        <p:tgtEl>
                                          <p:spTgt spid="13">
                                            <p:bg/>
                                          </p:spTgt>
                                        </p:tgtEl>
                                      </p:cBhvr>
                                    </p:animEffect>
                                  </p:childTnLst>
                                </p:cTn>
                              </p:par>
                            </p:childTnLst>
                          </p:cTn>
                        </p:par>
                        <p:par>
                          <p:cTn id="40" fill="hold">
                            <p:stCondLst>
                              <p:cond delay="5500"/>
                            </p:stCondLst>
                            <p:childTnLst>
                              <p:par>
                                <p:cTn id="41" presetID="22" presetClass="entr" presetSubtype="4" fill="hold" grpId="0" nodeType="after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Effect transition="in" filter="wipe(down)">
                                      <p:cBhvr>
                                        <p:cTn id="43"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9" grpId="0" animBg="1"/>
      <p:bldP spid="10" grpId="0" build="allAtOnce" animBg="1"/>
      <p:bldP spid="11" grpId="0" animBg="1"/>
      <p:bldP spid="12" grpId="0" animBg="1"/>
      <p:bldP spid="13" grpId="0" build="allAtOnce"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89ABC871-4F63-485F-B900-425F59EBA8FB}"/>
              </a:ext>
            </a:extLst>
          </p:cNvPr>
          <p:cNvSpPr/>
          <p:nvPr/>
        </p:nvSpPr>
        <p:spPr>
          <a:xfrm>
            <a:off x="5717477" y="243269"/>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888134" y="1967163"/>
            <a:ext cx="2462342" cy="2554545"/>
          </a:xfrm>
          <a:prstGeom prst="rect">
            <a:avLst/>
          </a:prstGeom>
          <a:noFill/>
        </p:spPr>
        <p:txBody>
          <a:bodyPr wrap="none" rtlCol="0">
            <a:spAutoFit/>
          </a:bodyPr>
          <a:lstStyle/>
          <a:p>
            <a:pPr algn="ctr"/>
            <a:r>
              <a:rPr lang="en-US" sz="3200" b="1" dirty="0" smtClean="0">
                <a:solidFill>
                  <a:schemeClr val="bg1"/>
                </a:solidFill>
              </a:rPr>
              <a:t> Access </a:t>
            </a:r>
          </a:p>
          <a:p>
            <a:pPr algn="ctr"/>
            <a:r>
              <a:rPr lang="en-US" sz="3200" b="1" dirty="0" smtClean="0">
                <a:solidFill>
                  <a:schemeClr val="bg1"/>
                </a:solidFill>
              </a:rPr>
              <a:t>Management</a:t>
            </a:r>
          </a:p>
          <a:p>
            <a:pPr algn="ctr"/>
            <a:endParaRPr lang="en-IN" sz="3200" b="1" dirty="0" smtClean="0">
              <a:solidFill>
                <a:schemeClr val="bg1"/>
              </a:solidFill>
              <a:latin typeface="+mj-lt"/>
            </a:endParaRPr>
          </a:p>
          <a:p>
            <a:pPr algn="ctr"/>
            <a:r>
              <a:rPr lang="en-IN" sz="3200" b="1" dirty="0" smtClean="0">
                <a:solidFill>
                  <a:schemeClr val="bg1"/>
                </a:solidFill>
                <a:latin typeface="+mj-lt"/>
              </a:rPr>
              <a:t>Identity</a:t>
            </a:r>
          </a:p>
          <a:p>
            <a:pPr algn="ctr"/>
            <a:r>
              <a:rPr lang="en-IN" sz="3200" b="1" dirty="0" smtClean="0">
                <a:solidFill>
                  <a:schemeClr val="bg1"/>
                </a:solidFill>
                <a:latin typeface="+mj-lt"/>
              </a:rPr>
              <a:t>Management</a:t>
            </a:r>
            <a:endParaRPr lang="en-US" sz="3200" b="1" dirty="0">
              <a:solidFill>
                <a:schemeClr val="bg1"/>
              </a:solidFill>
              <a:latin typeface="+mj-lt"/>
            </a:endParaRPr>
          </a:p>
        </p:txBody>
      </p:sp>
      <p:sp>
        <p:nvSpPr>
          <p:cNvPr id="22" name="TextBox 21">
            <a:extLst>
              <a:ext uri="{FF2B5EF4-FFF2-40B4-BE49-F238E27FC236}">
                <a16:creationId xmlns:a16="http://schemas.microsoft.com/office/drawing/2014/main" xmlns="" id="{1AD15403-861A-47F1-BE64-3B6543AA2854}"/>
              </a:ext>
            </a:extLst>
          </p:cNvPr>
          <p:cNvSpPr txBox="1"/>
          <p:nvPr/>
        </p:nvSpPr>
        <p:spPr>
          <a:xfrm>
            <a:off x="4498354" y="877055"/>
            <a:ext cx="3433707" cy="584775"/>
          </a:xfrm>
          <a:prstGeom prst="rect">
            <a:avLst/>
          </a:prstGeom>
          <a:noFill/>
        </p:spPr>
        <p:txBody>
          <a:bodyPr wrap="square" rtlCol="0">
            <a:spAutoFit/>
          </a:bodyPr>
          <a:lstStyle/>
          <a:p>
            <a:r>
              <a:rPr lang="en-US" sz="3200" b="1" dirty="0" smtClean="0">
                <a:solidFill>
                  <a:schemeClr val="accent2"/>
                </a:solidFill>
              </a:rPr>
              <a:t>Authentication</a:t>
            </a:r>
            <a:endParaRPr lang="en-US" sz="3200" b="1" dirty="0">
              <a:solidFill>
                <a:schemeClr val="accent2"/>
              </a:solidFill>
            </a:endParaRPr>
          </a:p>
        </p:txBody>
      </p:sp>
      <p:sp>
        <p:nvSpPr>
          <p:cNvPr id="25" name="Rectangle 24">
            <a:extLst>
              <a:ext uri="{FF2B5EF4-FFF2-40B4-BE49-F238E27FC236}">
                <a16:creationId xmlns:a16="http://schemas.microsoft.com/office/drawing/2014/main" xmlns="" id="{38493CCC-2866-46CB-A818-7FBC3E4D426A}"/>
              </a:ext>
            </a:extLst>
          </p:cNvPr>
          <p:cNvSpPr/>
          <p:nvPr/>
        </p:nvSpPr>
        <p:spPr>
          <a:xfrm>
            <a:off x="4561853" y="1546503"/>
            <a:ext cx="3587737" cy="1200329"/>
          </a:xfrm>
          <a:prstGeom prst="rect">
            <a:avLst/>
          </a:prstGeom>
        </p:spPr>
        <p:txBody>
          <a:bodyPr wrap="square">
            <a:spAutoFit/>
          </a:bodyPr>
          <a:lstStyle/>
          <a:p>
            <a:r>
              <a:rPr lang="en-US" b="1" dirty="0" smtClean="0">
                <a:solidFill>
                  <a:schemeClr val="accent1">
                    <a:lumMod val="50000"/>
                  </a:schemeClr>
                </a:solidFill>
              </a:rPr>
              <a:t>Single Sign-On</a:t>
            </a:r>
          </a:p>
          <a:p>
            <a:r>
              <a:rPr lang="en-IN" b="1" dirty="0" smtClean="0">
                <a:solidFill>
                  <a:schemeClr val="accent1">
                    <a:lumMod val="50000"/>
                  </a:schemeClr>
                </a:solidFill>
              </a:rPr>
              <a:t>Session Management</a:t>
            </a:r>
          </a:p>
          <a:p>
            <a:r>
              <a:rPr lang="en-IN" b="1" dirty="0" smtClean="0">
                <a:solidFill>
                  <a:schemeClr val="accent1">
                    <a:lumMod val="50000"/>
                  </a:schemeClr>
                </a:solidFill>
              </a:rPr>
              <a:t>Password Service</a:t>
            </a:r>
          </a:p>
          <a:p>
            <a:r>
              <a:rPr lang="en-IN" b="1" dirty="0" smtClean="0">
                <a:solidFill>
                  <a:schemeClr val="accent1">
                    <a:lumMod val="50000"/>
                  </a:schemeClr>
                </a:solidFill>
              </a:rPr>
              <a:t>Strong Authentication</a:t>
            </a:r>
            <a:endParaRPr lang="en-US" b="1" dirty="0">
              <a:solidFill>
                <a:schemeClr val="accent1">
                  <a:lumMod val="50000"/>
                </a:schemeClr>
              </a:solidFill>
            </a:endParaRPr>
          </a:p>
        </p:txBody>
      </p:sp>
      <p:sp>
        <p:nvSpPr>
          <p:cNvPr id="34" name="TextBox 33">
            <a:extLst>
              <a:ext uri="{FF2B5EF4-FFF2-40B4-BE49-F238E27FC236}">
                <a16:creationId xmlns:a16="http://schemas.microsoft.com/office/drawing/2014/main" xmlns="" id="{1AD15403-861A-47F1-BE64-3B6543AA2854}"/>
              </a:ext>
            </a:extLst>
          </p:cNvPr>
          <p:cNvSpPr txBox="1"/>
          <p:nvPr/>
        </p:nvSpPr>
        <p:spPr>
          <a:xfrm>
            <a:off x="8228344" y="846575"/>
            <a:ext cx="3433707" cy="584775"/>
          </a:xfrm>
          <a:prstGeom prst="rect">
            <a:avLst/>
          </a:prstGeom>
          <a:noFill/>
        </p:spPr>
        <p:txBody>
          <a:bodyPr wrap="square" rtlCol="0">
            <a:spAutoFit/>
          </a:bodyPr>
          <a:lstStyle/>
          <a:p>
            <a:r>
              <a:rPr lang="en-US" sz="3200" b="1" dirty="0" smtClean="0">
                <a:solidFill>
                  <a:schemeClr val="accent2"/>
                </a:solidFill>
              </a:rPr>
              <a:t>Authorization</a:t>
            </a:r>
            <a:endParaRPr lang="en-US" sz="3200" b="1" dirty="0">
              <a:solidFill>
                <a:schemeClr val="accent2"/>
              </a:solidFill>
            </a:endParaRPr>
          </a:p>
        </p:txBody>
      </p:sp>
      <p:sp>
        <p:nvSpPr>
          <p:cNvPr id="35" name="Rectangle 34">
            <a:extLst>
              <a:ext uri="{FF2B5EF4-FFF2-40B4-BE49-F238E27FC236}">
                <a16:creationId xmlns:a16="http://schemas.microsoft.com/office/drawing/2014/main" xmlns="" id="{38493CCC-2866-46CB-A818-7FBC3E4D426A}"/>
              </a:ext>
            </a:extLst>
          </p:cNvPr>
          <p:cNvSpPr/>
          <p:nvPr/>
        </p:nvSpPr>
        <p:spPr>
          <a:xfrm>
            <a:off x="8463293" y="1561743"/>
            <a:ext cx="3587737" cy="1200329"/>
          </a:xfrm>
          <a:prstGeom prst="rect">
            <a:avLst/>
          </a:prstGeom>
        </p:spPr>
        <p:txBody>
          <a:bodyPr wrap="square">
            <a:spAutoFit/>
          </a:bodyPr>
          <a:lstStyle/>
          <a:p>
            <a:r>
              <a:rPr lang="en-US" b="1" dirty="0" smtClean="0">
                <a:solidFill>
                  <a:schemeClr val="accent1">
                    <a:lumMod val="50000"/>
                  </a:schemeClr>
                </a:solidFill>
              </a:rPr>
              <a:t>Role-based</a:t>
            </a:r>
          </a:p>
          <a:p>
            <a:r>
              <a:rPr lang="en-IN" b="1" dirty="0" smtClean="0">
                <a:solidFill>
                  <a:schemeClr val="accent1">
                    <a:lumMod val="50000"/>
                  </a:schemeClr>
                </a:solidFill>
              </a:rPr>
              <a:t>Rule-based</a:t>
            </a:r>
          </a:p>
          <a:p>
            <a:r>
              <a:rPr lang="en-IN" b="1" dirty="0" err="1" smtClean="0">
                <a:solidFill>
                  <a:schemeClr val="accent1">
                    <a:lumMod val="50000"/>
                  </a:schemeClr>
                </a:solidFill>
              </a:rPr>
              <a:t>Artribute</a:t>
            </a:r>
            <a:r>
              <a:rPr lang="en-IN" b="1" dirty="0" smtClean="0">
                <a:solidFill>
                  <a:schemeClr val="accent1">
                    <a:lumMod val="50000"/>
                  </a:schemeClr>
                </a:solidFill>
              </a:rPr>
              <a:t>-based</a:t>
            </a:r>
          </a:p>
          <a:p>
            <a:r>
              <a:rPr lang="en-IN" b="1" dirty="0" smtClean="0">
                <a:solidFill>
                  <a:schemeClr val="accent1">
                    <a:lumMod val="50000"/>
                  </a:schemeClr>
                </a:solidFill>
              </a:rPr>
              <a:t>Remote - Authorization</a:t>
            </a:r>
            <a:endParaRPr lang="en-US" b="1" dirty="0">
              <a:solidFill>
                <a:schemeClr val="accent1">
                  <a:lumMod val="50000"/>
                </a:schemeClr>
              </a:solidFill>
            </a:endParaRPr>
          </a:p>
        </p:txBody>
      </p:sp>
      <p:sp>
        <p:nvSpPr>
          <p:cNvPr id="36" name="TextBox 35">
            <a:extLst>
              <a:ext uri="{FF2B5EF4-FFF2-40B4-BE49-F238E27FC236}">
                <a16:creationId xmlns:a16="http://schemas.microsoft.com/office/drawing/2014/main" xmlns="" id="{1AD15403-861A-47F1-BE64-3B6543AA2854}"/>
              </a:ext>
            </a:extLst>
          </p:cNvPr>
          <p:cNvSpPr txBox="1"/>
          <p:nvPr/>
        </p:nvSpPr>
        <p:spPr>
          <a:xfrm>
            <a:off x="4403104" y="3662165"/>
            <a:ext cx="3433707" cy="584775"/>
          </a:xfrm>
          <a:prstGeom prst="rect">
            <a:avLst/>
          </a:prstGeom>
          <a:noFill/>
        </p:spPr>
        <p:txBody>
          <a:bodyPr wrap="square" rtlCol="0">
            <a:spAutoFit/>
          </a:bodyPr>
          <a:lstStyle/>
          <a:p>
            <a:r>
              <a:rPr lang="en-US" sz="3200" b="1" dirty="0" smtClean="0">
                <a:solidFill>
                  <a:schemeClr val="accent2"/>
                </a:solidFill>
              </a:rPr>
              <a:t>User Management</a:t>
            </a:r>
            <a:endParaRPr lang="en-US" sz="3200" b="1" dirty="0">
              <a:solidFill>
                <a:schemeClr val="accent2"/>
              </a:solidFill>
            </a:endParaRPr>
          </a:p>
        </p:txBody>
      </p:sp>
      <p:sp>
        <p:nvSpPr>
          <p:cNvPr id="37" name="Rectangle 36">
            <a:extLst>
              <a:ext uri="{FF2B5EF4-FFF2-40B4-BE49-F238E27FC236}">
                <a16:creationId xmlns:a16="http://schemas.microsoft.com/office/drawing/2014/main" xmlns="" id="{38493CCC-2866-46CB-A818-7FBC3E4D426A}"/>
              </a:ext>
            </a:extLst>
          </p:cNvPr>
          <p:cNvSpPr/>
          <p:nvPr/>
        </p:nvSpPr>
        <p:spPr>
          <a:xfrm>
            <a:off x="4592333" y="4354473"/>
            <a:ext cx="3587737" cy="1477328"/>
          </a:xfrm>
          <a:prstGeom prst="rect">
            <a:avLst/>
          </a:prstGeom>
        </p:spPr>
        <p:txBody>
          <a:bodyPr wrap="square">
            <a:spAutoFit/>
          </a:bodyPr>
          <a:lstStyle/>
          <a:p>
            <a:r>
              <a:rPr lang="en-US" b="1" dirty="0" smtClean="0">
                <a:solidFill>
                  <a:schemeClr val="accent1">
                    <a:lumMod val="50000"/>
                  </a:schemeClr>
                </a:solidFill>
              </a:rPr>
              <a:t>Delegated Administration</a:t>
            </a:r>
          </a:p>
          <a:p>
            <a:r>
              <a:rPr lang="en-IN" b="1" dirty="0" smtClean="0">
                <a:solidFill>
                  <a:schemeClr val="accent1">
                    <a:lumMod val="50000"/>
                  </a:schemeClr>
                </a:solidFill>
              </a:rPr>
              <a:t>User and Role Management</a:t>
            </a:r>
          </a:p>
          <a:p>
            <a:r>
              <a:rPr lang="en-IN" b="1" dirty="0" smtClean="0">
                <a:solidFill>
                  <a:schemeClr val="accent1">
                    <a:lumMod val="50000"/>
                  </a:schemeClr>
                </a:solidFill>
              </a:rPr>
              <a:t>Provisioning</a:t>
            </a:r>
          </a:p>
          <a:p>
            <a:r>
              <a:rPr lang="en-IN" b="1" dirty="0" smtClean="0">
                <a:solidFill>
                  <a:schemeClr val="accent1">
                    <a:lumMod val="50000"/>
                  </a:schemeClr>
                </a:solidFill>
              </a:rPr>
              <a:t>Password Management</a:t>
            </a:r>
          </a:p>
          <a:p>
            <a:r>
              <a:rPr lang="en-IN" b="1" dirty="0" smtClean="0">
                <a:solidFill>
                  <a:schemeClr val="accent1">
                    <a:lumMod val="50000"/>
                  </a:schemeClr>
                </a:solidFill>
              </a:rPr>
              <a:t>Self - service</a:t>
            </a:r>
            <a:endParaRPr lang="en-US" b="1" dirty="0">
              <a:solidFill>
                <a:schemeClr val="accent1">
                  <a:lumMod val="50000"/>
                </a:schemeClr>
              </a:solidFill>
            </a:endParaRPr>
          </a:p>
        </p:txBody>
      </p:sp>
      <p:sp>
        <p:nvSpPr>
          <p:cNvPr id="38" name="TextBox 37">
            <a:extLst>
              <a:ext uri="{FF2B5EF4-FFF2-40B4-BE49-F238E27FC236}">
                <a16:creationId xmlns:a16="http://schemas.microsoft.com/office/drawing/2014/main" xmlns="" id="{1AD15403-861A-47F1-BE64-3B6543AA2854}"/>
              </a:ext>
            </a:extLst>
          </p:cNvPr>
          <p:cNvSpPr txBox="1"/>
          <p:nvPr/>
        </p:nvSpPr>
        <p:spPr>
          <a:xfrm>
            <a:off x="8298180" y="3620255"/>
            <a:ext cx="3749040" cy="584775"/>
          </a:xfrm>
          <a:prstGeom prst="rect">
            <a:avLst/>
          </a:prstGeom>
          <a:noFill/>
        </p:spPr>
        <p:txBody>
          <a:bodyPr wrap="square" rtlCol="0">
            <a:spAutoFit/>
          </a:bodyPr>
          <a:lstStyle/>
          <a:p>
            <a:r>
              <a:rPr lang="en-US" sz="3200" b="1" dirty="0" smtClean="0">
                <a:solidFill>
                  <a:schemeClr val="accent2"/>
                </a:solidFill>
              </a:rPr>
              <a:t> User Repository</a:t>
            </a:r>
            <a:endParaRPr lang="en-US" sz="3200" b="1" dirty="0">
              <a:solidFill>
                <a:schemeClr val="accent2"/>
              </a:solidFill>
            </a:endParaRPr>
          </a:p>
        </p:txBody>
      </p:sp>
      <p:sp>
        <p:nvSpPr>
          <p:cNvPr id="39" name="Rectangle 38">
            <a:extLst>
              <a:ext uri="{FF2B5EF4-FFF2-40B4-BE49-F238E27FC236}">
                <a16:creationId xmlns:a16="http://schemas.microsoft.com/office/drawing/2014/main" xmlns="" id="{38493CCC-2866-46CB-A818-7FBC3E4D426A}"/>
              </a:ext>
            </a:extLst>
          </p:cNvPr>
          <p:cNvSpPr/>
          <p:nvPr/>
        </p:nvSpPr>
        <p:spPr>
          <a:xfrm>
            <a:off x="8573783" y="4369713"/>
            <a:ext cx="3587737" cy="1200329"/>
          </a:xfrm>
          <a:prstGeom prst="rect">
            <a:avLst/>
          </a:prstGeom>
        </p:spPr>
        <p:txBody>
          <a:bodyPr wrap="square">
            <a:spAutoFit/>
          </a:bodyPr>
          <a:lstStyle/>
          <a:p>
            <a:r>
              <a:rPr lang="en-US" b="1" dirty="0" smtClean="0">
                <a:solidFill>
                  <a:schemeClr val="accent1">
                    <a:lumMod val="50000"/>
                  </a:schemeClr>
                </a:solidFill>
              </a:rPr>
              <a:t>Directory</a:t>
            </a:r>
          </a:p>
          <a:p>
            <a:r>
              <a:rPr lang="en-IN" b="1" dirty="0" smtClean="0">
                <a:solidFill>
                  <a:schemeClr val="accent1">
                    <a:lumMod val="50000"/>
                  </a:schemeClr>
                </a:solidFill>
              </a:rPr>
              <a:t>Data Synchronization</a:t>
            </a:r>
          </a:p>
          <a:p>
            <a:r>
              <a:rPr lang="en-IN" b="1" dirty="0" smtClean="0">
                <a:solidFill>
                  <a:schemeClr val="accent1">
                    <a:lumMod val="50000"/>
                  </a:schemeClr>
                </a:solidFill>
              </a:rPr>
              <a:t>Meta - directory</a:t>
            </a:r>
          </a:p>
          <a:p>
            <a:r>
              <a:rPr lang="en-IN" b="1" dirty="0" smtClean="0">
                <a:solidFill>
                  <a:schemeClr val="accent1">
                    <a:lumMod val="50000"/>
                  </a:schemeClr>
                </a:solidFill>
              </a:rPr>
              <a:t>Virtual directory</a:t>
            </a:r>
            <a:endParaRPr lang="en-US" b="1" dirty="0">
              <a:solidFill>
                <a:schemeClr val="accent1">
                  <a:lumMod val="50000"/>
                </a:schemeClr>
              </a:solidFill>
            </a:endParaRPr>
          </a:p>
        </p:txBody>
      </p:sp>
      <p:sp>
        <p:nvSpPr>
          <p:cNvPr id="40" name="Snip Diagonal Corner Rectangle 39"/>
          <p:cNvSpPr/>
          <p:nvPr/>
        </p:nvSpPr>
        <p:spPr>
          <a:xfrm>
            <a:off x="4869180" y="1943100"/>
            <a:ext cx="6309360" cy="2480310"/>
          </a:xfrm>
          <a:prstGeom prst="snip2DiagRect">
            <a:avLst/>
          </a:prstGeom>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t>Identity and Access Management(IAM)</a:t>
            </a:r>
          </a:p>
          <a:p>
            <a:pPr algn="ctr"/>
            <a:r>
              <a:rPr lang="en-IN" sz="2800" b="1" dirty="0" smtClean="0"/>
              <a:t>Providing the right people with</a:t>
            </a:r>
          </a:p>
          <a:p>
            <a:pPr algn="ctr"/>
            <a:r>
              <a:rPr lang="en-IN" sz="2800" b="1" dirty="0" smtClean="0"/>
              <a:t>the right access at the right time.</a:t>
            </a:r>
            <a:endParaRPr lang="en-US" sz="2800" b="1" dirty="0"/>
          </a:p>
        </p:txBody>
      </p:sp>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2" decel="10000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1000" fill="hold"/>
                                        <p:tgtEl>
                                          <p:spTgt spid="22"/>
                                        </p:tgtEl>
                                        <p:attrNameLst>
                                          <p:attrName>ppt_x</p:attrName>
                                        </p:attrNameLst>
                                      </p:cBhvr>
                                      <p:tavLst>
                                        <p:tav tm="0">
                                          <p:val>
                                            <p:strVal val="1+#ppt_w/2"/>
                                          </p:val>
                                        </p:tav>
                                        <p:tav tm="100000">
                                          <p:val>
                                            <p:strVal val="#ppt_x"/>
                                          </p:val>
                                        </p:tav>
                                      </p:tavLst>
                                    </p:anim>
                                    <p:anim calcmode="lin" valueType="num">
                                      <p:cBhvr additive="base">
                                        <p:cTn id="31" dur="1000" fill="hold"/>
                                        <p:tgtEl>
                                          <p:spTgt spid="22"/>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wipe(left)">
                                      <p:cBhvr>
                                        <p:cTn id="35" dur="500"/>
                                        <p:tgtEl>
                                          <p:spTgt spid="25">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5">
                                            <p:txEl>
                                              <p:pRg st="1" end="1"/>
                                            </p:txEl>
                                          </p:spTgt>
                                        </p:tgtEl>
                                        <p:attrNameLst>
                                          <p:attrName>style.visibility</p:attrName>
                                        </p:attrNameLst>
                                      </p:cBhvr>
                                      <p:to>
                                        <p:strVal val="visible"/>
                                      </p:to>
                                    </p:set>
                                    <p:animEffect transition="in" filter="wipe(left)">
                                      <p:cBhvr>
                                        <p:cTn id="40" dur="500"/>
                                        <p:tgtEl>
                                          <p:spTgt spid="25">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5">
                                            <p:txEl>
                                              <p:pRg st="2" end="2"/>
                                            </p:txEl>
                                          </p:spTgt>
                                        </p:tgtEl>
                                        <p:attrNameLst>
                                          <p:attrName>style.visibility</p:attrName>
                                        </p:attrNameLst>
                                      </p:cBhvr>
                                      <p:to>
                                        <p:strVal val="visible"/>
                                      </p:to>
                                    </p:set>
                                    <p:animEffect transition="in" filter="wipe(left)">
                                      <p:cBhvr>
                                        <p:cTn id="45" dur="500"/>
                                        <p:tgtEl>
                                          <p:spTgt spid="25">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5">
                                            <p:txEl>
                                              <p:pRg st="3" end="3"/>
                                            </p:txEl>
                                          </p:spTgt>
                                        </p:tgtEl>
                                        <p:attrNameLst>
                                          <p:attrName>style.visibility</p:attrName>
                                        </p:attrNameLst>
                                      </p:cBhvr>
                                      <p:to>
                                        <p:strVal val="visible"/>
                                      </p:to>
                                    </p:set>
                                    <p:animEffect transition="in" filter="wipe(left)">
                                      <p:cBhvr>
                                        <p:cTn id="50" dur="500"/>
                                        <p:tgtEl>
                                          <p:spTgt spid="25">
                                            <p:txEl>
                                              <p:pRg st="3" end="3"/>
                                            </p:txEl>
                                          </p:spTgt>
                                        </p:tgtEl>
                                      </p:cBhvr>
                                    </p:animEffect>
                                  </p:childTnLst>
                                </p:cTn>
                              </p:par>
                              <p:par>
                                <p:cTn id="51" presetID="2" presetClass="entr" presetSubtype="2" decel="10000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additive="base">
                                        <p:cTn id="53" dur="500" fill="hold"/>
                                        <p:tgtEl>
                                          <p:spTgt spid="34"/>
                                        </p:tgtEl>
                                        <p:attrNameLst>
                                          <p:attrName>ppt_x</p:attrName>
                                        </p:attrNameLst>
                                      </p:cBhvr>
                                      <p:tavLst>
                                        <p:tav tm="0">
                                          <p:val>
                                            <p:strVal val="1+#ppt_w/2"/>
                                          </p:val>
                                        </p:tav>
                                        <p:tav tm="100000">
                                          <p:val>
                                            <p:strVal val="#ppt_x"/>
                                          </p:val>
                                        </p:tav>
                                      </p:tavLst>
                                    </p:anim>
                                    <p:anim calcmode="lin" valueType="num">
                                      <p:cBhvr additive="base">
                                        <p:cTn id="54" dur="500" fill="hold"/>
                                        <p:tgtEl>
                                          <p:spTgt spid="34"/>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left)">
                                      <p:cBhvr>
                                        <p:cTn id="58" dur="500"/>
                                        <p:tgtEl>
                                          <p:spTgt spid="35">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5">
                                            <p:txEl>
                                              <p:pRg st="1" end="1"/>
                                            </p:txEl>
                                          </p:spTgt>
                                        </p:tgtEl>
                                        <p:attrNameLst>
                                          <p:attrName>style.visibility</p:attrName>
                                        </p:attrNameLst>
                                      </p:cBhvr>
                                      <p:to>
                                        <p:strVal val="visible"/>
                                      </p:to>
                                    </p:set>
                                    <p:animEffect transition="in" filter="wipe(left)">
                                      <p:cBhvr>
                                        <p:cTn id="63" dur="500"/>
                                        <p:tgtEl>
                                          <p:spTgt spid="35">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5">
                                            <p:txEl>
                                              <p:pRg st="2" end="2"/>
                                            </p:txEl>
                                          </p:spTgt>
                                        </p:tgtEl>
                                        <p:attrNameLst>
                                          <p:attrName>style.visibility</p:attrName>
                                        </p:attrNameLst>
                                      </p:cBhvr>
                                      <p:to>
                                        <p:strVal val="visible"/>
                                      </p:to>
                                    </p:set>
                                    <p:animEffect transition="in" filter="wipe(left)">
                                      <p:cBhvr>
                                        <p:cTn id="68" dur="500"/>
                                        <p:tgtEl>
                                          <p:spTgt spid="35">
                                            <p:txEl>
                                              <p:pRg st="2" end="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35">
                                            <p:txEl>
                                              <p:pRg st="3" end="3"/>
                                            </p:txEl>
                                          </p:spTgt>
                                        </p:tgtEl>
                                        <p:attrNameLst>
                                          <p:attrName>style.visibility</p:attrName>
                                        </p:attrNameLst>
                                      </p:cBhvr>
                                      <p:to>
                                        <p:strVal val="visible"/>
                                      </p:to>
                                    </p:set>
                                    <p:animEffect transition="in" filter="wipe(left)">
                                      <p:cBhvr>
                                        <p:cTn id="73" dur="500"/>
                                        <p:tgtEl>
                                          <p:spTgt spid="35">
                                            <p:txEl>
                                              <p:pRg st="3" end="3"/>
                                            </p:txEl>
                                          </p:spTgt>
                                        </p:tgtEl>
                                      </p:cBhvr>
                                    </p:animEffect>
                                  </p:childTnLst>
                                </p:cTn>
                              </p:par>
                              <p:par>
                                <p:cTn id="74" presetID="2" presetClass="entr" presetSubtype="2" decel="100000"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additive="base">
                                        <p:cTn id="76" dur="500" fill="hold"/>
                                        <p:tgtEl>
                                          <p:spTgt spid="36"/>
                                        </p:tgtEl>
                                        <p:attrNameLst>
                                          <p:attrName>ppt_x</p:attrName>
                                        </p:attrNameLst>
                                      </p:cBhvr>
                                      <p:tavLst>
                                        <p:tav tm="0">
                                          <p:val>
                                            <p:strVal val="1+#ppt_w/2"/>
                                          </p:val>
                                        </p:tav>
                                        <p:tav tm="100000">
                                          <p:val>
                                            <p:strVal val="#ppt_x"/>
                                          </p:val>
                                        </p:tav>
                                      </p:tavLst>
                                    </p:anim>
                                    <p:anim calcmode="lin" valueType="num">
                                      <p:cBhvr additive="base">
                                        <p:cTn id="77" dur="500" fill="hold"/>
                                        <p:tgtEl>
                                          <p:spTgt spid="36"/>
                                        </p:tgtEl>
                                        <p:attrNameLst>
                                          <p:attrName>ppt_y</p:attrName>
                                        </p:attrNameLst>
                                      </p:cBhvr>
                                      <p:tavLst>
                                        <p:tav tm="0">
                                          <p:val>
                                            <p:strVal val="#ppt_y"/>
                                          </p:val>
                                        </p:tav>
                                        <p:tav tm="100000">
                                          <p:val>
                                            <p:strVal val="#ppt_y"/>
                                          </p:val>
                                        </p:tav>
                                      </p:tavLst>
                                    </p:anim>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37">
                                            <p:txEl>
                                              <p:pRg st="0" end="0"/>
                                            </p:txEl>
                                          </p:spTgt>
                                        </p:tgtEl>
                                        <p:attrNameLst>
                                          <p:attrName>style.visibility</p:attrName>
                                        </p:attrNameLst>
                                      </p:cBhvr>
                                      <p:to>
                                        <p:strVal val="visible"/>
                                      </p:to>
                                    </p:set>
                                    <p:animEffect transition="in" filter="wipe(left)">
                                      <p:cBhvr>
                                        <p:cTn id="81" dur="500"/>
                                        <p:tgtEl>
                                          <p:spTgt spid="37">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7">
                                            <p:txEl>
                                              <p:pRg st="1" end="1"/>
                                            </p:txEl>
                                          </p:spTgt>
                                        </p:tgtEl>
                                        <p:attrNameLst>
                                          <p:attrName>style.visibility</p:attrName>
                                        </p:attrNameLst>
                                      </p:cBhvr>
                                      <p:to>
                                        <p:strVal val="visible"/>
                                      </p:to>
                                    </p:set>
                                    <p:animEffect transition="in" filter="wipe(left)">
                                      <p:cBhvr>
                                        <p:cTn id="86" dur="500"/>
                                        <p:tgtEl>
                                          <p:spTgt spid="37">
                                            <p:txEl>
                                              <p:pRg st="1" end="1"/>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37">
                                            <p:txEl>
                                              <p:pRg st="2" end="2"/>
                                            </p:txEl>
                                          </p:spTgt>
                                        </p:tgtEl>
                                        <p:attrNameLst>
                                          <p:attrName>style.visibility</p:attrName>
                                        </p:attrNameLst>
                                      </p:cBhvr>
                                      <p:to>
                                        <p:strVal val="visible"/>
                                      </p:to>
                                    </p:set>
                                    <p:animEffect transition="in" filter="wipe(left)">
                                      <p:cBhvr>
                                        <p:cTn id="91" dur="500"/>
                                        <p:tgtEl>
                                          <p:spTgt spid="37">
                                            <p:txEl>
                                              <p:pRg st="2" end="2"/>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7">
                                            <p:txEl>
                                              <p:pRg st="3" end="3"/>
                                            </p:txEl>
                                          </p:spTgt>
                                        </p:tgtEl>
                                        <p:attrNameLst>
                                          <p:attrName>style.visibility</p:attrName>
                                        </p:attrNameLst>
                                      </p:cBhvr>
                                      <p:to>
                                        <p:strVal val="visible"/>
                                      </p:to>
                                    </p:set>
                                    <p:animEffect transition="in" filter="wipe(left)">
                                      <p:cBhvr>
                                        <p:cTn id="96" dur="500"/>
                                        <p:tgtEl>
                                          <p:spTgt spid="37">
                                            <p:txEl>
                                              <p:pRg st="3" end="3"/>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37">
                                            <p:txEl>
                                              <p:pRg st="4" end="4"/>
                                            </p:txEl>
                                          </p:spTgt>
                                        </p:tgtEl>
                                        <p:attrNameLst>
                                          <p:attrName>style.visibility</p:attrName>
                                        </p:attrNameLst>
                                      </p:cBhvr>
                                      <p:to>
                                        <p:strVal val="visible"/>
                                      </p:to>
                                    </p:set>
                                    <p:animEffect transition="in" filter="wipe(left)">
                                      <p:cBhvr>
                                        <p:cTn id="101" dur="500"/>
                                        <p:tgtEl>
                                          <p:spTgt spid="37">
                                            <p:txEl>
                                              <p:pRg st="4" end="4"/>
                                            </p:txEl>
                                          </p:spTgt>
                                        </p:tgtEl>
                                      </p:cBhvr>
                                    </p:animEffect>
                                  </p:childTnLst>
                                </p:cTn>
                              </p:par>
                              <p:par>
                                <p:cTn id="102" presetID="2" presetClass="entr" presetSubtype="2" decel="100000" fill="hold" grpId="0" nodeType="withEffect">
                                  <p:stCondLst>
                                    <p:cond delay="0"/>
                                  </p:stCondLst>
                                  <p:childTnLst>
                                    <p:set>
                                      <p:cBhvr>
                                        <p:cTn id="103" dur="1" fill="hold">
                                          <p:stCondLst>
                                            <p:cond delay="0"/>
                                          </p:stCondLst>
                                        </p:cTn>
                                        <p:tgtEl>
                                          <p:spTgt spid="38"/>
                                        </p:tgtEl>
                                        <p:attrNameLst>
                                          <p:attrName>style.visibility</p:attrName>
                                        </p:attrNameLst>
                                      </p:cBhvr>
                                      <p:to>
                                        <p:strVal val="visible"/>
                                      </p:to>
                                    </p:set>
                                    <p:anim calcmode="lin" valueType="num">
                                      <p:cBhvr additive="base">
                                        <p:cTn id="104" dur="500" fill="hold"/>
                                        <p:tgtEl>
                                          <p:spTgt spid="38"/>
                                        </p:tgtEl>
                                        <p:attrNameLst>
                                          <p:attrName>ppt_x</p:attrName>
                                        </p:attrNameLst>
                                      </p:cBhvr>
                                      <p:tavLst>
                                        <p:tav tm="0">
                                          <p:val>
                                            <p:strVal val="1+#ppt_w/2"/>
                                          </p:val>
                                        </p:tav>
                                        <p:tav tm="100000">
                                          <p:val>
                                            <p:strVal val="#ppt_x"/>
                                          </p:val>
                                        </p:tav>
                                      </p:tavLst>
                                    </p:anim>
                                    <p:anim calcmode="lin" valueType="num">
                                      <p:cBhvr additive="base">
                                        <p:cTn id="105" dur="500" fill="hold"/>
                                        <p:tgtEl>
                                          <p:spTgt spid="38"/>
                                        </p:tgtEl>
                                        <p:attrNameLst>
                                          <p:attrName>ppt_y</p:attrName>
                                        </p:attrNameLst>
                                      </p:cBhvr>
                                      <p:tavLst>
                                        <p:tav tm="0">
                                          <p:val>
                                            <p:strVal val="#ppt_y"/>
                                          </p:val>
                                        </p:tav>
                                        <p:tav tm="100000">
                                          <p:val>
                                            <p:strVal val="#ppt_y"/>
                                          </p:val>
                                        </p:tav>
                                      </p:tavLst>
                                    </p:anim>
                                  </p:childTnLst>
                                </p:cTn>
                              </p:par>
                            </p:childTnLst>
                          </p:cTn>
                        </p:par>
                        <p:par>
                          <p:cTn id="106" fill="hold">
                            <p:stCondLst>
                              <p:cond delay="500"/>
                            </p:stCondLst>
                            <p:childTnLst>
                              <p:par>
                                <p:cTn id="107" presetID="22" presetClass="entr" presetSubtype="8" fill="hold" grpId="0" nodeType="afterEffect">
                                  <p:stCondLst>
                                    <p:cond delay="0"/>
                                  </p:stCondLst>
                                  <p:childTnLst>
                                    <p:set>
                                      <p:cBhvr>
                                        <p:cTn id="108" dur="1" fill="hold">
                                          <p:stCondLst>
                                            <p:cond delay="0"/>
                                          </p:stCondLst>
                                        </p:cTn>
                                        <p:tgtEl>
                                          <p:spTgt spid="39">
                                            <p:txEl>
                                              <p:pRg st="0" end="0"/>
                                            </p:txEl>
                                          </p:spTgt>
                                        </p:tgtEl>
                                        <p:attrNameLst>
                                          <p:attrName>style.visibility</p:attrName>
                                        </p:attrNameLst>
                                      </p:cBhvr>
                                      <p:to>
                                        <p:strVal val="visible"/>
                                      </p:to>
                                    </p:set>
                                    <p:animEffect transition="in" filter="wipe(left)">
                                      <p:cBhvr>
                                        <p:cTn id="109" dur="500"/>
                                        <p:tgtEl>
                                          <p:spTgt spid="39">
                                            <p:txEl>
                                              <p:pRg st="0" end="0"/>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39">
                                            <p:txEl>
                                              <p:pRg st="1" end="1"/>
                                            </p:txEl>
                                          </p:spTgt>
                                        </p:tgtEl>
                                        <p:attrNameLst>
                                          <p:attrName>style.visibility</p:attrName>
                                        </p:attrNameLst>
                                      </p:cBhvr>
                                      <p:to>
                                        <p:strVal val="visible"/>
                                      </p:to>
                                    </p:set>
                                    <p:animEffect transition="in" filter="wipe(left)">
                                      <p:cBhvr>
                                        <p:cTn id="114" dur="500"/>
                                        <p:tgtEl>
                                          <p:spTgt spid="39">
                                            <p:txEl>
                                              <p:pRg st="1" end="1"/>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39">
                                            <p:txEl>
                                              <p:pRg st="2" end="2"/>
                                            </p:txEl>
                                          </p:spTgt>
                                        </p:tgtEl>
                                        <p:attrNameLst>
                                          <p:attrName>style.visibility</p:attrName>
                                        </p:attrNameLst>
                                      </p:cBhvr>
                                      <p:to>
                                        <p:strVal val="visible"/>
                                      </p:to>
                                    </p:set>
                                    <p:animEffect transition="in" filter="wipe(left)">
                                      <p:cBhvr>
                                        <p:cTn id="119" dur="500"/>
                                        <p:tgtEl>
                                          <p:spTgt spid="39">
                                            <p:txEl>
                                              <p:pRg st="2" end="2"/>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39">
                                            <p:txEl>
                                              <p:pRg st="3" end="3"/>
                                            </p:txEl>
                                          </p:spTgt>
                                        </p:tgtEl>
                                        <p:attrNameLst>
                                          <p:attrName>style.visibility</p:attrName>
                                        </p:attrNameLst>
                                      </p:cBhvr>
                                      <p:to>
                                        <p:strVal val="visible"/>
                                      </p:to>
                                    </p:set>
                                    <p:animEffect transition="in" filter="wipe(left)">
                                      <p:cBhvr>
                                        <p:cTn id="124" dur="500"/>
                                        <p:tgtEl>
                                          <p:spTgt spid="39">
                                            <p:txEl>
                                              <p:pRg st="3" end="3"/>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40">
                                            <p:bg/>
                                          </p:spTgt>
                                        </p:tgtEl>
                                        <p:attrNameLst>
                                          <p:attrName>style.visibility</p:attrName>
                                        </p:attrNameLst>
                                      </p:cBhvr>
                                      <p:to>
                                        <p:strVal val="visible"/>
                                      </p:to>
                                    </p:set>
                                    <p:animEffect transition="in" filter="wipe(down)">
                                      <p:cBhvr>
                                        <p:cTn id="129" dur="2000"/>
                                        <p:tgtEl>
                                          <p:spTgt spid="40">
                                            <p:bg/>
                                          </p:spTgt>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grpId="0" nodeType="clickEffect">
                                  <p:stCondLst>
                                    <p:cond delay="0"/>
                                  </p:stCondLst>
                                  <p:childTnLst>
                                    <p:set>
                                      <p:cBhvr>
                                        <p:cTn id="133" dur="1" fill="hold">
                                          <p:stCondLst>
                                            <p:cond delay="0"/>
                                          </p:stCondLst>
                                        </p:cTn>
                                        <p:tgtEl>
                                          <p:spTgt spid="40">
                                            <p:txEl>
                                              <p:pRg st="0" end="0"/>
                                            </p:txEl>
                                          </p:spTgt>
                                        </p:tgtEl>
                                        <p:attrNameLst>
                                          <p:attrName>style.visibility</p:attrName>
                                        </p:attrNameLst>
                                      </p:cBhvr>
                                      <p:to>
                                        <p:strVal val="visible"/>
                                      </p:to>
                                    </p:set>
                                    <p:animEffect transition="in" filter="wipe(down)">
                                      <p:cBhvr>
                                        <p:cTn id="134" dur="2000"/>
                                        <p:tgtEl>
                                          <p:spTgt spid="40">
                                            <p:txEl>
                                              <p:pRg st="0" end="0"/>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grpId="0" nodeType="clickEffect">
                                  <p:stCondLst>
                                    <p:cond delay="0"/>
                                  </p:stCondLst>
                                  <p:childTnLst>
                                    <p:set>
                                      <p:cBhvr>
                                        <p:cTn id="138" dur="1" fill="hold">
                                          <p:stCondLst>
                                            <p:cond delay="0"/>
                                          </p:stCondLst>
                                        </p:cTn>
                                        <p:tgtEl>
                                          <p:spTgt spid="40">
                                            <p:txEl>
                                              <p:pRg st="1" end="1"/>
                                            </p:txEl>
                                          </p:spTgt>
                                        </p:tgtEl>
                                        <p:attrNameLst>
                                          <p:attrName>style.visibility</p:attrName>
                                        </p:attrNameLst>
                                      </p:cBhvr>
                                      <p:to>
                                        <p:strVal val="visible"/>
                                      </p:to>
                                    </p:set>
                                    <p:animEffect transition="in" filter="wipe(down)">
                                      <p:cBhvr>
                                        <p:cTn id="139" dur="2000"/>
                                        <p:tgtEl>
                                          <p:spTgt spid="40">
                                            <p:txEl>
                                              <p:pRg st="1" end="1"/>
                                            </p:txEl>
                                          </p:spTgt>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40">
                                            <p:txEl>
                                              <p:pRg st="2" end="2"/>
                                            </p:txEl>
                                          </p:spTgt>
                                        </p:tgtEl>
                                        <p:attrNameLst>
                                          <p:attrName>style.visibility</p:attrName>
                                        </p:attrNameLst>
                                      </p:cBhvr>
                                      <p:to>
                                        <p:strVal val="visible"/>
                                      </p:to>
                                    </p:set>
                                    <p:animEffect transition="in" filter="wipe(down)">
                                      <p:cBhvr>
                                        <p:cTn id="144" dur="2000"/>
                                        <p:tgtEl>
                                          <p:spTgt spid="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9" grpId="0"/>
      <p:bldP spid="22" grpId="0"/>
      <p:bldP spid="25" grpId="0" build="p"/>
      <p:bldP spid="34" grpId="0"/>
      <p:bldP spid="35" grpId="0" build="p"/>
      <p:bldP spid="36" grpId="0"/>
      <p:bldP spid="37" grpId="0" build="p"/>
      <p:bldP spid="38" grpId="0"/>
      <p:bldP spid="39" grpId="0" build="p"/>
      <p:bldP spid="40"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FB420FA5-C008-4695-ACFD-EC21AFBFEE9F}"/>
              </a:ext>
            </a:extLst>
          </p:cNvPr>
          <p:cNvSpPr/>
          <p:nvPr/>
        </p:nvSpPr>
        <p:spPr>
          <a:xfrm>
            <a:off x="6357842" y="-28575"/>
            <a:ext cx="57150" cy="6915150"/>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3061952-A0A7-4A61-B09B-4C4B55EB0478}"/>
              </a:ext>
            </a:extLst>
          </p:cNvPr>
          <p:cNvSpPr/>
          <p:nvPr/>
        </p:nvSpPr>
        <p:spPr>
          <a:xfrm>
            <a:off x="7020308" y="633404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8E6FC1B5-7BFB-4AF8-B3DF-AFAC747D22E8}"/>
              </a:ext>
            </a:extLst>
          </p:cNvPr>
          <p:cNvSpPr/>
          <p:nvPr/>
        </p:nvSpPr>
        <p:spPr>
          <a:xfrm>
            <a:off x="6260021" y="386105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8FF5A4C0-6D09-4011-972E-91B41EAEE1AE}"/>
              </a:ext>
            </a:extLst>
          </p:cNvPr>
          <p:cNvSpPr/>
          <p:nvPr/>
        </p:nvSpPr>
        <p:spPr>
          <a:xfrm>
            <a:off x="6260021" y="162734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89ABC871-4F63-485F-B900-425F59EBA8FB}"/>
              </a:ext>
            </a:extLst>
          </p:cNvPr>
          <p:cNvSpPr/>
          <p:nvPr/>
        </p:nvSpPr>
        <p:spPr>
          <a:xfrm>
            <a:off x="5717477" y="243269"/>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1" name="TextBox 20">
            <a:extLst>
              <a:ext uri="{FF2B5EF4-FFF2-40B4-BE49-F238E27FC236}">
                <a16:creationId xmlns:a16="http://schemas.microsoft.com/office/drawing/2014/main" xmlns="" id="{E8FD566F-BCA8-4461-842C-34C41943214A}"/>
              </a:ext>
            </a:extLst>
          </p:cNvPr>
          <p:cNvSpPr txBox="1"/>
          <p:nvPr/>
        </p:nvSpPr>
        <p:spPr>
          <a:xfrm>
            <a:off x="5525376" y="1347332"/>
            <a:ext cx="641823" cy="523220"/>
          </a:xfrm>
          <a:prstGeom prst="rect">
            <a:avLst/>
          </a:prstGeom>
          <a:noFill/>
        </p:spPr>
        <p:txBody>
          <a:bodyPr wrap="square" rtlCol="0">
            <a:spAutoFit/>
          </a:bodyPr>
          <a:lstStyle/>
          <a:p>
            <a:pPr algn="ctr"/>
            <a:r>
              <a:rPr lang="en-US" sz="2800" b="1" dirty="0" smtClean="0">
                <a:solidFill>
                  <a:schemeClr val="accent2"/>
                </a:solidFill>
              </a:rPr>
              <a:t>01</a:t>
            </a:r>
            <a:endParaRPr lang="en-US" sz="2800" b="1" dirty="0">
              <a:solidFill>
                <a:schemeClr val="accent2"/>
              </a:solidFill>
            </a:endParaRPr>
          </a:p>
        </p:txBody>
      </p:sp>
      <p:sp>
        <p:nvSpPr>
          <p:cNvPr id="22" name="TextBox 21">
            <a:extLst>
              <a:ext uri="{FF2B5EF4-FFF2-40B4-BE49-F238E27FC236}">
                <a16:creationId xmlns:a16="http://schemas.microsoft.com/office/drawing/2014/main" xmlns="" id="{E177C06D-BF79-4688-9CEC-8B6ABF03513C}"/>
              </a:ext>
            </a:extLst>
          </p:cNvPr>
          <p:cNvSpPr txBox="1"/>
          <p:nvPr/>
        </p:nvSpPr>
        <p:spPr>
          <a:xfrm>
            <a:off x="6634782" y="1425757"/>
            <a:ext cx="5303789" cy="2308324"/>
          </a:xfrm>
          <a:prstGeom prst="rect">
            <a:avLst/>
          </a:prstGeom>
          <a:noFill/>
        </p:spPr>
        <p:txBody>
          <a:bodyPr wrap="square" rtlCol="0">
            <a:spAutoFit/>
          </a:bodyPr>
          <a:lstStyle/>
          <a:p>
            <a:r>
              <a:rPr lang="en-US" b="1" dirty="0" smtClean="0">
                <a:solidFill>
                  <a:schemeClr val="accent1">
                    <a:lumMod val="50000"/>
                  </a:schemeClr>
                </a:solidFill>
              </a:rPr>
              <a:t>Identity manager allows administrators to </a:t>
            </a:r>
            <a:br>
              <a:rPr lang="en-US" b="1" dirty="0" smtClean="0">
                <a:solidFill>
                  <a:schemeClr val="accent1">
                    <a:lumMod val="50000"/>
                  </a:schemeClr>
                </a:solidFill>
              </a:rPr>
            </a:br>
            <a:r>
              <a:rPr lang="en-US" b="1" dirty="0" smtClean="0">
                <a:solidFill>
                  <a:schemeClr val="accent1">
                    <a:lumMod val="50000"/>
                  </a:schemeClr>
                </a:solidFill>
              </a:rPr>
              <a:t>Create, Update</a:t>
            </a:r>
            <a:br>
              <a:rPr lang="en-US" b="1" dirty="0" smtClean="0">
                <a:solidFill>
                  <a:schemeClr val="accent1">
                    <a:lumMod val="50000"/>
                  </a:schemeClr>
                </a:solidFill>
              </a:rPr>
            </a:br>
            <a:r>
              <a:rPr lang="en-US" b="1" dirty="0" smtClean="0">
                <a:solidFill>
                  <a:schemeClr val="accent1">
                    <a:lumMod val="50000"/>
                  </a:schemeClr>
                </a:solidFill>
              </a:rPr>
              <a:t>Disable/Delete</a:t>
            </a:r>
          </a:p>
          <a:p>
            <a:r>
              <a:rPr lang="en-US" b="1" dirty="0" smtClean="0">
                <a:solidFill>
                  <a:schemeClr val="accent1">
                    <a:lumMod val="50000"/>
                  </a:schemeClr>
                </a:solidFill>
              </a:rPr>
              <a:t>User accounts across all the systems in your organization, all from a central point</a:t>
            </a:r>
            <a:br>
              <a:rPr lang="en-US" b="1" dirty="0" smtClean="0">
                <a:solidFill>
                  <a:schemeClr val="accent1">
                    <a:lumMod val="50000"/>
                  </a:schemeClr>
                </a:solidFill>
              </a:rPr>
            </a:br>
            <a:r>
              <a:rPr lang="en-US" b="1" dirty="0" smtClean="0">
                <a:solidFill>
                  <a:schemeClr val="accent1">
                    <a:lumMod val="50000"/>
                  </a:schemeClr>
                </a:solidFill>
              </a:rPr>
              <a:t>Access review</a:t>
            </a:r>
            <a:br>
              <a:rPr lang="en-US" b="1" dirty="0" smtClean="0">
                <a:solidFill>
                  <a:schemeClr val="accent1">
                    <a:lumMod val="50000"/>
                  </a:schemeClr>
                </a:solidFill>
              </a:rPr>
            </a:br>
            <a:r>
              <a:rPr lang="en-US" b="1" dirty="0" smtClean="0">
                <a:solidFill>
                  <a:schemeClr val="accent1">
                    <a:lumMod val="50000"/>
                  </a:schemeClr>
                </a:solidFill>
              </a:rPr>
              <a:t>Certification</a:t>
            </a:r>
          </a:p>
          <a:p>
            <a:endParaRPr lang="en-US" dirty="0">
              <a:solidFill>
                <a:schemeClr val="accent1"/>
              </a:solidFill>
            </a:endParaRPr>
          </a:p>
        </p:txBody>
      </p:sp>
      <p:sp>
        <p:nvSpPr>
          <p:cNvPr id="25" name="TextBox 24">
            <a:extLst>
              <a:ext uri="{FF2B5EF4-FFF2-40B4-BE49-F238E27FC236}">
                <a16:creationId xmlns:a16="http://schemas.microsoft.com/office/drawing/2014/main" xmlns="" id="{A757CB6A-827E-4501-9278-F7FB6CE48591}"/>
              </a:ext>
            </a:extLst>
          </p:cNvPr>
          <p:cNvSpPr txBox="1"/>
          <p:nvPr/>
        </p:nvSpPr>
        <p:spPr>
          <a:xfrm>
            <a:off x="5491086" y="3710119"/>
            <a:ext cx="641823" cy="523220"/>
          </a:xfrm>
          <a:prstGeom prst="rect">
            <a:avLst/>
          </a:prstGeom>
          <a:noFill/>
        </p:spPr>
        <p:txBody>
          <a:bodyPr wrap="square" rtlCol="0">
            <a:spAutoFit/>
          </a:bodyPr>
          <a:lstStyle/>
          <a:p>
            <a:pPr algn="ctr"/>
            <a:r>
              <a:rPr lang="en-US" sz="2800" b="1" dirty="0" smtClean="0">
                <a:solidFill>
                  <a:schemeClr val="accent2"/>
                </a:solidFill>
              </a:rPr>
              <a:t>02</a:t>
            </a:r>
            <a:endParaRPr lang="en-US" sz="2800" b="1" dirty="0">
              <a:solidFill>
                <a:schemeClr val="accent2"/>
              </a:solidFill>
            </a:endParaRPr>
          </a:p>
        </p:txBody>
      </p:sp>
      <p:sp>
        <p:nvSpPr>
          <p:cNvPr id="26" name="TextBox 25">
            <a:extLst>
              <a:ext uri="{FF2B5EF4-FFF2-40B4-BE49-F238E27FC236}">
                <a16:creationId xmlns:a16="http://schemas.microsoft.com/office/drawing/2014/main" xmlns="" id="{19D2DB27-AA07-421E-8032-2A2A2DB858A2}"/>
              </a:ext>
            </a:extLst>
          </p:cNvPr>
          <p:cNvSpPr txBox="1"/>
          <p:nvPr/>
        </p:nvSpPr>
        <p:spPr>
          <a:xfrm>
            <a:off x="6634783" y="3663868"/>
            <a:ext cx="5077756" cy="646331"/>
          </a:xfrm>
          <a:prstGeom prst="rect">
            <a:avLst/>
          </a:prstGeom>
          <a:noFill/>
        </p:spPr>
        <p:txBody>
          <a:bodyPr wrap="square" rtlCol="0">
            <a:spAutoFit/>
          </a:bodyPr>
          <a:lstStyle/>
          <a:p>
            <a:r>
              <a:rPr lang="en-US" b="1" dirty="0" smtClean="0">
                <a:solidFill>
                  <a:schemeClr val="accent1">
                    <a:lumMod val="50000"/>
                  </a:schemeClr>
                </a:solidFill>
              </a:rPr>
              <a:t>It manages the complete life cycle of  employee user accounts from hiring to termination</a:t>
            </a:r>
            <a:endParaRPr lang="en-US" b="1" dirty="0">
              <a:solidFill>
                <a:schemeClr val="accent1">
                  <a:lumMod val="50000"/>
                </a:schemeClr>
              </a:solidFill>
            </a:endParaRPr>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830984" y="2458653"/>
            <a:ext cx="3133999" cy="1569660"/>
          </a:xfrm>
          <a:prstGeom prst="rect">
            <a:avLst/>
          </a:prstGeom>
          <a:noFill/>
        </p:spPr>
        <p:txBody>
          <a:bodyPr wrap="none" rtlCol="0">
            <a:spAutoFit/>
          </a:bodyPr>
          <a:lstStyle/>
          <a:p>
            <a:pPr algn="ctr"/>
            <a:r>
              <a:rPr lang="en-US" sz="3200" b="1" dirty="0" smtClean="0">
                <a:solidFill>
                  <a:schemeClr val="bg1"/>
                </a:solidFill>
              </a:rPr>
              <a:t>What </a:t>
            </a:r>
          </a:p>
          <a:p>
            <a:pPr algn="ctr"/>
            <a:r>
              <a:rPr lang="en-US" sz="3200" b="1" dirty="0" smtClean="0">
                <a:solidFill>
                  <a:schemeClr val="bg1"/>
                </a:solidFill>
              </a:rPr>
              <a:t>Identity Manager</a:t>
            </a:r>
          </a:p>
          <a:p>
            <a:pPr algn="ctr"/>
            <a:r>
              <a:rPr lang="en-US" sz="3200" b="1" dirty="0" smtClean="0">
                <a:solidFill>
                  <a:schemeClr val="bg1"/>
                </a:solidFill>
              </a:rPr>
              <a:t> does?</a:t>
            </a:r>
            <a:endParaRPr lang="en-US" sz="3200" b="1" dirty="0">
              <a:solidFill>
                <a:schemeClr val="bg1"/>
              </a:solidFill>
            </a:endParaRPr>
          </a:p>
        </p:txBody>
      </p:sp>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25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750"/>
                                        <p:tgtEl>
                                          <p:spTgt spid="21"/>
                                        </p:tgtEl>
                                      </p:cBhvr>
                                    </p:animEffect>
                                  </p:childTnLst>
                                </p:cTn>
                              </p:par>
                              <p:par>
                                <p:cTn id="40" presetID="2" presetClass="entr" presetSubtype="2"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2000" fill="hold"/>
                                        <p:tgtEl>
                                          <p:spTgt spid="22"/>
                                        </p:tgtEl>
                                        <p:attrNameLst>
                                          <p:attrName>ppt_x</p:attrName>
                                        </p:attrNameLst>
                                      </p:cBhvr>
                                      <p:tavLst>
                                        <p:tav tm="0">
                                          <p:val>
                                            <p:strVal val="1+#ppt_w/2"/>
                                          </p:val>
                                        </p:tav>
                                        <p:tav tm="100000">
                                          <p:val>
                                            <p:strVal val="#ppt_x"/>
                                          </p:val>
                                        </p:tav>
                                      </p:tavLst>
                                    </p:anim>
                                    <p:anim calcmode="lin" valueType="num">
                                      <p:cBhvr additive="base">
                                        <p:cTn id="43" dur="2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heel(1)">
                                      <p:cBhvr>
                                        <p:cTn id="48" dur="250"/>
                                        <p:tgtEl>
                                          <p:spTgt spid="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750"/>
                                        <p:tgtEl>
                                          <p:spTgt spid="25"/>
                                        </p:tgtEl>
                                      </p:cBhvr>
                                    </p:animEffect>
                                  </p:childTnLst>
                                </p:cTn>
                              </p:par>
                              <p:par>
                                <p:cTn id="52" presetID="2" presetClass="entr" presetSubtype="2" decel="10000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2000" fill="hold"/>
                                        <p:tgtEl>
                                          <p:spTgt spid="26"/>
                                        </p:tgtEl>
                                        <p:attrNameLst>
                                          <p:attrName>ppt_x</p:attrName>
                                        </p:attrNameLst>
                                      </p:cBhvr>
                                      <p:tavLst>
                                        <p:tav tm="0">
                                          <p:val>
                                            <p:strVal val="1+#ppt_w/2"/>
                                          </p:val>
                                        </p:tav>
                                        <p:tav tm="100000">
                                          <p:val>
                                            <p:strVal val="#ppt_x"/>
                                          </p:val>
                                        </p:tav>
                                      </p:tavLst>
                                    </p:anim>
                                    <p:anim calcmode="lin" valueType="num">
                                      <p:cBhvr additive="base">
                                        <p:cTn id="55" dur="20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heel(1)">
                                      <p:cBhvr>
                                        <p:cTn id="60"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7" grpId="0" animBg="1"/>
      <p:bldP spid="18" grpId="0" animBg="1"/>
      <p:bldP spid="19" grpId="0" animBg="1"/>
      <p:bldP spid="20" grpId="0" animBg="1"/>
      <p:bldP spid="21" grpId="0"/>
      <p:bldP spid="22" grpId="0"/>
      <p:bldP spid="25" grpId="0"/>
      <p:bldP spid="26"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download.png"/>
          <p:cNvPicPr>
            <a:picLocks noChangeAspect="1"/>
          </p:cNvPicPr>
          <p:nvPr/>
        </p:nvPicPr>
        <p:blipFill>
          <a:blip r:embed="rId2" cstate="print"/>
          <a:stretch>
            <a:fillRect/>
          </a:stretch>
        </p:blipFill>
        <p:spPr>
          <a:xfrm>
            <a:off x="7173277" y="2757487"/>
            <a:ext cx="2143125" cy="2143125"/>
          </a:xfrm>
          <a:prstGeom prst="rect">
            <a:avLst/>
          </a:prstGeom>
        </p:spPr>
      </p:pic>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3061952-A0A7-4A61-B09B-4C4B55EB0478}"/>
              </a:ext>
            </a:extLst>
          </p:cNvPr>
          <p:cNvSpPr/>
          <p:nvPr/>
        </p:nvSpPr>
        <p:spPr>
          <a:xfrm>
            <a:off x="6677408" y="624260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8E6FC1B5-7BFB-4AF8-B3DF-AFAC747D22E8}"/>
              </a:ext>
            </a:extLst>
          </p:cNvPr>
          <p:cNvSpPr/>
          <p:nvPr/>
        </p:nvSpPr>
        <p:spPr>
          <a:xfrm>
            <a:off x="5917121" y="462686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8FF5A4C0-6D09-4011-972E-91B41EAEE1AE}"/>
              </a:ext>
            </a:extLst>
          </p:cNvPr>
          <p:cNvSpPr/>
          <p:nvPr/>
        </p:nvSpPr>
        <p:spPr>
          <a:xfrm>
            <a:off x="5917121" y="239315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4665917" y="634098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262330" y="592988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9971FA4E-3080-4F43-BFC8-1C6ABCFF01F6}"/>
              </a:ext>
            </a:extLst>
          </p:cNvPr>
          <p:cNvSpPr/>
          <p:nvPr/>
        </p:nvSpPr>
        <p:spPr>
          <a:xfrm>
            <a:off x="10959084" y="63274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89ABC871-4F63-485F-B900-425F59EBA8FB}"/>
              </a:ext>
            </a:extLst>
          </p:cNvPr>
          <p:cNvSpPr/>
          <p:nvPr/>
        </p:nvSpPr>
        <p:spPr>
          <a:xfrm>
            <a:off x="5374577" y="151829"/>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830984" y="2458653"/>
            <a:ext cx="2371355" cy="1077218"/>
          </a:xfrm>
          <a:prstGeom prst="rect">
            <a:avLst/>
          </a:prstGeom>
          <a:noFill/>
        </p:spPr>
        <p:txBody>
          <a:bodyPr wrap="none" rtlCol="0">
            <a:spAutoFit/>
          </a:bodyPr>
          <a:lstStyle/>
          <a:p>
            <a:pPr algn="ctr"/>
            <a:r>
              <a:rPr lang="en-IN" sz="3200" b="1" dirty="0" smtClean="0">
                <a:solidFill>
                  <a:schemeClr val="bg1"/>
                </a:solidFill>
              </a:rPr>
              <a:t>User </a:t>
            </a:r>
          </a:p>
          <a:p>
            <a:pPr algn="ctr"/>
            <a:r>
              <a:rPr lang="en-IN" sz="3200" b="1" dirty="0" smtClean="0">
                <a:solidFill>
                  <a:schemeClr val="bg1"/>
                </a:solidFill>
              </a:rPr>
              <a:t> Provisioning</a:t>
            </a:r>
            <a:endParaRPr lang="en-US" sz="3200" b="1" dirty="0">
              <a:solidFill>
                <a:schemeClr val="bg1"/>
              </a:solidFill>
            </a:endParaRPr>
          </a:p>
        </p:txBody>
      </p:sp>
      <p:pic>
        <p:nvPicPr>
          <p:cNvPr id="15" name="Picture 14" descr="889057.png"/>
          <p:cNvPicPr>
            <a:picLocks noChangeAspect="1"/>
          </p:cNvPicPr>
          <p:nvPr/>
        </p:nvPicPr>
        <p:blipFill>
          <a:blip r:embed="rId3" cstate="print"/>
          <a:stretch>
            <a:fillRect/>
          </a:stretch>
        </p:blipFill>
        <p:spPr>
          <a:xfrm>
            <a:off x="4279644" y="2667384"/>
            <a:ext cx="2168674" cy="2168674"/>
          </a:xfrm>
          <a:prstGeom prst="rect">
            <a:avLst/>
          </a:prstGeom>
        </p:spPr>
      </p:pic>
      <p:sp>
        <p:nvSpPr>
          <p:cNvPr id="16" name="Rectangle 15">
            <a:extLst>
              <a:ext uri="{FF2B5EF4-FFF2-40B4-BE49-F238E27FC236}">
                <a16:creationId xmlns="" xmlns:a16="http://schemas.microsoft.com/office/drawing/2014/main" id="{38493CCC-2866-46CB-A818-7FBC3E4D426A}"/>
              </a:ext>
            </a:extLst>
          </p:cNvPr>
          <p:cNvSpPr/>
          <p:nvPr/>
        </p:nvSpPr>
        <p:spPr>
          <a:xfrm>
            <a:off x="4125203" y="4957781"/>
            <a:ext cx="2867645" cy="1477328"/>
          </a:xfrm>
          <a:prstGeom prst="rect">
            <a:avLst/>
          </a:prstGeom>
        </p:spPr>
        <p:txBody>
          <a:bodyPr wrap="square">
            <a:spAutoFit/>
          </a:bodyPr>
          <a:lstStyle/>
          <a:p>
            <a:r>
              <a:rPr lang="en-US" b="1" dirty="0" smtClean="0">
                <a:solidFill>
                  <a:schemeClr val="accent1">
                    <a:lumMod val="50000"/>
                  </a:schemeClr>
                </a:solidFill>
              </a:rPr>
              <a:t>Create user in Oracle HRMS</a:t>
            </a:r>
          </a:p>
          <a:p>
            <a:endParaRPr lang="en-IN" b="1" dirty="0" smtClean="0">
              <a:solidFill>
                <a:schemeClr val="accent1">
                  <a:lumMod val="50000"/>
                </a:schemeClr>
              </a:solidFill>
            </a:endParaRPr>
          </a:p>
          <a:p>
            <a:r>
              <a:rPr lang="en-IN" b="1" dirty="0" smtClean="0">
                <a:solidFill>
                  <a:schemeClr val="accent1">
                    <a:lumMod val="50000"/>
                  </a:schemeClr>
                </a:solidFill>
              </a:rPr>
              <a:t>Name : </a:t>
            </a:r>
            <a:r>
              <a:rPr lang="en-IN" b="1" dirty="0" err="1" smtClean="0">
                <a:solidFill>
                  <a:schemeClr val="accent1">
                    <a:lumMod val="50000"/>
                  </a:schemeClr>
                </a:solidFill>
              </a:rPr>
              <a:t>V</a:t>
            </a:r>
            <a:r>
              <a:rPr lang="en-IN" b="1" smtClean="0">
                <a:solidFill>
                  <a:schemeClr val="accent1">
                    <a:lumMod val="50000"/>
                  </a:schemeClr>
                </a:solidFill>
              </a:rPr>
              <a:t>imal</a:t>
            </a:r>
            <a:endParaRPr lang="en-IN" b="1" dirty="0" smtClean="0">
              <a:solidFill>
                <a:schemeClr val="accent1">
                  <a:lumMod val="50000"/>
                </a:schemeClr>
              </a:solidFill>
            </a:endParaRPr>
          </a:p>
          <a:p>
            <a:endParaRPr lang="en-IN" b="1" dirty="0" smtClean="0">
              <a:solidFill>
                <a:schemeClr val="accent1">
                  <a:lumMod val="50000"/>
                </a:schemeClr>
              </a:solidFill>
            </a:endParaRPr>
          </a:p>
          <a:p>
            <a:r>
              <a:rPr lang="en-IN" b="1" dirty="0" smtClean="0">
                <a:solidFill>
                  <a:schemeClr val="accent1">
                    <a:lumMod val="50000"/>
                  </a:schemeClr>
                </a:solidFill>
              </a:rPr>
              <a:t>Employee ID : 2345</a:t>
            </a:r>
            <a:endParaRPr lang="en-US" b="1" dirty="0">
              <a:solidFill>
                <a:schemeClr val="accent1">
                  <a:lumMod val="50000"/>
                </a:schemeClr>
              </a:solidFill>
            </a:endParaRPr>
          </a:p>
        </p:txBody>
      </p:sp>
      <p:sp>
        <p:nvSpPr>
          <p:cNvPr id="22" name="Right Arrow 21"/>
          <p:cNvSpPr/>
          <p:nvPr/>
        </p:nvSpPr>
        <p:spPr>
          <a:xfrm>
            <a:off x="6407221" y="3848057"/>
            <a:ext cx="1191803" cy="195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38493CCC-2866-46CB-A818-7FBC3E4D426A}"/>
              </a:ext>
            </a:extLst>
          </p:cNvPr>
          <p:cNvSpPr/>
          <p:nvPr/>
        </p:nvSpPr>
        <p:spPr>
          <a:xfrm>
            <a:off x="7500863" y="4824431"/>
            <a:ext cx="2867645" cy="369332"/>
          </a:xfrm>
          <a:prstGeom prst="rect">
            <a:avLst/>
          </a:prstGeom>
        </p:spPr>
        <p:txBody>
          <a:bodyPr wrap="square">
            <a:spAutoFit/>
          </a:bodyPr>
          <a:lstStyle/>
          <a:p>
            <a:r>
              <a:rPr lang="en-IN" b="1" dirty="0" smtClean="0">
                <a:solidFill>
                  <a:schemeClr val="accent1">
                    <a:lumMod val="50000"/>
                  </a:schemeClr>
                </a:solidFill>
              </a:rPr>
              <a:t>IDM in  a Box</a:t>
            </a:r>
            <a:endParaRPr lang="en-US" b="1" dirty="0">
              <a:solidFill>
                <a:schemeClr val="accent1">
                  <a:lumMod val="50000"/>
                </a:schemeClr>
              </a:solidFill>
            </a:endParaRPr>
          </a:p>
        </p:txBody>
      </p:sp>
      <p:sp>
        <p:nvSpPr>
          <p:cNvPr id="28" name="Right Arrow 27"/>
          <p:cNvSpPr/>
          <p:nvPr/>
        </p:nvSpPr>
        <p:spPr>
          <a:xfrm>
            <a:off x="8883721" y="3741377"/>
            <a:ext cx="1191803" cy="195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Minus 30"/>
          <p:cNvSpPr/>
          <p:nvPr/>
        </p:nvSpPr>
        <p:spPr>
          <a:xfrm rot="5400000">
            <a:off x="6933192" y="3515624"/>
            <a:ext cx="6366511" cy="318242"/>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10076251" y="1162007"/>
            <a:ext cx="885119" cy="232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descr="active-directory-icon-png-5492.png"/>
          <p:cNvPicPr>
            <a:picLocks noChangeAspect="1"/>
          </p:cNvPicPr>
          <p:nvPr/>
        </p:nvPicPr>
        <p:blipFill>
          <a:blip r:embed="rId4" cstate="print"/>
          <a:stretch>
            <a:fillRect/>
          </a:stretch>
        </p:blipFill>
        <p:spPr>
          <a:xfrm>
            <a:off x="10995761" y="773430"/>
            <a:ext cx="1196239" cy="1196239"/>
          </a:xfrm>
          <a:prstGeom prst="rect">
            <a:avLst/>
          </a:prstGeom>
        </p:spPr>
      </p:pic>
      <p:sp>
        <p:nvSpPr>
          <p:cNvPr id="34" name="Right Arrow 33"/>
          <p:cNvSpPr/>
          <p:nvPr/>
        </p:nvSpPr>
        <p:spPr>
          <a:xfrm>
            <a:off x="10160071" y="2743157"/>
            <a:ext cx="885119" cy="232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Instant-Object-Recovery-asset1-01.png"/>
          <p:cNvPicPr>
            <a:picLocks noChangeAspect="1"/>
          </p:cNvPicPr>
          <p:nvPr/>
        </p:nvPicPr>
        <p:blipFill>
          <a:blip r:embed="rId5" cstate="print"/>
          <a:stretch>
            <a:fillRect/>
          </a:stretch>
        </p:blipFill>
        <p:spPr>
          <a:xfrm>
            <a:off x="10940809" y="2560320"/>
            <a:ext cx="1251191" cy="1237880"/>
          </a:xfrm>
          <a:prstGeom prst="rect">
            <a:avLst/>
          </a:prstGeom>
        </p:spPr>
      </p:pic>
      <p:sp>
        <p:nvSpPr>
          <p:cNvPr id="36" name="Right Arrow 35"/>
          <p:cNvSpPr/>
          <p:nvPr/>
        </p:nvSpPr>
        <p:spPr>
          <a:xfrm>
            <a:off x="10141021" y="4335737"/>
            <a:ext cx="885119" cy="232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Database-mysql.svg.png"/>
          <p:cNvPicPr>
            <a:picLocks noChangeAspect="1"/>
          </p:cNvPicPr>
          <p:nvPr/>
        </p:nvPicPr>
        <p:blipFill>
          <a:blip r:embed="rId6" cstate="print"/>
          <a:stretch>
            <a:fillRect/>
          </a:stretch>
        </p:blipFill>
        <p:spPr>
          <a:xfrm>
            <a:off x="11154430" y="3813157"/>
            <a:ext cx="1037570" cy="1467503"/>
          </a:xfrm>
          <a:prstGeom prst="rect">
            <a:avLst/>
          </a:prstGeom>
        </p:spPr>
      </p:pic>
      <p:sp>
        <p:nvSpPr>
          <p:cNvPr id="38" name="Right Arrow 37"/>
          <p:cNvSpPr/>
          <p:nvPr/>
        </p:nvSpPr>
        <p:spPr>
          <a:xfrm>
            <a:off x="10099111" y="5836877"/>
            <a:ext cx="885119" cy="232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descr="png-internet-explorer-4684.png"/>
          <p:cNvPicPr>
            <a:picLocks noChangeAspect="1"/>
          </p:cNvPicPr>
          <p:nvPr/>
        </p:nvPicPr>
        <p:blipFill>
          <a:blip r:embed="rId7" cstate="print"/>
          <a:stretch>
            <a:fillRect/>
          </a:stretch>
        </p:blipFill>
        <p:spPr>
          <a:xfrm>
            <a:off x="10858500" y="5288280"/>
            <a:ext cx="1333500" cy="1333500"/>
          </a:xfrm>
          <a:prstGeom prst="rect">
            <a:avLst/>
          </a:prstGeom>
        </p:spPr>
      </p:pic>
      <p:pic>
        <p:nvPicPr>
          <p:cNvPr id="30" name="Picture 29" descr="png-clipart-black-white-and-gray-laptop-computer-with-link-connections-symbol-web-development-computer-icons-web-portal-web-design-training-web-design-user-interface-design.png"/>
          <p:cNvPicPr>
            <a:picLocks noChangeAspect="1"/>
          </p:cNvPicPr>
          <p:nvPr/>
        </p:nvPicPr>
        <p:blipFill>
          <a:blip r:embed="rId8" cstate="print"/>
          <a:stretch>
            <a:fillRect/>
          </a:stretch>
        </p:blipFill>
        <p:spPr>
          <a:xfrm>
            <a:off x="7107385" y="342900"/>
            <a:ext cx="2248239" cy="1575689"/>
          </a:xfrm>
          <a:prstGeom prst="rect">
            <a:avLst/>
          </a:prstGeom>
        </p:spPr>
      </p:pic>
      <p:sp>
        <p:nvSpPr>
          <p:cNvPr id="40" name="Right Arrow 39"/>
          <p:cNvSpPr/>
          <p:nvPr/>
        </p:nvSpPr>
        <p:spPr>
          <a:xfrm rot="16200000">
            <a:off x="7462591" y="2297387"/>
            <a:ext cx="1191803" cy="195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 xmlns:a16="http://schemas.microsoft.com/office/drawing/2014/main" id="{38493CCC-2866-46CB-A818-7FBC3E4D426A}"/>
              </a:ext>
            </a:extLst>
          </p:cNvPr>
          <p:cNvSpPr/>
          <p:nvPr/>
        </p:nvSpPr>
        <p:spPr>
          <a:xfrm>
            <a:off x="5483875" y="1502111"/>
            <a:ext cx="2867645" cy="646331"/>
          </a:xfrm>
          <a:prstGeom prst="rect">
            <a:avLst/>
          </a:prstGeom>
        </p:spPr>
        <p:txBody>
          <a:bodyPr wrap="square">
            <a:spAutoFit/>
          </a:bodyPr>
          <a:lstStyle/>
          <a:p>
            <a:pPr algn="ctr"/>
            <a:r>
              <a:rPr lang="en-IN" b="1" dirty="0" smtClean="0">
                <a:solidFill>
                  <a:schemeClr val="accent1">
                    <a:lumMod val="50000"/>
                  </a:schemeClr>
                </a:solidFill>
              </a:rPr>
              <a:t>Self Service</a:t>
            </a:r>
          </a:p>
          <a:p>
            <a:pPr algn="ctr"/>
            <a:r>
              <a:rPr lang="en-IN" b="1" dirty="0" smtClean="0">
                <a:solidFill>
                  <a:schemeClr val="accent1">
                    <a:lumMod val="50000"/>
                  </a:schemeClr>
                </a:solidFill>
              </a:rPr>
              <a:t>Portal</a:t>
            </a:r>
            <a:endParaRPr lang="en-US" b="1" dirty="0">
              <a:solidFill>
                <a:schemeClr val="accent1">
                  <a:lumMod val="50000"/>
                </a:schemeClr>
              </a:solidFill>
            </a:endParaRPr>
          </a:p>
        </p:txBody>
      </p:sp>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heel(1)">
                                      <p:cBhvr>
                                        <p:cTn id="32" dur="10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heel(1)">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heel(1)">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animEffect transition="in" filter="wipe(left)">
                                      <p:cBhvr>
                                        <p:cTn id="51" dur="500"/>
                                        <p:tgtEl>
                                          <p:spTgt spid="1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6">
                                            <p:txEl>
                                              <p:pRg st="2" end="2"/>
                                            </p:txEl>
                                          </p:spTgt>
                                        </p:tgtEl>
                                        <p:attrNameLst>
                                          <p:attrName>style.visibility</p:attrName>
                                        </p:attrNameLst>
                                      </p:cBhvr>
                                      <p:to>
                                        <p:strVal val="visible"/>
                                      </p:to>
                                    </p:set>
                                    <p:animEffect transition="in" filter="wipe(left)">
                                      <p:cBhvr>
                                        <p:cTn id="56" dur="500"/>
                                        <p:tgtEl>
                                          <p:spTgt spid="16">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6">
                                            <p:txEl>
                                              <p:pRg st="4" end="4"/>
                                            </p:txEl>
                                          </p:spTgt>
                                        </p:tgtEl>
                                        <p:attrNameLst>
                                          <p:attrName>style.visibility</p:attrName>
                                        </p:attrNameLst>
                                      </p:cBhvr>
                                      <p:to>
                                        <p:strVal val="visible"/>
                                      </p:to>
                                    </p:set>
                                    <p:animEffect transition="in" filter="wipe(left)">
                                      <p:cBhvr>
                                        <p:cTn id="61" dur="500"/>
                                        <p:tgtEl>
                                          <p:spTgt spid="16">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down)">
                                      <p:cBhvr>
                                        <p:cTn id="71" dur="500"/>
                                        <p:tgtEl>
                                          <p:spTgt spid="23"/>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24">
                                            <p:txEl>
                                              <p:pRg st="0" end="0"/>
                                            </p:txEl>
                                          </p:spTgt>
                                        </p:tgtEl>
                                        <p:attrNameLst>
                                          <p:attrName>style.visibility</p:attrName>
                                        </p:attrNameLst>
                                      </p:cBhvr>
                                      <p:to>
                                        <p:strVal val="visible"/>
                                      </p:to>
                                    </p:set>
                                    <p:animEffect transition="in" filter="wipe(left)">
                                      <p:cBhvr>
                                        <p:cTn id="75" dur="500"/>
                                        <p:tgtEl>
                                          <p:spTgt spid="24">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wipe(left)">
                                      <p:cBhvr>
                                        <p:cTn id="80" dur="500"/>
                                        <p:tgtEl>
                                          <p:spTgt spid="2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ipe(up)">
                                      <p:cBhvr>
                                        <p:cTn id="85" dur="2000"/>
                                        <p:tgtEl>
                                          <p:spTgt spid="31"/>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wipe(left)">
                                      <p:cBhvr>
                                        <p:cTn id="90" dur="500"/>
                                        <p:tgtEl>
                                          <p:spTgt spid="3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wipe(down)">
                                      <p:cBhvr>
                                        <p:cTn id="95" dur="500"/>
                                        <p:tgtEl>
                                          <p:spTgt spid="33"/>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wipe(left)">
                                      <p:cBhvr>
                                        <p:cTn id="100" dur="500"/>
                                        <p:tgtEl>
                                          <p:spTgt spid="34"/>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wipe(down)">
                                      <p:cBhvr>
                                        <p:cTn id="105" dur="500"/>
                                        <p:tgtEl>
                                          <p:spTgt spid="35"/>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left)">
                                      <p:cBhvr>
                                        <p:cTn id="110" dur="500"/>
                                        <p:tgtEl>
                                          <p:spTgt spid="3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wipe(down)">
                                      <p:cBhvr>
                                        <p:cTn id="115" dur="500"/>
                                        <p:tgtEl>
                                          <p:spTgt spid="37"/>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wipe(left)">
                                      <p:cBhvr>
                                        <p:cTn id="120" dur="500"/>
                                        <p:tgtEl>
                                          <p:spTgt spid="38"/>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nodeType="clickEffect">
                                  <p:stCondLst>
                                    <p:cond delay="0"/>
                                  </p:stCondLst>
                                  <p:childTnLst>
                                    <p:set>
                                      <p:cBhvr>
                                        <p:cTn id="124" dur="1" fill="hold">
                                          <p:stCondLst>
                                            <p:cond delay="0"/>
                                          </p:stCondLst>
                                        </p:cTn>
                                        <p:tgtEl>
                                          <p:spTgt spid="39"/>
                                        </p:tgtEl>
                                        <p:attrNameLst>
                                          <p:attrName>style.visibility</p:attrName>
                                        </p:attrNameLst>
                                      </p:cBhvr>
                                      <p:to>
                                        <p:strVal val="visible"/>
                                      </p:to>
                                    </p:set>
                                    <p:animEffect transition="in" filter="wipe(down)">
                                      <p:cBhvr>
                                        <p:cTn id="125" dur="500"/>
                                        <p:tgtEl>
                                          <p:spTgt spid="39"/>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40"/>
                                        </p:tgtEl>
                                        <p:attrNameLst>
                                          <p:attrName>style.visibility</p:attrName>
                                        </p:attrNameLst>
                                      </p:cBhvr>
                                      <p:to>
                                        <p:strVal val="visible"/>
                                      </p:to>
                                    </p:set>
                                    <p:animEffect transition="in" filter="wipe(down)">
                                      <p:cBhvr>
                                        <p:cTn id="130" dur="500"/>
                                        <p:tgtEl>
                                          <p:spTgt spid="4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nodeType="clickEffect">
                                  <p:stCondLst>
                                    <p:cond delay="0"/>
                                  </p:stCondLst>
                                  <p:childTnLst>
                                    <p:set>
                                      <p:cBhvr>
                                        <p:cTn id="134" dur="1" fill="hold">
                                          <p:stCondLst>
                                            <p:cond delay="0"/>
                                          </p:stCondLst>
                                        </p:cTn>
                                        <p:tgtEl>
                                          <p:spTgt spid="30"/>
                                        </p:tgtEl>
                                        <p:attrNameLst>
                                          <p:attrName>style.visibility</p:attrName>
                                        </p:attrNameLst>
                                      </p:cBhvr>
                                      <p:to>
                                        <p:strVal val="visible"/>
                                      </p:to>
                                    </p:set>
                                    <p:animEffect transition="in" filter="wipe(down)">
                                      <p:cBhvr>
                                        <p:cTn id="135" dur="500"/>
                                        <p:tgtEl>
                                          <p:spTgt spid="30"/>
                                        </p:tgtEl>
                                      </p:cBhvr>
                                    </p:animEffect>
                                  </p:childTnLst>
                                </p:cTn>
                              </p:par>
                            </p:childTnLst>
                          </p:cTn>
                        </p:par>
                        <p:par>
                          <p:cTn id="136" fill="hold">
                            <p:stCondLst>
                              <p:cond delay="500"/>
                            </p:stCondLst>
                            <p:childTnLst>
                              <p:par>
                                <p:cTn id="137" presetID="22" presetClass="entr" presetSubtype="8" fill="hold" grpId="0" nodeType="afterEffect">
                                  <p:stCondLst>
                                    <p:cond delay="0"/>
                                  </p:stCondLst>
                                  <p:childTnLst>
                                    <p:set>
                                      <p:cBhvr>
                                        <p:cTn id="138" dur="1" fill="hold">
                                          <p:stCondLst>
                                            <p:cond delay="0"/>
                                          </p:stCondLst>
                                        </p:cTn>
                                        <p:tgtEl>
                                          <p:spTgt spid="41">
                                            <p:txEl>
                                              <p:pRg st="0" end="0"/>
                                            </p:txEl>
                                          </p:spTgt>
                                        </p:tgtEl>
                                        <p:attrNameLst>
                                          <p:attrName>style.visibility</p:attrName>
                                        </p:attrNameLst>
                                      </p:cBhvr>
                                      <p:to>
                                        <p:strVal val="visible"/>
                                      </p:to>
                                    </p:set>
                                    <p:animEffect transition="in" filter="wipe(left)">
                                      <p:cBhvr>
                                        <p:cTn id="139" dur="500"/>
                                        <p:tgtEl>
                                          <p:spTgt spid="41">
                                            <p:txEl>
                                              <p:pRg st="0" end="0"/>
                                            </p:txEl>
                                          </p:spTgt>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41">
                                            <p:txEl>
                                              <p:pRg st="1" end="1"/>
                                            </p:txEl>
                                          </p:spTgt>
                                        </p:tgtEl>
                                        <p:attrNameLst>
                                          <p:attrName>style.visibility</p:attrName>
                                        </p:attrNameLst>
                                      </p:cBhvr>
                                      <p:to>
                                        <p:strVal val="visible"/>
                                      </p:to>
                                    </p:set>
                                    <p:animEffect transition="in" filter="wipe(left)">
                                      <p:cBhvr>
                                        <p:cTn id="144" dur="500"/>
                                        <p:tgtEl>
                                          <p:spTgt spid="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7" grpId="0" animBg="1"/>
      <p:bldP spid="18" grpId="0" animBg="1"/>
      <p:bldP spid="19" grpId="0" animBg="1"/>
      <p:bldP spid="20" grpId="0" animBg="1"/>
      <p:bldP spid="29" grpId="0"/>
      <p:bldP spid="16" grpId="0" build="p"/>
      <p:bldP spid="22" grpId="0" animBg="1"/>
      <p:bldP spid="24" grpId="0" build="p"/>
      <p:bldP spid="28" grpId="0" animBg="1"/>
      <p:bldP spid="31" grpId="0" animBg="1"/>
      <p:bldP spid="32" grpId="0" animBg="1"/>
      <p:bldP spid="34" grpId="0" animBg="1"/>
      <p:bldP spid="36" grpId="0" animBg="1"/>
      <p:bldP spid="38" grpId="0" animBg="1"/>
      <p:bldP spid="40" grpId="0" animBg="1"/>
      <p:bldP spid="4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636674" y="2504373"/>
            <a:ext cx="3347198" cy="1569660"/>
          </a:xfrm>
          <a:prstGeom prst="rect">
            <a:avLst/>
          </a:prstGeom>
          <a:noFill/>
        </p:spPr>
        <p:txBody>
          <a:bodyPr wrap="none" rtlCol="0">
            <a:spAutoFit/>
          </a:bodyPr>
          <a:lstStyle/>
          <a:p>
            <a:pPr algn="ctr"/>
            <a:r>
              <a:rPr lang="en-US" sz="3200" b="1" dirty="0" smtClean="0">
                <a:solidFill>
                  <a:schemeClr val="bg1"/>
                </a:solidFill>
              </a:rPr>
              <a:t> IDM is  Processing</a:t>
            </a:r>
          </a:p>
          <a:p>
            <a:pPr algn="ctr"/>
            <a:r>
              <a:rPr lang="en-IN" sz="3200" b="1" dirty="0" smtClean="0">
                <a:solidFill>
                  <a:schemeClr val="bg1"/>
                </a:solidFill>
                <a:latin typeface="+mj-lt"/>
              </a:rPr>
              <a:t>The user account  </a:t>
            </a:r>
          </a:p>
          <a:p>
            <a:pPr algn="ctr"/>
            <a:r>
              <a:rPr lang="en-IN" sz="3200" b="1" dirty="0" smtClean="0">
                <a:solidFill>
                  <a:schemeClr val="bg1"/>
                </a:solidFill>
                <a:latin typeface="+mj-lt"/>
              </a:rPr>
              <a:t>From  HRMS</a:t>
            </a:r>
            <a:endParaRPr lang="en-US" sz="3200" b="1" dirty="0">
              <a:solidFill>
                <a:schemeClr val="bg1"/>
              </a:solidFill>
              <a:latin typeface="+mj-lt"/>
            </a:endParaRPr>
          </a:p>
        </p:txBody>
      </p:sp>
      <p:sp>
        <p:nvSpPr>
          <p:cNvPr id="21" name="Parallelogram 20"/>
          <p:cNvSpPr/>
          <p:nvPr/>
        </p:nvSpPr>
        <p:spPr>
          <a:xfrm>
            <a:off x="4572000" y="777240"/>
            <a:ext cx="3074670" cy="52578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38493CCC-2866-46CB-A818-7FBC3E4D426A}"/>
              </a:ext>
            </a:extLst>
          </p:cNvPr>
          <p:cNvSpPr/>
          <p:nvPr/>
        </p:nvSpPr>
        <p:spPr>
          <a:xfrm>
            <a:off x="4757663" y="5441651"/>
            <a:ext cx="2867645" cy="646331"/>
          </a:xfrm>
          <a:prstGeom prst="rect">
            <a:avLst/>
          </a:prstGeom>
        </p:spPr>
        <p:txBody>
          <a:bodyPr wrap="square">
            <a:spAutoFit/>
          </a:bodyPr>
          <a:lstStyle/>
          <a:p>
            <a:r>
              <a:rPr lang="en-IN" b="1" dirty="0" smtClean="0">
                <a:solidFill>
                  <a:schemeClr val="bg1"/>
                </a:solidFill>
              </a:rPr>
              <a:t>Identity Manager Application Server</a:t>
            </a:r>
            <a:endParaRPr lang="en-US" b="1" dirty="0">
              <a:solidFill>
                <a:schemeClr val="bg1"/>
              </a:solidFill>
            </a:endParaRPr>
          </a:p>
        </p:txBody>
      </p:sp>
      <p:pic>
        <p:nvPicPr>
          <p:cNvPr id="25" name="Picture 24" descr="download (1).png"/>
          <p:cNvPicPr>
            <a:picLocks noChangeAspect="1"/>
          </p:cNvPicPr>
          <p:nvPr/>
        </p:nvPicPr>
        <p:blipFill>
          <a:blip r:embed="rId2" cstate="print"/>
          <a:stretch>
            <a:fillRect/>
          </a:stretch>
        </p:blipFill>
        <p:spPr>
          <a:xfrm rot="188262">
            <a:off x="5538787" y="1306829"/>
            <a:ext cx="1502093" cy="1502093"/>
          </a:xfrm>
          <a:prstGeom prst="rect">
            <a:avLst/>
          </a:prstGeom>
        </p:spPr>
      </p:pic>
      <p:sp>
        <p:nvSpPr>
          <p:cNvPr id="26" name="Rectangle 25">
            <a:extLst>
              <a:ext uri="{FF2B5EF4-FFF2-40B4-BE49-F238E27FC236}">
                <a16:creationId xmlns="" xmlns:a16="http://schemas.microsoft.com/office/drawing/2014/main" id="{38493CCC-2866-46CB-A818-7FBC3E4D426A}"/>
              </a:ext>
            </a:extLst>
          </p:cNvPr>
          <p:cNvSpPr/>
          <p:nvPr/>
        </p:nvSpPr>
        <p:spPr>
          <a:xfrm rot="311791">
            <a:off x="5447275" y="987762"/>
            <a:ext cx="2867645" cy="369332"/>
          </a:xfrm>
          <a:prstGeom prst="rect">
            <a:avLst/>
          </a:prstGeom>
        </p:spPr>
        <p:txBody>
          <a:bodyPr wrap="square">
            <a:spAutoFit/>
          </a:bodyPr>
          <a:lstStyle/>
          <a:p>
            <a:r>
              <a:rPr lang="en-IN" b="1" dirty="0" smtClean="0">
                <a:solidFill>
                  <a:schemeClr val="bg1"/>
                </a:solidFill>
              </a:rPr>
              <a:t>Identity Manager </a:t>
            </a:r>
            <a:endParaRPr lang="en-US" b="1" dirty="0">
              <a:solidFill>
                <a:schemeClr val="bg1"/>
              </a:solidFill>
            </a:endParaRPr>
          </a:p>
        </p:txBody>
      </p:sp>
      <p:sp>
        <p:nvSpPr>
          <p:cNvPr id="34" name="Rectangle 33">
            <a:extLst>
              <a:ext uri="{FF2B5EF4-FFF2-40B4-BE49-F238E27FC236}">
                <a16:creationId xmlns="" xmlns:a16="http://schemas.microsoft.com/office/drawing/2014/main" id="{38493CCC-2866-46CB-A818-7FBC3E4D426A}"/>
              </a:ext>
            </a:extLst>
          </p:cNvPr>
          <p:cNvSpPr/>
          <p:nvPr/>
        </p:nvSpPr>
        <p:spPr>
          <a:xfrm rot="311791">
            <a:off x="5222483" y="2887614"/>
            <a:ext cx="2867645" cy="646331"/>
          </a:xfrm>
          <a:prstGeom prst="rect">
            <a:avLst/>
          </a:prstGeom>
        </p:spPr>
        <p:txBody>
          <a:bodyPr wrap="square">
            <a:spAutoFit/>
          </a:bodyPr>
          <a:lstStyle/>
          <a:p>
            <a:r>
              <a:rPr lang="en-IN" b="1" dirty="0" smtClean="0">
                <a:solidFill>
                  <a:schemeClr val="bg1"/>
                </a:solidFill>
              </a:rPr>
              <a:t>Synchronize User </a:t>
            </a:r>
          </a:p>
          <a:p>
            <a:r>
              <a:rPr lang="en-IN" b="1" dirty="0" smtClean="0">
                <a:solidFill>
                  <a:schemeClr val="bg1"/>
                </a:solidFill>
              </a:rPr>
              <a:t> </a:t>
            </a:r>
            <a:endParaRPr lang="en-US" b="1" dirty="0">
              <a:solidFill>
                <a:schemeClr val="bg1"/>
              </a:solidFill>
            </a:endParaRPr>
          </a:p>
        </p:txBody>
      </p:sp>
      <p:sp>
        <p:nvSpPr>
          <p:cNvPr id="36" name="Down Arrow 35"/>
          <p:cNvSpPr/>
          <p:nvPr/>
        </p:nvSpPr>
        <p:spPr>
          <a:xfrm>
            <a:off x="6035040" y="3497580"/>
            <a:ext cx="182880" cy="88011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forbidden.png"/>
          <p:cNvPicPr>
            <a:picLocks noChangeAspect="1"/>
          </p:cNvPicPr>
          <p:nvPr/>
        </p:nvPicPr>
        <p:blipFill>
          <a:blip r:embed="rId3" cstate="print"/>
          <a:stretch>
            <a:fillRect/>
          </a:stretch>
        </p:blipFill>
        <p:spPr>
          <a:xfrm>
            <a:off x="5459730" y="4335780"/>
            <a:ext cx="1101090" cy="1101090"/>
          </a:xfrm>
          <a:prstGeom prst="rect">
            <a:avLst/>
          </a:prstGeom>
        </p:spPr>
      </p:pic>
      <p:sp>
        <p:nvSpPr>
          <p:cNvPr id="38" name="Down Arrow 37"/>
          <p:cNvSpPr/>
          <p:nvPr/>
        </p:nvSpPr>
        <p:spPr>
          <a:xfrm rot="16200000">
            <a:off x="7399020" y="4827270"/>
            <a:ext cx="182880" cy="88011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pic>
        <p:nvPicPr>
          <p:cNvPr id="39" name="Picture 38" descr="msg-icon-png-5-Transparent-Images.png"/>
          <p:cNvPicPr>
            <a:picLocks noChangeAspect="1"/>
          </p:cNvPicPr>
          <p:nvPr/>
        </p:nvPicPr>
        <p:blipFill>
          <a:blip r:embed="rId4" cstate="print"/>
          <a:stretch>
            <a:fillRect/>
          </a:stretch>
        </p:blipFill>
        <p:spPr>
          <a:xfrm flipV="1">
            <a:off x="7875270" y="4646295"/>
            <a:ext cx="1257300" cy="1257300"/>
          </a:xfrm>
          <a:prstGeom prst="rect">
            <a:avLst/>
          </a:prstGeom>
        </p:spPr>
      </p:pic>
      <p:sp>
        <p:nvSpPr>
          <p:cNvPr id="40" name="Down Arrow 39"/>
          <p:cNvSpPr/>
          <p:nvPr/>
        </p:nvSpPr>
        <p:spPr>
          <a:xfrm rot="16200000">
            <a:off x="9403080" y="4842510"/>
            <a:ext cx="182880" cy="88011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pic>
        <p:nvPicPr>
          <p:cNvPr id="41" name="Picture 40" descr="585e4bcdcb11b227491c3396.png"/>
          <p:cNvPicPr>
            <a:picLocks noChangeAspect="1"/>
          </p:cNvPicPr>
          <p:nvPr/>
        </p:nvPicPr>
        <p:blipFill>
          <a:blip r:embed="rId5" cstate="print"/>
          <a:stretch>
            <a:fillRect/>
          </a:stretch>
        </p:blipFill>
        <p:spPr>
          <a:xfrm>
            <a:off x="9898025" y="4581254"/>
            <a:ext cx="1109065" cy="1065165"/>
          </a:xfrm>
          <a:prstGeom prst="rect">
            <a:avLst/>
          </a:prstGeom>
        </p:spPr>
      </p:pic>
      <p:sp>
        <p:nvSpPr>
          <p:cNvPr id="42" name="Down Arrow 41"/>
          <p:cNvSpPr/>
          <p:nvPr/>
        </p:nvSpPr>
        <p:spPr>
          <a:xfrm rot="15049742">
            <a:off x="8187890" y="192212"/>
            <a:ext cx="202961" cy="2606241"/>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44" name="Rectangle 43">
            <a:extLst>
              <a:ext uri="{FF2B5EF4-FFF2-40B4-BE49-F238E27FC236}">
                <a16:creationId xmlns="" xmlns:a16="http://schemas.microsoft.com/office/drawing/2014/main" id="{38493CCC-2866-46CB-A818-7FBC3E4D426A}"/>
              </a:ext>
            </a:extLst>
          </p:cNvPr>
          <p:cNvSpPr/>
          <p:nvPr/>
        </p:nvSpPr>
        <p:spPr>
          <a:xfrm rot="20915421">
            <a:off x="9771626" y="1323040"/>
            <a:ext cx="2867645" cy="369332"/>
          </a:xfrm>
          <a:prstGeom prst="rect">
            <a:avLst/>
          </a:prstGeom>
        </p:spPr>
        <p:txBody>
          <a:bodyPr wrap="square">
            <a:spAutoFit/>
          </a:bodyPr>
          <a:lstStyle/>
          <a:p>
            <a:r>
              <a:rPr lang="en-IN" b="1" dirty="0" smtClean="0">
                <a:solidFill>
                  <a:schemeClr val="accent1">
                    <a:lumMod val="50000"/>
                  </a:schemeClr>
                </a:solidFill>
              </a:rPr>
              <a:t>Resource</a:t>
            </a:r>
            <a:endParaRPr lang="en-US" b="1" dirty="0">
              <a:solidFill>
                <a:schemeClr val="accent1">
                  <a:lumMod val="50000"/>
                </a:schemeClr>
              </a:solidFill>
            </a:endParaRPr>
          </a:p>
        </p:txBody>
      </p:sp>
      <p:pic>
        <p:nvPicPr>
          <p:cNvPr id="51" name="Picture 50" descr="868280_people_512x512.png"/>
          <p:cNvPicPr>
            <a:picLocks noChangeAspect="1"/>
          </p:cNvPicPr>
          <p:nvPr/>
        </p:nvPicPr>
        <p:blipFill>
          <a:blip r:embed="rId6" cstate="print"/>
          <a:stretch>
            <a:fillRect/>
          </a:stretch>
        </p:blipFill>
        <p:spPr>
          <a:xfrm>
            <a:off x="9558949" y="495299"/>
            <a:ext cx="1021421" cy="1021421"/>
          </a:xfrm>
          <a:prstGeom prst="rect">
            <a:avLst/>
          </a:prstGeom>
        </p:spPr>
      </p:pic>
      <p:sp>
        <p:nvSpPr>
          <p:cNvPr id="52" name="Down Arrow 51"/>
          <p:cNvSpPr/>
          <p:nvPr/>
        </p:nvSpPr>
        <p:spPr>
          <a:xfrm rot="17451651">
            <a:off x="8130516" y="1153811"/>
            <a:ext cx="240351" cy="25648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3" name="Rectangle 52">
            <a:extLst>
              <a:ext uri="{FF2B5EF4-FFF2-40B4-BE49-F238E27FC236}">
                <a16:creationId xmlns="" xmlns:a16="http://schemas.microsoft.com/office/drawing/2014/main" id="{38493CCC-2866-46CB-A818-7FBC3E4D426A}"/>
              </a:ext>
            </a:extLst>
          </p:cNvPr>
          <p:cNvSpPr/>
          <p:nvPr/>
        </p:nvSpPr>
        <p:spPr>
          <a:xfrm rot="20915421">
            <a:off x="9807649" y="2858470"/>
            <a:ext cx="2867645" cy="369332"/>
          </a:xfrm>
          <a:prstGeom prst="rect">
            <a:avLst/>
          </a:prstGeom>
        </p:spPr>
        <p:txBody>
          <a:bodyPr wrap="square">
            <a:spAutoFit/>
          </a:bodyPr>
          <a:lstStyle/>
          <a:p>
            <a:r>
              <a:rPr lang="en-IN" b="1" dirty="0" smtClean="0">
                <a:solidFill>
                  <a:schemeClr val="accent1">
                    <a:lumMod val="50000"/>
                  </a:schemeClr>
                </a:solidFill>
              </a:rPr>
              <a:t>Resource</a:t>
            </a:r>
            <a:endParaRPr lang="en-US" b="1" dirty="0">
              <a:solidFill>
                <a:schemeClr val="accent1">
                  <a:lumMod val="50000"/>
                </a:schemeClr>
              </a:solidFill>
            </a:endParaRPr>
          </a:p>
        </p:txBody>
      </p:sp>
      <p:pic>
        <p:nvPicPr>
          <p:cNvPr id="54" name="Picture 53" descr="868280_people_512x512.png"/>
          <p:cNvPicPr>
            <a:picLocks noChangeAspect="1"/>
          </p:cNvPicPr>
          <p:nvPr/>
        </p:nvPicPr>
        <p:blipFill>
          <a:blip r:embed="rId6" cstate="print"/>
          <a:stretch>
            <a:fillRect/>
          </a:stretch>
        </p:blipFill>
        <p:spPr>
          <a:xfrm>
            <a:off x="9391309" y="2019299"/>
            <a:ext cx="1021421" cy="1021421"/>
          </a:xfrm>
          <a:prstGeom prst="rect">
            <a:avLst/>
          </a:prstGeom>
        </p:spPr>
      </p:pic>
      <p:sp>
        <p:nvSpPr>
          <p:cNvPr id="55" name="Down Arrow 54"/>
          <p:cNvSpPr/>
          <p:nvPr/>
        </p:nvSpPr>
        <p:spPr>
          <a:xfrm rot="19018820">
            <a:off x="7771322" y="1561392"/>
            <a:ext cx="264302" cy="25648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pic>
        <p:nvPicPr>
          <p:cNvPr id="56" name="Picture 55" descr="868280_people_512x512.png"/>
          <p:cNvPicPr>
            <a:picLocks noChangeAspect="1"/>
          </p:cNvPicPr>
          <p:nvPr/>
        </p:nvPicPr>
        <p:blipFill>
          <a:blip r:embed="rId6" cstate="print"/>
          <a:stretch>
            <a:fillRect/>
          </a:stretch>
        </p:blipFill>
        <p:spPr>
          <a:xfrm>
            <a:off x="8823619" y="3394709"/>
            <a:ext cx="1021421" cy="1021421"/>
          </a:xfrm>
          <a:prstGeom prst="rect">
            <a:avLst/>
          </a:prstGeom>
        </p:spPr>
      </p:pic>
      <p:sp>
        <p:nvSpPr>
          <p:cNvPr id="57" name="Rectangle 56">
            <a:extLst>
              <a:ext uri="{FF2B5EF4-FFF2-40B4-BE49-F238E27FC236}">
                <a16:creationId xmlns="" xmlns:a16="http://schemas.microsoft.com/office/drawing/2014/main" id="{38493CCC-2866-46CB-A818-7FBC3E4D426A}"/>
              </a:ext>
            </a:extLst>
          </p:cNvPr>
          <p:cNvSpPr/>
          <p:nvPr/>
        </p:nvSpPr>
        <p:spPr>
          <a:xfrm rot="20915421">
            <a:off x="9811459" y="3536651"/>
            <a:ext cx="2867645" cy="369332"/>
          </a:xfrm>
          <a:prstGeom prst="rect">
            <a:avLst/>
          </a:prstGeom>
        </p:spPr>
        <p:txBody>
          <a:bodyPr wrap="square">
            <a:spAutoFit/>
          </a:bodyPr>
          <a:lstStyle/>
          <a:p>
            <a:r>
              <a:rPr lang="en-IN" b="1" dirty="0" smtClean="0">
                <a:solidFill>
                  <a:schemeClr val="accent1">
                    <a:lumMod val="50000"/>
                  </a:schemeClr>
                </a:solidFill>
              </a:rPr>
              <a:t>Resource</a:t>
            </a:r>
            <a:endParaRPr lang="en-US" b="1" dirty="0">
              <a:solidFill>
                <a:schemeClr val="accent1">
                  <a:lumMod val="50000"/>
                </a:schemeClr>
              </a:solidFill>
            </a:endParaRPr>
          </a:p>
        </p:txBody>
      </p:sp>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2">
                                            <p:txEl>
                                              <p:pRg st="0" end="0"/>
                                            </p:txEl>
                                          </p:spTgt>
                                        </p:tgtEl>
                                        <p:attrNameLst>
                                          <p:attrName>style.visibility</p:attrName>
                                        </p:attrNameLst>
                                      </p:cBhvr>
                                      <p:to>
                                        <p:strVal val="visible"/>
                                      </p:to>
                                    </p:set>
                                    <p:animEffect transition="in" filter="wipe(left)">
                                      <p:cBhvr>
                                        <p:cTn id="26" dur="250"/>
                                        <p:tgtEl>
                                          <p:spTgt spid="2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down)">
                                      <p:cBhvr>
                                        <p:cTn id="31" dur="500"/>
                                        <p:tgtEl>
                                          <p:spTgt spid="25"/>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animEffect transition="in" filter="wipe(left)">
                                      <p:cBhvr>
                                        <p:cTn id="35" dur="250"/>
                                        <p:tgtEl>
                                          <p:spTgt spid="26">
                                            <p:txEl>
                                              <p:pRg st="0" end="0"/>
                                            </p:txEl>
                                          </p:spTgt>
                                        </p:tgtEl>
                                      </p:cBhvr>
                                    </p:animEffect>
                                  </p:childTnLst>
                                </p:cTn>
                              </p:par>
                            </p:childTnLst>
                          </p:cTn>
                        </p:par>
                        <p:par>
                          <p:cTn id="36" fill="hold">
                            <p:stCondLst>
                              <p:cond delay="750"/>
                            </p:stCondLst>
                            <p:childTnLst>
                              <p:par>
                                <p:cTn id="37" presetID="22" presetClass="entr" presetSubtype="8" fill="hold" grpId="0" nodeType="afterEffect">
                                  <p:stCondLst>
                                    <p:cond delay="0"/>
                                  </p:stCondLst>
                                  <p:childTnLst>
                                    <p:set>
                                      <p:cBhvr>
                                        <p:cTn id="38" dur="1" fill="hold">
                                          <p:stCondLst>
                                            <p:cond delay="0"/>
                                          </p:stCondLst>
                                        </p:cTn>
                                        <p:tgtEl>
                                          <p:spTgt spid="34">
                                            <p:txEl>
                                              <p:pRg st="0" end="0"/>
                                            </p:txEl>
                                          </p:spTgt>
                                        </p:tgtEl>
                                        <p:attrNameLst>
                                          <p:attrName>style.visibility</p:attrName>
                                        </p:attrNameLst>
                                      </p:cBhvr>
                                      <p:to>
                                        <p:strVal val="visible"/>
                                      </p:to>
                                    </p:set>
                                    <p:animEffect transition="in" filter="wipe(left)">
                                      <p:cBhvr>
                                        <p:cTn id="39" dur="250"/>
                                        <p:tgtEl>
                                          <p:spTgt spid="34">
                                            <p:txEl>
                                              <p:pRg st="0" end="0"/>
                                            </p:txEl>
                                          </p:spTgt>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34">
                                            <p:txEl>
                                              <p:pRg st="1" end="1"/>
                                            </p:txEl>
                                          </p:spTgt>
                                        </p:tgtEl>
                                        <p:attrNameLst>
                                          <p:attrName>style.visibility</p:attrName>
                                        </p:attrNameLst>
                                      </p:cBhvr>
                                      <p:to>
                                        <p:strVal val="visible"/>
                                      </p:to>
                                    </p:set>
                                    <p:animEffect transition="in" filter="wipe(left)">
                                      <p:cBhvr>
                                        <p:cTn id="43" dur="250"/>
                                        <p:tgtEl>
                                          <p:spTgt spid="34">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up)">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wipe(down)">
                                      <p:cBhvr>
                                        <p:cTn id="53" dur="500"/>
                                        <p:tgtEl>
                                          <p:spTgt spid="3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left)">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down)">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left)">
                                      <p:cBhvr>
                                        <p:cTn id="68" dur="500"/>
                                        <p:tgtEl>
                                          <p:spTgt spid="4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wipe(down)">
                                      <p:cBhvr>
                                        <p:cTn id="73" dur="500"/>
                                        <p:tgtEl>
                                          <p:spTgt spid="4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wipe(left)">
                                      <p:cBhvr>
                                        <p:cTn id="78" dur="500"/>
                                        <p:tgtEl>
                                          <p:spTgt spid="42"/>
                                        </p:tgtEl>
                                      </p:cBhvr>
                                    </p:animEffec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44">
                                            <p:txEl>
                                              <p:pRg st="0" end="0"/>
                                            </p:txEl>
                                          </p:spTgt>
                                        </p:tgtEl>
                                        <p:attrNameLst>
                                          <p:attrName>style.visibility</p:attrName>
                                        </p:attrNameLst>
                                      </p:cBhvr>
                                      <p:to>
                                        <p:strVal val="visible"/>
                                      </p:to>
                                    </p:set>
                                    <p:animEffect transition="in" filter="wipe(left)">
                                      <p:cBhvr>
                                        <p:cTn id="82" dur="250"/>
                                        <p:tgtEl>
                                          <p:spTgt spid="44">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wipe(down)">
                                      <p:cBhvr>
                                        <p:cTn id="87" dur="500"/>
                                        <p:tgtEl>
                                          <p:spTgt spid="51"/>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52"/>
                                        </p:tgtEl>
                                        <p:attrNameLst>
                                          <p:attrName>style.visibility</p:attrName>
                                        </p:attrNameLst>
                                      </p:cBhvr>
                                      <p:to>
                                        <p:strVal val="visible"/>
                                      </p:to>
                                    </p:set>
                                    <p:animEffect transition="in" filter="wipe(left)">
                                      <p:cBhvr>
                                        <p:cTn id="92" dur="500"/>
                                        <p:tgtEl>
                                          <p:spTgt spid="52"/>
                                        </p:tgtEl>
                                      </p:cBhvr>
                                    </p:animEffect>
                                  </p:childTnLst>
                                </p:cTn>
                              </p:par>
                            </p:childTnLst>
                          </p:cTn>
                        </p:par>
                        <p:par>
                          <p:cTn id="93" fill="hold">
                            <p:stCondLst>
                              <p:cond delay="500"/>
                            </p:stCondLst>
                            <p:childTnLst>
                              <p:par>
                                <p:cTn id="94" presetID="22" presetClass="entr" presetSubtype="8" fill="hold" grpId="0" nodeType="afterEffect">
                                  <p:stCondLst>
                                    <p:cond delay="0"/>
                                  </p:stCondLst>
                                  <p:childTnLst>
                                    <p:set>
                                      <p:cBhvr>
                                        <p:cTn id="95" dur="1" fill="hold">
                                          <p:stCondLst>
                                            <p:cond delay="0"/>
                                          </p:stCondLst>
                                        </p:cTn>
                                        <p:tgtEl>
                                          <p:spTgt spid="53">
                                            <p:txEl>
                                              <p:pRg st="0" end="0"/>
                                            </p:txEl>
                                          </p:spTgt>
                                        </p:tgtEl>
                                        <p:attrNameLst>
                                          <p:attrName>style.visibility</p:attrName>
                                        </p:attrNameLst>
                                      </p:cBhvr>
                                      <p:to>
                                        <p:strVal val="visible"/>
                                      </p:to>
                                    </p:set>
                                    <p:animEffect transition="in" filter="wipe(left)">
                                      <p:cBhvr>
                                        <p:cTn id="96" dur="250"/>
                                        <p:tgtEl>
                                          <p:spTgt spid="53">
                                            <p:txEl>
                                              <p:pRg st="0" end="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54"/>
                                        </p:tgtEl>
                                        <p:attrNameLst>
                                          <p:attrName>style.visibility</p:attrName>
                                        </p:attrNameLst>
                                      </p:cBhvr>
                                      <p:to>
                                        <p:strVal val="visible"/>
                                      </p:to>
                                    </p:set>
                                    <p:animEffect transition="in" filter="wipe(down)">
                                      <p:cBhvr>
                                        <p:cTn id="101" dur="500"/>
                                        <p:tgtEl>
                                          <p:spTgt spid="54"/>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55"/>
                                        </p:tgtEl>
                                        <p:attrNameLst>
                                          <p:attrName>style.visibility</p:attrName>
                                        </p:attrNameLst>
                                      </p:cBhvr>
                                      <p:to>
                                        <p:strVal val="visible"/>
                                      </p:to>
                                    </p:set>
                                    <p:animEffect transition="in" filter="wipe(left)">
                                      <p:cBhvr>
                                        <p:cTn id="106" dur="500"/>
                                        <p:tgtEl>
                                          <p:spTgt spid="55"/>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56"/>
                                        </p:tgtEl>
                                        <p:attrNameLst>
                                          <p:attrName>style.visibility</p:attrName>
                                        </p:attrNameLst>
                                      </p:cBhvr>
                                      <p:to>
                                        <p:strVal val="visible"/>
                                      </p:to>
                                    </p:set>
                                    <p:animEffect transition="in" filter="wipe(down)">
                                      <p:cBhvr>
                                        <p:cTn id="111" dur="500"/>
                                        <p:tgtEl>
                                          <p:spTgt spid="56"/>
                                        </p:tgtEl>
                                      </p:cBhvr>
                                    </p:animEffect>
                                  </p:childTnLst>
                                </p:cTn>
                              </p:par>
                            </p:childTnLst>
                          </p:cTn>
                        </p:par>
                        <p:par>
                          <p:cTn id="112" fill="hold">
                            <p:stCondLst>
                              <p:cond delay="500"/>
                            </p:stCondLst>
                            <p:childTnLst>
                              <p:par>
                                <p:cTn id="113" presetID="22" presetClass="entr" presetSubtype="8" fill="hold" grpId="0" nodeType="afterEffect">
                                  <p:stCondLst>
                                    <p:cond delay="0"/>
                                  </p:stCondLst>
                                  <p:childTnLst>
                                    <p:set>
                                      <p:cBhvr>
                                        <p:cTn id="114" dur="1" fill="hold">
                                          <p:stCondLst>
                                            <p:cond delay="0"/>
                                          </p:stCondLst>
                                        </p:cTn>
                                        <p:tgtEl>
                                          <p:spTgt spid="57">
                                            <p:txEl>
                                              <p:pRg st="0" end="0"/>
                                            </p:txEl>
                                          </p:spTgt>
                                        </p:tgtEl>
                                        <p:attrNameLst>
                                          <p:attrName>style.visibility</p:attrName>
                                        </p:attrNameLst>
                                      </p:cBhvr>
                                      <p:to>
                                        <p:strVal val="visible"/>
                                      </p:to>
                                    </p:set>
                                    <p:animEffect transition="in" filter="wipe(left)">
                                      <p:cBhvr>
                                        <p:cTn id="115" dur="250"/>
                                        <p:tgtEl>
                                          <p:spTgt spid="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9" grpId="0"/>
      <p:bldP spid="21" grpId="0" animBg="1"/>
      <p:bldP spid="22" grpId="0" build="p"/>
      <p:bldP spid="26" grpId="0" build="p"/>
      <p:bldP spid="34" grpId="0" build="p"/>
      <p:bldP spid="36" grpId="0" animBg="1"/>
      <p:bldP spid="38" grpId="0" animBg="1"/>
      <p:bldP spid="40" grpId="0" animBg="1"/>
      <p:bldP spid="42" grpId="0" animBg="1"/>
      <p:bldP spid="44" grpId="0" build="p"/>
      <p:bldP spid="52" grpId="0" animBg="1"/>
      <p:bldP spid="53" grpId="0" build="p"/>
      <p:bldP spid="55" grpId="0" animBg="1"/>
      <p:bldP spid="5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FB420FA5-C008-4695-ACFD-EC21AFBFEE9F}"/>
              </a:ext>
            </a:extLst>
          </p:cNvPr>
          <p:cNvSpPr/>
          <p:nvPr/>
        </p:nvSpPr>
        <p:spPr>
          <a:xfrm>
            <a:off x="6357842" y="-28575"/>
            <a:ext cx="57150" cy="6915150"/>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1B971D09-7218-4030-B36C-7A9C67C9C7EA}"/>
              </a:ext>
            </a:extLst>
          </p:cNvPr>
          <p:cNvSpPr/>
          <p:nvPr/>
        </p:nvSpPr>
        <p:spPr>
          <a:xfrm>
            <a:off x="-7144"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3061952-A0A7-4A61-B09B-4C4B55EB0478}"/>
              </a:ext>
            </a:extLst>
          </p:cNvPr>
          <p:cNvSpPr/>
          <p:nvPr/>
        </p:nvSpPr>
        <p:spPr>
          <a:xfrm>
            <a:off x="7020308" y="633404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8E6FC1B5-7BFB-4AF8-B3DF-AFAC747D22E8}"/>
              </a:ext>
            </a:extLst>
          </p:cNvPr>
          <p:cNvSpPr/>
          <p:nvPr/>
        </p:nvSpPr>
        <p:spPr>
          <a:xfrm>
            <a:off x="6260021" y="386105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8FF5A4C0-6D09-4011-972E-91B41EAEE1AE}"/>
              </a:ext>
            </a:extLst>
          </p:cNvPr>
          <p:cNvSpPr/>
          <p:nvPr/>
        </p:nvSpPr>
        <p:spPr>
          <a:xfrm>
            <a:off x="6260021" y="162734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xmlns=""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xmlns=""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89ABC871-4F63-485F-B900-425F59EBA8FB}"/>
              </a:ext>
            </a:extLst>
          </p:cNvPr>
          <p:cNvSpPr/>
          <p:nvPr/>
        </p:nvSpPr>
        <p:spPr>
          <a:xfrm>
            <a:off x="5717477" y="243269"/>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1" name="TextBox 20">
            <a:extLst>
              <a:ext uri="{FF2B5EF4-FFF2-40B4-BE49-F238E27FC236}">
                <a16:creationId xmlns:a16="http://schemas.microsoft.com/office/drawing/2014/main" xmlns="" id="{E8FD566F-BCA8-4461-842C-34C41943214A}"/>
              </a:ext>
            </a:extLst>
          </p:cNvPr>
          <p:cNvSpPr txBox="1"/>
          <p:nvPr/>
        </p:nvSpPr>
        <p:spPr>
          <a:xfrm>
            <a:off x="5525376" y="1347332"/>
            <a:ext cx="641823" cy="523220"/>
          </a:xfrm>
          <a:prstGeom prst="rect">
            <a:avLst/>
          </a:prstGeom>
          <a:noFill/>
        </p:spPr>
        <p:txBody>
          <a:bodyPr wrap="square" rtlCol="0">
            <a:spAutoFit/>
          </a:bodyPr>
          <a:lstStyle/>
          <a:p>
            <a:pPr algn="ctr"/>
            <a:r>
              <a:rPr lang="en-US" sz="2800" b="1" dirty="0" smtClean="0">
                <a:solidFill>
                  <a:schemeClr val="accent2"/>
                </a:solidFill>
              </a:rPr>
              <a:t>01</a:t>
            </a:r>
            <a:endParaRPr lang="en-US" sz="2800" b="1" dirty="0">
              <a:solidFill>
                <a:schemeClr val="accent2"/>
              </a:solidFill>
            </a:endParaRPr>
          </a:p>
        </p:txBody>
      </p:sp>
      <p:sp>
        <p:nvSpPr>
          <p:cNvPr id="22" name="TextBox 21">
            <a:extLst>
              <a:ext uri="{FF2B5EF4-FFF2-40B4-BE49-F238E27FC236}">
                <a16:creationId xmlns:a16="http://schemas.microsoft.com/office/drawing/2014/main" xmlns="" id="{E177C06D-BF79-4688-9CEC-8B6ABF03513C}"/>
              </a:ext>
            </a:extLst>
          </p:cNvPr>
          <p:cNvSpPr txBox="1"/>
          <p:nvPr/>
        </p:nvSpPr>
        <p:spPr>
          <a:xfrm>
            <a:off x="6634782" y="1425757"/>
            <a:ext cx="5303789" cy="646331"/>
          </a:xfrm>
          <a:prstGeom prst="rect">
            <a:avLst/>
          </a:prstGeom>
          <a:noFill/>
        </p:spPr>
        <p:txBody>
          <a:bodyPr wrap="square" rtlCol="0">
            <a:spAutoFit/>
          </a:bodyPr>
          <a:lstStyle/>
          <a:p>
            <a:r>
              <a:rPr lang="en-US" b="1" dirty="0" smtClean="0">
                <a:solidFill>
                  <a:schemeClr val="accent1">
                    <a:lumMod val="50000"/>
                  </a:schemeClr>
                </a:solidFill>
              </a:rPr>
              <a:t>Identity manager also provides features like</a:t>
            </a:r>
          </a:p>
          <a:p>
            <a:endParaRPr lang="en-US" dirty="0">
              <a:solidFill>
                <a:schemeClr val="accent1"/>
              </a:solidFill>
            </a:endParaRPr>
          </a:p>
        </p:txBody>
      </p:sp>
      <p:sp>
        <p:nvSpPr>
          <p:cNvPr id="25" name="TextBox 24">
            <a:extLst>
              <a:ext uri="{FF2B5EF4-FFF2-40B4-BE49-F238E27FC236}">
                <a16:creationId xmlns:a16="http://schemas.microsoft.com/office/drawing/2014/main" xmlns="" id="{A757CB6A-827E-4501-9278-F7FB6CE48591}"/>
              </a:ext>
            </a:extLst>
          </p:cNvPr>
          <p:cNvSpPr txBox="1"/>
          <p:nvPr/>
        </p:nvSpPr>
        <p:spPr>
          <a:xfrm>
            <a:off x="5525376" y="2315659"/>
            <a:ext cx="641823" cy="523220"/>
          </a:xfrm>
          <a:prstGeom prst="rect">
            <a:avLst/>
          </a:prstGeom>
          <a:noFill/>
        </p:spPr>
        <p:txBody>
          <a:bodyPr wrap="square" rtlCol="0">
            <a:spAutoFit/>
          </a:bodyPr>
          <a:lstStyle/>
          <a:p>
            <a:pPr algn="ctr"/>
            <a:r>
              <a:rPr lang="en-US" sz="2800" b="1" dirty="0" smtClean="0">
                <a:solidFill>
                  <a:schemeClr val="accent2"/>
                </a:solidFill>
              </a:rPr>
              <a:t>02</a:t>
            </a:r>
            <a:endParaRPr lang="en-US" sz="2800" b="1" dirty="0">
              <a:solidFill>
                <a:schemeClr val="accent2"/>
              </a:solidFill>
            </a:endParaRPr>
          </a:p>
        </p:txBody>
      </p:sp>
      <p:sp>
        <p:nvSpPr>
          <p:cNvPr id="26" name="TextBox 25">
            <a:extLst>
              <a:ext uri="{FF2B5EF4-FFF2-40B4-BE49-F238E27FC236}">
                <a16:creationId xmlns:a16="http://schemas.microsoft.com/office/drawing/2014/main" xmlns="" id="{19D2DB27-AA07-421E-8032-2A2A2DB858A2}"/>
              </a:ext>
            </a:extLst>
          </p:cNvPr>
          <p:cNvSpPr txBox="1"/>
          <p:nvPr/>
        </p:nvSpPr>
        <p:spPr>
          <a:xfrm>
            <a:off x="6634783" y="2452288"/>
            <a:ext cx="5077756" cy="369332"/>
          </a:xfrm>
          <a:prstGeom prst="rect">
            <a:avLst/>
          </a:prstGeom>
          <a:noFill/>
        </p:spPr>
        <p:txBody>
          <a:bodyPr wrap="square" rtlCol="0">
            <a:spAutoFit/>
          </a:bodyPr>
          <a:lstStyle/>
          <a:p>
            <a:r>
              <a:rPr lang="en-US" b="1" dirty="0" smtClean="0">
                <a:solidFill>
                  <a:schemeClr val="accent1">
                    <a:lumMod val="50000"/>
                  </a:schemeClr>
                </a:solidFill>
              </a:rPr>
              <a:t>Self Service Password Reset</a:t>
            </a:r>
            <a:endParaRPr lang="en-US" b="1" dirty="0">
              <a:solidFill>
                <a:schemeClr val="accent1">
                  <a:lumMod val="50000"/>
                </a:schemeClr>
              </a:solidFill>
            </a:endParaRPr>
          </a:p>
        </p:txBody>
      </p:sp>
      <p:sp>
        <p:nvSpPr>
          <p:cNvPr id="29" name="TextBox 28">
            <a:extLst>
              <a:ext uri="{FF2B5EF4-FFF2-40B4-BE49-F238E27FC236}">
                <a16:creationId xmlns:a16="http://schemas.microsoft.com/office/drawing/2014/main" xmlns="" id="{67A10A29-C34C-4AE1-A108-3CB7D913944A}"/>
              </a:ext>
            </a:extLst>
          </p:cNvPr>
          <p:cNvSpPr txBox="1"/>
          <p:nvPr/>
        </p:nvSpPr>
        <p:spPr>
          <a:xfrm>
            <a:off x="830984" y="2458653"/>
            <a:ext cx="2201244" cy="1077218"/>
          </a:xfrm>
          <a:prstGeom prst="rect">
            <a:avLst/>
          </a:prstGeom>
          <a:noFill/>
        </p:spPr>
        <p:txBody>
          <a:bodyPr wrap="none" rtlCol="0">
            <a:spAutoFit/>
          </a:bodyPr>
          <a:lstStyle/>
          <a:p>
            <a:r>
              <a:rPr lang="en-US" sz="3200" b="1" dirty="0" smtClean="0">
                <a:solidFill>
                  <a:schemeClr val="bg1"/>
                </a:solidFill>
              </a:rPr>
              <a:t>What </a:t>
            </a:r>
          </a:p>
          <a:p>
            <a:r>
              <a:rPr lang="en-US" sz="3200" b="1" dirty="0" smtClean="0">
                <a:solidFill>
                  <a:schemeClr val="bg1"/>
                </a:solidFill>
              </a:rPr>
              <a:t>          else..?</a:t>
            </a:r>
            <a:endParaRPr lang="en-US" sz="3200" b="1" dirty="0">
              <a:solidFill>
                <a:schemeClr val="bg1"/>
              </a:solidFill>
            </a:endParaRPr>
          </a:p>
        </p:txBody>
      </p:sp>
      <p:sp>
        <p:nvSpPr>
          <p:cNvPr id="23" name="TextBox 22">
            <a:extLst>
              <a:ext uri="{FF2B5EF4-FFF2-40B4-BE49-F238E27FC236}">
                <a16:creationId xmlns:a16="http://schemas.microsoft.com/office/drawing/2014/main" xmlns="" id="{A757CB6A-827E-4501-9278-F7FB6CE48591}"/>
              </a:ext>
            </a:extLst>
          </p:cNvPr>
          <p:cNvSpPr txBox="1"/>
          <p:nvPr/>
        </p:nvSpPr>
        <p:spPr>
          <a:xfrm>
            <a:off x="5540616" y="3233869"/>
            <a:ext cx="641823" cy="523220"/>
          </a:xfrm>
          <a:prstGeom prst="rect">
            <a:avLst/>
          </a:prstGeom>
          <a:noFill/>
        </p:spPr>
        <p:txBody>
          <a:bodyPr wrap="square" rtlCol="0">
            <a:spAutoFit/>
          </a:bodyPr>
          <a:lstStyle/>
          <a:p>
            <a:pPr algn="ctr"/>
            <a:r>
              <a:rPr lang="en-US" sz="2800" b="1" dirty="0" smtClean="0">
                <a:solidFill>
                  <a:schemeClr val="accent2"/>
                </a:solidFill>
              </a:rPr>
              <a:t>03</a:t>
            </a:r>
            <a:endParaRPr lang="en-US" sz="2800" b="1" dirty="0">
              <a:solidFill>
                <a:schemeClr val="accent2"/>
              </a:solidFill>
            </a:endParaRPr>
          </a:p>
        </p:txBody>
      </p:sp>
      <p:sp>
        <p:nvSpPr>
          <p:cNvPr id="24" name="TextBox 23">
            <a:extLst>
              <a:ext uri="{FF2B5EF4-FFF2-40B4-BE49-F238E27FC236}">
                <a16:creationId xmlns:a16="http://schemas.microsoft.com/office/drawing/2014/main" xmlns="" id="{19D2DB27-AA07-421E-8032-2A2A2DB858A2}"/>
              </a:ext>
            </a:extLst>
          </p:cNvPr>
          <p:cNvSpPr txBox="1"/>
          <p:nvPr/>
        </p:nvSpPr>
        <p:spPr>
          <a:xfrm>
            <a:off x="6661453" y="3359068"/>
            <a:ext cx="5077756" cy="369332"/>
          </a:xfrm>
          <a:prstGeom prst="rect">
            <a:avLst/>
          </a:prstGeom>
          <a:noFill/>
        </p:spPr>
        <p:txBody>
          <a:bodyPr wrap="square" rtlCol="0">
            <a:spAutoFit/>
          </a:bodyPr>
          <a:lstStyle/>
          <a:p>
            <a:r>
              <a:rPr lang="en-US" b="1" dirty="0" smtClean="0">
                <a:solidFill>
                  <a:schemeClr val="accent1">
                    <a:lumMod val="50000"/>
                  </a:schemeClr>
                </a:solidFill>
              </a:rPr>
              <a:t>Profile Update for Phone/Address book</a:t>
            </a:r>
            <a:endParaRPr lang="en-US" b="1" dirty="0">
              <a:solidFill>
                <a:schemeClr val="accent1">
                  <a:lumMod val="50000"/>
                </a:schemeClr>
              </a:solidFill>
            </a:endParaRPr>
          </a:p>
        </p:txBody>
      </p:sp>
      <p:sp>
        <p:nvSpPr>
          <p:cNvPr id="27" name="TextBox 26">
            <a:extLst>
              <a:ext uri="{FF2B5EF4-FFF2-40B4-BE49-F238E27FC236}">
                <a16:creationId xmlns:a16="http://schemas.microsoft.com/office/drawing/2014/main" xmlns="" id="{A757CB6A-827E-4501-9278-F7FB6CE48591}"/>
              </a:ext>
            </a:extLst>
          </p:cNvPr>
          <p:cNvSpPr txBox="1"/>
          <p:nvPr/>
        </p:nvSpPr>
        <p:spPr>
          <a:xfrm>
            <a:off x="5555856" y="4152079"/>
            <a:ext cx="641823" cy="523220"/>
          </a:xfrm>
          <a:prstGeom prst="rect">
            <a:avLst/>
          </a:prstGeom>
          <a:noFill/>
        </p:spPr>
        <p:txBody>
          <a:bodyPr wrap="square" rtlCol="0">
            <a:spAutoFit/>
          </a:bodyPr>
          <a:lstStyle/>
          <a:p>
            <a:pPr algn="ctr"/>
            <a:r>
              <a:rPr lang="en-US" sz="2800" b="1" dirty="0" smtClean="0">
                <a:solidFill>
                  <a:schemeClr val="accent2"/>
                </a:solidFill>
              </a:rPr>
              <a:t>04</a:t>
            </a:r>
            <a:endParaRPr lang="en-US" sz="2800" b="1" dirty="0">
              <a:solidFill>
                <a:schemeClr val="accent2"/>
              </a:solidFill>
            </a:endParaRPr>
          </a:p>
        </p:txBody>
      </p:sp>
      <p:sp>
        <p:nvSpPr>
          <p:cNvPr id="28" name="TextBox 27">
            <a:extLst>
              <a:ext uri="{FF2B5EF4-FFF2-40B4-BE49-F238E27FC236}">
                <a16:creationId xmlns:a16="http://schemas.microsoft.com/office/drawing/2014/main" xmlns="" id="{19D2DB27-AA07-421E-8032-2A2A2DB858A2}"/>
              </a:ext>
            </a:extLst>
          </p:cNvPr>
          <p:cNvSpPr txBox="1"/>
          <p:nvPr/>
        </p:nvSpPr>
        <p:spPr>
          <a:xfrm>
            <a:off x="6653833" y="4220128"/>
            <a:ext cx="5077756" cy="646331"/>
          </a:xfrm>
          <a:prstGeom prst="rect">
            <a:avLst/>
          </a:prstGeom>
          <a:noFill/>
        </p:spPr>
        <p:txBody>
          <a:bodyPr wrap="square" rtlCol="0">
            <a:spAutoFit/>
          </a:bodyPr>
          <a:lstStyle/>
          <a:p>
            <a:r>
              <a:rPr lang="en-US" b="1" dirty="0" smtClean="0">
                <a:solidFill>
                  <a:schemeClr val="accent1">
                    <a:lumMod val="50000"/>
                  </a:schemeClr>
                </a:solidFill>
              </a:rPr>
              <a:t>Without having to call the helpdesk, saving your time and money</a:t>
            </a:r>
            <a:endParaRPr lang="en-US" b="1" dirty="0">
              <a:solidFill>
                <a:schemeClr val="accent1">
                  <a:lumMod val="50000"/>
                </a:schemeClr>
              </a:solidFill>
            </a:endParaRPr>
          </a:p>
        </p:txBody>
      </p:sp>
    </p:spTree>
    <p:extLst>
      <p:ext uri="{BB962C8B-B14F-4D97-AF65-F5344CB8AC3E}">
        <p14:creationId xmlns:p14="http://schemas.microsoft.com/office/powerpoint/2010/main" xmlns=""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25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750"/>
                                        <p:tgtEl>
                                          <p:spTgt spid="21"/>
                                        </p:tgtEl>
                                      </p:cBhvr>
                                    </p:animEffect>
                                  </p:childTnLst>
                                </p:cTn>
                              </p:par>
                              <p:par>
                                <p:cTn id="40" presetID="2" presetClass="entr" presetSubtype="2"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2000" fill="hold"/>
                                        <p:tgtEl>
                                          <p:spTgt spid="22"/>
                                        </p:tgtEl>
                                        <p:attrNameLst>
                                          <p:attrName>ppt_x</p:attrName>
                                        </p:attrNameLst>
                                      </p:cBhvr>
                                      <p:tavLst>
                                        <p:tav tm="0">
                                          <p:val>
                                            <p:strVal val="1+#ppt_w/2"/>
                                          </p:val>
                                        </p:tav>
                                        <p:tav tm="100000">
                                          <p:val>
                                            <p:strVal val="#ppt_x"/>
                                          </p:val>
                                        </p:tav>
                                      </p:tavLst>
                                    </p:anim>
                                    <p:anim calcmode="lin" valueType="num">
                                      <p:cBhvr additive="base">
                                        <p:cTn id="43" dur="2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heel(1)">
                                      <p:cBhvr>
                                        <p:cTn id="48" dur="250"/>
                                        <p:tgtEl>
                                          <p:spTgt spid="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750"/>
                                        <p:tgtEl>
                                          <p:spTgt spid="25"/>
                                        </p:tgtEl>
                                      </p:cBhvr>
                                    </p:animEffect>
                                  </p:childTnLst>
                                </p:cTn>
                              </p:par>
                              <p:par>
                                <p:cTn id="52" presetID="2" presetClass="entr" presetSubtype="2" decel="10000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2000" fill="hold"/>
                                        <p:tgtEl>
                                          <p:spTgt spid="26"/>
                                        </p:tgtEl>
                                        <p:attrNameLst>
                                          <p:attrName>ppt_x</p:attrName>
                                        </p:attrNameLst>
                                      </p:cBhvr>
                                      <p:tavLst>
                                        <p:tav tm="0">
                                          <p:val>
                                            <p:strVal val="1+#ppt_w/2"/>
                                          </p:val>
                                        </p:tav>
                                        <p:tav tm="100000">
                                          <p:val>
                                            <p:strVal val="#ppt_x"/>
                                          </p:val>
                                        </p:tav>
                                      </p:tavLst>
                                    </p:anim>
                                    <p:anim calcmode="lin" valueType="num">
                                      <p:cBhvr additive="base">
                                        <p:cTn id="55" dur="20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heel(1)">
                                      <p:cBhvr>
                                        <p:cTn id="60" dur="250"/>
                                        <p:tgtEl>
                                          <p:spTgt spid="8"/>
                                        </p:tgtEl>
                                      </p:cBhvr>
                                    </p:animEffect>
                                  </p:childTnLst>
                                </p:cTn>
                              </p:par>
                            </p:childTnLst>
                          </p:cTn>
                        </p:par>
                        <p:par>
                          <p:cTn id="61" fill="hold">
                            <p:stCondLst>
                              <p:cond delay="250"/>
                            </p:stCondLst>
                            <p:childTnLst>
                              <p:par>
                                <p:cTn id="62" presetID="10" presetClass="entr" presetSubtype="0"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750"/>
                                        <p:tgtEl>
                                          <p:spTgt spid="23"/>
                                        </p:tgtEl>
                                      </p:cBhvr>
                                    </p:animEffect>
                                  </p:childTnLst>
                                </p:cTn>
                              </p:par>
                            </p:childTnLst>
                          </p:cTn>
                        </p:par>
                        <p:par>
                          <p:cTn id="65" fill="hold">
                            <p:stCondLst>
                              <p:cond delay="1000"/>
                            </p:stCondLst>
                            <p:childTnLst>
                              <p:par>
                                <p:cTn id="66" presetID="2" presetClass="entr" presetSubtype="2" decel="100000" fill="hold" grpId="0" nodeType="afterEffect">
                                  <p:stCondLst>
                                    <p:cond delay="0"/>
                                  </p:stCondLst>
                                  <p:childTnLst>
                                    <p:set>
                                      <p:cBhvr>
                                        <p:cTn id="67" dur="1" fill="hold">
                                          <p:stCondLst>
                                            <p:cond delay="0"/>
                                          </p:stCondLst>
                                        </p:cTn>
                                        <p:tgtEl>
                                          <p:spTgt spid="24"/>
                                        </p:tgtEl>
                                        <p:attrNameLst>
                                          <p:attrName>style.visibility</p:attrName>
                                        </p:attrNameLst>
                                      </p:cBhvr>
                                      <p:to>
                                        <p:strVal val="visible"/>
                                      </p:to>
                                    </p:set>
                                    <p:anim calcmode="lin" valueType="num">
                                      <p:cBhvr additive="base">
                                        <p:cTn id="68" dur="2000" fill="hold"/>
                                        <p:tgtEl>
                                          <p:spTgt spid="24"/>
                                        </p:tgtEl>
                                        <p:attrNameLst>
                                          <p:attrName>ppt_x</p:attrName>
                                        </p:attrNameLst>
                                      </p:cBhvr>
                                      <p:tavLst>
                                        <p:tav tm="0">
                                          <p:val>
                                            <p:strVal val="1+#ppt_w/2"/>
                                          </p:val>
                                        </p:tav>
                                        <p:tav tm="100000">
                                          <p:val>
                                            <p:strVal val="#ppt_x"/>
                                          </p:val>
                                        </p:tav>
                                      </p:tavLst>
                                    </p:anim>
                                    <p:anim calcmode="lin" valueType="num">
                                      <p:cBhvr additive="base">
                                        <p:cTn id="69" dur="2000" fill="hold"/>
                                        <p:tgtEl>
                                          <p:spTgt spid="24"/>
                                        </p:tgtEl>
                                        <p:attrNameLst>
                                          <p:attrName>ppt_y</p:attrName>
                                        </p:attrNameLst>
                                      </p:cBhvr>
                                      <p:tavLst>
                                        <p:tav tm="0">
                                          <p:val>
                                            <p:strVal val="#ppt_y"/>
                                          </p:val>
                                        </p:tav>
                                        <p:tav tm="100000">
                                          <p:val>
                                            <p:strVal val="#ppt_y"/>
                                          </p:val>
                                        </p:tav>
                                      </p:tavLst>
                                    </p:anim>
                                  </p:childTnLst>
                                </p:cTn>
                              </p:par>
                            </p:childTnLst>
                          </p:cTn>
                        </p:par>
                        <p:par>
                          <p:cTn id="70" fill="hold">
                            <p:stCondLst>
                              <p:cond delay="30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750"/>
                                        <p:tgtEl>
                                          <p:spTgt spid="27"/>
                                        </p:tgtEl>
                                      </p:cBhvr>
                                    </p:animEffect>
                                  </p:childTnLst>
                                </p:cTn>
                              </p:par>
                            </p:childTnLst>
                          </p:cTn>
                        </p:par>
                        <p:par>
                          <p:cTn id="74" fill="hold">
                            <p:stCondLst>
                              <p:cond delay="3750"/>
                            </p:stCondLst>
                            <p:childTnLst>
                              <p:par>
                                <p:cTn id="75" presetID="2" presetClass="entr" presetSubtype="2" decel="100000" fill="hold" grpId="0" nodeType="afterEffect">
                                  <p:stCondLst>
                                    <p:cond delay="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2000" fill="hold"/>
                                        <p:tgtEl>
                                          <p:spTgt spid="28"/>
                                        </p:tgtEl>
                                        <p:attrNameLst>
                                          <p:attrName>ppt_x</p:attrName>
                                        </p:attrNameLst>
                                      </p:cBhvr>
                                      <p:tavLst>
                                        <p:tav tm="0">
                                          <p:val>
                                            <p:strVal val="1+#ppt_w/2"/>
                                          </p:val>
                                        </p:tav>
                                        <p:tav tm="100000">
                                          <p:val>
                                            <p:strVal val="#ppt_x"/>
                                          </p:val>
                                        </p:tav>
                                      </p:tavLst>
                                    </p:anim>
                                    <p:anim calcmode="lin" valueType="num">
                                      <p:cBhvr additive="base">
                                        <p:cTn id="78" dur="2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7" grpId="0" animBg="1"/>
      <p:bldP spid="18" grpId="0" animBg="1"/>
      <p:bldP spid="19" grpId="0" animBg="1"/>
      <p:bldP spid="20" grpId="0" animBg="1"/>
      <p:bldP spid="21" grpId="0"/>
      <p:bldP spid="22" grpId="0"/>
      <p:bldP spid="25" grpId="0"/>
      <p:bldP spid="26" grpId="0"/>
      <p:bldP spid="29" grpId="0"/>
      <p:bldP spid="23" grpId="0"/>
      <p:bldP spid="24" grpId="0"/>
      <p:bldP spid="27" grpId="0"/>
      <p:bldP spid="2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5573</TotalTime>
  <Words>711</Words>
  <Application>Microsoft Office PowerPoint</Application>
  <PresentationFormat>Custom</PresentationFormat>
  <Paragraphs>197</Paragraphs>
  <Slides>30</Slides>
  <Notes>0</Notes>
  <HiddenSlides>0</HiddenSlides>
  <MMClips>9</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sangeetha</cp:lastModifiedBy>
  <cp:revision>201</cp:revision>
  <dcterms:created xsi:type="dcterms:W3CDTF">2018-12-19T12:22:14Z</dcterms:created>
  <dcterms:modified xsi:type="dcterms:W3CDTF">2023-03-21T11:58:04Z</dcterms:modified>
</cp:coreProperties>
</file>