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Dr.C.NAVANEETHAN, </a:t>
            </a:r>
            <a:r>
              <a:rPr spc="-5" dirty="0"/>
              <a:t>SITE,</a:t>
            </a:r>
            <a:r>
              <a:rPr spc="10" dirty="0"/>
              <a:t> </a:t>
            </a:r>
            <a:r>
              <a:rPr spc="-40" dirty="0"/>
              <a:t>VIT.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Dr.C.NAVANEETHAN, </a:t>
            </a:r>
            <a:r>
              <a:rPr spc="-5" dirty="0"/>
              <a:t>SITE,</a:t>
            </a:r>
            <a:r>
              <a:rPr spc="10" dirty="0"/>
              <a:t> </a:t>
            </a:r>
            <a:r>
              <a:rPr spc="-40" dirty="0"/>
              <a:t>VIT.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Dr.C.NAVANEETHAN, </a:t>
            </a:r>
            <a:r>
              <a:rPr spc="-5" dirty="0"/>
              <a:t>SITE,</a:t>
            </a:r>
            <a:r>
              <a:rPr spc="10" dirty="0"/>
              <a:t> </a:t>
            </a:r>
            <a:r>
              <a:rPr spc="-40" dirty="0"/>
              <a:t>VIT.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Dr.C.NAVANEETHAN, </a:t>
            </a:r>
            <a:r>
              <a:rPr spc="-5" dirty="0"/>
              <a:t>SITE,</a:t>
            </a:r>
            <a:r>
              <a:rPr spc="10" dirty="0"/>
              <a:t> </a:t>
            </a:r>
            <a:r>
              <a:rPr spc="-40" dirty="0"/>
              <a:t>VIT.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Dr.C.NAVANEETHAN, </a:t>
            </a:r>
            <a:r>
              <a:rPr spc="-5" dirty="0"/>
              <a:t>SITE,</a:t>
            </a:r>
            <a:r>
              <a:rPr spc="10" dirty="0"/>
              <a:t> </a:t>
            </a:r>
            <a:r>
              <a:rPr spc="-40" dirty="0"/>
              <a:t>VIT.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8380" y="130251"/>
            <a:ext cx="7727238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8650" y="1588083"/>
            <a:ext cx="8086699" cy="2587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28390" y="6466509"/>
            <a:ext cx="188595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Dr.C.NAVANEETHAN, </a:t>
            </a:r>
            <a:r>
              <a:rPr spc="-5" dirty="0"/>
              <a:t>SITE,</a:t>
            </a:r>
            <a:r>
              <a:rPr spc="10" dirty="0"/>
              <a:t> </a:t>
            </a:r>
            <a:r>
              <a:rPr spc="-40" dirty="0"/>
              <a:t>VIT.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951" y="2500375"/>
            <a:ext cx="330898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latin typeface="Times New Roman"/>
                <a:cs typeface="Times New Roman"/>
              </a:rPr>
              <a:t>NETWO</a:t>
            </a:r>
            <a:r>
              <a:rPr spc="-30" dirty="0">
                <a:latin typeface="Times New Roman"/>
                <a:cs typeface="Times New Roman"/>
              </a:rPr>
              <a:t>R</a:t>
            </a:r>
            <a:r>
              <a:rPr spc="-10" dirty="0">
                <a:latin typeface="Times New Roman"/>
                <a:cs typeface="Times New Roman"/>
              </a:rPr>
              <a:t>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8186" y="467944"/>
            <a:ext cx="61671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1. </a:t>
            </a:r>
            <a:r>
              <a:rPr spc="-10" dirty="0">
                <a:latin typeface="Times New Roman"/>
                <a:cs typeface="Times New Roman"/>
              </a:rPr>
              <a:t>Network Criteria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51496"/>
            <a:ext cx="8076565" cy="25869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Security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Network security issues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</a:t>
            </a:r>
            <a:endParaRPr sz="2400">
              <a:latin typeface="Times New Roman"/>
              <a:cs typeface="Times New Roman"/>
            </a:endParaRPr>
          </a:p>
          <a:p>
            <a:pPr marL="1384300" lvl="2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Protecting data from unauthorized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access</a:t>
            </a:r>
            <a:endParaRPr sz="2400">
              <a:latin typeface="Times New Roman"/>
              <a:cs typeface="Times New Roman"/>
            </a:endParaRPr>
          </a:p>
          <a:p>
            <a:pPr marL="1384300" lvl="2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400" spc="-5" dirty="0">
                <a:latin typeface="Times New Roman"/>
                <a:cs typeface="Times New Roman"/>
              </a:rPr>
              <a:t>Protecting data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from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damage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4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development</a:t>
            </a:r>
            <a:endParaRPr sz="2400">
              <a:latin typeface="Times New Roman"/>
              <a:cs typeface="Times New Roman"/>
            </a:endParaRPr>
          </a:p>
          <a:p>
            <a:pPr marL="1384300" marR="5080" lvl="2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1384300" algn="l"/>
                <a:tab pos="1384935" algn="l"/>
                <a:tab pos="3253104" algn="l"/>
                <a:tab pos="4366260" algn="l"/>
                <a:tab pos="4972685" algn="l"/>
                <a:tab pos="6473190" algn="l"/>
                <a:tab pos="6994525" algn="l"/>
              </a:tabLst>
            </a:pP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mp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menting	pol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ies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nd	p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du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for	r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2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v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3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 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spc="-10" dirty="0">
                <a:latin typeface="Times New Roman"/>
                <a:cs typeface="Times New Roman"/>
              </a:rPr>
              <a:t>breaches </a:t>
            </a:r>
            <a:r>
              <a:rPr sz="2400" spc="-5" dirty="0">
                <a:latin typeface="Times New Roman"/>
                <a:cs typeface="Times New Roman"/>
              </a:rPr>
              <a:t>and data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losses.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332" y="464896"/>
            <a:ext cx="409130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 simple</a:t>
            </a:r>
            <a:r>
              <a:rPr spc="-70" dirty="0"/>
              <a:t> </a:t>
            </a:r>
            <a:r>
              <a:rPr spc="-20" dirty="0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1258101" y="2588511"/>
            <a:ext cx="6791377" cy="29447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96817" y="1909064"/>
            <a:ext cx="1234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Co</a:t>
            </a:r>
            <a:r>
              <a:rPr sz="1800" b="1" dirty="0">
                <a:latin typeface="Arial"/>
                <a:cs typeface="Arial"/>
              </a:rPr>
              <a:t>mp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0236" y="2214117"/>
            <a:ext cx="763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Print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6410" y="5285613"/>
            <a:ext cx="648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Ca</a:t>
            </a: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-5" dirty="0">
                <a:latin typeface="Arial"/>
                <a:cs typeface="Arial"/>
              </a:rPr>
              <a:t>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72360" marR="5080" indent="-23571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Sharing </a:t>
            </a:r>
            <a:r>
              <a:rPr spc="-5" dirty="0"/>
              <a:t>a </a:t>
            </a:r>
            <a:r>
              <a:rPr spc="-25" dirty="0"/>
              <a:t>printer </a:t>
            </a:r>
            <a:r>
              <a:rPr spc="-5" dirty="0"/>
              <a:t>in a </a:t>
            </a:r>
            <a:r>
              <a:rPr spc="-20" dirty="0"/>
              <a:t>stand-alone  </a:t>
            </a:r>
            <a:r>
              <a:rPr spc="-25" dirty="0"/>
              <a:t>environment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95400" y="1919333"/>
            <a:ext cx="6620509" cy="4940300"/>
            <a:chOff x="1295400" y="1919333"/>
            <a:chExt cx="6620509" cy="4940300"/>
          </a:xfrm>
        </p:grpSpPr>
        <p:sp>
          <p:nvSpPr>
            <p:cNvPr id="4" name="object 4"/>
            <p:cNvSpPr/>
            <p:nvPr/>
          </p:nvSpPr>
          <p:spPr>
            <a:xfrm>
              <a:off x="1295400" y="1919333"/>
              <a:ext cx="6620509" cy="4940300"/>
            </a:xfrm>
            <a:custGeom>
              <a:avLst/>
              <a:gdLst/>
              <a:ahLst/>
              <a:cxnLst/>
              <a:rect l="l" t="t" r="r" b="b"/>
              <a:pathLst>
                <a:path w="6620509" h="4940300">
                  <a:moveTo>
                    <a:pt x="2931460" y="0"/>
                  </a:moveTo>
                  <a:lnTo>
                    <a:pt x="0" y="2168189"/>
                  </a:lnTo>
                  <a:lnTo>
                    <a:pt x="2406802" y="4940001"/>
                  </a:lnTo>
                  <a:lnTo>
                    <a:pt x="6620411" y="2194192"/>
                  </a:lnTo>
                  <a:lnTo>
                    <a:pt x="293146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3551" y="4165532"/>
              <a:ext cx="2774315" cy="1007744"/>
            </a:xfrm>
            <a:custGeom>
              <a:avLst/>
              <a:gdLst/>
              <a:ahLst/>
              <a:cxnLst/>
              <a:rect l="l" t="t" r="r" b="b"/>
              <a:pathLst>
                <a:path w="2774315" h="1007745">
                  <a:moveTo>
                    <a:pt x="2773963" y="0"/>
                  </a:moveTo>
                  <a:lnTo>
                    <a:pt x="0" y="986901"/>
                  </a:lnTo>
                  <a:lnTo>
                    <a:pt x="1350" y="1007416"/>
                  </a:lnTo>
                  <a:lnTo>
                    <a:pt x="2725989" y="28774"/>
                  </a:lnTo>
                  <a:lnTo>
                    <a:pt x="2773963" y="0"/>
                  </a:lnTo>
                  <a:close/>
                </a:path>
              </a:pathLst>
            </a:custGeom>
            <a:solidFill>
              <a:srgbClr val="E68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04902" y="4194306"/>
              <a:ext cx="2724785" cy="992505"/>
            </a:xfrm>
            <a:custGeom>
              <a:avLst/>
              <a:gdLst/>
              <a:ahLst/>
              <a:cxnLst/>
              <a:rect l="l" t="t" r="r" b="b"/>
              <a:pathLst>
                <a:path w="2724784" h="992504">
                  <a:moveTo>
                    <a:pt x="2724638" y="0"/>
                  </a:moveTo>
                  <a:lnTo>
                    <a:pt x="0" y="978642"/>
                  </a:lnTo>
                  <a:lnTo>
                    <a:pt x="0" y="992336"/>
                  </a:lnTo>
                  <a:lnTo>
                    <a:pt x="2634234" y="54724"/>
                  </a:lnTo>
                  <a:lnTo>
                    <a:pt x="2724638" y="0"/>
                  </a:lnTo>
                  <a:close/>
                </a:path>
              </a:pathLst>
            </a:custGeom>
            <a:solidFill>
              <a:srgbClr val="E37D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2348" y="3750811"/>
              <a:ext cx="1371600" cy="1410335"/>
            </a:xfrm>
            <a:custGeom>
              <a:avLst/>
              <a:gdLst/>
              <a:ahLst/>
              <a:cxnLst/>
              <a:rect l="l" t="t" r="r" b="b"/>
              <a:pathLst>
                <a:path w="1371600" h="1410335">
                  <a:moveTo>
                    <a:pt x="0" y="0"/>
                  </a:moveTo>
                  <a:lnTo>
                    <a:pt x="42501" y="64315"/>
                  </a:lnTo>
                  <a:lnTo>
                    <a:pt x="1371203" y="1409829"/>
                  </a:lnTo>
                  <a:lnTo>
                    <a:pt x="1371203" y="14016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74849" y="3815127"/>
              <a:ext cx="1330325" cy="1371600"/>
            </a:xfrm>
            <a:custGeom>
              <a:avLst/>
              <a:gdLst/>
              <a:ahLst/>
              <a:cxnLst/>
              <a:rect l="l" t="t" r="r" b="b"/>
              <a:pathLst>
                <a:path w="1330325" h="1371600">
                  <a:moveTo>
                    <a:pt x="0" y="0"/>
                  </a:moveTo>
                  <a:lnTo>
                    <a:pt x="26012" y="41083"/>
                  </a:lnTo>
                  <a:lnTo>
                    <a:pt x="1330052" y="1371516"/>
                  </a:lnTo>
                  <a:lnTo>
                    <a:pt x="1328702" y="1345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7D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59699" y="5107248"/>
              <a:ext cx="116839" cy="45720"/>
            </a:xfrm>
            <a:custGeom>
              <a:avLst/>
              <a:gdLst/>
              <a:ahLst/>
              <a:cxnLst/>
              <a:rect l="l" t="t" r="r" b="b"/>
              <a:pathLst>
                <a:path w="116839" h="45720">
                  <a:moveTo>
                    <a:pt x="0" y="0"/>
                  </a:moveTo>
                  <a:lnTo>
                    <a:pt x="43851" y="45186"/>
                  </a:lnTo>
                  <a:lnTo>
                    <a:pt x="116487" y="19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7675" y="4952613"/>
              <a:ext cx="519430" cy="173990"/>
            </a:xfrm>
            <a:custGeom>
              <a:avLst/>
              <a:gdLst/>
              <a:ahLst/>
              <a:cxnLst/>
              <a:rect l="l" t="t" r="r" b="b"/>
              <a:pathLst>
                <a:path w="519429" h="173989">
                  <a:moveTo>
                    <a:pt x="0" y="0"/>
                  </a:moveTo>
                  <a:lnTo>
                    <a:pt x="152024" y="154634"/>
                  </a:lnTo>
                  <a:lnTo>
                    <a:pt x="268512" y="173817"/>
                  </a:lnTo>
                  <a:lnTo>
                    <a:pt x="519185" y="84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55651" y="4796540"/>
              <a:ext cx="922019" cy="241300"/>
            </a:xfrm>
            <a:custGeom>
              <a:avLst/>
              <a:gdLst/>
              <a:ahLst/>
              <a:cxnLst/>
              <a:rect l="l" t="t" r="r" b="b"/>
              <a:pathLst>
                <a:path w="922020" h="241300">
                  <a:moveTo>
                    <a:pt x="0" y="0"/>
                  </a:moveTo>
                  <a:lnTo>
                    <a:pt x="152024" y="156073"/>
                  </a:lnTo>
                  <a:lnTo>
                    <a:pt x="671209" y="240903"/>
                  </a:lnTo>
                  <a:lnTo>
                    <a:pt x="921882" y="151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03556" y="4641905"/>
              <a:ext cx="1326515" cy="306705"/>
            </a:xfrm>
            <a:custGeom>
              <a:avLst/>
              <a:gdLst/>
              <a:ahLst/>
              <a:cxnLst/>
              <a:rect l="l" t="t" r="r" b="b"/>
              <a:pathLst>
                <a:path w="1326514" h="306704">
                  <a:moveTo>
                    <a:pt x="0" y="0"/>
                  </a:moveTo>
                  <a:lnTo>
                    <a:pt x="152095" y="154634"/>
                  </a:lnTo>
                  <a:lnTo>
                    <a:pt x="1073977" y="306605"/>
                  </a:lnTo>
                  <a:lnTo>
                    <a:pt x="1326001" y="216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51531" y="4485832"/>
              <a:ext cx="1729105" cy="372745"/>
            </a:xfrm>
            <a:custGeom>
              <a:avLst/>
              <a:gdLst/>
              <a:ahLst/>
              <a:cxnLst/>
              <a:rect l="l" t="t" r="r" b="b"/>
              <a:pathLst>
                <a:path w="1729104" h="372745">
                  <a:moveTo>
                    <a:pt x="0" y="0"/>
                  </a:moveTo>
                  <a:lnTo>
                    <a:pt x="152024" y="156073"/>
                  </a:lnTo>
                  <a:lnTo>
                    <a:pt x="1478025" y="372306"/>
                  </a:lnTo>
                  <a:lnTo>
                    <a:pt x="1728698" y="283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99507" y="4331144"/>
              <a:ext cx="2132965" cy="438150"/>
            </a:xfrm>
            <a:custGeom>
              <a:avLst/>
              <a:gdLst/>
              <a:ahLst/>
              <a:cxnLst/>
              <a:rect l="l" t="t" r="r" b="b"/>
              <a:pathLst>
                <a:path w="2132965" h="438150">
                  <a:moveTo>
                    <a:pt x="0" y="0"/>
                  </a:moveTo>
                  <a:lnTo>
                    <a:pt x="152024" y="154687"/>
                  </a:lnTo>
                  <a:lnTo>
                    <a:pt x="1880722" y="438060"/>
                  </a:lnTo>
                  <a:lnTo>
                    <a:pt x="2132817" y="349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47412" y="4175124"/>
              <a:ext cx="2536190" cy="505459"/>
            </a:xfrm>
            <a:custGeom>
              <a:avLst/>
              <a:gdLst/>
              <a:ahLst/>
              <a:cxnLst/>
              <a:rect l="l" t="t" r="r" b="b"/>
              <a:pathLst>
                <a:path w="2536190" h="505460">
                  <a:moveTo>
                    <a:pt x="0" y="0"/>
                  </a:moveTo>
                  <a:lnTo>
                    <a:pt x="152095" y="156020"/>
                  </a:lnTo>
                  <a:lnTo>
                    <a:pt x="2284912" y="505093"/>
                  </a:lnTo>
                  <a:lnTo>
                    <a:pt x="2535585" y="414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95387" y="4020436"/>
              <a:ext cx="2938780" cy="569595"/>
            </a:xfrm>
            <a:custGeom>
              <a:avLst/>
              <a:gdLst/>
              <a:ahLst/>
              <a:cxnLst/>
              <a:rect l="l" t="t" r="r" b="b"/>
              <a:pathLst>
                <a:path w="2938779" h="569595">
                  <a:moveTo>
                    <a:pt x="0" y="0"/>
                  </a:moveTo>
                  <a:lnTo>
                    <a:pt x="152024" y="154687"/>
                  </a:lnTo>
                  <a:lnTo>
                    <a:pt x="2687610" y="569409"/>
                  </a:lnTo>
                  <a:lnTo>
                    <a:pt x="2938283" y="480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3292" y="3864416"/>
              <a:ext cx="3342640" cy="636905"/>
            </a:xfrm>
            <a:custGeom>
              <a:avLst/>
              <a:gdLst/>
              <a:ahLst/>
              <a:cxnLst/>
              <a:rect l="l" t="t" r="r" b="b"/>
              <a:pathLst>
                <a:path w="3342640" h="636904">
                  <a:moveTo>
                    <a:pt x="0" y="0"/>
                  </a:moveTo>
                  <a:lnTo>
                    <a:pt x="152095" y="156020"/>
                  </a:lnTo>
                  <a:lnTo>
                    <a:pt x="3090378" y="636495"/>
                  </a:lnTo>
                  <a:lnTo>
                    <a:pt x="3342401" y="547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32348" y="3730243"/>
              <a:ext cx="3704590" cy="681990"/>
            </a:xfrm>
            <a:custGeom>
              <a:avLst/>
              <a:gdLst/>
              <a:ahLst/>
              <a:cxnLst/>
              <a:rect l="l" t="t" r="r" b="b"/>
              <a:pathLst>
                <a:path w="3704590" h="681989">
                  <a:moveTo>
                    <a:pt x="87703" y="0"/>
                  </a:moveTo>
                  <a:lnTo>
                    <a:pt x="0" y="20568"/>
                  </a:lnTo>
                  <a:lnTo>
                    <a:pt x="110944" y="134173"/>
                  </a:lnTo>
                  <a:lnTo>
                    <a:pt x="3453346" y="681682"/>
                  </a:lnTo>
                  <a:lnTo>
                    <a:pt x="3704019" y="592695"/>
                  </a:lnTo>
                  <a:lnTo>
                    <a:pt x="87703" y="0"/>
                  </a:lnTo>
                  <a:close/>
                </a:path>
              </a:pathLst>
            </a:custGeom>
            <a:solidFill>
              <a:srgbClr val="FF99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20051" y="3653618"/>
              <a:ext cx="3867150" cy="669925"/>
            </a:xfrm>
            <a:custGeom>
              <a:avLst/>
              <a:gdLst/>
              <a:ahLst/>
              <a:cxnLst/>
              <a:rect l="l" t="t" r="r" b="b"/>
              <a:pathLst>
                <a:path w="3867150" h="669925">
                  <a:moveTo>
                    <a:pt x="330132" y="0"/>
                  </a:moveTo>
                  <a:lnTo>
                    <a:pt x="0" y="76624"/>
                  </a:lnTo>
                  <a:lnTo>
                    <a:pt x="3616315" y="669319"/>
                  </a:lnTo>
                  <a:lnTo>
                    <a:pt x="3866988" y="579000"/>
                  </a:lnTo>
                  <a:lnTo>
                    <a:pt x="330132" y="0"/>
                  </a:lnTo>
                  <a:close/>
                </a:path>
              </a:pathLst>
            </a:custGeom>
            <a:solidFill>
              <a:srgbClr val="FF99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50183" y="3576940"/>
              <a:ext cx="3727450" cy="655955"/>
            </a:xfrm>
            <a:custGeom>
              <a:avLst/>
              <a:gdLst/>
              <a:ahLst/>
              <a:cxnLst/>
              <a:rect l="l" t="t" r="r" b="b"/>
              <a:pathLst>
                <a:path w="3727450" h="655954">
                  <a:moveTo>
                    <a:pt x="330132" y="0"/>
                  </a:moveTo>
                  <a:lnTo>
                    <a:pt x="0" y="76677"/>
                  </a:lnTo>
                  <a:lnTo>
                    <a:pt x="3536856" y="655678"/>
                  </a:lnTo>
                  <a:lnTo>
                    <a:pt x="3727330" y="588592"/>
                  </a:lnTo>
                  <a:lnTo>
                    <a:pt x="3635505" y="542073"/>
                  </a:lnTo>
                  <a:lnTo>
                    <a:pt x="330132" y="0"/>
                  </a:lnTo>
                  <a:close/>
                </a:path>
              </a:pathLst>
            </a:custGeom>
            <a:solidFill>
              <a:srgbClr val="FF99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80316" y="3500315"/>
              <a:ext cx="3305810" cy="619125"/>
            </a:xfrm>
            <a:custGeom>
              <a:avLst/>
              <a:gdLst/>
              <a:ahLst/>
              <a:cxnLst/>
              <a:rect l="l" t="t" r="r" b="b"/>
              <a:pathLst>
                <a:path w="3305810" h="619125">
                  <a:moveTo>
                    <a:pt x="330132" y="0"/>
                  </a:moveTo>
                  <a:lnTo>
                    <a:pt x="0" y="76624"/>
                  </a:lnTo>
                  <a:lnTo>
                    <a:pt x="3305372" y="618698"/>
                  </a:lnTo>
                  <a:lnTo>
                    <a:pt x="2928688" y="425698"/>
                  </a:lnTo>
                  <a:lnTo>
                    <a:pt x="330132" y="0"/>
                  </a:lnTo>
                  <a:close/>
                </a:path>
              </a:pathLst>
            </a:custGeom>
            <a:solidFill>
              <a:srgbClr val="FF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10448" y="3423638"/>
              <a:ext cx="2599055" cy="502920"/>
            </a:xfrm>
            <a:custGeom>
              <a:avLst/>
              <a:gdLst/>
              <a:ahLst/>
              <a:cxnLst/>
              <a:rect l="l" t="t" r="r" b="b"/>
              <a:pathLst>
                <a:path w="2599054" h="502920">
                  <a:moveTo>
                    <a:pt x="330132" y="0"/>
                  </a:moveTo>
                  <a:lnTo>
                    <a:pt x="0" y="76677"/>
                  </a:lnTo>
                  <a:lnTo>
                    <a:pt x="2598556" y="502376"/>
                  </a:lnTo>
                  <a:lnTo>
                    <a:pt x="2223221" y="310708"/>
                  </a:lnTo>
                  <a:lnTo>
                    <a:pt x="330132" y="0"/>
                  </a:lnTo>
                  <a:close/>
                </a:path>
              </a:pathLst>
            </a:custGeom>
            <a:solidFill>
              <a:srgbClr val="FF9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46078" y="2435351"/>
              <a:ext cx="4950554" cy="40342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46078" y="4661035"/>
              <a:ext cx="2329180" cy="287655"/>
            </a:xfrm>
            <a:custGeom>
              <a:avLst/>
              <a:gdLst/>
              <a:ahLst/>
              <a:cxnLst/>
              <a:rect l="l" t="t" r="r" b="b"/>
              <a:pathLst>
                <a:path w="2329179" h="287654">
                  <a:moveTo>
                    <a:pt x="1241062" y="287475"/>
                  </a:moveTo>
                  <a:lnTo>
                    <a:pt x="0" y="175202"/>
                  </a:lnTo>
                  <a:lnTo>
                    <a:pt x="0" y="0"/>
                  </a:lnTo>
                  <a:lnTo>
                    <a:pt x="1241062" y="243674"/>
                  </a:lnTo>
                  <a:lnTo>
                    <a:pt x="2328686" y="113604"/>
                  </a:lnTo>
                  <a:lnTo>
                    <a:pt x="2328686" y="146481"/>
                  </a:lnTo>
                  <a:lnTo>
                    <a:pt x="1241062" y="287475"/>
                  </a:lnTo>
                </a:path>
              </a:pathLst>
            </a:custGeom>
            <a:ln w="3442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48814" y="4581639"/>
              <a:ext cx="2324735" cy="323215"/>
            </a:xfrm>
            <a:custGeom>
              <a:avLst/>
              <a:gdLst/>
              <a:ahLst/>
              <a:cxnLst/>
              <a:rect l="l" t="t" r="r" b="b"/>
              <a:pathLst>
                <a:path w="2324735" h="323214">
                  <a:moveTo>
                    <a:pt x="931505" y="0"/>
                  </a:moveTo>
                  <a:lnTo>
                    <a:pt x="0" y="84883"/>
                  </a:lnTo>
                  <a:lnTo>
                    <a:pt x="1239676" y="323070"/>
                  </a:lnTo>
                  <a:lnTo>
                    <a:pt x="2324599" y="193000"/>
                  </a:lnTo>
                  <a:lnTo>
                    <a:pt x="931505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48814" y="4581639"/>
              <a:ext cx="2324735" cy="323215"/>
            </a:xfrm>
            <a:custGeom>
              <a:avLst/>
              <a:gdLst/>
              <a:ahLst/>
              <a:cxnLst/>
              <a:rect l="l" t="t" r="r" b="b"/>
              <a:pathLst>
                <a:path w="2324735" h="323214">
                  <a:moveTo>
                    <a:pt x="2324599" y="193000"/>
                  </a:moveTo>
                  <a:lnTo>
                    <a:pt x="1239676" y="323070"/>
                  </a:lnTo>
                  <a:lnTo>
                    <a:pt x="0" y="84883"/>
                  </a:lnTo>
                  <a:lnTo>
                    <a:pt x="931505" y="0"/>
                  </a:lnTo>
                  <a:lnTo>
                    <a:pt x="2324599" y="193000"/>
                  </a:lnTo>
                </a:path>
              </a:pathLst>
            </a:custGeom>
            <a:ln w="3447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42985" y="4536081"/>
              <a:ext cx="2693467" cy="18998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72360" marR="5080" indent="-23114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Sharing </a:t>
            </a:r>
            <a:r>
              <a:rPr spc="-5" dirty="0"/>
              <a:t>a </a:t>
            </a:r>
            <a:r>
              <a:rPr spc="-25" dirty="0"/>
              <a:t>printer </a:t>
            </a:r>
            <a:r>
              <a:rPr spc="-5" dirty="0"/>
              <a:t>in a </a:t>
            </a:r>
            <a:r>
              <a:rPr spc="-15" dirty="0"/>
              <a:t>networking  </a:t>
            </a:r>
            <a:r>
              <a:rPr spc="-25" dirty="0"/>
              <a:t>environment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7642" y="2439993"/>
            <a:ext cx="6622415" cy="4419600"/>
            <a:chOff x="1217642" y="2439993"/>
            <a:chExt cx="6622415" cy="4419600"/>
          </a:xfrm>
        </p:grpSpPr>
        <p:sp>
          <p:nvSpPr>
            <p:cNvPr id="4" name="object 4"/>
            <p:cNvSpPr/>
            <p:nvPr/>
          </p:nvSpPr>
          <p:spPr>
            <a:xfrm>
              <a:off x="1917957" y="2439993"/>
              <a:ext cx="5922010" cy="4419600"/>
            </a:xfrm>
            <a:custGeom>
              <a:avLst/>
              <a:gdLst/>
              <a:ahLst/>
              <a:cxnLst/>
              <a:rect l="l" t="t" r="r" b="b"/>
              <a:pathLst>
                <a:path w="5922009" h="4419600">
                  <a:moveTo>
                    <a:pt x="2622393" y="0"/>
                  </a:moveTo>
                  <a:lnTo>
                    <a:pt x="0" y="1940513"/>
                  </a:lnTo>
                  <a:lnTo>
                    <a:pt x="2153812" y="4419202"/>
                  </a:lnTo>
                  <a:lnTo>
                    <a:pt x="5921654" y="1963775"/>
                  </a:lnTo>
                  <a:lnTo>
                    <a:pt x="262239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85350" y="2852177"/>
              <a:ext cx="1716758" cy="1131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7642" y="5452527"/>
              <a:ext cx="1801896" cy="12946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93934" y="2545434"/>
              <a:ext cx="1435879" cy="9449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54271" y="6006031"/>
              <a:ext cx="2066289" cy="745490"/>
            </a:xfrm>
            <a:custGeom>
              <a:avLst/>
              <a:gdLst/>
              <a:ahLst/>
              <a:cxnLst/>
              <a:rect l="l" t="t" r="r" b="b"/>
              <a:pathLst>
                <a:path w="2066290" h="745490">
                  <a:moveTo>
                    <a:pt x="2066151" y="0"/>
                  </a:moveTo>
                  <a:lnTo>
                    <a:pt x="0" y="735392"/>
                  </a:lnTo>
                  <a:lnTo>
                    <a:pt x="0" y="744978"/>
                  </a:lnTo>
                  <a:lnTo>
                    <a:pt x="2007232" y="34225"/>
                  </a:lnTo>
                  <a:lnTo>
                    <a:pt x="2066151" y="0"/>
                  </a:lnTo>
                  <a:close/>
                </a:path>
              </a:pathLst>
            </a:custGeom>
            <a:solidFill>
              <a:srgbClr val="E68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271" y="6040256"/>
              <a:ext cx="2007235" cy="726440"/>
            </a:xfrm>
            <a:custGeom>
              <a:avLst/>
              <a:gdLst/>
              <a:ahLst/>
              <a:cxnLst/>
              <a:rect l="l" t="t" r="r" b="b"/>
              <a:pathLst>
                <a:path w="2007234" h="726440">
                  <a:moveTo>
                    <a:pt x="2007232" y="0"/>
                  </a:moveTo>
                  <a:lnTo>
                    <a:pt x="0" y="710752"/>
                  </a:lnTo>
                  <a:lnTo>
                    <a:pt x="1350" y="725815"/>
                  </a:lnTo>
                  <a:lnTo>
                    <a:pt x="1962029" y="27409"/>
                  </a:lnTo>
                  <a:lnTo>
                    <a:pt x="2007232" y="0"/>
                  </a:lnTo>
                  <a:close/>
                </a:path>
              </a:pathLst>
            </a:custGeom>
            <a:solidFill>
              <a:srgbClr val="E37D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33527" y="5697905"/>
              <a:ext cx="1022350" cy="1057275"/>
            </a:xfrm>
            <a:custGeom>
              <a:avLst/>
              <a:gdLst/>
              <a:ahLst/>
              <a:cxnLst/>
              <a:rect l="l" t="t" r="r" b="b"/>
              <a:pathLst>
                <a:path w="1022350" h="1057275">
                  <a:moveTo>
                    <a:pt x="0" y="0"/>
                  </a:moveTo>
                  <a:lnTo>
                    <a:pt x="21961" y="32890"/>
                  </a:lnTo>
                  <a:lnTo>
                    <a:pt x="1022094" y="1057212"/>
                  </a:lnTo>
                  <a:lnTo>
                    <a:pt x="1020744" y="1043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55488" y="5730796"/>
              <a:ext cx="1000760" cy="1035685"/>
            </a:xfrm>
            <a:custGeom>
              <a:avLst/>
              <a:gdLst/>
              <a:ahLst/>
              <a:cxnLst/>
              <a:rect l="l" t="t" r="r" b="b"/>
              <a:pathLst>
                <a:path w="1000760" h="1035684">
                  <a:moveTo>
                    <a:pt x="0" y="0"/>
                  </a:moveTo>
                  <a:lnTo>
                    <a:pt x="28713" y="45189"/>
                  </a:lnTo>
                  <a:lnTo>
                    <a:pt x="1000133" y="1035275"/>
                  </a:lnTo>
                  <a:lnTo>
                    <a:pt x="1000133" y="1024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7D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21365" y="6708556"/>
              <a:ext cx="86360" cy="33020"/>
            </a:xfrm>
            <a:custGeom>
              <a:avLst/>
              <a:gdLst/>
              <a:ahLst/>
              <a:cxnLst/>
              <a:rect l="l" t="t" r="r" b="b"/>
              <a:pathLst>
                <a:path w="86360" h="33020">
                  <a:moveTo>
                    <a:pt x="0" y="0"/>
                  </a:moveTo>
                  <a:lnTo>
                    <a:pt x="32906" y="32867"/>
                  </a:lnTo>
                  <a:lnTo>
                    <a:pt x="86353" y="1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09070" y="6592155"/>
              <a:ext cx="385445" cy="130175"/>
            </a:xfrm>
            <a:custGeom>
              <a:avLst/>
              <a:gdLst/>
              <a:ahLst/>
              <a:cxnLst/>
              <a:rect l="l" t="t" r="r" b="b"/>
              <a:pathLst>
                <a:path w="385445" h="130175">
                  <a:moveTo>
                    <a:pt x="0" y="0"/>
                  </a:moveTo>
                  <a:lnTo>
                    <a:pt x="112294" y="116400"/>
                  </a:lnTo>
                  <a:lnTo>
                    <a:pt x="198647" y="130095"/>
                  </a:lnTo>
                  <a:lnTo>
                    <a:pt x="385000" y="64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95354" y="6477118"/>
              <a:ext cx="686435" cy="179705"/>
            </a:xfrm>
            <a:custGeom>
              <a:avLst/>
              <a:gdLst/>
              <a:ahLst/>
              <a:cxnLst/>
              <a:rect l="l" t="t" r="r" b="b"/>
              <a:pathLst>
                <a:path w="686435" h="179704">
                  <a:moveTo>
                    <a:pt x="0" y="0"/>
                  </a:moveTo>
                  <a:lnTo>
                    <a:pt x="113716" y="115037"/>
                  </a:lnTo>
                  <a:lnTo>
                    <a:pt x="498716" y="179398"/>
                  </a:lnTo>
                  <a:lnTo>
                    <a:pt x="686419" y="112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82988" y="6362110"/>
              <a:ext cx="985519" cy="227329"/>
            </a:xfrm>
            <a:custGeom>
              <a:avLst/>
              <a:gdLst/>
              <a:ahLst/>
              <a:cxnLst/>
              <a:rect l="l" t="t" r="r" b="b"/>
              <a:pathLst>
                <a:path w="985520" h="227329">
                  <a:moveTo>
                    <a:pt x="0" y="0"/>
                  </a:moveTo>
                  <a:lnTo>
                    <a:pt x="112365" y="115008"/>
                  </a:lnTo>
                  <a:lnTo>
                    <a:pt x="798784" y="227304"/>
                  </a:lnTo>
                  <a:lnTo>
                    <a:pt x="985066" y="160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69272" y="6245705"/>
              <a:ext cx="1285240" cy="276860"/>
            </a:xfrm>
            <a:custGeom>
              <a:avLst/>
              <a:gdLst/>
              <a:ahLst/>
              <a:cxnLst/>
              <a:rect l="l" t="t" r="r" b="b"/>
              <a:pathLst>
                <a:path w="1285239" h="276859">
                  <a:moveTo>
                    <a:pt x="0" y="0"/>
                  </a:moveTo>
                  <a:lnTo>
                    <a:pt x="113716" y="116405"/>
                  </a:lnTo>
                  <a:lnTo>
                    <a:pt x="1098782" y="276607"/>
                  </a:lnTo>
                  <a:lnTo>
                    <a:pt x="1285134" y="210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56906" y="6130635"/>
              <a:ext cx="1585595" cy="326390"/>
            </a:xfrm>
            <a:custGeom>
              <a:avLst/>
              <a:gdLst/>
              <a:ahLst/>
              <a:cxnLst/>
              <a:rect l="l" t="t" r="r" b="b"/>
              <a:pathLst>
                <a:path w="1585595" h="326389">
                  <a:moveTo>
                    <a:pt x="0" y="0"/>
                  </a:moveTo>
                  <a:lnTo>
                    <a:pt x="112365" y="115070"/>
                  </a:lnTo>
                  <a:lnTo>
                    <a:pt x="1397500" y="325943"/>
                  </a:lnTo>
                  <a:lnTo>
                    <a:pt x="1585203" y="258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43190" y="6014229"/>
              <a:ext cx="1885314" cy="375285"/>
            </a:xfrm>
            <a:custGeom>
              <a:avLst/>
              <a:gdLst/>
              <a:ahLst/>
              <a:cxnLst/>
              <a:rect l="l" t="t" r="r" b="b"/>
              <a:pathLst>
                <a:path w="1885315" h="375285">
                  <a:moveTo>
                    <a:pt x="0" y="0"/>
                  </a:moveTo>
                  <a:lnTo>
                    <a:pt x="113716" y="116405"/>
                  </a:lnTo>
                  <a:lnTo>
                    <a:pt x="1698919" y="375246"/>
                  </a:lnTo>
                  <a:lnTo>
                    <a:pt x="1885271" y="309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30824" y="5899207"/>
              <a:ext cx="2185670" cy="424815"/>
            </a:xfrm>
            <a:custGeom>
              <a:avLst/>
              <a:gdLst/>
              <a:ahLst/>
              <a:cxnLst/>
              <a:rect l="l" t="t" r="r" b="b"/>
              <a:pathLst>
                <a:path w="2185670" h="424814">
                  <a:moveTo>
                    <a:pt x="0" y="0"/>
                  </a:moveTo>
                  <a:lnTo>
                    <a:pt x="112365" y="115022"/>
                  </a:lnTo>
                  <a:lnTo>
                    <a:pt x="1997637" y="424530"/>
                  </a:lnTo>
                  <a:lnTo>
                    <a:pt x="2185340" y="357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15758" y="5781419"/>
              <a:ext cx="2489835" cy="475615"/>
            </a:xfrm>
            <a:custGeom>
              <a:avLst/>
              <a:gdLst/>
              <a:ahLst/>
              <a:cxnLst/>
              <a:rect l="l" t="t" r="r" b="b"/>
              <a:pathLst>
                <a:path w="2489834" h="475614">
                  <a:moveTo>
                    <a:pt x="0" y="0"/>
                  </a:moveTo>
                  <a:lnTo>
                    <a:pt x="115066" y="117787"/>
                  </a:lnTo>
                  <a:lnTo>
                    <a:pt x="2300406" y="475201"/>
                  </a:lnTo>
                  <a:lnTo>
                    <a:pt x="2489459" y="408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33527" y="5682842"/>
              <a:ext cx="2758440" cy="506730"/>
            </a:xfrm>
            <a:custGeom>
              <a:avLst/>
              <a:gdLst/>
              <a:ahLst/>
              <a:cxnLst/>
              <a:rect l="l" t="t" r="r" b="b"/>
              <a:pathLst>
                <a:path w="2758440" h="506729">
                  <a:moveTo>
                    <a:pt x="67163" y="0"/>
                  </a:moveTo>
                  <a:lnTo>
                    <a:pt x="0" y="15063"/>
                  </a:lnTo>
                  <a:lnTo>
                    <a:pt x="82230" y="98577"/>
                  </a:lnTo>
                  <a:lnTo>
                    <a:pt x="2571690" y="506710"/>
                  </a:lnTo>
                  <a:lnTo>
                    <a:pt x="2758042" y="439593"/>
                  </a:lnTo>
                  <a:lnTo>
                    <a:pt x="67163" y="0"/>
                  </a:lnTo>
                  <a:close/>
                </a:path>
              </a:pathLst>
            </a:custGeom>
            <a:solidFill>
              <a:srgbClr val="FF99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00690" y="5625307"/>
              <a:ext cx="2879090" cy="497205"/>
            </a:xfrm>
            <a:custGeom>
              <a:avLst/>
              <a:gdLst/>
              <a:ahLst/>
              <a:cxnLst/>
              <a:rect l="l" t="t" r="r" b="b"/>
              <a:pathLst>
                <a:path w="2879090" h="497204">
                  <a:moveTo>
                    <a:pt x="245200" y="0"/>
                  </a:moveTo>
                  <a:lnTo>
                    <a:pt x="0" y="57535"/>
                  </a:lnTo>
                  <a:lnTo>
                    <a:pt x="2690879" y="497128"/>
                  </a:lnTo>
                  <a:lnTo>
                    <a:pt x="2878582" y="431394"/>
                  </a:lnTo>
                  <a:lnTo>
                    <a:pt x="245200" y="0"/>
                  </a:lnTo>
                  <a:close/>
                </a:path>
              </a:pathLst>
            </a:custGeom>
            <a:solidFill>
              <a:srgbClr val="FF99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45891" y="5567819"/>
              <a:ext cx="2774950" cy="488950"/>
            </a:xfrm>
            <a:custGeom>
              <a:avLst/>
              <a:gdLst/>
              <a:ahLst/>
              <a:cxnLst/>
              <a:rect l="l" t="t" r="r" b="b"/>
              <a:pathLst>
                <a:path w="2774950" h="488950">
                  <a:moveTo>
                    <a:pt x="245271" y="0"/>
                  </a:moveTo>
                  <a:lnTo>
                    <a:pt x="0" y="57487"/>
                  </a:lnTo>
                  <a:lnTo>
                    <a:pt x="2633381" y="488882"/>
                  </a:lnTo>
                  <a:lnTo>
                    <a:pt x="2774531" y="438211"/>
                  </a:lnTo>
                  <a:lnTo>
                    <a:pt x="2706017" y="403985"/>
                  </a:lnTo>
                  <a:lnTo>
                    <a:pt x="245271" y="0"/>
                  </a:lnTo>
                  <a:close/>
                </a:path>
              </a:pathLst>
            </a:custGeom>
            <a:solidFill>
              <a:srgbClr val="FF99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91162" y="5511666"/>
              <a:ext cx="2461260" cy="460375"/>
            </a:xfrm>
            <a:custGeom>
              <a:avLst/>
              <a:gdLst/>
              <a:ahLst/>
              <a:cxnLst/>
              <a:rect l="l" t="t" r="r" b="b"/>
              <a:pathLst>
                <a:path w="2461259" h="460375">
                  <a:moveTo>
                    <a:pt x="245271" y="0"/>
                  </a:moveTo>
                  <a:lnTo>
                    <a:pt x="0" y="56152"/>
                  </a:lnTo>
                  <a:lnTo>
                    <a:pt x="2460746" y="460138"/>
                  </a:lnTo>
                  <a:lnTo>
                    <a:pt x="2181217" y="316324"/>
                  </a:lnTo>
                  <a:lnTo>
                    <a:pt x="245271" y="0"/>
                  </a:lnTo>
                  <a:close/>
                </a:path>
              </a:pathLst>
            </a:custGeom>
            <a:solidFill>
              <a:srgbClr val="FF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36434" y="5454131"/>
              <a:ext cx="1936114" cy="374015"/>
            </a:xfrm>
            <a:custGeom>
              <a:avLst/>
              <a:gdLst/>
              <a:ahLst/>
              <a:cxnLst/>
              <a:rect l="l" t="t" r="r" b="b"/>
              <a:pathLst>
                <a:path w="1936115" h="374014">
                  <a:moveTo>
                    <a:pt x="245271" y="0"/>
                  </a:moveTo>
                  <a:lnTo>
                    <a:pt x="0" y="57535"/>
                  </a:lnTo>
                  <a:lnTo>
                    <a:pt x="1935946" y="373859"/>
                  </a:lnTo>
                  <a:lnTo>
                    <a:pt x="1656488" y="231427"/>
                  </a:lnTo>
                  <a:lnTo>
                    <a:pt x="245271" y="0"/>
                  </a:lnTo>
                  <a:close/>
                </a:path>
              </a:pathLst>
            </a:custGeom>
            <a:solidFill>
              <a:srgbClr val="FF9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93390" y="3516382"/>
              <a:ext cx="5290003" cy="29306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22231" y="3063074"/>
              <a:ext cx="2688590" cy="1972310"/>
            </a:xfrm>
            <a:custGeom>
              <a:avLst/>
              <a:gdLst/>
              <a:ahLst/>
              <a:cxnLst/>
              <a:rect l="l" t="t" r="r" b="b"/>
              <a:pathLst>
                <a:path w="2688590" h="1972310">
                  <a:moveTo>
                    <a:pt x="17818" y="0"/>
                  </a:moveTo>
                  <a:lnTo>
                    <a:pt x="0" y="0"/>
                  </a:lnTo>
                  <a:lnTo>
                    <a:pt x="0" y="16433"/>
                  </a:lnTo>
                  <a:lnTo>
                    <a:pt x="17818" y="16433"/>
                  </a:lnTo>
                  <a:lnTo>
                    <a:pt x="17818" y="0"/>
                  </a:lnTo>
                  <a:close/>
                </a:path>
                <a:path w="2688590" h="1972310">
                  <a:moveTo>
                    <a:pt x="97294" y="475246"/>
                  </a:moveTo>
                  <a:lnTo>
                    <a:pt x="79527" y="469760"/>
                  </a:lnTo>
                  <a:lnTo>
                    <a:pt x="76758" y="486156"/>
                  </a:lnTo>
                  <a:lnTo>
                    <a:pt x="94602" y="491642"/>
                  </a:lnTo>
                  <a:lnTo>
                    <a:pt x="97294" y="475246"/>
                  </a:lnTo>
                  <a:close/>
                </a:path>
                <a:path w="2688590" h="1972310">
                  <a:moveTo>
                    <a:pt x="100076" y="710768"/>
                  </a:moveTo>
                  <a:lnTo>
                    <a:pt x="85001" y="699808"/>
                  </a:lnTo>
                  <a:lnTo>
                    <a:pt x="76758" y="713486"/>
                  </a:lnTo>
                  <a:lnTo>
                    <a:pt x="91833" y="724446"/>
                  </a:lnTo>
                  <a:lnTo>
                    <a:pt x="100076" y="710768"/>
                  </a:lnTo>
                  <a:close/>
                </a:path>
                <a:path w="2688590" h="1972310">
                  <a:moveTo>
                    <a:pt x="124701" y="0"/>
                  </a:moveTo>
                  <a:lnTo>
                    <a:pt x="106895" y="0"/>
                  </a:lnTo>
                  <a:lnTo>
                    <a:pt x="106895" y="16433"/>
                  </a:lnTo>
                  <a:lnTo>
                    <a:pt x="124701" y="16433"/>
                  </a:lnTo>
                  <a:lnTo>
                    <a:pt x="124701" y="0"/>
                  </a:lnTo>
                  <a:close/>
                </a:path>
                <a:path w="2688590" h="1972310">
                  <a:moveTo>
                    <a:pt x="190474" y="776503"/>
                  </a:moveTo>
                  <a:lnTo>
                    <a:pt x="175412" y="765543"/>
                  </a:lnTo>
                  <a:lnTo>
                    <a:pt x="167170" y="779221"/>
                  </a:lnTo>
                  <a:lnTo>
                    <a:pt x="182232" y="790181"/>
                  </a:lnTo>
                  <a:lnTo>
                    <a:pt x="190474" y="776503"/>
                  </a:lnTo>
                  <a:close/>
                </a:path>
                <a:path w="2688590" h="1972310">
                  <a:moveTo>
                    <a:pt x="204190" y="508088"/>
                  </a:moveTo>
                  <a:lnTo>
                    <a:pt x="186359" y="502602"/>
                  </a:lnTo>
                  <a:lnTo>
                    <a:pt x="183654" y="519049"/>
                  </a:lnTo>
                  <a:lnTo>
                    <a:pt x="201422" y="524535"/>
                  </a:lnTo>
                  <a:lnTo>
                    <a:pt x="204190" y="508088"/>
                  </a:lnTo>
                  <a:close/>
                </a:path>
                <a:path w="2688590" h="1972310">
                  <a:moveTo>
                    <a:pt x="231597" y="0"/>
                  </a:moveTo>
                  <a:lnTo>
                    <a:pt x="213791" y="0"/>
                  </a:lnTo>
                  <a:lnTo>
                    <a:pt x="213791" y="16433"/>
                  </a:lnTo>
                  <a:lnTo>
                    <a:pt x="231597" y="16433"/>
                  </a:lnTo>
                  <a:lnTo>
                    <a:pt x="231597" y="0"/>
                  </a:lnTo>
                  <a:close/>
                </a:path>
                <a:path w="2688590" h="1972310">
                  <a:moveTo>
                    <a:pt x="280885" y="842238"/>
                  </a:moveTo>
                  <a:lnTo>
                    <a:pt x="265811" y="831278"/>
                  </a:lnTo>
                  <a:lnTo>
                    <a:pt x="257644" y="844956"/>
                  </a:lnTo>
                  <a:lnTo>
                    <a:pt x="272707" y="855916"/>
                  </a:lnTo>
                  <a:lnTo>
                    <a:pt x="280885" y="842238"/>
                  </a:lnTo>
                  <a:close/>
                </a:path>
                <a:path w="2688590" h="1972310">
                  <a:moveTo>
                    <a:pt x="308317" y="539597"/>
                  </a:moveTo>
                  <a:lnTo>
                    <a:pt x="291896" y="535495"/>
                  </a:lnTo>
                  <a:lnTo>
                    <a:pt x="289128" y="551891"/>
                  </a:lnTo>
                  <a:lnTo>
                    <a:pt x="305549" y="556044"/>
                  </a:lnTo>
                  <a:lnTo>
                    <a:pt x="308317" y="539597"/>
                  </a:lnTo>
                  <a:close/>
                </a:path>
                <a:path w="2688590" h="1972310">
                  <a:moveTo>
                    <a:pt x="338416" y="0"/>
                  </a:moveTo>
                  <a:lnTo>
                    <a:pt x="320611" y="0"/>
                  </a:lnTo>
                  <a:lnTo>
                    <a:pt x="320611" y="16433"/>
                  </a:lnTo>
                  <a:lnTo>
                    <a:pt x="338416" y="16433"/>
                  </a:lnTo>
                  <a:lnTo>
                    <a:pt x="338416" y="0"/>
                  </a:lnTo>
                  <a:close/>
                </a:path>
                <a:path w="2688590" h="1972310">
                  <a:moveTo>
                    <a:pt x="369938" y="905256"/>
                  </a:moveTo>
                  <a:lnTo>
                    <a:pt x="356285" y="895629"/>
                  </a:lnTo>
                  <a:lnTo>
                    <a:pt x="348043" y="909358"/>
                  </a:lnTo>
                  <a:lnTo>
                    <a:pt x="361759" y="918933"/>
                  </a:lnTo>
                  <a:lnTo>
                    <a:pt x="369938" y="905256"/>
                  </a:lnTo>
                  <a:close/>
                </a:path>
                <a:path w="2688590" h="1972310">
                  <a:moveTo>
                    <a:pt x="412432" y="569722"/>
                  </a:moveTo>
                  <a:lnTo>
                    <a:pt x="396024" y="565619"/>
                  </a:lnTo>
                  <a:lnTo>
                    <a:pt x="393242" y="582015"/>
                  </a:lnTo>
                  <a:lnTo>
                    <a:pt x="409740" y="586168"/>
                  </a:lnTo>
                  <a:lnTo>
                    <a:pt x="412432" y="569722"/>
                  </a:lnTo>
                  <a:close/>
                </a:path>
                <a:path w="2688590" h="1972310">
                  <a:moveTo>
                    <a:pt x="445312" y="0"/>
                  </a:moveTo>
                  <a:lnTo>
                    <a:pt x="427507" y="0"/>
                  </a:lnTo>
                  <a:lnTo>
                    <a:pt x="427507" y="16433"/>
                  </a:lnTo>
                  <a:lnTo>
                    <a:pt x="445312" y="16433"/>
                  </a:lnTo>
                  <a:lnTo>
                    <a:pt x="445312" y="0"/>
                  </a:lnTo>
                  <a:close/>
                </a:path>
                <a:path w="2688590" h="1972310">
                  <a:moveTo>
                    <a:pt x="457644" y="968222"/>
                  </a:moveTo>
                  <a:lnTo>
                    <a:pt x="443915" y="958646"/>
                  </a:lnTo>
                  <a:lnTo>
                    <a:pt x="435749" y="972324"/>
                  </a:lnTo>
                  <a:lnTo>
                    <a:pt x="449465" y="981900"/>
                  </a:lnTo>
                  <a:lnTo>
                    <a:pt x="457644" y="968222"/>
                  </a:lnTo>
                  <a:close/>
                </a:path>
                <a:path w="2688590" h="1972310">
                  <a:moveTo>
                    <a:pt x="516559" y="599846"/>
                  </a:moveTo>
                  <a:lnTo>
                    <a:pt x="500138" y="595744"/>
                  </a:lnTo>
                  <a:lnTo>
                    <a:pt x="497370" y="612190"/>
                  </a:lnTo>
                  <a:lnTo>
                    <a:pt x="513854" y="616292"/>
                  </a:lnTo>
                  <a:lnTo>
                    <a:pt x="516559" y="599846"/>
                  </a:lnTo>
                  <a:close/>
                </a:path>
                <a:path w="2688590" h="1972310">
                  <a:moveTo>
                    <a:pt x="545338" y="1031240"/>
                  </a:moveTo>
                  <a:lnTo>
                    <a:pt x="531622" y="1021613"/>
                  </a:lnTo>
                  <a:lnTo>
                    <a:pt x="523455" y="1035342"/>
                  </a:lnTo>
                  <a:lnTo>
                    <a:pt x="537095" y="1044917"/>
                  </a:lnTo>
                  <a:lnTo>
                    <a:pt x="545338" y="1031240"/>
                  </a:lnTo>
                  <a:close/>
                </a:path>
                <a:path w="2688590" h="1972310">
                  <a:moveTo>
                    <a:pt x="552208" y="0"/>
                  </a:moveTo>
                  <a:lnTo>
                    <a:pt x="534403" y="0"/>
                  </a:lnTo>
                  <a:lnTo>
                    <a:pt x="534403" y="16433"/>
                  </a:lnTo>
                  <a:lnTo>
                    <a:pt x="552208" y="16433"/>
                  </a:lnTo>
                  <a:lnTo>
                    <a:pt x="552208" y="0"/>
                  </a:lnTo>
                  <a:close/>
                </a:path>
                <a:path w="2688590" h="1972310">
                  <a:moveTo>
                    <a:pt x="620674" y="629970"/>
                  </a:moveTo>
                  <a:lnTo>
                    <a:pt x="604266" y="625868"/>
                  </a:lnTo>
                  <a:lnTo>
                    <a:pt x="601484" y="642315"/>
                  </a:lnTo>
                  <a:lnTo>
                    <a:pt x="617982" y="646417"/>
                  </a:lnTo>
                  <a:lnTo>
                    <a:pt x="620674" y="629970"/>
                  </a:lnTo>
                  <a:close/>
                </a:path>
                <a:path w="2688590" h="1972310">
                  <a:moveTo>
                    <a:pt x="633044" y="1094206"/>
                  </a:moveTo>
                  <a:lnTo>
                    <a:pt x="619328" y="1084630"/>
                  </a:lnTo>
                  <a:lnTo>
                    <a:pt x="611085" y="1098308"/>
                  </a:lnTo>
                  <a:lnTo>
                    <a:pt x="624801" y="1107884"/>
                  </a:lnTo>
                  <a:lnTo>
                    <a:pt x="633044" y="1094206"/>
                  </a:lnTo>
                  <a:close/>
                </a:path>
                <a:path w="2688590" h="1972310">
                  <a:moveTo>
                    <a:pt x="659028" y="0"/>
                  </a:moveTo>
                  <a:lnTo>
                    <a:pt x="641223" y="0"/>
                  </a:lnTo>
                  <a:lnTo>
                    <a:pt x="641223" y="16433"/>
                  </a:lnTo>
                  <a:lnTo>
                    <a:pt x="659028" y="16433"/>
                  </a:lnTo>
                  <a:lnTo>
                    <a:pt x="659028" y="0"/>
                  </a:lnTo>
                  <a:close/>
                </a:path>
                <a:path w="2688590" h="1972310">
                  <a:moveTo>
                    <a:pt x="720750" y="1157224"/>
                  </a:moveTo>
                  <a:lnTo>
                    <a:pt x="707034" y="1147648"/>
                  </a:lnTo>
                  <a:lnTo>
                    <a:pt x="698792" y="1161326"/>
                  </a:lnTo>
                  <a:lnTo>
                    <a:pt x="712508" y="1170901"/>
                  </a:lnTo>
                  <a:lnTo>
                    <a:pt x="720750" y="1157224"/>
                  </a:lnTo>
                  <a:close/>
                </a:path>
                <a:path w="2688590" h="1972310">
                  <a:moveTo>
                    <a:pt x="723455" y="658710"/>
                  </a:moveTo>
                  <a:lnTo>
                    <a:pt x="707034" y="654621"/>
                  </a:lnTo>
                  <a:lnTo>
                    <a:pt x="704265" y="671055"/>
                  </a:lnTo>
                  <a:lnTo>
                    <a:pt x="720750" y="675157"/>
                  </a:lnTo>
                  <a:lnTo>
                    <a:pt x="723455" y="658710"/>
                  </a:lnTo>
                  <a:close/>
                </a:path>
                <a:path w="2688590" h="1972310">
                  <a:moveTo>
                    <a:pt x="765924" y="0"/>
                  </a:moveTo>
                  <a:lnTo>
                    <a:pt x="748118" y="0"/>
                  </a:lnTo>
                  <a:lnTo>
                    <a:pt x="748118" y="16433"/>
                  </a:lnTo>
                  <a:lnTo>
                    <a:pt x="765924" y="16433"/>
                  </a:lnTo>
                  <a:lnTo>
                    <a:pt x="765924" y="0"/>
                  </a:lnTo>
                  <a:close/>
                </a:path>
                <a:path w="2688590" h="1972310">
                  <a:moveTo>
                    <a:pt x="808380" y="1218819"/>
                  </a:moveTo>
                  <a:lnTo>
                    <a:pt x="794740" y="1209230"/>
                  </a:lnTo>
                  <a:lnTo>
                    <a:pt x="786485" y="1222959"/>
                  </a:lnTo>
                  <a:lnTo>
                    <a:pt x="800214" y="1232547"/>
                  </a:lnTo>
                  <a:lnTo>
                    <a:pt x="808380" y="1218819"/>
                  </a:lnTo>
                  <a:close/>
                </a:path>
                <a:path w="2688590" h="1972310">
                  <a:moveTo>
                    <a:pt x="826223" y="687501"/>
                  </a:moveTo>
                  <a:lnTo>
                    <a:pt x="809802" y="683361"/>
                  </a:lnTo>
                  <a:lnTo>
                    <a:pt x="807034" y="699808"/>
                  </a:lnTo>
                  <a:lnTo>
                    <a:pt x="823455" y="703910"/>
                  </a:lnTo>
                  <a:lnTo>
                    <a:pt x="826223" y="687501"/>
                  </a:lnTo>
                  <a:close/>
                </a:path>
                <a:path w="2688590" h="1972310">
                  <a:moveTo>
                    <a:pt x="871448" y="0"/>
                  </a:moveTo>
                  <a:lnTo>
                    <a:pt x="855002" y="0"/>
                  </a:lnTo>
                  <a:lnTo>
                    <a:pt x="855002" y="16433"/>
                  </a:lnTo>
                  <a:lnTo>
                    <a:pt x="871448" y="16433"/>
                  </a:lnTo>
                  <a:lnTo>
                    <a:pt x="871448" y="0"/>
                  </a:lnTo>
                  <a:close/>
                </a:path>
                <a:path w="2688590" h="1972310">
                  <a:moveTo>
                    <a:pt x="896086" y="1280452"/>
                  </a:moveTo>
                  <a:lnTo>
                    <a:pt x="882370" y="1270863"/>
                  </a:lnTo>
                  <a:lnTo>
                    <a:pt x="874191" y="1284541"/>
                  </a:lnTo>
                  <a:lnTo>
                    <a:pt x="887844" y="1294130"/>
                  </a:lnTo>
                  <a:lnTo>
                    <a:pt x="896086" y="1280452"/>
                  </a:lnTo>
                  <a:close/>
                </a:path>
                <a:path w="2688590" h="1972310">
                  <a:moveTo>
                    <a:pt x="928992" y="716254"/>
                  </a:moveTo>
                  <a:lnTo>
                    <a:pt x="912507" y="712152"/>
                  </a:lnTo>
                  <a:lnTo>
                    <a:pt x="909802" y="728548"/>
                  </a:lnTo>
                  <a:lnTo>
                    <a:pt x="926223" y="732701"/>
                  </a:lnTo>
                  <a:lnTo>
                    <a:pt x="928992" y="716254"/>
                  </a:lnTo>
                  <a:close/>
                </a:path>
                <a:path w="2688590" h="1972310">
                  <a:moveTo>
                    <a:pt x="978293" y="0"/>
                  </a:moveTo>
                  <a:lnTo>
                    <a:pt x="960475" y="0"/>
                  </a:lnTo>
                  <a:lnTo>
                    <a:pt x="960475" y="16433"/>
                  </a:lnTo>
                  <a:lnTo>
                    <a:pt x="978293" y="16433"/>
                  </a:lnTo>
                  <a:lnTo>
                    <a:pt x="978293" y="0"/>
                  </a:lnTo>
                  <a:close/>
                </a:path>
                <a:path w="2688590" h="1972310">
                  <a:moveTo>
                    <a:pt x="982433" y="1342085"/>
                  </a:moveTo>
                  <a:lnTo>
                    <a:pt x="968717" y="1332496"/>
                  </a:lnTo>
                  <a:lnTo>
                    <a:pt x="960475" y="1346187"/>
                  </a:lnTo>
                  <a:lnTo>
                    <a:pt x="974191" y="1355763"/>
                  </a:lnTo>
                  <a:lnTo>
                    <a:pt x="982433" y="1342085"/>
                  </a:lnTo>
                  <a:close/>
                </a:path>
                <a:path w="2688590" h="1972310">
                  <a:moveTo>
                    <a:pt x="1031760" y="744994"/>
                  </a:moveTo>
                  <a:lnTo>
                    <a:pt x="1015276" y="740892"/>
                  </a:lnTo>
                  <a:lnTo>
                    <a:pt x="1012571" y="757339"/>
                  </a:lnTo>
                  <a:lnTo>
                    <a:pt x="1028992" y="761441"/>
                  </a:lnTo>
                  <a:lnTo>
                    <a:pt x="1031760" y="744994"/>
                  </a:lnTo>
                  <a:close/>
                </a:path>
                <a:path w="2688590" h="1972310">
                  <a:moveTo>
                    <a:pt x="1068717" y="1403718"/>
                  </a:moveTo>
                  <a:lnTo>
                    <a:pt x="1055001" y="1394142"/>
                  </a:lnTo>
                  <a:lnTo>
                    <a:pt x="1046835" y="1407820"/>
                  </a:lnTo>
                  <a:lnTo>
                    <a:pt x="1060475" y="1417396"/>
                  </a:lnTo>
                  <a:lnTo>
                    <a:pt x="1068717" y="1403718"/>
                  </a:lnTo>
                  <a:close/>
                </a:path>
                <a:path w="2688590" h="1972310">
                  <a:moveTo>
                    <a:pt x="1085176" y="0"/>
                  </a:moveTo>
                  <a:lnTo>
                    <a:pt x="1067371" y="0"/>
                  </a:lnTo>
                  <a:lnTo>
                    <a:pt x="1067371" y="16433"/>
                  </a:lnTo>
                  <a:lnTo>
                    <a:pt x="1085176" y="16433"/>
                  </a:lnTo>
                  <a:lnTo>
                    <a:pt x="1085176" y="0"/>
                  </a:lnTo>
                  <a:close/>
                </a:path>
                <a:path w="2688590" h="1972310">
                  <a:moveTo>
                    <a:pt x="1134465" y="773785"/>
                  </a:moveTo>
                  <a:lnTo>
                    <a:pt x="1118044" y="769632"/>
                  </a:lnTo>
                  <a:lnTo>
                    <a:pt x="1115339" y="786079"/>
                  </a:lnTo>
                  <a:lnTo>
                    <a:pt x="1131760" y="790181"/>
                  </a:lnTo>
                  <a:lnTo>
                    <a:pt x="1134465" y="773785"/>
                  </a:lnTo>
                  <a:close/>
                </a:path>
                <a:path w="2688590" h="1972310">
                  <a:moveTo>
                    <a:pt x="1155077" y="1465351"/>
                  </a:moveTo>
                  <a:lnTo>
                    <a:pt x="1141361" y="1455724"/>
                  </a:lnTo>
                  <a:lnTo>
                    <a:pt x="1133106" y="1469453"/>
                  </a:lnTo>
                  <a:lnTo>
                    <a:pt x="1146835" y="1479029"/>
                  </a:lnTo>
                  <a:lnTo>
                    <a:pt x="1155077" y="1465351"/>
                  </a:lnTo>
                  <a:close/>
                </a:path>
                <a:path w="2688590" h="1972310">
                  <a:moveTo>
                    <a:pt x="1192072" y="0"/>
                  </a:moveTo>
                  <a:lnTo>
                    <a:pt x="1174267" y="0"/>
                  </a:lnTo>
                  <a:lnTo>
                    <a:pt x="1174267" y="16433"/>
                  </a:lnTo>
                  <a:lnTo>
                    <a:pt x="1192072" y="16433"/>
                  </a:lnTo>
                  <a:lnTo>
                    <a:pt x="1192072" y="0"/>
                  </a:lnTo>
                  <a:close/>
                </a:path>
                <a:path w="2688590" h="1972310">
                  <a:moveTo>
                    <a:pt x="1237234" y="802525"/>
                  </a:moveTo>
                  <a:lnTo>
                    <a:pt x="1220812" y="798436"/>
                  </a:lnTo>
                  <a:lnTo>
                    <a:pt x="1218044" y="814832"/>
                  </a:lnTo>
                  <a:lnTo>
                    <a:pt x="1234528" y="818972"/>
                  </a:lnTo>
                  <a:lnTo>
                    <a:pt x="1237234" y="802525"/>
                  </a:lnTo>
                  <a:close/>
                </a:path>
                <a:path w="2688590" h="1972310">
                  <a:moveTo>
                    <a:pt x="1241361" y="1526933"/>
                  </a:moveTo>
                  <a:lnTo>
                    <a:pt x="1227645" y="1517357"/>
                  </a:lnTo>
                  <a:lnTo>
                    <a:pt x="1219466" y="1531086"/>
                  </a:lnTo>
                  <a:lnTo>
                    <a:pt x="1233106" y="1540662"/>
                  </a:lnTo>
                  <a:lnTo>
                    <a:pt x="1241361" y="1526933"/>
                  </a:lnTo>
                  <a:close/>
                </a:path>
                <a:path w="2688590" h="1972310">
                  <a:moveTo>
                    <a:pt x="1298892" y="0"/>
                  </a:moveTo>
                  <a:lnTo>
                    <a:pt x="1281087" y="0"/>
                  </a:lnTo>
                  <a:lnTo>
                    <a:pt x="1281087" y="16433"/>
                  </a:lnTo>
                  <a:lnTo>
                    <a:pt x="1298892" y="16433"/>
                  </a:lnTo>
                  <a:lnTo>
                    <a:pt x="1298892" y="0"/>
                  </a:lnTo>
                  <a:close/>
                </a:path>
                <a:path w="2688590" h="1972310">
                  <a:moveTo>
                    <a:pt x="1327708" y="1588579"/>
                  </a:moveTo>
                  <a:lnTo>
                    <a:pt x="1313992" y="1578991"/>
                  </a:lnTo>
                  <a:lnTo>
                    <a:pt x="1305750" y="1592668"/>
                  </a:lnTo>
                  <a:lnTo>
                    <a:pt x="1319466" y="1602257"/>
                  </a:lnTo>
                  <a:lnTo>
                    <a:pt x="1327708" y="1588579"/>
                  </a:lnTo>
                  <a:close/>
                </a:path>
                <a:path w="2688590" h="1972310">
                  <a:moveTo>
                    <a:pt x="1340002" y="831278"/>
                  </a:moveTo>
                  <a:lnTo>
                    <a:pt x="1323581" y="827176"/>
                  </a:lnTo>
                  <a:lnTo>
                    <a:pt x="1320812" y="843622"/>
                  </a:lnTo>
                  <a:lnTo>
                    <a:pt x="1337310" y="847725"/>
                  </a:lnTo>
                  <a:lnTo>
                    <a:pt x="1340002" y="831278"/>
                  </a:lnTo>
                  <a:close/>
                </a:path>
                <a:path w="2688590" h="1972310">
                  <a:moveTo>
                    <a:pt x="1405788" y="0"/>
                  </a:moveTo>
                  <a:lnTo>
                    <a:pt x="1387983" y="0"/>
                  </a:lnTo>
                  <a:lnTo>
                    <a:pt x="1387983" y="16433"/>
                  </a:lnTo>
                  <a:lnTo>
                    <a:pt x="1405788" y="16433"/>
                  </a:lnTo>
                  <a:lnTo>
                    <a:pt x="1405788" y="0"/>
                  </a:lnTo>
                  <a:close/>
                </a:path>
                <a:path w="2688590" h="1972310">
                  <a:moveTo>
                    <a:pt x="1413992" y="1650212"/>
                  </a:moveTo>
                  <a:lnTo>
                    <a:pt x="1400276" y="1640624"/>
                  </a:lnTo>
                  <a:lnTo>
                    <a:pt x="1392097" y="1654302"/>
                  </a:lnTo>
                  <a:lnTo>
                    <a:pt x="1405750" y="1663890"/>
                  </a:lnTo>
                  <a:lnTo>
                    <a:pt x="1413992" y="1650212"/>
                  </a:lnTo>
                  <a:close/>
                </a:path>
                <a:path w="2688590" h="1972310">
                  <a:moveTo>
                    <a:pt x="1442770" y="860018"/>
                  </a:moveTo>
                  <a:lnTo>
                    <a:pt x="1426362" y="855916"/>
                  </a:lnTo>
                  <a:lnTo>
                    <a:pt x="1423581" y="872363"/>
                  </a:lnTo>
                  <a:lnTo>
                    <a:pt x="1440002" y="876465"/>
                  </a:lnTo>
                  <a:lnTo>
                    <a:pt x="1442770" y="860018"/>
                  </a:lnTo>
                  <a:close/>
                </a:path>
                <a:path w="2688590" h="1972310">
                  <a:moveTo>
                    <a:pt x="1500339" y="1711845"/>
                  </a:moveTo>
                  <a:lnTo>
                    <a:pt x="1486623" y="1702257"/>
                  </a:lnTo>
                  <a:lnTo>
                    <a:pt x="1478381" y="1715947"/>
                  </a:lnTo>
                  <a:lnTo>
                    <a:pt x="1492097" y="1725523"/>
                  </a:lnTo>
                  <a:lnTo>
                    <a:pt x="1500339" y="1711845"/>
                  </a:lnTo>
                  <a:close/>
                </a:path>
                <a:path w="2688590" h="1972310">
                  <a:moveTo>
                    <a:pt x="1512608" y="0"/>
                  </a:moveTo>
                  <a:lnTo>
                    <a:pt x="1494802" y="0"/>
                  </a:lnTo>
                  <a:lnTo>
                    <a:pt x="1494802" y="16433"/>
                  </a:lnTo>
                  <a:lnTo>
                    <a:pt x="1512608" y="16433"/>
                  </a:lnTo>
                  <a:lnTo>
                    <a:pt x="1512608" y="0"/>
                  </a:lnTo>
                  <a:close/>
                </a:path>
                <a:path w="2688590" h="1972310">
                  <a:moveTo>
                    <a:pt x="1545551" y="888809"/>
                  </a:moveTo>
                  <a:lnTo>
                    <a:pt x="1529054" y="884707"/>
                  </a:lnTo>
                  <a:lnTo>
                    <a:pt x="1526362" y="901103"/>
                  </a:lnTo>
                  <a:lnTo>
                    <a:pt x="1542770" y="905256"/>
                  </a:lnTo>
                  <a:lnTo>
                    <a:pt x="1545551" y="888809"/>
                  </a:lnTo>
                  <a:close/>
                </a:path>
                <a:path w="2688590" h="1972310">
                  <a:moveTo>
                    <a:pt x="1586623" y="1773478"/>
                  </a:moveTo>
                  <a:lnTo>
                    <a:pt x="1572907" y="1763852"/>
                  </a:lnTo>
                  <a:lnTo>
                    <a:pt x="1564741" y="1777580"/>
                  </a:lnTo>
                  <a:lnTo>
                    <a:pt x="1578381" y="1787156"/>
                  </a:lnTo>
                  <a:lnTo>
                    <a:pt x="1586623" y="1773478"/>
                  </a:lnTo>
                  <a:close/>
                </a:path>
                <a:path w="2688590" h="1972310">
                  <a:moveTo>
                    <a:pt x="1619504" y="0"/>
                  </a:moveTo>
                  <a:lnTo>
                    <a:pt x="1601698" y="0"/>
                  </a:lnTo>
                  <a:lnTo>
                    <a:pt x="1601698" y="16433"/>
                  </a:lnTo>
                  <a:lnTo>
                    <a:pt x="1619504" y="16433"/>
                  </a:lnTo>
                  <a:lnTo>
                    <a:pt x="1619504" y="0"/>
                  </a:lnTo>
                  <a:close/>
                </a:path>
                <a:path w="2688590" h="1972310">
                  <a:moveTo>
                    <a:pt x="1648320" y="917549"/>
                  </a:moveTo>
                  <a:lnTo>
                    <a:pt x="1631823" y="913447"/>
                  </a:lnTo>
                  <a:lnTo>
                    <a:pt x="1629130" y="929894"/>
                  </a:lnTo>
                  <a:lnTo>
                    <a:pt x="1645551" y="933996"/>
                  </a:lnTo>
                  <a:lnTo>
                    <a:pt x="1648320" y="917549"/>
                  </a:lnTo>
                  <a:close/>
                </a:path>
                <a:path w="2688590" h="1972310">
                  <a:moveTo>
                    <a:pt x="1672983" y="1835061"/>
                  </a:moveTo>
                  <a:lnTo>
                    <a:pt x="1659267" y="1825485"/>
                  </a:lnTo>
                  <a:lnTo>
                    <a:pt x="1651012" y="1839214"/>
                  </a:lnTo>
                  <a:lnTo>
                    <a:pt x="1664741" y="1848789"/>
                  </a:lnTo>
                  <a:lnTo>
                    <a:pt x="1672983" y="1835061"/>
                  </a:lnTo>
                  <a:close/>
                </a:path>
                <a:path w="2688590" h="1972310">
                  <a:moveTo>
                    <a:pt x="1726399" y="0"/>
                  </a:moveTo>
                  <a:lnTo>
                    <a:pt x="1708581" y="0"/>
                  </a:lnTo>
                  <a:lnTo>
                    <a:pt x="1708581" y="16433"/>
                  </a:lnTo>
                  <a:lnTo>
                    <a:pt x="1726399" y="16433"/>
                  </a:lnTo>
                  <a:lnTo>
                    <a:pt x="1726399" y="0"/>
                  </a:lnTo>
                  <a:close/>
                </a:path>
                <a:path w="2688590" h="1972310">
                  <a:moveTo>
                    <a:pt x="1751012" y="946289"/>
                  </a:moveTo>
                  <a:lnTo>
                    <a:pt x="1734604" y="942200"/>
                  </a:lnTo>
                  <a:lnTo>
                    <a:pt x="1731899" y="958646"/>
                  </a:lnTo>
                  <a:lnTo>
                    <a:pt x="1748320" y="962736"/>
                  </a:lnTo>
                  <a:lnTo>
                    <a:pt x="1751012" y="946289"/>
                  </a:lnTo>
                  <a:close/>
                </a:path>
                <a:path w="2688590" h="1972310">
                  <a:moveTo>
                    <a:pt x="1759267" y="1896694"/>
                  </a:moveTo>
                  <a:lnTo>
                    <a:pt x="1745551" y="1887118"/>
                  </a:lnTo>
                  <a:lnTo>
                    <a:pt x="1737372" y="1900796"/>
                  </a:lnTo>
                  <a:lnTo>
                    <a:pt x="1751012" y="1910384"/>
                  </a:lnTo>
                  <a:lnTo>
                    <a:pt x="1759267" y="1896694"/>
                  </a:lnTo>
                  <a:close/>
                </a:path>
                <a:path w="2688590" h="1972310">
                  <a:moveTo>
                    <a:pt x="1833219" y="0"/>
                  </a:moveTo>
                  <a:lnTo>
                    <a:pt x="1815414" y="0"/>
                  </a:lnTo>
                  <a:lnTo>
                    <a:pt x="1815414" y="16433"/>
                  </a:lnTo>
                  <a:lnTo>
                    <a:pt x="1833219" y="16433"/>
                  </a:lnTo>
                  <a:lnTo>
                    <a:pt x="1833219" y="0"/>
                  </a:lnTo>
                  <a:close/>
                </a:path>
                <a:path w="2688590" h="1972310">
                  <a:moveTo>
                    <a:pt x="1845614" y="1958340"/>
                  </a:moveTo>
                  <a:lnTo>
                    <a:pt x="1831898" y="1948751"/>
                  </a:lnTo>
                  <a:lnTo>
                    <a:pt x="1823656" y="1962429"/>
                  </a:lnTo>
                  <a:lnTo>
                    <a:pt x="1837372" y="1972017"/>
                  </a:lnTo>
                  <a:lnTo>
                    <a:pt x="1845614" y="1958340"/>
                  </a:lnTo>
                  <a:close/>
                </a:path>
                <a:path w="2688590" h="1972310">
                  <a:moveTo>
                    <a:pt x="1853793" y="973709"/>
                  </a:moveTo>
                  <a:lnTo>
                    <a:pt x="1837372" y="969606"/>
                  </a:lnTo>
                  <a:lnTo>
                    <a:pt x="1834603" y="986053"/>
                  </a:lnTo>
                  <a:lnTo>
                    <a:pt x="1851088" y="990155"/>
                  </a:lnTo>
                  <a:lnTo>
                    <a:pt x="1853793" y="973709"/>
                  </a:lnTo>
                  <a:close/>
                </a:path>
                <a:path w="2688590" h="1972310">
                  <a:moveTo>
                    <a:pt x="1940115" y="0"/>
                  </a:moveTo>
                  <a:lnTo>
                    <a:pt x="1922297" y="0"/>
                  </a:lnTo>
                  <a:lnTo>
                    <a:pt x="1922297" y="16433"/>
                  </a:lnTo>
                  <a:lnTo>
                    <a:pt x="1940115" y="16433"/>
                  </a:lnTo>
                  <a:lnTo>
                    <a:pt x="1940115" y="0"/>
                  </a:lnTo>
                  <a:close/>
                </a:path>
                <a:path w="2688590" h="1972310">
                  <a:moveTo>
                    <a:pt x="2047011" y="0"/>
                  </a:moveTo>
                  <a:lnTo>
                    <a:pt x="2029193" y="0"/>
                  </a:lnTo>
                  <a:lnTo>
                    <a:pt x="2029193" y="16433"/>
                  </a:lnTo>
                  <a:lnTo>
                    <a:pt x="2047011" y="16433"/>
                  </a:lnTo>
                  <a:lnTo>
                    <a:pt x="2047011" y="0"/>
                  </a:lnTo>
                  <a:close/>
                </a:path>
                <a:path w="2688590" h="1972310">
                  <a:moveTo>
                    <a:pt x="2153831" y="0"/>
                  </a:moveTo>
                  <a:lnTo>
                    <a:pt x="2136013" y="0"/>
                  </a:lnTo>
                  <a:lnTo>
                    <a:pt x="2136013" y="16433"/>
                  </a:lnTo>
                  <a:lnTo>
                    <a:pt x="2153831" y="16433"/>
                  </a:lnTo>
                  <a:lnTo>
                    <a:pt x="2153831" y="0"/>
                  </a:lnTo>
                  <a:close/>
                </a:path>
                <a:path w="2688590" h="1972310">
                  <a:moveTo>
                    <a:pt x="2260727" y="0"/>
                  </a:moveTo>
                  <a:lnTo>
                    <a:pt x="2242909" y="0"/>
                  </a:lnTo>
                  <a:lnTo>
                    <a:pt x="2242909" y="16433"/>
                  </a:lnTo>
                  <a:lnTo>
                    <a:pt x="2260727" y="16433"/>
                  </a:lnTo>
                  <a:lnTo>
                    <a:pt x="2260727" y="0"/>
                  </a:lnTo>
                  <a:close/>
                </a:path>
                <a:path w="2688590" h="1972310">
                  <a:moveTo>
                    <a:pt x="2367610" y="0"/>
                  </a:moveTo>
                  <a:lnTo>
                    <a:pt x="2349804" y="0"/>
                  </a:lnTo>
                  <a:lnTo>
                    <a:pt x="2349804" y="16433"/>
                  </a:lnTo>
                  <a:lnTo>
                    <a:pt x="2367610" y="16433"/>
                  </a:lnTo>
                  <a:lnTo>
                    <a:pt x="2367610" y="0"/>
                  </a:lnTo>
                  <a:close/>
                </a:path>
                <a:path w="2688590" h="1972310">
                  <a:moveTo>
                    <a:pt x="2474442" y="0"/>
                  </a:moveTo>
                  <a:lnTo>
                    <a:pt x="2456624" y="0"/>
                  </a:lnTo>
                  <a:lnTo>
                    <a:pt x="2456624" y="16433"/>
                  </a:lnTo>
                  <a:lnTo>
                    <a:pt x="2474442" y="16433"/>
                  </a:lnTo>
                  <a:lnTo>
                    <a:pt x="2474442" y="0"/>
                  </a:lnTo>
                  <a:close/>
                </a:path>
                <a:path w="2688590" h="1972310">
                  <a:moveTo>
                    <a:pt x="2581325" y="0"/>
                  </a:moveTo>
                  <a:lnTo>
                    <a:pt x="2563520" y="0"/>
                  </a:lnTo>
                  <a:lnTo>
                    <a:pt x="2563520" y="16433"/>
                  </a:lnTo>
                  <a:lnTo>
                    <a:pt x="2581325" y="16433"/>
                  </a:lnTo>
                  <a:lnTo>
                    <a:pt x="2581325" y="0"/>
                  </a:lnTo>
                  <a:close/>
                </a:path>
                <a:path w="2688590" h="1972310">
                  <a:moveTo>
                    <a:pt x="2688221" y="0"/>
                  </a:moveTo>
                  <a:lnTo>
                    <a:pt x="2670416" y="0"/>
                  </a:lnTo>
                  <a:lnTo>
                    <a:pt x="2670416" y="16433"/>
                  </a:lnTo>
                  <a:lnTo>
                    <a:pt x="2688221" y="16433"/>
                  </a:lnTo>
                  <a:lnTo>
                    <a:pt x="26882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64604" y="4885834"/>
              <a:ext cx="2043430" cy="389255"/>
            </a:xfrm>
            <a:custGeom>
              <a:avLst/>
              <a:gdLst/>
              <a:ahLst/>
              <a:cxnLst/>
              <a:rect l="l" t="t" r="r" b="b"/>
              <a:pathLst>
                <a:path w="2043429" h="389254">
                  <a:moveTo>
                    <a:pt x="0" y="0"/>
                  </a:moveTo>
                  <a:lnTo>
                    <a:pt x="93176" y="95860"/>
                  </a:lnTo>
                  <a:lnTo>
                    <a:pt x="1888043" y="388922"/>
                  </a:lnTo>
                  <a:lnTo>
                    <a:pt x="2042910" y="33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93390" y="4802272"/>
              <a:ext cx="2266315" cy="417830"/>
            </a:xfrm>
            <a:custGeom>
              <a:avLst/>
              <a:gdLst/>
              <a:ahLst/>
              <a:cxnLst/>
              <a:rect l="l" t="t" r="r" b="b"/>
              <a:pathLst>
                <a:path w="2266315" h="417829">
                  <a:moveTo>
                    <a:pt x="45202" y="0"/>
                  </a:moveTo>
                  <a:lnTo>
                    <a:pt x="0" y="10963"/>
                  </a:lnTo>
                  <a:lnTo>
                    <a:pt x="71214" y="83561"/>
                  </a:lnTo>
                  <a:lnTo>
                    <a:pt x="2114125" y="417714"/>
                  </a:lnTo>
                  <a:lnTo>
                    <a:pt x="2266149" y="362943"/>
                  </a:lnTo>
                  <a:lnTo>
                    <a:pt x="45202" y="0"/>
                  </a:lnTo>
                  <a:close/>
                </a:path>
              </a:pathLst>
            </a:custGeom>
            <a:solidFill>
              <a:srgbClr val="FF99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38592" y="4755748"/>
              <a:ext cx="2376170" cy="409575"/>
            </a:xfrm>
            <a:custGeom>
              <a:avLst/>
              <a:gdLst/>
              <a:ahLst/>
              <a:cxnLst/>
              <a:rect l="l" t="t" r="r" b="b"/>
              <a:pathLst>
                <a:path w="2376170" h="409575">
                  <a:moveTo>
                    <a:pt x="205541" y="0"/>
                  </a:moveTo>
                  <a:lnTo>
                    <a:pt x="0" y="46523"/>
                  </a:lnTo>
                  <a:lnTo>
                    <a:pt x="2220947" y="409467"/>
                  </a:lnTo>
                  <a:lnTo>
                    <a:pt x="2375814" y="354649"/>
                  </a:lnTo>
                  <a:lnTo>
                    <a:pt x="205541" y="0"/>
                  </a:lnTo>
                  <a:close/>
                </a:path>
              </a:pathLst>
            </a:custGeom>
            <a:solidFill>
              <a:srgbClr val="FF99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44134" y="4707795"/>
              <a:ext cx="2288540" cy="403225"/>
            </a:xfrm>
            <a:custGeom>
              <a:avLst/>
              <a:gdLst/>
              <a:ahLst/>
              <a:cxnLst/>
              <a:rect l="l" t="t" r="r" b="b"/>
              <a:pathLst>
                <a:path w="2288540" h="403225">
                  <a:moveTo>
                    <a:pt x="204120" y="0"/>
                  </a:moveTo>
                  <a:lnTo>
                    <a:pt x="0" y="47953"/>
                  </a:lnTo>
                  <a:lnTo>
                    <a:pt x="2170272" y="402603"/>
                  </a:lnTo>
                  <a:lnTo>
                    <a:pt x="2288110" y="360178"/>
                  </a:lnTo>
                  <a:lnTo>
                    <a:pt x="2231892" y="331387"/>
                  </a:lnTo>
                  <a:lnTo>
                    <a:pt x="204120" y="0"/>
                  </a:lnTo>
                  <a:close/>
                </a:path>
              </a:pathLst>
            </a:custGeom>
            <a:solidFill>
              <a:srgbClr val="FF99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48254" y="4661223"/>
              <a:ext cx="2028189" cy="378460"/>
            </a:xfrm>
            <a:custGeom>
              <a:avLst/>
              <a:gdLst/>
              <a:ahLst/>
              <a:cxnLst/>
              <a:rect l="l" t="t" r="r" b="b"/>
              <a:pathLst>
                <a:path w="2028189" h="378460">
                  <a:moveTo>
                    <a:pt x="200069" y="0"/>
                  </a:moveTo>
                  <a:lnTo>
                    <a:pt x="0" y="46571"/>
                  </a:lnTo>
                  <a:lnTo>
                    <a:pt x="2027772" y="377959"/>
                  </a:lnTo>
                  <a:lnTo>
                    <a:pt x="1800339" y="261601"/>
                  </a:lnTo>
                  <a:lnTo>
                    <a:pt x="200069" y="0"/>
                  </a:lnTo>
                  <a:close/>
                </a:path>
              </a:pathLst>
            </a:custGeom>
            <a:solidFill>
              <a:srgbClr val="FF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78873" y="2536994"/>
              <a:ext cx="2625936" cy="29130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16833" y="3278098"/>
              <a:ext cx="740410" cy="198755"/>
            </a:xfrm>
            <a:custGeom>
              <a:avLst/>
              <a:gdLst/>
              <a:ahLst/>
              <a:cxnLst/>
              <a:rect l="l" t="t" r="r" b="b"/>
              <a:pathLst>
                <a:path w="740410" h="198754">
                  <a:moveTo>
                    <a:pt x="19189" y="4102"/>
                  </a:moveTo>
                  <a:lnTo>
                    <a:pt x="2692" y="0"/>
                  </a:lnTo>
                  <a:lnTo>
                    <a:pt x="0" y="16446"/>
                  </a:lnTo>
                  <a:lnTo>
                    <a:pt x="16421" y="20548"/>
                  </a:lnTo>
                  <a:lnTo>
                    <a:pt x="19189" y="4102"/>
                  </a:lnTo>
                  <a:close/>
                </a:path>
                <a:path w="740410" h="198754">
                  <a:moveTo>
                    <a:pt x="123304" y="30124"/>
                  </a:moveTo>
                  <a:lnTo>
                    <a:pt x="106895" y="26022"/>
                  </a:lnTo>
                  <a:lnTo>
                    <a:pt x="104114" y="42468"/>
                  </a:lnTo>
                  <a:lnTo>
                    <a:pt x="120535" y="46570"/>
                  </a:lnTo>
                  <a:lnTo>
                    <a:pt x="123304" y="30124"/>
                  </a:lnTo>
                  <a:close/>
                </a:path>
                <a:path w="740410" h="198754">
                  <a:moveTo>
                    <a:pt x="226085" y="56146"/>
                  </a:moveTo>
                  <a:lnTo>
                    <a:pt x="209588" y="52057"/>
                  </a:lnTo>
                  <a:lnTo>
                    <a:pt x="206895" y="68503"/>
                  </a:lnTo>
                  <a:lnTo>
                    <a:pt x="223304" y="72593"/>
                  </a:lnTo>
                  <a:lnTo>
                    <a:pt x="226085" y="56146"/>
                  </a:lnTo>
                  <a:close/>
                </a:path>
                <a:path w="740410" h="198754">
                  <a:moveTo>
                    <a:pt x="328853" y="82181"/>
                  </a:moveTo>
                  <a:lnTo>
                    <a:pt x="312356" y="78079"/>
                  </a:lnTo>
                  <a:lnTo>
                    <a:pt x="309664" y="94475"/>
                  </a:lnTo>
                  <a:lnTo>
                    <a:pt x="326072" y="98628"/>
                  </a:lnTo>
                  <a:lnTo>
                    <a:pt x="328853" y="82181"/>
                  </a:lnTo>
                  <a:close/>
                </a:path>
                <a:path w="740410" h="198754">
                  <a:moveTo>
                    <a:pt x="431546" y="108204"/>
                  </a:moveTo>
                  <a:lnTo>
                    <a:pt x="415137" y="104101"/>
                  </a:lnTo>
                  <a:lnTo>
                    <a:pt x="412432" y="120497"/>
                  </a:lnTo>
                  <a:lnTo>
                    <a:pt x="428853" y="124599"/>
                  </a:lnTo>
                  <a:lnTo>
                    <a:pt x="431546" y="108204"/>
                  </a:lnTo>
                  <a:close/>
                </a:path>
                <a:path w="740410" h="198754">
                  <a:moveTo>
                    <a:pt x="534327" y="132854"/>
                  </a:moveTo>
                  <a:lnTo>
                    <a:pt x="517906" y="128752"/>
                  </a:lnTo>
                  <a:lnTo>
                    <a:pt x="515137" y="145148"/>
                  </a:lnTo>
                  <a:lnTo>
                    <a:pt x="531622" y="149288"/>
                  </a:lnTo>
                  <a:lnTo>
                    <a:pt x="534327" y="132854"/>
                  </a:lnTo>
                  <a:close/>
                </a:path>
                <a:path w="740410" h="198754">
                  <a:moveTo>
                    <a:pt x="637095" y="157492"/>
                  </a:moveTo>
                  <a:lnTo>
                    <a:pt x="620674" y="153390"/>
                  </a:lnTo>
                  <a:lnTo>
                    <a:pt x="617905" y="169837"/>
                  </a:lnTo>
                  <a:lnTo>
                    <a:pt x="634390" y="173939"/>
                  </a:lnTo>
                  <a:lnTo>
                    <a:pt x="637095" y="157492"/>
                  </a:lnTo>
                  <a:close/>
                </a:path>
                <a:path w="740410" h="198754">
                  <a:moveTo>
                    <a:pt x="739863" y="182143"/>
                  </a:moveTo>
                  <a:lnTo>
                    <a:pt x="723442" y="178041"/>
                  </a:lnTo>
                  <a:lnTo>
                    <a:pt x="720674" y="194487"/>
                  </a:lnTo>
                  <a:lnTo>
                    <a:pt x="737095" y="198577"/>
                  </a:lnTo>
                  <a:lnTo>
                    <a:pt x="739863" y="18214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34400" y="3250704"/>
              <a:ext cx="379730" cy="2298065"/>
            </a:xfrm>
            <a:custGeom>
              <a:avLst/>
              <a:gdLst/>
              <a:ahLst/>
              <a:cxnLst/>
              <a:rect l="l" t="t" r="r" b="b"/>
              <a:pathLst>
                <a:path w="379730" h="2298065">
                  <a:moveTo>
                    <a:pt x="64414" y="2073376"/>
                  </a:moveTo>
                  <a:lnTo>
                    <a:pt x="47967" y="2073376"/>
                  </a:lnTo>
                  <a:lnTo>
                    <a:pt x="47967" y="2091169"/>
                  </a:lnTo>
                  <a:lnTo>
                    <a:pt x="64414" y="2091169"/>
                  </a:lnTo>
                  <a:lnTo>
                    <a:pt x="64414" y="2073376"/>
                  </a:lnTo>
                  <a:close/>
                </a:path>
                <a:path w="379730" h="2298065">
                  <a:moveTo>
                    <a:pt x="64414" y="1966544"/>
                  </a:moveTo>
                  <a:lnTo>
                    <a:pt x="47967" y="1966544"/>
                  </a:lnTo>
                  <a:lnTo>
                    <a:pt x="47967" y="1984349"/>
                  </a:lnTo>
                  <a:lnTo>
                    <a:pt x="64414" y="1984349"/>
                  </a:lnTo>
                  <a:lnTo>
                    <a:pt x="64414" y="1966544"/>
                  </a:lnTo>
                  <a:close/>
                </a:path>
                <a:path w="379730" h="2298065">
                  <a:moveTo>
                    <a:pt x="64414" y="1861108"/>
                  </a:moveTo>
                  <a:lnTo>
                    <a:pt x="47967" y="1861108"/>
                  </a:lnTo>
                  <a:lnTo>
                    <a:pt x="47967" y="1878914"/>
                  </a:lnTo>
                  <a:lnTo>
                    <a:pt x="64414" y="1878914"/>
                  </a:lnTo>
                  <a:lnTo>
                    <a:pt x="64414" y="1861108"/>
                  </a:lnTo>
                  <a:close/>
                </a:path>
                <a:path w="379730" h="2298065">
                  <a:moveTo>
                    <a:pt x="64414" y="1756981"/>
                  </a:moveTo>
                  <a:lnTo>
                    <a:pt x="47967" y="1756981"/>
                  </a:lnTo>
                  <a:lnTo>
                    <a:pt x="47967" y="1773415"/>
                  </a:lnTo>
                  <a:lnTo>
                    <a:pt x="64414" y="1773415"/>
                  </a:lnTo>
                  <a:lnTo>
                    <a:pt x="64414" y="1756981"/>
                  </a:lnTo>
                  <a:close/>
                </a:path>
                <a:path w="379730" h="2298065">
                  <a:moveTo>
                    <a:pt x="64414" y="1652930"/>
                  </a:moveTo>
                  <a:lnTo>
                    <a:pt x="47967" y="1652930"/>
                  </a:lnTo>
                  <a:lnTo>
                    <a:pt x="47967" y="1669364"/>
                  </a:lnTo>
                  <a:lnTo>
                    <a:pt x="64414" y="1669364"/>
                  </a:lnTo>
                  <a:lnTo>
                    <a:pt x="64414" y="1652930"/>
                  </a:lnTo>
                  <a:close/>
                </a:path>
                <a:path w="379730" h="2298065">
                  <a:moveTo>
                    <a:pt x="64414" y="1548866"/>
                  </a:moveTo>
                  <a:lnTo>
                    <a:pt x="47967" y="1548866"/>
                  </a:lnTo>
                  <a:lnTo>
                    <a:pt x="47967" y="1565300"/>
                  </a:lnTo>
                  <a:lnTo>
                    <a:pt x="64414" y="1565300"/>
                  </a:lnTo>
                  <a:lnTo>
                    <a:pt x="64414" y="1548866"/>
                  </a:lnTo>
                  <a:close/>
                </a:path>
                <a:path w="379730" h="2298065">
                  <a:moveTo>
                    <a:pt x="64414" y="1444764"/>
                  </a:moveTo>
                  <a:lnTo>
                    <a:pt x="47967" y="1444764"/>
                  </a:lnTo>
                  <a:lnTo>
                    <a:pt x="47967" y="1461198"/>
                  </a:lnTo>
                  <a:lnTo>
                    <a:pt x="64414" y="1461198"/>
                  </a:lnTo>
                  <a:lnTo>
                    <a:pt x="64414" y="1444764"/>
                  </a:lnTo>
                  <a:close/>
                </a:path>
                <a:path w="379730" h="2298065">
                  <a:moveTo>
                    <a:pt x="64414" y="1340700"/>
                  </a:moveTo>
                  <a:lnTo>
                    <a:pt x="47967" y="1340700"/>
                  </a:lnTo>
                  <a:lnTo>
                    <a:pt x="47967" y="1357134"/>
                  </a:lnTo>
                  <a:lnTo>
                    <a:pt x="64414" y="1357134"/>
                  </a:lnTo>
                  <a:lnTo>
                    <a:pt x="64414" y="1340700"/>
                  </a:lnTo>
                  <a:close/>
                </a:path>
                <a:path w="379730" h="2298065">
                  <a:moveTo>
                    <a:pt x="64414" y="1237983"/>
                  </a:moveTo>
                  <a:lnTo>
                    <a:pt x="47967" y="1237983"/>
                  </a:lnTo>
                  <a:lnTo>
                    <a:pt x="47967" y="1254417"/>
                  </a:lnTo>
                  <a:lnTo>
                    <a:pt x="64414" y="1254417"/>
                  </a:lnTo>
                  <a:lnTo>
                    <a:pt x="64414" y="1237983"/>
                  </a:lnTo>
                  <a:close/>
                </a:path>
                <a:path w="379730" h="2298065">
                  <a:moveTo>
                    <a:pt x="64414" y="1135303"/>
                  </a:moveTo>
                  <a:lnTo>
                    <a:pt x="47967" y="1135303"/>
                  </a:lnTo>
                  <a:lnTo>
                    <a:pt x="47967" y="1151737"/>
                  </a:lnTo>
                  <a:lnTo>
                    <a:pt x="64414" y="1151737"/>
                  </a:lnTo>
                  <a:lnTo>
                    <a:pt x="64414" y="1135303"/>
                  </a:lnTo>
                  <a:close/>
                </a:path>
                <a:path w="379730" h="2298065">
                  <a:moveTo>
                    <a:pt x="64414" y="1032573"/>
                  </a:moveTo>
                  <a:lnTo>
                    <a:pt x="47967" y="1032573"/>
                  </a:lnTo>
                  <a:lnTo>
                    <a:pt x="47967" y="1049007"/>
                  </a:lnTo>
                  <a:lnTo>
                    <a:pt x="64414" y="1049007"/>
                  </a:lnTo>
                  <a:lnTo>
                    <a:pt x="64414" y="1032573"/>
                  </a:lnTo>
                  <a:close/>
                </a:path>
                <a:path w="379730" h="2298065">
                  <a:moveTo>
                    <a:pt x="64414" y="929855"/>
                  </a:moveTo>
                  <a:lnTo>
                    <a:pt x="47967" y="929855"/>
                  </a:lnTo>
                  <a:lnTo>
                    <a:pt x="47967" y="946289"/>
                  </a:lnTo>
                  <a:lnTo>
                    <a:pt x="64414" y="946289"/>
                  </a:lnTo>
                  <a:lnTo>
                    <a:pt x="64414" y="929855"/>
                  </a:lnTo>
                  <a:close/>
                </a:path>
                <a:path w="379730" h="2298065">
                  <a:moveTo>
                    <a:pt x="64414" y="827176"/>
                  </a:moveTo>
                  <a:lnTo>
                    <a:pt x="47967" y="827176"/>
                  </a:lnTo>
                  <a:lnTo>
                    <a:pt x="47967" y="843610"/>
                  </a:lnTo>
                  <a:lnTo>
                    <a:pt x="64414" y="843610"/>
                  </a:lnTo>
                  <a:lnTo>
                    <a:pt x="64414" y="827176"/>
                  </a:lnTo>
                  <a:close/>
                </a:path>
                <a:path w="379730" h="2298065">
                  <a:moveTo>
                    <a:pt x="64414" y="724458"/>
                  </a:moveTo>
                  <a:lnTo>
                    <a:pt x="47967" y="724458"/>
                  </a:lnTo>
                  <a:lnTo>
                    <a:pt x="47967" y="740879"/>
                  </a:lnTo>
                  <a:lnTo>
                    <a:pt x="64414" y="740879"/>
                  </a:lnTo>
                  <a:lnTo>
                    <a:pt x="64414" y="724458"/>
                  </a:lnTo>
                  <a:close/>
                </a:path>
                <a:path w="379730" h="2298065">
                  <a:moveTo>
                    <a:pt x="64414" y="621728"/>
                  </a:moveTo>
                  <a:lnTo>
                    <a:pt x="47967" y="621728"/>
                  </a:lnTo>
                  <a:lnTo>
                    <a:pt x="47967" y="638162"/>
                  </a:lnTo>
                  <a:lnTo>
                    <a:pt x="64414" y="638162"/>
                  </a:lnTo>
                  <a:lnTo>
                    <a:pt x="64414" y="621728"/>
                  </a:lnTo>
                  <a:close/>
                </a:path>
                <a:path w="379730" h="2298065">
                  <a:moveTo>
                    <a:pt x="64414" y="519049"/>
                  </a:moveTo>
                  <a:lnTo>
                    <a:pt x="47967" y="519049"/>
                  </a:lnTo>
                  <a:lnTo>
                    <a:pt x="47967" y="535482"/>
                  </a:lnTo>
                  <a:lnTo>
                    <a:pt x="64414" y="535482"/>
                  </a:lnTo>
                  <a:lnTo>
                    <a:pt x="64414" y="519049"/>
                  </a:lnTo>
                  <a:close/>
                </a:path>
                <a:path w="379730" h="2298065">
                  <a:moveTo>
                    <a:pt x="64414" y="416331"/>
                  </a:moveTo>
                  <a:lnTo>
                    <a:pt x="47967" y="416331"/>
                  </a:lnTo>
                  <a:lnTo>
                    <a:pt x="47967" y="432765"/>
                  </a:lnTo>
                  <a:lnTo>
                    <a:pt x="64414" y="432765"/>
                  </a:lnTo>
                  <a:lnTo>
                    <a:pt x="64414" y="416331"/>
                  </a:lnTo>
                  <a:close/>
                </a:path>
                <a:path w="379730" h="2298065">
                  <a:moveTo>
                    <a:pt x="64414" y="313601"/>
                  </a:moveTo>
                  <a:lnTo>
                    <a:pt x="47967" y="313601"/>
                  </a:lnTo>
                  <a:lnTo>
                    <a:pt x="47967" y="330034"/>
                  </a:lnTo>
                  <a:lnTo>
                    <a:pt x="64414" y="330034"/>
                  </a:lnTo>
                  <a:lnTo>
                    <a:pt x="64414" y="313601"/>
                  </a:lnTo>
                  <a:close/>
                </a:path>
                <a:path w="379730" h="2298065">
                  <a:moveTo>
                    <a:pt x="64414" y="210921"/>
                  </a:moveTo>
                  <a:lnTo>
                    <a:pt x="47967" y="210921"/>
                  </a:lnTo>
                  <a:lnTo>
                    <a:pt x="47967" y="227355"/>
                  </a:lnTo>
                  <a:lnTo>
                    <a:pt x="64414" y="227355"/>
                  </a:lnTo>
                  <a:lnTo>
                    <a:pt x="64414" y="210921"/>
                  </a:lnTo>
                  <a:close/>
                </a:path>
                <a:path w="379730" h="2298065">
                  <a:moveTo>
                    <a:pt x="64414" y="108204"/>
                  </a:moveTo>
                  <a:lnTo>
                    <a:pt x="47967" y="108204"/>
                  </a:lnTo>
                  <a:lnTo>
                    <a:pt x="47967" y="124637"/>
                  </a:lnTo>
                  <a:lnTo>
                    <a:pt x="64414" y="124637"/>
                  </a:lnTo>
                  <a:lnTo>
                    <a:pt x="64414" y="108204"/>
                  </a:lnTo>
                  <a:close/>
                </a:path>
                <a:path w="379730" h="2298065">
                  <a:moveTo>
                    <a:pt x="64414" y="8216"/>
                  </a:moveTo>
                  <a:lnTo>
                    <a:pt x="58889" y="8216"/>
                  </a:lnTo>
                  <a:lnTo>
                    <a:pt x="58915" y="25"/>
                  </a:lnTo>
                  <a:lnTo>
                    <a:pt x="56146" y="25"/>
                  </a:lnTo>
                  <a:lnTo>
                    <a:pt x="50673" y="2743"/>
                  </a:lnTo>
                  <a:lnTo>
                    <a:pt x="47967" y="8216"/>
                  </a:lnTo>
                  <a:lnTo>
                    <a:pt x="47967" y="21907"/>
                  </a:lnTo>
                  <a:lnTo>
                    <a:pt x="64414" y="21907"/>
                  </a:lnTo>
                  <a:lnTo>
                    <a:pt x="64414" y="8216"/>
                  </a:lnTo>
                  <a:close/>
                </a:path>
                <a:path w="379730" h="2298065">
                  <a:moveTo>
                    <a:pt x="112356" y="2163724"/>
                  </a:moveTo>
                  <a:lnTo>
                    <a:pt x="91821" y="2171966"/>
                  </a:lnTo>
                  <a:lnTo>
                    <a:pt x="83578" y="2173313"/>
                  </a:lnTo>
                  <a:lnTo>
                    <a:pt x="76758" y="2176068"/>
                  </a:lnTo>
                  <a:lnTo>
                    <a:pt x="69862" y="2176068"/>
                  </a:lnTo>
                  <a:lnTo>
                    <a:pt x="63042" y="2177402"/>
                  </a:lnTo>
                  <a:lnTo>
                    <a:pt x="49326" y="2177402"/>
                  </a:lnTo>
                  <a:lnTo>
                    <a:pt x="42494" y="2176068"/>
                  </a:lnTo>
                  <a:lnTo>
                    <a:pt x="35598" y="2176068"/>
                  </a:lnTo>
                  <a:lnTo>
                    <a:pt x="28778" y="2173313"/>
                  </a:lnTo>
                  <a:lnTo>
                    <a:pt x="20535" y="2171966"/>
                  </a:lnTo>
                  <a:lnTo>
                    <a:pt x="13716" y="2169210"/>
                  </a:lnTo>
                  <a:lnTo>
                    <a:pt x="6819" y="2166493"/>
                  </a:lnTo>
                  <a:lnTo>
                    <a:pt x="0" y="2163724"/>
                  </a:lnTo>
                  <a:lnTo>
                    <a:pt x="56146" y="2297963"/>
                  </a:lnTo>
                  <a:lnTo>
                    <a:pt x="106629" y="2177402"/>
                  </a:lnTo>
                  <a:lnTo>
                    <a:pt x="112356" y="2163724"/>
                  </a:lnTo>
                  <a:close/>
                </a:path>
                <a:path w="379730" h="2298065">
                  <a:moveTo>
                    <a:pt x="165785" y="0"/>
                  </a:moveTo>
                  <a:lnTo>
                    <a:pt x="147967" y="0"/>
                  </a:lnTo>
                  <a:lnTo>
                    <a:pt x="147967" y="16433"/>
                  </a:lnTo>
                  <a:lnTo>
                    <a:pt x="165785" y="16433"/>
                  </a:lnTo>
                  <a:lnTo>
                    <a:pt x="165785" y="0"/>
                  </a:lnTo>
                  <a:close/>
                </a:path>
                <a:path w="379730" h="2298065">
                  <a:moveTo>
                    <a:pt x="272669" y="0"/>
                  </a:moveTo>
                  <a:lnTo>
                    <a:pt x="254863" y="0"/>
                  </a:lnTo>
                  <a:lnTo>
                    <a:pt x="254863" y="16433"/>
                  </a:lnTo>
                  <a:lnTo>
                    <a:pt x="272669" y="16433"/>
                  </a:lnTo>
                  <a:lnTo>
                    <a:pt x="272669" y="0"/>
                  </a:lnTo>
                  <a:close/>
                </a:path>
                <a:path w="379730" h="2298065">
                  <a:moveTo>
                    <a:pt x="379501" y="0"/>
                  </a:moveTo>
                  <a:lnTo>
                    <a:pt x="361683" y="0"/>
                  </a:lnTo>
                  <a:lnTo>
                    <a:pt x="361683" y="16433"/>
                  </a:lnTo>
                  <a:lnTo>
                    <a:pt x="379501" y="16433"/>
                  </a:lnTo>
                  <a:lnTo>
                    <a:pt x="379501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888" y="189941"/>
            <a:ext cx="63449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0" dirty="0">
                <a:latin typeface="Carlito"/>
                <a:cs typeface="Carlito"/>
              </a:rPr>
              <a:t>Common </a:t>
            </a:r>
            <a:r>
              <a:rPr b="0" spc="-20" dirty="0">
                <a:latin typeface="Carlito"/>
                <a:cs typeface="Carlito"/>
              </a:rPr>
              <a:t>network</a:t>
            </a:r>
            <a:r>
              <a:rPr b="0" spc="45" dirty="0">
                <a:latin typeface="Carlito"/>
                <a:cs typeface="Carlito"/>
              </a:rPr>
              <a:t> </a:t>
            </a:r>
            <a:r>
              <a:rPr b="0" spc="-15" dirty="0">
                <a:latin typeface="Carlito"/>
                <a:cs typeface="Carlito"/>
              </a:rPr>
              <a:t>elements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1386118" y="2345645"/>
            <a:ext cx="6595044" cy="29210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79570" y="2214117"/>
            <a:ext cx="788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Cli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9555" y="2214117"/>
            <a:ext cx="735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3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376" y="3433648"/>
            <a:ext cx="521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06210" y="1909064"/>
            <a:ext cx="22269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152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Printer  (shared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peripherals)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3905" y="249758"/>
            <a:ext cx="60731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Applications of</a:t>
            </a:r>
            <a:r>
              <a:rPr spc="-10" dirty="0">
                <a:latin typeface="Times New Roman"/>
                <a:cs typeface="Times New Roman"/>
              </a:rPr>
              <a:t> 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216025"/>
            <a:ext cx="6929755" cy="430720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Marketing and sales </a:t>
            </a:r>
            <a:r>
              <a:rPr sz="2400" spc="5" dirty="0">
                <a:latin typeface="Times New Roman"/>
                <a:cs typeface="Times New Roman"/>
              </a:rPr>
              <a:t>Ex: </a:t>
            </a:r>
            <a:r>
              <a:rPr sz="2400" dirty="0">
                <a:latin typeface="Times New Roman"/>
                <a:cs typeface="Times New Roman"/>
              </a:rPr>
              <a:t>online </a:t>
            </a:r>
            <a:r>
              <a:rPr sz="2400" spc="-5" dirty="0">
                <a:latin typeface="Times New Roman"/>
                <a:cs typeface="Times New Roman"/>
              </a:rPr>
              <a:t>reservation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Hotels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Financial Services </a:t>
            </a:r>
            <a:r>
              <a:rPr sz="2400" spc="5" dirty="0">
                <a:latin typeface="Times New Roman"/>
                <a:cs typeface="Times New Roman"/>
              </a:rPr>
              <a:t>Ex: </a:t>
            </a:r>
            <a:r>
              <a:rPr sz="2400" dirty="0">
                <a:latin typeface="Times New Roman"/>
                <a:cs typeface="Times New Roman"/>
              </a:rPr>
              <a:t>online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Banking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Manufacturing </a:t>
            </a:r>
            <a:r>
              <a:rPr sz="2400" spc="5" dirty="0">
                <a:latin typeface="Times New Roman"/>
                <a:cs typeface="Times New Roman"/>
              </a:rPr>
              <a:t>Ex: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CAD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Electronic Messaging </a:t>
            </a:r>
            <a:r>
              <a:rPr sz="2400" spc="5" dirty="0">
                <a:latin typeface="Times New Roman"/>
                <a:cs typeface="Times New Roman"/>
              </a:rPr>
              <a:t>Ex: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E-mail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Directory Services </a:t>
            </a:r>
            <a:r>
              <a:rPr sz="2400" spc="5" dirty="0">
                <a:latin typeface="Times New Roman"/>
                <a:cs typeface="Times New Roman"/>
              </a:rPr>
              <a:t>Ex: </a:t>
            </a:r>
            <a:r>
              <a:rPr sz="2400" spc="-5" dirty="0">
                <a:latin typeface="Times New Roman"/>
                <a:cs typeface="Times New Roman"/>
              </a:rPr>
              <a:t>Centralized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database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latin typeface="Times New Roman"/>
                <a:cs typeface="Times New Roman"/>
              </a:rPr>
              <a:t>Information </a:t>
            </a:r>
            <a:r>
              <a:rPr sz="2400" spc="-5" dirty="0">
                <a:latin typeface="Times New Roman"/>
                <a:cs typeface="Times New Roman"/>
              </a:rPr>
              <a:t>Services </a:t>
            </a:r>
            <a:r>
              <a:rPr sz="2400" spc="5" dirty="0">
                <a:latin typeface="Times New Roman"/>
                <a:cs typeface="Times New Roman"/>
              </a:rPr>
              <a:t>Ex: </a:t>
            </a:r>
            <a:r>
              <a:rPr sz="2400" spc="-5" dirty="0">
                <a:latin typeface="Times New Roman"/>
                <a:cs typeface="Times New Roman"/>
              </a:rPr>
              <a:t>Bulletin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boards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0" dirty="0">
                <a:latin typeface="Times New Roman"/>
                <a:cs typeface="Times New Roman"/>
              </a:rPr>
              <a:t>Tele </a:t>
            </a:r>
            <a:r>
              <a:rPr sz="2400" spc="-5" dirty="0">
                <a:latin typeface="Times New Roman"/>
                <a:cs typeface="Times New Roman"/>
              </a:rPr>
              <a:t>conferencing </a:t>
            </a:r>
            <a:r>
              <a:rPr sz="2400" spc="5" dirty="0">
                <a:latin typeface="Times New Roman"/>
                <a:cs typeface="Times New Roman"/>
              </a:rPr>
              <a:t>Ex: </a:t>
            </a:r>
            <a:r>
              <a:rPr sz="2400" spc="-65" dirty="0">
                <a:latin typeface="Times New Roman"/>
                <a:cs typeface="Times New Roman"/>
              </a:rPr>
              <a:t>Voice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conferencing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Cellular </a:t>
            </a:r>
            <a:r>
              <a:rPr sz="2400" spc="-25" dirty="0">
                <a:latin typeface="Times New Roman"/>
                <a:cs typeface="Times New Roman"/>
              </a:rPr>
              <a:t>Telephone </a:t>
            </a:r>
            <a:r>
              <a:rPr sz="2400" spc="5" dirty="0">
                <a:latin typeface="Times New Roman"/>
                <a:cs typeface="Times New Roman"/>
              </a:rPr>
              <a:t>Ex: </a:t>
            </a:r>
            <a:r>
              <a:rPr sz="2400" dirty="0">
                <a:latin typeface="Times New Roman"/>
                <a:cs typeface="Times New Roman"/>
              </a:rPr>
              <a:t>Mobile phone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communication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Cable </a:t>
            </a:r>
            <a:r>
              <a:rPr sz="2400" spc="-20" dirty="0">
                <a:latin typeface="Times New Roman"/>
                <a:cs typeface="Times New Roman"/>
              </a:rPr>
              <a:t>Television </a:t>
            </a:r>
            <a:r>
              <a:rPr sz="2400" spc="5" dirty="0">
                <a:latin typeface="Times New Roman"/>
                <a:cs typeface="Times New Roman"/>
              </a:rPr>
              <a:t>Ex: </a:t>
            </a:r>
            <a:r>
              <a:rPr sz="2400" spc="-35" dirty="0">
                <a:latin typeface="Times New Roman"/>
                <a:cs typeface="Times New Roman"/>
              </a:rPr>
              <a:t>Video </a:t>
            </a:r>
            <a:r>
              <a:rPr sz="2400" spc="-5" dirty="0">
                <a:latin typeface="Times New Roman"/>
                <a:cs typeface="Times New Roman"/>
              </a:rPr>
              <a:t>on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Request.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6722" y="2488183"/>
            <a:ext cx="52095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2. Physical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Structures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3048000"/>
            <a:ext cx="7388225" cy="3284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3466" y="304622"/>
            <a:ext cx="54971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imes New Roman"/>
                <a:cs typeface="Times New Roman"/>
              </a:rPr>
              <a:t>2.1 </a:t>
            </a:r>
            <a:r>
              <a:rPr spc="-90" dirty="0">
                <a:latin typeface="Times New Roman"/>
                <a:cs typeface="Times New Roman"/>
              </a:rPr>
              <a:t>Type </a:t>
            </a:r>
            <a:r>
              <a:rPr spc="-5" dirty="0">
                <a:latin typeface="Times New Roman"/>
                <a:cs typeface="Times New Roman"/>
              </a:rPr>
              <a:t>of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Connection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353693"/>
            <a:ext cx="7282180" cy="139763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Two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types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connections: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point-to-point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multipoint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69265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1.	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Point-to-point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dedicated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link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between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two</a:t>
            </a:r>
            <a:r>
              <a:rPr sz="240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devices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0734" y="480136"/>
            <a:ext cx="69399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imes New Roman"/>
                <a:cs typeface="Times New Roman"/>
              </a:rPr>
              <a:t>2.1 </a:t>
            </a:r>
            <a:r>
              <a:rPr spc="-90" dirty="0">
                <a:latin typeface="Times New Roman"/>
                <a:cs typeface="Times New Roman"/>
              </a:rPr>
              <a:t>Type </a:t>
            </a:r>
            <a:r>
              <a:rPr spc="-5" dirty="0">
                <a:latin typeface="Times New Roman"/>
                <a:cs typeface="Times New Roman"/>
              </a:rPr>
              <a:t>of Connection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81957"/>
            <a:ext cx="6937375" cy="9404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46926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2.	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Multipoint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(Multi</a:t>
            </a:r>
            <a:r>
              <a:rPr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drop)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More than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two specific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devices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share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single</a:t>
            </a:r>
            <a:r>
              <a:rPr sz="2400" spc="-3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link</a:t>
            </a:r>
            <a:r>
              <a:rPr sz="2400" spc="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6356" y="2783444"/>
            <a:ext cx="6698443" cy="2937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8057" y="190322"/>
            <a:ext cx="51657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imes New Roman"/>
                <a:cs typeface="Times New Roman"/>
              </a:rPr>
              <a:t>2.2 </a:t>
            </a:r>
            <a:r>
              <a:rPr spc="-5" dirty="0">
                <a:latin typeface="Times New Roman"/>
                <a:cs typeface="Times New Roman"/>
              </a:rPr>
              <a:t>Physical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Times New Roman"/>
                <a:cs typeface="Times New Roman"/>
              </a:rPr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48780"/>
            <a:ext cx="7573645" cy="3684904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Arranging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computers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Geometric 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representation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relationship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of all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linking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devices </a:t>
            </a:r>
            <a:r>
              <a:rPr sz="2400" spc="-5" dirty="0">
                <a:latin typeface="Times New Roman"/>
                <a:cs typeface="Times New Roman"/>
              </a:rPr>
              <a:t>(usually called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nodes</a:t>
            </a:r>
            <a:r>
              <a:rPr sz="2400" spc="-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to one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another.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There are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four basic</a:t>
            </a:r>
            <a:r>
              <a:rPr sz="24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topologies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814069" lvl="1" indent="-344805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81470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Mesh topology</a:t>
            </a:r>
            <a:endParaRPr sz="2400">
              <a:latin typeface="Times New Roman"/>
              <a:cs typeface="Times New Roman"/>
            </a:endParaRPr>
          </a:p>
          <a:p>
            <a:pPr marL="814069" lvl="1" indent="-34480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81470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Star</a:t>
            </a:r>
            <a:r>
              <a:rPr sz="24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topology</a:t>
            </a:r>
            <a:endParaRPr sz="2400">
              <a:latin typeface="Times New Roman"/>
              <a:cs typeface="Times New Roman"/>
            </a:endParaRPr>
          </a:p>
          <a:p>
            <a:pPr marL="814069" lvl="1" indent="-34480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814705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Bus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topology</a:t>
            </a:r>
            <a:endParaRPr sz="2400">
              <a:latin typeface="Times New Roman"/>
              <a:cs typeface="Times New Roman"/>
            </a:endParaRPr>
          </a:p>
          <a:p>
            <a:pPr marL="814069" lvl="1" indent="-344805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81470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Ring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topology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81400" y="3352800"/>
            <a:ext cx="5185826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5029" y="480136"/>
            <a:ext cx="23177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Ove</a:t>
            </a:r>
            <a:r>
              <a:rPr spc="-20" dirty="0">
                <a:latin typeface="Times New Roman"/>
                <a:cs typeface="Times New Roman"/>
              </a:rPr>
              <a:t>r</a:t>
            </a:r>
            <a:r>
              <a:rPr spc="-5" dirty="0">
                <a:latin typeface="Times New Roman"/>
                <a:cs typeface="Times New Roman"/>
              </a:rPr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30156"/>
            <a:ext cx="3413125" cy="167258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19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dirty="0">
                <a:latin typeface="Times New Roman"/>
                <a:cs typeface="Times New Roman"/>
              </a:rPr>
              <a:t>Networks</a:t>
            </a:r>
            <a:endParaRPr sz="3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5" dirty="0">
                <a:latin typeface="Times New Roman"/>
                <a:cs typeface="Times New Roman"/>
              </a:rPr>
              <a:t>Network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Criteria</a:t>
            </a:r>
            <a:endParaRPr sz="3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5" dirty="0">
                <a:latin typeface="Times New Roman"/>
                <a:cs typeface="Times New Roman"/>
              </a:rPr>
              <a:t>Physical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structures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3124200"/>
            <a:ext cx="6019800" cy="3209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3735" y="147269"/>
            <a:ext cx="371538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latin typeface="Times New Roman"/>
                <a:cs typeface="Times New Roman"/>
              </a:rPr>
              <a:t>1. </a:t>
            </a:r>
            <a:r>
              <a:rPr sz="4000" spc="5" dirty="0">
                <a:latin typeface="Times New Roman"/>
                <a:cs typeface="Times New Roman"/>
              </a:rPr>
              <a:t>Mesh</a:t>
            </a:r>
            <a:r>
              <a:rPr sz="4000" spc="-120" dirty="0">
                <a:latin typeface="Times New Roman"/>
                <a:cs typeface="Times New Roman"/>
              </a:rPr>
              <a:t> </a:t>
            </a:r>
            <a:r>
              <a:rPr sz="4000" spc="5" dirty="0">
                <a:latin typeface="Times New Roman"/>
                <a:cs typeface="Times New Roman"/>
              </a:rPr>
              <a:t>topology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1144468"/>
            <a:ext cx="7215505" cy="14770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70"/>
              </a:spcBef>
              <a:buFont typeface="Arial"/>
              <a:buChar char="–"/>
              <a:tabLst>
                <a:tab pos="299720" algn="l"/>
                <a:tab pos="3646804" algn="l"/>
              </a:tabLst>
            </a:pPr>
            <a:r>
              <a:rPr sz="2800" spc="-15" dirty="0">
                <a:latin typeface="Carlito"/>
                <a:cs typeface="Carlito"/>
              </a:rPr>
              <a:t>Every </a:t>
            </a:r>
            <a:r>
              <a:rPr sz="2800" dirty="0">
                <a:latin typeface="Carlito"/>
                <a:cs typeface="Carlito"/>
              </a:rPr>
              <a:t>link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dedicated	</a:t>
            </a:r>
            <a:r>
              <a:rPr sz="2800" b="1" spc="-5" dirty="0">
                <a:latin typeface="Carlito"/>
                <a:cs typeface="Carlito"/>
              </a:rPr>
              <a:t>point-to-point</a:t>
            </a:r>
            <a:r>
              <a:rPr sz="2800" b="1" spc="-80" dirty="0">
                <a:latin typeface="Carlito"/>
                <a:cs typeface="Carlito"/>
              </a:rPr>
              <a:t> </a:t>
            </a:r>
            <a:r>
              <a:rPr sz="2800" b="1" dirty="0">
                <a:latin typeface="Carlito"/>
                <a:cs typeface="Carlito"/>
              </a:rPr>
              <a:t>link</a:t>
            </a:r>
            <a:endParaRPr sz="28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299720" algn="l"/>
              </a:tabLst>
            </a:pPr>
            <a:r>
              <a:rPr sz="2800" spc="-5" dirty="0">
                <a:latin typeface="Carlito"/>
                <a:cs typeface="Carlito"/>
              </a:rPr>
              <a:t>The term </a:t>
            </a:r>
            <a:r>
              <a:rPr sz="2800" spc="-15" dirty="0">
                <a:latin typeface="Carlito"/>
                <a:cs typeface="Carlito"/>
              </a:rPr>
              <a:t>dedicated </a:t>
            </a:r>
            <a:r>
              <a:rPr sz="2800" spc="-5" dirty="0">
                <a:latin typeface="Carlito"/>
                <a:cs typeface="Carlito"/>
              </a:rPr>
              <a:t>means </a:t>
            </a:r>
            <a:r>
              <a:rPr sz="2800" spc="-15" dirty="0">
                <a:latin typeface="Carlito"/>
                <a:cs typeface="Carlito"/>
              </a:rPr>
              <a:t>that </a:t>
            </a:r>
            <a:r>
              <a:rPr sz="2800" dirty="0">
                <a:latin typeface="Carlito"/>
                <a:cs typeface="Carlito"/>
              </a:rPr>
              <a:t>the link </a:t>
            </a:r>
            <a:r>
              <a:rPr sz="2800" spc="-5" dirty="0">
                <a:latin typeface="Carlito"/>
                <a:cs typeface="Carlito"/>
              </a:rPr>
              <a:t>carries  </a:t>
            </a:r>
            <a:r>
              <a:rPr sz="2800" spc="-15" dirty="0">
                <a:latin typeface="Carlito"/>
                <a:cs typeface="Carlito"/>
              </a:rPr>
              <a:t>traffic </a:t>
            </a:r>
            <a:r>
              <a:rPr sz="2800" dirty="0">
                <a:latin typeface="Carlito"/>
                <a:cs typeface="Carlito"/>
              </a:rPr>
              <a:t>only </a:t>
            </a:r>
            <a:r>
              <a:rPr sz="2800" spc="-10" dirty="0">
                <a:latin typeface="Carlito"/>
                <a:cs typeface="Carlito"/>
              </a:rPr>
              <a:t>between </a:t>
            </a:r>
            <a:r>
              <a:rPr sz="2800" spc="-5" dirty="0">
                <a:latin typeface="Carlito"/>
                <a:cs typeface="Carlito"/>
              </a:rPr>
              <a:t>the two devices </a:t>
            </a:r>
            <a:r>
              <a:rPr sz="2800" dirty="0">
                <a:latin typeface="Carlito"/>
                <a:cs typeface="Carlito"/>
              </a:rPr>
              <a:t>it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connects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80136"/>
            <a:ext cx="40328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imes New Roman"/>
                <a:cs typeface="Times New Roman"/>
              </a:rPr>
              <a:t>1. </a:t>
            </a:r>
            <a:r>
              <a:rPr spc="-5" dirty="0">
                <a:latin typeface="Times New Roman"/>
                <a:cs typeface="Times New Roman"/>
              </a:rPr>
              <a:t>Mesh</a:t>
            </a:r>
            <a:r>
              <a:rPr spc="-4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topology</a:t>
            </a:r>
          </a:p>
        </p:txBody>
      </p:sp>
      <p:sp>
        <p:nvSpPr>
          <p:cNvPr id="3" name="object 3"/>
          <p:cNvSpPr/>
          <p:nvPr/>
        </p:nvSpPr>
        <p:spPr>
          <a:xfrm>
            <a:off x="2235192" y="1849174"/>
            <a:ext cx="173280" cy="169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228385" y="2054351"/>
            <a:ext cx="913765" cy="683260"/>
            <a:chOff x="5228385" y="2054351"/>
            <a:chExt cx="913765" cy="683260"/>
          </a:xfrm>
        </p:grpSpPr>
        <p:sp>
          <p:nvSpPr>
            <p:cNvPr id="5" name="object 5"/>
            <p:cNvSpPr/>
            <p:nvPr/>
          </p:nvSpPr>
          <p:spPr>
            <a:xfrm>
              <a:off x="5228385" y="2306374"/>
              <a:ext cx="173331" cy="1695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76088" y="2054351"/>
              <a:ext cx="560832" cy="6827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04688" y="2054351"/>
              <a:ext cx="637032" cy="6827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345435" y="2511551"/>
            <a:ext cx="1702435" cy="683260"/>
            <a:chOff x="2345435" y="2511551"/>
            <a:chExt cx="1702435" cy="683260"/>
          </a:xfrm>
        </p:grpSpPr>
        <p:sp>
          <p:nvSpPr>
            <p:cNvPr id="9" name="object 9"/>
            <p:cNvSpPr/>
            <p:nvPr/>
          </p:nvSpPr>
          <p:spPr>
            <a:xfrm>
              <a:off x="2345435" y="2699423"/>
              <a:ext cx="598932" cy="2886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19399" y="2511551"/>
              <a:ext cx="509015" cy="6827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96183" y="2511551"/>
              <a:ext cx="1051559" cy="6827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951166" y="2968751"/>
            <a:ext cx="915669" cy="683260"/>
            <a:chOff x="7951166" y="2968751"/>
            <a:chExt cx="915669" cy="683260"/>
          </a:xfrm>
        </p:grpSpPr>
        <p:sp>
          <p:nvSpPr>
            <p:cNvPr id="13" name="object 13"/>
            <p:cNvSpPr/>
            <p:nvPr/>
          </p:nvSpPr>
          <p:spPr>
            <a:xfrm>
              <a:off x="7951166" y="3220774"/>
              <a:ext cx="174140" cy="1695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01000" y="2968751"/>
              <a:ext cx="560831" cy="6827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29600" y="2968751"/>
              <a:ext cx="637031" cy="682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60044" y="1581957"/>
            <a:ext cx="8129905" cy="459994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9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connect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number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nodes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2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Each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node </a:t>
            </a:r>
            <a:r>
              <a:rPr sz="2400" dirty="0">
                <a:latin typeface="Times New Roman"/>
                <a:cs typeface="Times New Roman"/>
              </a:rPr>
              <a:t>must be </a:t>
            </a:r>
            <a:r>
              <a:rPr sz="2400" spc="-5" dirty="0">
                <a:latin typeface="Times New Roman"/>
                <a:cs typeface="Times New Roman"/>
              </a:rPr>
              <a:t>connected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– 1</a:t>
            </a:r>
            <a:r>
              <a:rPr sz="240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nodes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2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90" dirty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need 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( 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- 1) / 2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duplex-mode</a:t>
            </a:r>
            <a:r>
              <a:rPr sz="24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links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25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9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accommodate that </a:t>
            </a:r>
            <a:r>
              <a:rPr sz="2400" dirty="0">
                <a:latin typeface="Times New Roman"/>
                <a:cs typeface="Times New Roman"/>
              </a:rPr>
              <a:t>many links, </a:t>
            </a:r>
            <a:r>
              <a:rPr sz="2400" spc="-10" dirty="0">
                <a:latin typeface="Times New Roman"/>
                <a:cs typeface="Times New Roman"/>
              </a:rPr>
              <a:t>every </a:t>
            </a:r>
            <a:r>
              <a:rPr sz="2400" spc="-5" dirty="0">
                <a:latin typeface="Times New Roman"/>
                <a:cs typeface="Times New Roman"/>
              </a:rPr>
              <a:t>device </a:t>
            </a:r>
            <a:r>
              <a:rPr sz="2400" dirty="0">
                <a:latin typeface="Times New Roman"/>
                <a:cs typeface="Times New Roman"/>
              </a:rPr>
              <a:t>must </a:t>
            </a:r>
            <a:r>
              <a:rPr sz="2400" spc="-5" dirty="0">
                <a:latin typeface="Times New Roman"/>
                <a:cs typeface="Times New Roman"/>
              </a:rPr>
              <a:t>have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 – 1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input/output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(I/O)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ports </a:t>
            </a:r>
            <a:r>
              <a:rPr sz="2400" dirty="0">
                <a:latin typeface="Times New Roman"/>
                <a:cs typeface="Times New Roman"/>
              </a:rPr>
              <a:t>to be </a:t>
            </a:r>
            <a:r>
              <a:rPr sz="2400" spc="-5" dirty="0">
                <a:latin typeface="Times New Roman"/>
                <a:cs typeface="Times New Roman"/>
              </a:rPr>
              <a:t>connected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other 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– 1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stations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2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8 </a:t>
            </a:r>
            <a:r>
              <a:rPr sz="2400" spc="-5" dirty="0">
                <a:latin typeface="Times New Roman"/>
                <a:cs typeface="Times New Roman"/>
              </a:rPr>
              <a:t>devices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mesh.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2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Number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links </a:t>
            </a:r>
            <a:r>
              <a:rPr sz="2400" dirty="0">
                <a:latin typeface="Times New Roman"/>
                <a:cs typeface="Times New Roman"/>
              </a:rPr>
              <a:t>= 8 </a:t>
            </a:r>
            <a:r>
              <a:rPr sz="2400" spc="-5" dirty="0">
                <a:latin typeface="Times New Roman"/>
                <a:cs typeface="Times New Roman"/>
              </a:rPr>
              <a:t>(8-1)/2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28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2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Number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ports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per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device </a:t>
            </a:r>
            <a:r>
              <a:rPr sz="2400" dirty="0">
                <a:latin typeface="Times New Roman"/>
                <a:cs typeface="Times New Roman"/>
              </a:rPr>
              <a:t>= 8 –1 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94551" y="76200"/>
            <a:ext cx="2366899" cy="2133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7944"/>
            <a:ext cx="55175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1. Mesh </a:t>
            </a:r>
            <a:r>
              <a:rPr dirty="0">
                <a:latin typeface="Times New Roman"/>
                <a:cs typeface="Times New Roman"/>
              </a:rPr>
              <a:t>topology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330020"/>
            <a:ext cx="7973059" cy="51244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b="1" dirty="0">
                <a:solidFill>
                  <a:srgbClr val="200DB3"/>
                </a:solidFill>
                <a:latin typeface="Times New Roman"/>
                <a:cs typeface="Times New Roman"/>
              </a:rPr>
              <a:t>Advantages: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200DB3"/>
                </a:solidFill>
                <a:latin typeface="Times New Roman"/>
                <a:cs typeface="Times New Roman"/>
              </a:rPr>
              <a:t>Eliminate the </a:t>
            </a:r>
            <a:r>
              <a:rPr sz="2200" spc="-5" dirty="0">
                <a:solidFill>
                  <a:srgbClr val="200DB3"/>
                </a:solidFill>
                <a:latin typeface="Times New Roman"/>
                <a:cs typeface="Times New Roman"/>
              </a:rPr>
              <a:t>traffic</a:t>
            </a:r>
            <a:r>
              <a:rPr sz="2200" spc="-114" dirty="0">
                <a:solidFill>
                  <a:srgbClr val="200DB3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00DB3"/>
                </a:solidFill>
                <a:latin typeface="Times New Roman"/>
                <a:cs typeface="Times New Roman"/>
              </a:rPr>
              <a:t>problems</a:t>
            </a:r>
            <a:endParaRPr sz="2200">
              <a:latin typeface="Times New Roman"/>
              <a:cs typeface="Times New Roman"/>
            </a:endParaRPr>
          </a:p>
          <a:p>
            <a:pPr marL="868680" lvl="1" indent="-457834">
              <a:lnSpc>
                <a:spcPct val="100000"/>
              </a:lnSpc>
              <a:spcBef>
                <a:spcPts val="535"/>
              </a:spcBef>
              <a:buFont typeface="Arial"/>
              <a:buChar char="–"/>
              <a:tabLst>
                <a:tab pos="868680" algn="l"/>
                <a:tab pos="869315" algn="l"/>
              </a:tabLst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Each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connection </a:t>
            </a:r>
            <a:r>
              <a:rPr sz="2200" dirty="0">
                <a:latin typeface="Times New Roman"/>
                <a:cs typeface="Times New Roman"/>
              </a:rPr>
              <a:t>can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carry its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own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2200" spc="-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load.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20" dirty="0">
                <a:solidFill>
                  <a:srgbClr val="200DB3"/>
                </a:solidFill>
                <a:latin typeface="Times New Roman"/>
                <a:cs typeface="Times New Roman"/>
              </a:rPr>
              <a:t>It </a:t>
            </a:r>
            <a:r>
              <a:rPr sz="2200" spc="5" dirty="0">
                <a:solidFill>
                  <a:srgbClr val="200DB3"/>
                </a:solidFill>
                <a:latin typeface="Times New Roman"/>
                <a:cs typeface="Times New Roman"/>
              </a:rPr>
              <a:t>is</a:t>
            </a:r>
            <a:r>
              <a:rPr sz="2200" spc="25" dirty="0">
                <a:solidFill>
                  <a:srgbClr val="200DB3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200DB3"/>
                </a:solidFill>
                <a:latin typeface="Times New Roman"/>
                <a:cs typeface="Times New Roman"/>
              </a:rPr>
              <a:t>robust.</a:t>
            </a:r>
            <a:endParaRPr sz="2200">
              <a:latin typeface="Times New Roman"/>
              <a:cs typeface="Times New Roman"/>
            </a:endParaRPr>
          </a:p>
          <a:p>
            <a:pPr marL="868680" lvl="1" indent="-457834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868680" algn="l"/>
                <a:tab pos="869315" algn="l"/>
              </a:tabLst>
            </a:pPr>
            <a:r>
              <a:rPr sz="2200" spc="-20" dirty="0">
                <a:latin typeface="Times New Roman"/>
                <a:cs typeface="Times New Roman"/>
              </a:rPr>
              <a:t>If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one link </a:t>
            </a:r>
            <a:r>
              <a:rPr sz="2200" spc="-5" dirty="0">
                <a:latin typeface="Times New Roman"/>
                <a:cs typeface="Times New Roman"/>
              </a:rPr>
              <a:t>becomes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unusable</a:t>
            </a:r>
            <a:r>
              <a:rPr sz="2200" spc="5" dirty="0">
                <a:latin typeface="Times New Roman"/>
                <a:cs typeface="Times New Roman"/>
              </a:rPr>
              <a:t>, it </a:t>
            </a:r>
            <a:r>
              <a:rPr sz="2200" dirty="0">
                <a:latin typeface="Times New Roman"/>
                <a:cs typeface="Times New Roman"/>
              </a:rPr>
              <a:t>does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weaken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200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entire</a:t>
            </a:r>
            <a:endParaRPr sz="2200">
              <a:latin typeface="Times New Roman"/>
              <a:cs typeface="Times New Roman"/>
            </a:endParaRPr>
          </a:p>
          <a:p>
            <a:pPr marL="86868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system.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2200" spc="5" dirty="0">
                <a:solidFill>
                  <a:srgbClr val="200DB3"/>
                </a:solidFill>
                <a:latin typeface="Times New Roman"/>
                <a:cs typeface="Times New Roman"/>
              </a:rPr>
              <a:t>There is </a:t>
            </a:r>
            <a:r>
              <a:rPr sz="2200" dirty="0">
                <a:solidFill>
                  <a:srgbClr val="200DB3"/>
                </a:solidFill>
                <a:latin typeface="Times New Roman"/>
                <a:cs typeface="Times New Roman"/>
              </a:rPr>
              <a:t>privacy or</a:t>
            </a:r>
            <a:r>
              <a:rPr sz="2200" spc="-105" dirty="0">
                <a:solidFill>
                  <a:srgbClr val="200DB3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200DB3"/>
                </a:solidFill>
                <a:latin typeface="Times New Roman"/>
                <a:cs typeface="Times New Roman"/>
              </a:rPr>
              <a:t>security</a:t>
            </a:r>
            <a:endParaRPr sz="2200">
              <a:latin typeface="Times New Roman"/>
              <a:cs typeface="Times New Roman"/>
            </a:endParaRPr>
          </a:p>
          <a:p>
            <a:pPr marL="868680" lvl="1" indent="-457834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868680" algn="l"/>
                <a:tab pos="869315" algn="l"/>
              </a:tabLst>
            </a:pPr>
            <a:r>
              <a:rPr sz="2200" dirty="0">
                <a:latin typeface="Times New Roman"/>
                <a:cs typeface="Times New Roman"/>
              </a:rPr>
              <a:t>Only the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intended recipient sees the</a:t>
            </a:r>
            <a:r>
              <a:rPr sz="2200" spc="-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message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868680" lvl="1" indent="-457834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868680" algn="l"/>
                <a:tab pos="869315" algn="l"/>
              </a:tabLst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Prevent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other </a:t>
            </a:r>
            <a:r>
              <a:rPr sz="2200" spc="5" dirty="0">
                <a:latin typeface="Times New Roman"/>
                <a:cs typeface="Times New Roman"/>
              </a:rPr>
              <a:t>users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from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gaining access </a:t>
            </a:r>
            <a:r>
              <a:rPr sz="2200" spc="5" dirty="0">
                <a:latin typeface="Times New Roman"/>
                <a:cs typeface="Times New Roman"/>
              </a:rPr>
              <a:t>to</a:t>
            </a:r>
            <a:r>
              <a:rPr sz="2200" spc="-1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messages.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00DB3"/>
                </a:solidFill>
                <a:latin typeface="Times New Roman"/>
                <a:cs typeface="Times New Roman"/>
              </a:rPr>
              <a:t>Links </a:t>
            </a:r>
            <a:r>
              <a:rPr sz="2200" spc="-15" dirty="0">
                <a:solidFill>
                  <a:srgbClr val="200DB3"/>
                </a:solidFill>
                <a:latin typeface="Times New Roman"/>
                <a:cs typeface="Times New Roman"/>
              </a:rPr>
              <a:t>make </a:t>
            </a:r>
            <a:r>
              <a:rPr sz="2200" spc="5" dirty="0">
                <a:solidFill>
                  <a:srgbClr val="200DB3"/>
                </a:solidFill>
                <a:latin typeface="Times New Roman"/>
                <a:cs typeface="Times New Roman"/>
              </a:rPr>
              <a:t>fault </a:t>
            </a:r>
            <a:r>
              <a:rPr sz="2200" dirty="0">
                <a:solidFill>
                  <a:srgbClr val="200DB3"/>
                </a:solidFill>
                <a:latin typeface="Times New Roman"/>
                <a:cs typeface="Times New Roman"/>
              </a:rPr>
              <a:t>identification and </a:t>
            </a:r>
            <a:r>
              <a:rPr sz="2200" spc="5" dirty="0">
                <a:solidFill>
                  <a:srgbClr val="200DB3"/>
                </a:solidFill>
                <a:latin typeface="Times New Roman"/>
                <a:cs typeface="Times New Roman"/>
              </a:rPr>
              <a:t>fault </a:t>
            </a:r>
            <a:r>
              <a:rPr sz="2200" dirty="0">
                <a:solidFill>
                  <a:srgbClr val="200DB3"/>
                </a:solidFill>
                <a:latin typeface="Times New Roman"/>
                <a:cs typeface="Times New Roman"/>
              </a:rPr>
              <a:t>isolation</a:t>
            </a:r>
            <a:r>
              <a:rPr sz="2200" spc="-135" dirty="0">
                <a:solidFill>
                  <a:srgbClr val="200DB3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00DB3"/>
                </a:solidFill>
                <a:latin typeface="Times New Roman"/>
                <a:cs typeface="Times New Roman"/>
              </a:rPr>
              <a:t>easy</a:t>
            </a:r>
            <a:endParaRPr sz="2200">
              <a:latin typeface="Times New Roman"/>
              <a:cs typeface="Times New Roman"/>
            </a:endParaRPr>
          </a:p>
          <a:p>
            <a:pPr marL="868680" lvl="1" indent="-457834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868680" algn="l"/>
                <a:tab pos="869315" algn="l"/>
              </a:tabLst>
            </a:pP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Traffic </a:t>
            </a:r>
            <a:r>
              <a:rPr sz="2200" dirty="0">
                <a:latin typeface="Times New Roman"/>
                <a:cs typeface="Times New Roman"/>
              </a:rPr>
              <a:t>can be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routed </a:t>
            </a:r>
            <a:r>
              <a:rPr sz="2200" spc="5" dirty="0">
                <a:latin typeface="Times New Roman"/>
                <a:cs typeface="Times New Roman"/>
              </a:rPr>
              <a:t>to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avoid links with suspected</a:t>
            </a:r>
            <a:r>
              <a:rPr sz="2200" spc="-2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problems</a:t>
            </a:r>
            <a:r>
              <a:rPr sz="220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868680" lvl="1" indent="-457834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868680" algn="l"/>
                <a:tab pos="869315" algn="l"/>
              </a:tabLst>
            </a:pPr>
            <a:r>
              <a:rPr sz="2200" dirty="0">
                <a:latin typeface="Times New Roman"/>
                <a:cs typeface="Times New Roman"/>
              </a:rPr>
              <a:t>Network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manager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discover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exact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location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fault </a:t>
            </a:r>
            <a:r>
              <a:rPr sz="2200" spc="5" dirty="0">
                <a:latin typeface="Times New Roman"/>
                <a:cs typeface="Times New Roman"/>
              </a:rPr>
              <a:t>and</a:t>
            </a:r>
            <a:r>
              <a:rPr sz="2200" spc="-210" dirty="0"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helps</a:t>
            </a:r>
            <a:endParaRPr sz="2200">
              <a:latin typeface="Times New Roman"/>
              <a:cs typeface="Times New Roman"/>
            </a:endParaRPr>
          </a:p>
          <a:p>
            <a:pPr marL="868680">
              <a:lnSpc>
                <a:spcPct val="100000"/>
              </a:lnSpc>
            </a:pP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in finding its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cause and</a:t>
            </a:r>
            <a:r>
              <a:rPr sz="2200" spc="-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r>
              <a:rPr sz="2200" spc="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4551" y="76200"/>
            <a:ext cx="2366899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7944"/>
            <a:ext cx="55175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1. Mesh </a:t>
            </a:r>
            <a:r>
              <a:rPr dirty="0">
                <a:latin typeface="Times New Roman"/>
                <a:cs typeface="Times New Roman"/>
              </a:rPr>
              <a:t>topology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780936"/>
            <a:ext cx="7573645" cy="3684904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b="1" spc="-5" dirty="0">
                <a:solidFill>
                  <a:srgbClr val="200DB3"/>
                </a:solidFill>
                <a:latin typeface="Times New Roman"/>
                <a:cs typeface="Times New Roman"/>
              </a:rPr>
              <a:t>Disadvantage: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related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amount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cabling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number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I/O</a:t>
            </a:r>
            <a:r>
              <a:rPr sz="2400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ports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Times New Roman"/>
                <a:cs typeface="Times New Roman"/>
              </a:rPr>
              <a:t>required.</a:t>
            </a:r>
            <a:endParaRPr sz="24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10" dirty="0">
                <a:solidFill>
                  <a:srgbClr val="200DB3"/>
                </a:solidFill>
                <a:latin typeface="Times New Roman"/>
                <a:cs typeface="Times New Roman"/>
              </a:rPr>
              <a:t>Installation </a:t>
            </a:r>
            <a:r>
              <a:rPr sz="2400" spc="-5" dirty="0">
                <a:solidFill>
                  <a:srgbClr val="200DB3"/>
                </a:solidFill>
                <a:latin typeface="Times New Roman"/>
                <a:cs typeface="Times New Roman"/>
              </a:rPr>
              <a:t>and reconnection are</a:t>
            </a:r>
            <a:r>
              <a:rPr sz="2400" spc="65" dirty="0">
                <a:solidFill>
                  <a:srgbClr val="200DB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00DB3"/>
                </a:solidFill>
                <a:latin typeface="Times New Roman"/>
                <a:cs typeface="Times New Roman"/>
              </a:rPr>
              <a:t>difficult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solidFill>
                  <a:srgbClr val="200DB3"/>
                </a:solidFill>
                <a:latin typeface="Times New Roman"/>
                <a:cs typeface="Times New Roman"/>
              </a:rPr>
              <a:t>Bulk </a:t>
            </a:r>
            <a:r>
              <a:rPr sz="2400" dirty="0">
                <a:solidFill>
                  <a:srgbClr val="200DB3"/>
                </a:solidFill>
                <a:latin typeface="Times New Roman"/>
                <a:cs typeface="Times New Roman"/>
              </a:rPr>
              <a:t>of the </a:t>
            </a:r>
            <a:r>
              <a:rPr sz="2400" spc="-5" dirty="0">
                <a:solidFill>
                  <a:srgbClr val="200DB3"/>
                </a:solidFill>
                <a:latin typeface="Times New Roman"/>
                <a:cs typeface="Times New Roman"/>
              </a:rPr>
              <a:t>wiring </a:t>
            </a:r>
            <a:r>
              <a:rPr sz="2400" spc="-5" dirty="0">
                <a:latin typeface="Times New Roman"/>
                <a:cs typeface="Times New Roman"/>
              </a:rPr>
              <a:t>(in walls, ceilings,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floors)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20"/>
              </a:spcBef>
            </a:pPr>
            <a:r>
              <a:rPr sz="2400" spc="-10" dirty="0">
                <a:solidFill>
                  <a:srgbClr val="200DB3"/>
                </a:solidFill>
                <a:latin typeface="Times New Roman"/>
                <a:cs typeface="Times New Roman"/>
              </a:rPr>
              <a:t>greater </a:t>
            </a:r>
            <a:r>
              <a:rPr sz="2400" dirty="0">
                <a:solidFill>
                  <a:srgbClr val="200DB3"/>
                </a:solidFill>
                <a:latin typeface="Times New Roman"/>
                <a:cs typeface="Times New Roman"/>
              </a:rPr>
              <a:t>than the </a:t>
            </a:r>
            <a:r>
              <a:rPr sz="2400" spc="-5" dirty="0">
                <a:solidFill>
                  <a:srgbClr val="200DB3"/>
                </a:solidFill>
                <a:latin typeface="Times New Roman"/>
                <a:cs typeface="Times New Roman"/>
              </a:rPr>
              <a:t>available</a:t>
            </a:r>
            <a:r>
              <a:rPr sz="2400" spc="25" dirty="0">
                <a:solidFill>
                  <a:srgbClr val="200DB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00DB3"/>
                </a:solidFill>
                <a:latin typeface="Times New Roman"/>
                <a:cs typeface="Times New Roman"/>
              </a:rPr>
              <a:t>space.</a:t>
            </a:r>
            <a:endParaRPr sz="24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20"/>
              </a:spcBef>
              <a:buAutoNum type="arabicPeriod" startAt="3"/>
              <a:tabLst>
                <a:tab pos="927100" algn="l"/>
                <a:tab pos="927735" algn="l"/>
              </a:tabLst>
            </a:pPr>
            <a:r>
              <a:rPr sz="2400" spc="-10" dirty="0">
                <a:solidFill>
                  <a:srgbClr val="200DB3"/>
                </a:solidFill>
                <a:latin typeface="Times New Roman"/>
                <a:cs typeface="Times New Roman"/>
              </a:rPr>
              <a:t>Hardware </a:t>
            </a:r>
            <a:r>
              <a:rPr sz="2400" spc="-20" dirty="0">
                <a:solidFill>
                  <a:srgbClr val="200DB3"/>
                </a:solidFill>
                <a:latin typeface="Times New Roman"/>
                <a:cs typeface="Times New Roman"/>
              </a:rPr>
              <a:t>(I/O </a:t>
            </a:r>
            <a:r>
              <a:rPr sz="2400" dirty="0">
                <a:solidFill>
                  <a:srgbClr val="200DB3"/>
                </a:solidFill>
                <a:latin typeface="Times New Roman"/>
                <a:cs typeface="Times New Roman"/>
              </a:rPr>
              <a:t>ports </a:t>
            </a:r>
            <a:r>
              <a:rPr sz="2400" spc="-5" dirty="0">
                <a:solidFill>
                  <a:srgbClr val="200DB3"/>
                </a:solidFill>
                <a:latin typeface="Times New Roman"/>
                <a:cs typeface="Times New Roman"/>
              </a:rPr>
              <a:t>and cable</a:t>
            </a:r>
            <a:r>
              <a:rPr sz="2400" spc="-5" dirty="0">
                <a:latin typeface="Times New Roman"/>
                <a:cs typeface="Times New Roman"/>
              </a:rPr>
              <a:t>)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0DB3"/>
                </a:solidFill>
                <a:latin typeface="Times New Roman"/>
                <a:cs typeface="Times New Roman"/>
              </a:rPr>
              <a:t>expensive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these reasons </a:t>
            </a:r>
            <a:r>
              <a:rPr sz="2400" dirty="0">
                <a:latin typeface="Times New Roman"/>
                <a:cs typeface="Times New Roman"/>
              </a:rPr>
              <a:t>it is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implemented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 a limited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fashion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4551" y="76200"/>
            <a:ext cx="2366899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7944"/>
            <a:ext cx="55175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1. Mesh </a:t>
            </a:r>
            <a:r>
              <a:rPr dirty="0">
                <a:latin typeface="Times New Roman"/>
                <a:cs typeface="Times New Roman"/>
              </a:rPr>
              <a:t>topology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81957"/>
            <a:ext cx="7679055" cy="9404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44170" indent="-34417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44170" algn="l"/>
                <a:tab pos="357505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spc="-10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backbone </a:t>
            </a:r>
            <a:r>
              <a:rPr sz="2400" spc="-5" dirty="0">
                <a:latin typeface="Times New Roman"/>
                <a:cs typeface="Times New Roman"/>
              </a:rPr>
              <a:t>connecting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main computers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R="23495" algn="ctr">
              <a:lnSpc>
                <a:spcPct val="100000"/>
              </a:lnSpc>
              <a:spcBef>
                <a:spcPts val="720"/>
              </a:spcBef>
            </a:pP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hybrid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include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several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other</a:t>
            </a:r>
            <a:r>
              <a:rPr sz="2400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topologies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2667000"/>
            <a:ext cx="6883400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1273" y="467944"/>
            <a:ext cx="55175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1. Mesh </a:t>
            </a:r>
            <a:r>
              <a:rPr dirty="0">
                <a:latin typeface="Times New Roman"/>
                <a:cs typeface="Times New Roman"/>
              </a:rPr>
              <a:t>topology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399458"/>
            <a:ext cx="7400290" cy="139827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Connection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telephone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regional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offices</a:t>
            </a:r>
            <a:endParaRPr sz="2400">
              <a:latin typeface="Times New Roman"/>
              <a:cs typeface="Times New Roman"/>
            </a:endParaRPr>
          </a:p>
          <a:p>
            <a:pPr marL="756285" marR="5080" indent="-287020">
              <a:lnSpc>
                <a:spcPts val="3600"/>
              </a:lnSpc>
              <a:spcBef>
                <a:spcPts val="24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3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each regional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office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needs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be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connected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every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other </a:t>
            </a:r>
            <a:r>
              <a:rPr sz="2400" spc="-10" dirty="0">
                <a:latin typeface="Times New Roman"/>
                <a:cs typeface="Times New Roman"/>
              </a:rPr>
              <a:t>regional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office.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2971800"/>
            <a:ext cx="5470525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5726" y="4267263"/>
            <a:ext cx="4878067" cy="2325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0" y="467944"/>
            <a:ext cx="39096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2. Star</a:t>
            </a:r>
            <a:r>
              <a:rPr spc="-229"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Times New Roman"/>
                <a:cs typeface="Times New Roman"/>
              </a:rPr>
              <a:t>Topology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442161"/>
            <a:ext cx="8027034" cy="25761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Times New Roman"/>
                <a:cs typeface="Times New Roman"/>
              </a:rPr>
              <a:t>Each </a:t>
            </a:r>
            <a:r>
              <a:rPr sz="2200" dirty="0">
                <a:latin typeface="Times New Roman"/>
                <a:cs typeface="Times New Roman"/>
              </a:rPr>
              <a:t>device has a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dedicated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point-to-point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link </a:t>
            </a:r>
            <a:r>
              <a:rPr sz="2200" dirty="0">
                <a:latin typeface="Times New Roman"/>
                <a:cs typeface="Times New Roman"/>
              </a:rPr>
              <a:t>only </a:t>
            </a:r>
            <a:r>
              <a:rPr sz="2200" spc="5" dirty="0">
                <a:latin typeface="Times New Roman"/>
                <a:cs typeface="Times New Roman"/>
              </a:rPr>
              <a:t>to 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200" b="1" spc="-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central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controller</a:t>
            </a:r>
            <a:r>
              <a:rPr sz="22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hub)</a:t>
            </a:r>
            <a:r>
              <a:rPr sz="2200" b="1" spc="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No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direct link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between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200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devices</a:t>
            </a:r>
            <a:r>
              <a:rPr sz="2200" spc="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-20" dirty="0">
                <a:latin typeface="Times New Roman"/>
                <a:cs typeface="Times New Roman"/>
              </a:rPr>
              <a:t>It </a:t>
            </a:r>
            <a:r>
              <a:rPr sz="2200" dirty="0">
                <a:latin typeface="Times New Roman"/>
                <a:cs typeface="Times New Roman"/>
              </a:rPr>
              <a:t>does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allow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direct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traffic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between</a:t>
            </a:r>
            <a:r>
              <a:rPr sz="2200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devices</a:t>
            </a:r>
            <a:r>
              <a:rPr sz="2200" spc="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Controller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acts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as an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exchange</a:t>
            </a:r>
            <a:r>
              <a:rPr sz="2200" spc="5" dirty="0">
                <a:latin typeface="Times New Roman"/>
                <a:cs typeface="Times New Roman"/>
              </a:rPr>
              <a:t>: </a:t>
            </a:r>
            <a:r>
              <a:rPr sz="2200" spc="-20" dirty="0">
                <a:latin typeface="Times New Roman"/>
                <a:cs typeface="Times New Roman"/>
              </a:rPr>
              <a:t>If </a:t>
            </a:r>
            <a:r>
              <a:rPr sz="2200" spc="5" dirty="0">
                <a:latin typeface="Times New Roman"/>
                <a:cs typeface="Times New Roman"/>
              </a:rPr>
              <a:t>one </a:t>
            </a:r>
            <a:r>
              <a:rPr sz="2200" dirty="0">
                <a:latin typeface="Times New Roman"/>
                <a:cs typeface="Times New Roman"/>
              </a:rPr>
              <a:t>device wants </a:t>
            </a:r>
            <a:r>
              <a:rPr sz="2200" spc="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send </a:t>
            </a:r>
            <a:r>
              <a:rPr sz="2200" spc="5" dirty="0">
                <a:latin typeface="Times New Roman"/>
                <a:cs typeface="Times New Roman"/>
              </a:rPr>
              <a:t>data to  </a:t>
            </a:r>
            <a:r>
              <a:rPr sz="2200" spc="-10" dirty="0">
                <a:latin typeface="Times New Roman"/>
                <a:cs typeface="Times New Roman"/>
              </a:rPr>
              <a:t>another, </a:t>
            </a:r>
            <a:r>
              <a:rPr sz="2200" dirty="0">
                <a:latin typeface="Times New Roman"/>
                <a:cs typeface="Times New Roman"/>
              </a:rPr>
              <a:t>it sends the </a:t>
            </a:r>
            <a:r>
              <a:rPr sz="2200" spc="5" dirty="0">
                <a:latin typeface="Times New Roman"/>
                <a:cs typeface="Times New Roman"/>
              </a:rPr>
              <a:t>data to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controller, </a:t>
            </a:r>
            <a:r>
              <a:rPr sz="2200" dirty="0">
                <a:latin typeface="Times New Roman"/>
                <a:cs typeface="Times New Roman"/>
              </a:rPr>
              <a:t>which then relays the</a:t>
            </a:r>
            <a:r>
              <a:rPr sz="2200" spc="-28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data  to the other connected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device.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7944"/>
            <a:ext cx="53524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2. Star </a:t>
            </a:r>
            <a:r>
              <a:rPr spc="-55" dirty="0">
                <a:latin typeface="Times New Roman"/>
                <a:cs typeface="Times New Roman"/>
              </a:rPr>
              <a:t>Topology</a:t>
            </a:r>
            <a:r>
              <a:rPr spc="-2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390345"/>
            <a:ext cx="8082280" cy="50571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b="1" dirty="0">
                <a:latin typeface="Times New Roman"/>
                <a:cs typeface="Times New Roman"/>
              </a:rPr>
              <a:t>Advantages: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20" dirty="0">
                <a:latin typeface="Times New Roman"/>
                <a:cs typeface="Times New Roman"/>
              </a:rPr>
              <a:t>It </a:t>
            </a:r>
            <a:r>
              <a:rPr sz="2200" spc="5" dirty="0">
                <a:latin typeface="Times New Roman"/>
                <a:cs typeface="Times New Roman"/>
              </a:rPr>
              <a:t>is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less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expensive than a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mesh</a:t>
            </a:r>
            <a:r>
              <a:rPr sz="22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topology.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3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latin typeface="Times New Roman"/>
                <a:cs typeface="Times New Roman"/>
              </a:rPr>
              <a:t>Each device needs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only one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link </a:t>
            </a:r>
            <a:r>
              <a:rPr sz="2200" dirty="0">
                <a:latin typeface="Times New Roman"/>
                <a:cs typeface="Times New Roman"/>
              </a:rPr>
              <a:t>and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one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I/O</a:t>
            </a:r>
            <a:r>
              <a:rPr sz="2200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port</a:t>
            </a:r>
            <a:r>
              <a:rPr sz="2200" spc="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20" dirty="0">
                <a:latin typeface="Times New Roman"/>
                <a:cs typeface="Times New Roman"/>
              </a:rPr>
              <a:t>It </a:t>
            </a:r>
            <a:r>
              <a:rPr sz="2200" spc="5" dirty="0"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easy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to install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reconfigure</a:t>
            </a:r>
            <a:r>
              <a:rPr sz="220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Far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less cabling </a:t>
            </a:r>
            <a:r>
              <a:rPr sz="2200" dirty="0">
                <a:latin typeface="Times New Roman"/>
                <a:cs typeface="Times New Roman"/>
              </a:rPr>
              <a:t>needs </a:t>
            </a:r>
            <a:r>
              <a:rPr sz="2200" spc="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1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housed.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Easy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to setup </a:t>
            </a:r>
            <a:r>
              <a:rPr sz="2200" dirty="0">
                <a:latin typeface="Times New Roman"/>
                <a:cs typeface="Times New Roman"/>
              </a:rPr>
              <a:t>and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modify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200" dirty="0">
                <a:latin typeface="Times New Roman"/>
                <a:cs typeface="Times New Roman"/>
              </a:rPr>
              <a:t>Additions, </a:t>
            </a:r>
            <a:r>
              <a:rPr sz="2200" spc="-10" dirty="0">
                <a:latin typeface="Times New Roman"/>
                <a:cs typeface="Times New Roman"/>
              </a:rPr>
              <a:t>moves, </a:t>
            </a:r>
            <a:r>
              <a:rPr sz="2200" dirty="0">
                <a:latin typeface="Times New Roman"/>
                <a:cs typeface="Times New Roman"/>
              </a:rPr>
              <a:t>and </a:t>
            </a:r>
            <a:r>
              <a:rPr sz="2200" spc="5" dirty="0">
                <a:latin typeface="Times New Roman"/>
                <a:cs typeface="Times New Roman"/>
              </a:rPr>
              <a:t>deletions</a:t>
            </a:r>
            <a:r>
              <a:rPr sz="2200" spc="-18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required</a:t>
            </a:r>
            <a:endParaRPr sz="2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200" spc="5" dirty="0">
                <a:latin typeface="Times New Roman"/>
                <a:cs typeface="Times New Roman"/>
              </a:rPr>
              <a:t>one connection </a:t>
            </a:r>
            <a:r>
              <a:rPr sz="2200" dirty="0">
                <a:latin typeface="Times New Roman"/>
                <a:cs typeface="Times New Roman"/>
              </a:rPr>
              <a:t>between </a:t>
            </a:r>
            <a:r>
              <a:rPr sz="2200" spc="5" dirty="0">
                <a:latin typeface="Times New Roman"/>
                <a:cs typeface="Times New Roman"/>
              </a:rPr>
              <a:t>that </a:t>
            </a:r>
            <a:r>
              <a:rPr sz="2200" dirty="0">
                <a:latin typeface="Times New Roman"/>
                <a:cs typeface="Times New Roman"/>
              </a:rPr>
              <a:t>device </a:t>
            </a:r>
            <a:r>
              <a:rPr sz="2200" spc="5" dirty="0">
                <a:latin typeface="Times New Roman"/>
                <a:cs typeface="Times New Roman"/>
              </a:rPr>
              <a:t>and the</a:t>
            </a:r>
            <a:r>
              <a:rPr sz="2200" spc="-2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hub).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AutoNum type="arabicPeriod" startAt="6"/>
              <a:tabLst>
                <a:tab pos="469265" algn="l"/>
                <a:tab pos="469900" algn="l"/>
              </a:tabLst>
            </a:pP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It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2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robust</a:t>
            </a:r>
            <a:endParaRPr sz="2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  <a:tabLst>
                <a:tab pos="756285" algn="l"/>
              </a:tabLst>
            </a:pPr>
            <a:r>
              <a:rPr sz="2200" spc="5" dirty="0">
                <a:latin typeface="Arial"/>
                <a:cs typeface="Arial"/>
              </a:rPr>
              <a:t>–	</a:t>
            </a:r>
            <a:r>
              <a:rPr sz="2200" spc="-20" dirty="0">
                <a:latin typeface="Times New Roman"/>
                <a:cs typeface="Times New Roman"/>
              </a:rPr>
              <a:t>If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one link fails</a:t>
            </a:r>
            <a:r>
              <a:rPr sz="2200" spc="5" dirty="0">
                <a:latin typeface="Times New Roman"/>
                <a:cs typeface="Times New Roman"/>
              </a:rPr>
              <a:t>, </a:t>
            </a:r>
            <a:r>
              <a:rPr sz="2200" dirty="0">
                <a:latin typeface="Times New Roman"/>
                <a:cs typeface="Times New Roman"/>
              </a:rPr>
              <a:t>only </a:t>
            </a:r>
            <a:r>
              <a:rPr sz="2200" spc="5" dirty="0">
                <a:latin typeface="Times New Roman"/>
                <a:cs typeface="Times New Roman"/>
              </a:rPr>
              <a:t>that link is </a:t>
            </a:r>
            <a:r>
              <a:rPr sz="2200" dirty="0">
                <a:latin typeface="Times New Roman"/>
                <a:cs typeface="Times New Roman"/>
              </a:rPr>
              <a:t>affected.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All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other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links</a:t>
            </a:r>
            <a:r>
              <a:rPr sz="2200" spc="-3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remain</a:t>
            </a:r>
            <a:endParaRPr sz="22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active</a:t>
            </a:r>
            <a:r>
              <a:rPr sz="220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AutoNum type="arabicPeriod" startAt="7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Easy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fault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identification </a:t>
            </a:r>
            <a:r>
              <a:rPr sz="2200" dirty="0">
                <a:latin typeface="Times New Roman"/>
                <a:cs typeface="Times New Roman"/>
              </a:rPr>
              <a:t>and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fault</a:t>
            </a:r>
            <a:r>
              <a:rPr sz="2200" spc="-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isolation</a:t>
            </a:r>
            <a:r>
              <a:rPr sz="2200" spc="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469900" marR="493395" indent="-457200">
              <a:lnSpc>
                <a:spcPct val="100000"/>
              </a:lnSpc>
              <a:spcBef>
                <a:spcPts val="530"/>
              </a:spcBef>
              <a:buAutoNum type="arabicPeriod" startAt="7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Hub </a:t>
            </a:r>
            <a:r>
              <a:rPr sz="2200" dirty="0">
                <a:latin typeface="Times New Roman"/>
                <a:cs typeface="Times New Roman"/>
              </a:rPr>
              <a:t>can be used </a:t>
            </a:r>
            <a:r>
              <a:rPr sz="2200" spc="5" dirty="0">
                <a:latin typeface="Times New Roman"/>
                <a:cs typeface="Times New Roman"/>
              </a:rPr>
              <a:t>to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monitor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link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problems </a:t>
            </a:r>
            <a:r>
              <a:rPr sz="2200" dirty="0">
                <a:latin typeface="Times New Roman"/>
                <a:cs typeface="Times New Roman"/>
              </a:rPr>
              <a:t>and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bypass</a:t>
            </a:r>
            <a:r>
              <a:rPr sz="2200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defective  links</a:t>
            </a:r>
            <a:r>
              <a:rPr sz="220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48400" y="76072"/>
            <a:ext cx="2811931" cy="2014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7944"/>
            <a:ext cx="53524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2. Star </a:t>
            </a:r>
            <a:r>
              <a:rPr spc="-55" dirty="0">
                <a:latin typeface="Times New Roman"/>
                <a:cs typeface="Times New Roman"/>
              </a:rPr>
              <a:t>Topology</a:t>
            </a:r>
            <a:r>
              <a:rPr spc="-2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55154"/>
            <a:ext cx="6644005" cy="339217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300" b="1" spc="-5" dirty="0">
                <a:latin typeface="Times New Roman"/>
                <a:cs typeface="Times New Roman"/>
              </a:rPr>
              <a:t>Disadvantage</a:t>
            </a:r>
            <a:endParaRPr sz="23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5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300" spc="-15" dirty="0">
                <a:latin typeface="Times New Roman"/>
                <a:cs typeface="Times New Roman"/>
              </a:rPr>
              <a:t>If </a:t>
            </a:r>
            <a:r>
              <a:rPr sz="2300" dirty="0">
                <a:latin typeface="Times New Roman"/>
                <a:cs typeface="Times New Roman"/>
              </a:rPr>
              <a:t>the </a:t>
            </a: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hub </a:t>
            </a:r>
            <a:r>
              <a:rPr sz="2300" spc="-5" dirty="0">
                <a:solidFill>
                  <a:srgbClr val="FF0000"/>
                </a:solidFill>
                <a:latin typeface="Times New Roman"/>
                <a:cs typeface="Times New Roman"/>
              </a:rPr>
              <a:t>goes </a:t>
            </a: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down</a:t>
            </a:r>
            <a:r>
              <a:rPr sz="2300" dirty="0">
                <a:latin typeface="Times New Roman"/>
                <a:cs typeface="Times New Roman"/>
              </a:rPr>
              <a:t>, the </a:t>
            </a:r>
            <a:r>
              <a:rPr sz="2300" spc="-5" dirty="0">
                <a:solidFill>
                  <a:srgbClr val="FF0000"/>
                </a:solidFill>
                <a:latin typeface="Times New Roman"/>
                <a:cs typeface="Times New Roman"/>
              </a:rPr>
              <a:t>whole </a:t>
            </a:r>
            <a:r>
              <a:rPr sz="2300" spc="-10" dirty="0">
                <a:solidFill>
                  <a:srgbClr val="FF0000"/>
                </a:solidFill>
                <a:latin typeface="Times New Roman"/>
                <a:cs typeface="Times New Roman"/>
              </a:rPr>
              <a:t>system </a:t>
            </a: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3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FF0000"/>
                </a:solidFill>
                <a:latin typeface="Times New Roman"/>
                <a:cs typeface="Times New Roman"/>
              </a:rPr>
              <a:t>dead</a:t>
            </a:r>
            <a:r>
              <a:rPr sz="2300" spc="5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5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300" spc="-5" dirty="0">
                <a:solidFill>
                  <a:srgbClr val="FF0000"/>
                </a:solidFill>
                <a:latin typeface="Times New Roman"/>
                <a:cs typeface="Times New Roman"/>
              </a:rPr>
              <a:t>More </a:t>
            </a: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cabling is required </a:t>
            </a:r>
            <a:r>
              <a:rPr sz="2300" spc="5" dirty="0">
                <a:solidFill>
                  <a:srgbClr val="FF0000"/>
                </a:solidFill>
                <a:latin typeface="Times New Roman"/>
                <a:cs typeface="Times New Roman"/>
              </a:rPr>
              <a:t>than </a:t>
            </a: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ring or bus</a:t>
            </a:r>
            <a:r>
              <a:rPr sz="23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topologies.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300" b="1" dirty="0">
                <a:latin typeface="Times New Roman"/>
                <a:cs typeface="Times New Roman"/>
              </a:rPr>
              <a:t>Example:</a:t>
            </a:r>
            <a:endParaRPr sz="23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300" spc="-5" dirty="0">
                <a:latin typeface="Times New Roman"/>
                <a:cs typeface="Times New Roman"/>
              </a:rPr>
              <a:t>Used </a:t>
            </a:r>
            <a:r>
              <a:rPr sz="2300" dirty="0">
                <a:latin typeface="Times New Roman"/>
                <a:cs typeface="Times New Roman"/>
              </a:rPr>
              <a:t>in </a:t>
            </a:r>
            <a:r>
              <a:rPr sz="2300" spc="-15" dirty="0">
                <a:latin typeface="Times New Roman"/>
                <a:cs typeface="Times New Roman"/>
              </a:rPr>
              <a:t>LANs</a:t>
            </a:r>
            <a:endParaRPr sz="23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300" spc="-5" dirty="0">
                <a:latin typeface="Times New Roman"/>
                <a:cs typeface="Times New Roman"/>
              </a:rPr>
              <a:t>Often used </a:t>
            </a:r>
            <a:r>
              <a:rPr sz="2300" dirty="0">
                <a:latin typeface="Times New Roman"/>
                <a:cs typeface="Times New Roman"/>
              </a:rPr>
              <a:t>in High-speed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LANs.</a:t>
            </a:r>
            <a:endParaRPr sz="23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300" b="1" i="1" dirty="0">
                <a:latin typeface="Times New Roman"/>
                <a:cs typeface="Times New Roman"/>
              </a:rPr>
              <a:t>n </a:t>
            </a:r>
            <a:r>
              <a:rPr sz="2300" dirty="0">
                <a:latin typeface="Times New Roman"/>
                <a:cs typeface="Times New Roman"/>
              </a:rPr>
              <a:t>devices are connected </a:t>
            </a:r>
            <a:r>
              <a:rPr sz="2300" spc="-5" dirty="0">
                <a:latin typeface="Times New Roman"/>
                <a:cs typeface="Times New Roman"/>
              </a:rPr>
              <a:t>using </a:t>
            </a:r>
            <a:r>
              <a:rPr sz="2300" b="1" i="1" spc="-5" dirty="0">
                <a:latin typeface="Times New Roman"/>
                <a:cs typeface="Times New Roman"/>
              </a:rPr>
              <a:t>‘n’</a:t>
            </a:r>
            <a:r>
              <a:rPr sz="2300" b="1" i="1" spc="-4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links.</a:t>
            </a:r>
            <a:endParaRPr sz="23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300" dirty="0">
                <a:latin typeface="Times New Roman"/>
                <a:cs typeface="Times New Roman"/>
              </a:rPr>
              <a:t>4 devices are connected using ‘4’</a:t>
            </a:r>
            <a:r>
              <a:rPr sz="2300" spc="-2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links.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48400" y="76072"/>
            <a:ext cx="2811931" cy="2014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064" y="281381"/>
            <a:ext cx="38004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3. Bus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Times New Roman"/>
                <a:cs typeface="Times New Roman"/>
              </a:rPr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126200"/>
            <a:ext cx="8078470" cy="33826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Multipoint</a:t>
            </a:r>
            <a:r>
              <a:rPr sz="22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configuration</a:t>
            </a:r>
            <a:r>
              <a:rPr sz="220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Times New Roman"/>
                <a:cs typeface="Times New Roman"/>
              </a:rPr>
              <a:t>One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long cable acts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as a backbone </a:t>
            </a:r>
            <a:r>
              <a:rPr sz="2200" spc="5" dirty="0">
                <a:latin typeface="Times New Roman"/>
                <a:cs typeface="Times New Roman"/>
              </a:rPr>
              <a:t>to link all </a:t>
            </a:r>
            <a:r>
              <a:rPr sz="2200" dirty="0">
                <a:latin typeface="Times New Roman"/>
                <a:cs typeface="Times New Roman"/>
              </a:rPr>
              <a:t>devices </a:t>
            </a:r>
            <a:r>
              <a:rPr sz="2200" spc="5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network.</a:t>
            </a:r>
            <a:endParaRPr sz="2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Nodes </a:t>
            </a:r>
            <a:r>
              <a:rPr sz="2200" spc="5" dirty="0">
                <a:latin typeface="Times New Roman"/>
                <a:cs typeface="Times New Roman"/>
              </a:rPr>
              <a:t>are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connected </a:t>
            </a:r>
            <a:r>
              <a:rPr sz="2200" spc="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the bus cable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by drop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lines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200" spc="-2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taps</a:t>
            </a:r>
            <a:r>
              <a:rPr sz="2200" spc="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25000"/>
              </a:lnSpc>
              <a:spcBef>
                <a:spcPts val="15"/>
              </a:spcBef>
              <a:buFont typeface="Arial"/>
              <a:buChar char="•"/>
              <a:tabLst>
                <a:tab pos="357505" algn="l"/>
              </a:tabLst>
            </a:pPr>
            <a:r>
              <a:rPr sz="2200" spc="-5" dirty="0">
                <a:latin typeface="Times New Roman"/>
                <a:cs typeface="Times New Roman"/>
              </a:rPr>
              <a:t>As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signal travels </a:t>
            </a:r>
            <a:r>
              <a:rPr sz="2200" dirty="0">
                <a:latin typeface="Times New Roman"/>
                <a:cs typeface="Times New Roman"/>
              </a:rPr>
              <a:t>along the </a:t>
            </a:r>
            <a:r>
              <a:rPr sz="2200" spc="-5" dirty="0">
                <a:latin typeface="Times New Roman"/>
                <a:cs typeface="Times New Roman"/>
              </a:rPr>
              <a:t>backbone,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some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its 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energy </a:t>
            </a:r>
            <a:r>
              <a:rPr sz="2200" spc="10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200" spc="5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transformed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into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heat. </a:t>
            </a:r>
            <a:r>
              <a:rPr sz="2200" dirty="0">
                <a:latin typeface="Times New Roman"/>
                <a:cs typeface="Times New Roman"/>
              </a:rPr>
              <a:t>Therefore, </a:t>
            </a:r>
            <a:r>
              <a:rPr sz="2200" spc="-5" dirty="0">
                <a:latin typeface="Times New Roman"/>
                <a:cs typeface="Times New Roman"/>
              </a:rPr>
              <a:t>it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becomes weaker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weaker </a:t>
            </a:r>
            <a:r>
              <a:rPr sz="2200" spc="-25" dirty="0">
                <a:latin typeface="Times New Roman"/>
                <a:cs typeface="Times New Roman"/>
              </a:rPr>
              <a:t>as  </a:t>
            </a:r>
            <a:r>
              <a:rPr sz="2200" spc="5" dirty="0">
                <a:latin typeface="Times New Roman"/>
                <a:cs typeface="Times New Roman"/>
              </a:rPr>
              <a:t>it </a:t>
            </a:r>
            <a:r>
              <a:rPr sz="2200" dirty="0">
                <a:latin typeface="Times New Roman"/>
                <a:cs typeface="Times New Roman"/>
              </a:rPr>
              <a:t>travels </a:t>
            </a:r>
            <a:r>
              <a:rPr sz="2200" spc="5" dirty="0">
                <a:latin typeface="Times New Roman"/>
                <a:cs typeface="Times New Roman"/>
              </a:rPr>
              <a:t>farther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farther.</a:t>
            </a:r>
            <a:endParaRPr sz="2200">
              <a:latin typeface="Times New Roman"/>
              <a:cs typeface="Times New Roman"/>
            </a:endParaRPr>
          </a:p>
          <a:p>
            <a:pPr marL="356870" indent="-344805" algn="just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7505" algn="l"/>
              </a:tabLst>
            </a:pP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3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this</a:t>
            </a:r>
            <a:r>
              <a:rPr sz="2200" spc="3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reason</a:t>
            </a:r>
            <a:r>
              <a:rPr sz="2200" spc="3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there</a:t>
            </a:r>
            <a:r>
              <a:rPr sz="2200" spc="3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3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31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limit</a:t>
            </a:r>
            <a:r>
              <a:rPr sz="2200" spc="3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200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200" spc="3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number</a:t>
            </a:r>
            <a:r>
              <a:rPr sz="2200" spc="3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200" spc="3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taps</a:t>
            </a:r>
            <a:r>
              <a:rPr sz="2200" spc="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and</a:t>
            </a:r>
            <a:r>
              <a:rPr sz="2200" spc="3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on</a:t>
            </a:r>
            <a:r>
              <a:rPr sz="2200" spc="3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endParaRPr sz="2200">
              <a:latin typeface="Times New Roman"/>
              <a:cs typeface="Times New Roman"/>
            </a:endParaRPr>
          </a:p>
          <a:p>
            <a:pPr marL="356870" algn="just">
              <a:lnSpc>
                <a:spcPct val="100000"/>
              </a:lnSpc>
              <a:spcBef>
                <a:spcPts val="670"/>
              </a:spcBef>
            </a:pP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distance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between those</a:t>
            </a:r>
            <a:r>
              <a:rPr sz="2200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taps</a:t>
            </a:r>
            <a:r>
              <a:rPr sz="2200" spc="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9901" y="4488993"/>
            <a:ext cx="7162800" cy="2087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0582" y="83261"/>
            <a:ext cx="21177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latin typeface="Times New Roman"/>
                <a:cs typeface="Times New Roman"/>
              </a:rPr>
              <a:t>Net</a:t>
            </a:r>
            <a:r>
              <a:rPr sz="4000" spc="-15" dirty="0">
                <a:latin typeface="Times New Roman"/>
                <a:cs typeface="Times New Roman"/>
              </a:rPr>
              <a:t>w</a:t>
            </a:r>
            <a:r>
              <a:rPr sz="4000" dirty="0">
                <a:latin typeface="Times New Roman"/>
                <a:cs typeface="Times New Roman"/>
              </a:rPr>
              <a:t>orks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653364"/>
            <a:ext cx="8077200" cy="5323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101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  <a:tab pos="655320" algn="l"/>
                <a:tab pos="975994" algn="l"/>
                <a:tab pos="1231900" algn="l"/>
                <a:tab pos="1673860" algn="l"/>
                <a:tab pos="2039620" algn="l"/>
                <a:tab pos="3006725" algn="l"/>
                <a:tab pos="3975735" algn="l"/>
                <a:tab pos="5241290" algn="l"/>
                <a:tab pos="5650230" algn="l"/>
                <a:tab pos="7522209" algn="l"/>
              </a:tabLst>
            </a:pPr>
            <a:r>
              <a:rPr sz="2200" spc="-40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t	</a:t>
            </a:r>
            <a:r>
              <a:rPr sz="2200" spc="10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s	a	s</a:t>
            </a:r>
            <a:r>
              <a:rPr sz="2200" spc="-2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t	of	de</a:t>
            </a:r>
            <a:r>
              <a:rPr sz="2200" spc="-20" dirty="0">
                <a:latin typeface="Times New Roman"/>
                <a:cs typeface="Times New Roman"/>
              </a:rPr>
              <a:t>v</a:t>
            </a:r>
            <a:r>
              <a:rPr sz="2200" spc="-1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ces	</a:t>
            </a:r>
            <a:r>
              <a:rPr sz="2200" spc="5" dirty="0">
                <a:latin typeface="Times New Roman"/>
                <a:cs typeface="Times New Roman"/>
              </a:rPr>
              <a:t>(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25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de</a:t>
            </a:r>
            <a:r>
              <a:rPr sz="2200" spc="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)	con</a:t>
            </a:r>
            <a:r>
              <a:rPr sz="2200" spc="-2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ec</a:t>
            </a: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ed	by	co</a:t>
            </a:r>
            <a:r>
              <a:rPr sz="2200" spc="-10" dirty="0">
                <a:latin typeface="Times New Roman"/>
                <a:cs typeface="Times New Roman"/>
              </a:rPr>
              <a:t>m</a:t>
            </a:r>
            <a:r>
              <a:rPr sz="2200" spc="-35" dirty="0">
                <a:latin typeface="Times New Roman"/>
                <a:cs typeface="Times New Roman"/>
              </a:rPr>
              <a:t>m</a:t>
            </a:r>
            <a:r>
              <a:rPr sz="2200" spc="20" dirty="0">
                <a:latin typeface="Times New Roman"/>
                <a:cs typeface="Times New Roman"/>
              </a:rPr>
              <a:t>u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c</a:t>
            </a:r>
            <a:r>
              <a:rPr sz="2200" spc="-2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spc="-1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on	</a:t>
            </a:r>
            <a:r>
              <a:rPr sz="2200" spc="-15" dirty="0">
                <a:latin typeface="Times New Roman"/>
                <a:cs typeface="Times New Roman"/>
              </a:rPr>
              <a:t>l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25" dirty="0">
                <a:latin typeface="Times New Roman"/>
                <a:cs typeface="Times New Roman"/>
              </a:rPr>
              <a:t>k</a:t>
            </a:r>
            <a:r>
              <a:rPr sz="2200" dirty="0">
                <a:latin typeface="Times New Roman"/>
                <a:cs typeface="Times New Roman"/>
              </a:rPr>
              <a:t>s  (media).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9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Device </a:t>
            </a:r>
            <a:r>
              <a:rPr sz="2200" dirty="0">
                <a:latin typeface="Times New Roman"/>
                <a:cs typeface="Times New Roman"/>
              </a:rPr>
              <a:t>can be a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host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(or 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end</a:t>
            </a:r>
            <a:r>
              <a:rPr sz="22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system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1155700" algn="l"/>
                <a:tab pos="1156335" algn="l"/>
                <a:tab pos="1704339" algn="l"/>
                <a:tab pos="2481580" algn="l"/>
                <a:tab pos="3731895" algn="l"/>
                <a:tab pos="4802505" algn="l"/>
                <a:tab pos="5701665" algn="l"/>
                <a:tab pos="7223125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Ex:	</a:t>
            </a:r>
            <a:r>
              <a:rPr sz="2200" spc="-10" dirty="0">
                <a:latin typeface="Times New Roman"/>
                <a:cs typeface="Times New Roman"/>
              </a:rPr>
              <a:t>Large	computer,	</a:t>
            </a:r>
            <a:r>
              <a:rPr sz="2200" spc="-5" dirty="0">
                <a:latin typeface="Times New Roman"/>
                <a:cs typeface="Times New Roman"/>
              </a:rPr>
              <a:t>desktop,	laptop,	workstation,	cellular</a:t>
            </a:r>
            <a:endParaRPr sz="22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Times New Roman"/>
                <a:cs typeface="Times New Roman"/>
              </a:rPr>
              <a:t>phone, or </a:t>
            </a:r>
            <a:r>
              <a:rPr sz="2200" spc="5" dirty="0">
                <a:latin typeface="Times New Roman"/>
                <a:cs typeface="Times New Roman"/>
              </a:rPr>
              <a:t>security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system.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9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Device </a:t>
            </a:r>
            <a:r>
              <a:rPr sz="2200" dirty="0">
                <a:latin typeface="Times New Roman"/>
                <a:cs typeface="Times New Roman"/>
              </a:rPr>
              <a:t>can </a:t>
            </a:r>
            <a:r>
              <a:rPr sz="2200" spc="5" dirty="0">
                <a:latin typeface="Times New Roman"/>
                <a:cs typeface="Times New Roman"/>
              </a:rPr>
              <a:t>also </a:t>
            </a:r>
            <a:r>
              <a:rPr sz="2200" dirty="0">
                <a:latin typeface="Times New Roman"/>
                <a:cs typeface="Times New Roman"/>
              </a:rPr>
              <a:t>be a 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connecting</a:t>
            </a:r>
            <a:r>
              <a:rPr sz="22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device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Router</a:t>
            </a:r>
            <a:r>
              <a:rPr sz="2200" dirty="0">
                <a:latin typeface="Times New Roman"/>
                <a:cs typeface="Times New Roman"/>
              </a:rPr>
              <a:t>, which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connects the network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other</a:t>
            </a:r>
            <a:r>
              <a:rPr sz="2200" spc="-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ne</a:t>
            </a:r>
            <a:r>
              <a:rPr sz="2200" dirty="0">
                <a:latin typeface="Times New Roman"/>
                <a:cs typeface="Times New Roman"/>
              </a:rPr>
              <a:t>tworks,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Switch</a:t>
            </a:r>
            <a:r>
              <a:rPr sz="2200" spc="10" dirty="0">
                <a:latin typeface="Times New Roman"/>
                <a:cs typeface="Times New Roman"/>
              </a:rPr>
              <a:t>, </a:t>
            </a:r>
            <a:r>
              <a:rPr sz="2200" dirty="0">
                <a:latin typeface="Times New Roman"/>
                <a:cs typeface="Times New Roman"/>
              </a:rPr>
              <a:t>which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connects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devices</a:t>
            </a:r>
            <a:r>
              <a:rPr sz="2200" spc="-2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together</a:t>
            </a:r>
            <a:r>
              <a:rPr sz="2200" spc="-10" dirty="0">
                <a:latin typeface="Times New Roman"/>
                <a:cs typeface="Times New Roman"/>
              </a:rPr>
              <a:t>,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Modem  </a:t>
            </a:r>
            <a:r>
              <a:rPr sz="2200" spc="-5" dirty="0">
                <a:latin typeface="Times New Roman"/>
                <a:cs typeface="Times New Roman"/>
              </a:rPr>
              <a:t>(modulator-demodulator),  which 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changes 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200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form</a:t>
            </a:r>
            <a:endParaRPr sz="22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270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2200" spc="5" dirty="0">
                <a:latin typeface="Times New Roman"/>
                <a:cs typeface="Times New Roman"/>
              </a:rPr>
              <a:t>, and </a:t>
            </a:r>
            <a:r>
              <a:rPr sz="2200" dirty="0">
                <a:latin typeface="Times New Roman"/>
                <a:cs typeface="Times New Roman"/>
              </a:rPr>
              <a:t>so</a:t>
            </a:r>
            <a:r>
              <a:rPr sz="2200" spc="-1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on.</a:t>
            </a:r>
            <a:endParaRPr sz="22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10100"/>
              </a:lnSpc>
              <a:spcBef>
                <a:spcPts val="5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Times New Roman"/>
                <a:cs typeface="Times New Roman"/>
              </a:rPr>
              <a:t>Devices </a:t>
            </a:r>
            <a:r>
              <a:rPr sz="2200" spc="5" dirty="0">
                <a:latin typeface="Times New Roman"/>
                <a:cs typeface="Times New Roman"/>
              </a:rPr>
              <a:t>are </a:t>
            </a:r>
            <a:r>
              <a:rPr sz="2200" spc="-5" dirty="0">
                <a:latin typeface="Times New Roman"/>
                <a:cs typeface="Times New Roman"/>
              </a:rPr>
              <a:t>connected using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wired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sz="2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wireless </a:t>
            </a:r>
            <a:r>
              <a:rPr sz="2200" spc="-5" dirty="0">
                <a:latin typeface="Times New Roman"/>
                <a:cs typeface="Times New Roman"/>
              </a:rPr>
              <a:t>transmission media  </a:t>
            </a:r>
            <a:r>
              <a:rPr sz="2200" dirty="0">
                <a:latin typeface="Times New Roman"/>
                <a:cs typeface="Times New Roman"/>
              </a:rPr>
              <a:t>such as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cable or</a:t>
            </a:r>
            <a:r>
              <a:rPr sz="22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air</a:t>
            </a:r>
            <a:r>
              <a:rPr sz="2200" spc="-2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Most </a:t>
            </a:r>
            <a:r>
              <a:rPr sz="2000" spc="-15" dirty="0">
                <a:latin typeface="Times New Roman"/>
                <a:cs typeface="Times New Roman"/>
              </a:rPr>
              <a:t>network use </a:t>
            </a:r>
            <a:r>
              <a:rPr sz="2000" spc="-5" dirty="0">
                <a:latin typeface="Times New Roman"/>
                <a:cs typeface="Times New Roman"/>
              </a:rPr>
              <a:t>distributed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40436" y="5272813"/>
            <a:ext cx="2201593" cy="1486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8433" y="467944"/>
            <a:ext cx="52431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3. Bus </a:t>
            </a:r>
            <a:r>
              <a:rPr spc="-55" dirty="0">
                <a:latin typeface="Times New Roman"/>
                <a:cs typeface="Times New Roman"/>
              </a:rPr>
              <a:t>Topology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cont..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176155"/>
              </p:ext>
            </p:extLst>
          </p:nvPr>
        </p:nvGraphicFramePr>
        <p:xfrm>
          <a:off x="679450" y="1365251"/>
          <a:ext cx="8001000" cy="4806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420">
                <a:tc>
                  <a:txBody>
                    <a:bodyPr/>
                    <a:lstStyle/>
                    <a:p>
                      <a:pPr marL="102743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Advantages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Disadvantages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42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very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simple to</a:t>
                      </a:r>
                      <a:r>
                        <a:rPr sz="2400" spc="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install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very </a:t>
                      </a:r>
                      <a:r>
                        <a:rPr sz="24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difficult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400" spc="3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troubleshoot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957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uses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less 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cable than</a:t>
                      </a:r>
                      <a:r>
                        <a:rPr sz="2400" spc="7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other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191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topologies.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provides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slow 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2400" spc="6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transfer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speed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969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is relatively</a:t>
                      </a:r>
                      <a:r>
                        <a:rPr sz="24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inexpensive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 marR="250190">
                        <a:lnSpc>
                          <a:spcPct val="125099"/>
                        </a:lnSpc>
                        <a:spcBef>
                          <a:spcPts val="6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single fault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bring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entire  network</a:t>
                      </a:r>
                      <a:r>
                        <a:rPr sz="24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down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972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Used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 small</a:t>
                      </a:r>
                      <a:r>
                        <a:rPr sz="2400" spc="-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networks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 marR="809625">
                        <a:lnSpc>
                          <a:spcPts val="3600"/>
                        </a:lnSpc>
                        <a:spcBef>
                          <a:spcPts val="170"/>
                        </a:spcBef>
                      </a:pPr>
                      <a:r>
                        <a:rPr sz="24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Difficult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to add </a:t>
                      </a:r>
                      <a:r>
                        <a:rPr sz="24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2400" spc="-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devices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.  Require modification</a:t>
                      </a: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replacement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 the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backbone.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878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24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easy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400" spc="9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understand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8433" y="421894"/>
            <a:ext cx="524256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3. Bus </a:t>
            </a:r>
            <a:r>
              <a:rPr spc="-55" dirty="0">
                <a:latin typeface="Times New Roman"/>
                <a:cs typeface="Times New Roman"/>
              </a:rPr>
              <a:t>Topology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48460"/>
            <a:ext cx="7769859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dirty="0">
                <a:latin typeface="Times New Roman"/>
                <a:cs typeface="Times New Roman"/>
              </a:rPr>
              <a:t>is the one of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first topologies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design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early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local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area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Traditional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Ethernet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LANs </a:t>
            </a:r>
            <a:r>
              <a:rPr sz="2400" dirty="0">
                <a:latin typeface="Times New Roman"/>
                <a:cs typeface="Times New Roman"/>
              </a:rPr>
              <a:t>use this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topology.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0" y="2905061"/>
            <a:ext cx="5718175" cy="3633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6095" y="480136"/>
            <a:ext cx="40474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4. Ring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Times New Roman"/>
                <a:cs typeface="Times New Roman"/>
              </a:rPr>
              <a:t>Topology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3855" indent="-344805">
              <a:lnSpc>
                <a:spcPts val="2630"/>
              </a:lnSpc>
              <a:spcBef>
                <a:spcPts val="105"/>
              </a:spcBef>
              <a:buFont typeface="Arial"/>
              <a:buChar char="•"/>
              <a:tabLst>
                <a:tab pos="364490" algn="l"/>
                <a:tab pos="365125" algn="l"/>
                <a:tab pos="1108710" algn="l"/>
                <a:tab pos="2029460" algn="l"/>
                <a:tab pos="2578100" algn="l"/>
                <a:tab pos="2867660" algn="l"/>
                <a:tab pos="4224655" algn="l"/>
                <a:tab pos="6111875" algn="l"/>
                <a:tab pos="7843520" algn="l"/>
              </a:tabLst>
            </a:pPr>
            <a:r>
              <a:rPr dirty="0"/>
              <a:t>E</a:t>
            </a:r>
            <a:r>
              <a:rPr spc="10" dirty="0"/>
              <a:t>a</a:t>
            </a:r>
            <a:r>
              <a:rPr dirty="0"/>
              <a:t>ch	de</a:t>
            </a:r>
            <a:r>
              <a:rPr spc="-20" dirty="0"/>
              <a:t>v</a:t>
            </a:r>
            <a:r>
              <a:rPr dirty="0"/>
              <a:t>i</a:t>
            </a:r>
            <a:r>
              <a:rPr spc="10" dirty="0"/>
              <a:t>c</a:t>
            </a:r>
            <a:r>
              <a:rPr dirty="0"/>
              <a:t>e	has	a	</a:t>
            </a:r>
            <a:r>
              <a:rPr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cated	</a:t>
            </a:r>
            <a:r>
              <a:rPr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-t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int	</a:t>
            </a:r>
            <a:r>
              <a:rPr dirty="0"/>
              <a:t>c</a:t>
            </a:r>
            <a:r>
              <a:rPr spc="-30" dirty="0"/>
              <a:t>o</a:t>
            </a:r>
            <a:r>
              <a:rPr dirty="0"/>
              <a:t>n</a:t>
            </a:r>
            <a:r>
              <a:rPr spc="-30" dirty="0"/>
              <a:t>f</a:t>
            </a:r>
            <a:r>
              <a:rPr dirty="0"/>
              <a:t>i</a:t>
            </a:r>
            <a:r>
              <a:rPr spc="-20" dirty="0"/>
              <a:t>g</a:t>
            </a:r>
            <a:r>
              <a:rPr dirty="0"/>
              <a:t>ura</a:t>
            </a:r>
            <a:r>
              <a:rPr spc="10" dirty="0"/>
              <a:t>t</a:t>
            </a:r>
            <a:r>
              <a:rPr dirty="0"/>
              <a:t>ion	</a:t>
            </a:r>
            <a:r>
              <a:rPr spc="5" dirty="0"/>
              <a:t>to</a:t>
            </a:r>
          </a:p>
          <a:p>
            <a:pPr marL="363855">
              <a:lnSpc>
                <a:spcPts val="2630"/>
              </a:lnSpc>
            </a:pPr>
            <a:r>
              <a:rPr spc="-5" dirty="0"/>
              <a:t>neighbors.</a:t>
            </a:r>
          </a:p>
          <a:p>
            <a:pPr marL="363855" indent="-344805">
              <a:lnSpc>
                <a:spcPts val="2630"/>
              </a:lnSpc>
              <a:spcBef>
                <a:spcPts val="265"/>
              </a:spcBef>
              <a:buFont typeface="Arial"/>
              <a:buChar char="•"/>
              <a:tabLst>
                <a:tab pos="364490" algn="l"/>
                <a:tab pos="365125" algn="l"/>
                <a:tab pos="1343025" algn="l"/>
                <a:tab pos="1769745" algn="l"/>
                <a:tab pos="2781935" algn="l"/>
                <a:tab pos="3580765" algn="l"/>
                <a:tab pos="4577715" algn="l"/>
                <a:tab pos="5038725" algn="l"/>
                <a:tab pos="6032500" algn="l"/>
                <a:tab pos="6800850" algn="l"/>
                <a:tab pos="7193915" algn="l"/>
              </a:tabLst>
            </a:pPr>
            <a:r>
              <a:rPr spc="-5" dirty="0">
                <a:solidFill>
                  <a:srgbClr val="FF0000"/>
                </a:solidFill>
              </a:rPr>
              <a:t>Signal	</a:t>
            </a:r>
            <a:r>
              <a:rPr dirty="0">
                <a:solidFill>
                  <a:srgbClr val="FF0000"/>
                </a:solidFill>
              </a:rPr>
              <a:t>is	passed	</a:t>
            </a:r>
            <a:r>
              <a:rPr spc="-5" dirty="0">
                <a:solidFill>
                  <a:srgbClr val="FF0000"/>
                </a:solidFill>
              </a:rPr>
              <a:t>from	</a:t>
            </a:r>
            <a:r>
              <a:rPr dirty="0">
                <a:solidFill>
                  <a:srgbClr val="FF0000"/>
                </a:solidFill>
              </a:rPr>
              <a:t>device	</a:t>
            </a:r>
            <a:r>
              <a:rPr spc="5" dirty="0">
                <a:solidFill>
                  <a:srgbClr val="FF0000"/>
                </a:solidFill>
              </a:rPr>
              <a:t>to	</a:t>
            </a:r>
            <a:r>
              <a:rPr spc="-5" dirty="0">
                <a:solidFill>
                  <a:srgbClr val="FF0000"/>
                </a:solidFill>
              </a:rPr>
              <a:t>device	</a:t>
            </a:r>
            <a:r>
              <a:rPr spc="-5" dirty="0"/>
              <a:t>until	</a:t>
            </a:r>
            <a:r>
              <a:rPr spc="-10" dirty="0"/>
              <a:t>it	</a:t>
            </a:r>
            <a:r>
              <a:rPr spc="-5" dirty="0"/>
              <a:t>reaches</a:t>
            </a:r>
          </a:p>
          <a:p>
            <a:pPr marL="363855">
              <a:lnSpc>
                <a:spcPts val="2630"/>
              </a:lnSpc>
            </a:pPr>
            <a:r>
              <a:rPr dirty="0"/>
              <a:t>destination.</a:t>
            </a:r>
          </a:p>
          <a:p>
            <a:pPr marL="363855" indent="-34480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pc="-5" dirty="0"/>
              <a:t>Signal </a:t>
            </a:r>
            <a:r>
              <a:rPr dirty="0"/>
              <a:t>is passed </a:t>
            </a:r>
            <a:r>
              <a:rPr spc="5" dirty="0"/>
              <a:t>in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one direction</a:t>
            </a:r>
            <a:r>
              <a:rPr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only</a:t>
            </a:r>
            <a:r>
              <a:rPr dirty="0"/>
              <a:t>.</a:t>
            </a:r>
          </a:p>
          <a:p>
            <a:pPr marL="363855" indent="-34480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pc="5" dirty="0">
                <a:solidFill>
                  <a:srgbClr val="FF0000"/>
                </a:solidFill>
              </a:rPr>
              <a:t>Each </a:t>
            </a:r>
            <a:r>
              <a:rPr spc="-5" dirty="0">
                <a:solidFill>
                  <a:srgbClr val="FF0000"/>
                </a:solidFill>
              </a:rPr>
              <a:t>device </a:t>
            </a:r>
            <a:r>
              <a:rPr dirty="0"/>
              <a:t>in the ring </a:t>
            </a:r>
            <a:r>
              <a:rPr dirty="0">
                <a:solidFill>
                  <a:srgbClr val="FF0000"/>
                </a:solidFill>
              </a:rPr>
              <a:t>incorporates a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repeater</a:t>
            </a:r>
            <a:r>
              <a:rPr spc="-10" dirty="0"/>
              <a:t>.</a:t>
            </a:r>
          </a:p>
          <a:p>
            <a:pPr marL="363855" indent="-34480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dirty="0">
                <a:solidFill>
                  <a:srgbClr val="FF0000"/>
                </a:solidFill>
              </a:rPr>
              <a:t>Repeater regenerates the bits and</a:t>
            </a:r>
            <a:r>
              <a:rPr spc="-130" dirty="0">
                <a:solidFill>
                  <a:srgbClr val="FF0000"/>
                </a:solidFill>
              </a:rPr>
              <a:t> </a:t>
            </a:r>
            <a:r>
              <a:rPr spc="5" dirty="0">
                <a:solidFill>
                  <a:srgbClr val="FF0000"/>
                </a:solidFill>
              </a:rPr>
              <a:t>pass</a:t>
            </a:r>
            <a:r>
              <a:rPr spc="5" dirty="0"/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2167001" y="4281551"/>
            <a:ext cx="4989310" cy="2439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250825"/>
            <a:ext cx="3120142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467944"/>
            <a:ext cx="549021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4. Ring </a:t>
            </a:r>
            <a:r>
              <a:rPr spc="-55" dirty="0">
                <a:latin typeface="Times New Roman"/>
                <a:cs typeface="Times New Roman"/>
              </a:rPr>
              <a:t>Topology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cont..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582567"/>
            <a:ext cx="8036559" cy="48469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300" b="1" spc="-5" dirty="0">
                <a:solidFill>
                  <a:srgbClr val="200DB3"/>
                </a:solidFill>
                <a:latin typeface="Times New Roman"/>
                <a:cs typeface="Times New Roman"/>
              </a:rPr>
              <a:t>Advantages</a:t>
            </a:r>
            <a:endParaRPr sz="23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300" dirty="0">
                <a:solidFill>
                  <a:srgbClr val="200DB3"/>
                </a:solidFill>
                <a:latin typeface="Times New Roman"/>
                <a:cs typeface="Times New Roman"/>
              </a:rPr>
              <a:t>Easy of install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200DB3"/>
                </a:solidFill>
                <a:latin typeface="Times New Roman"/>
                <a:cs typeface="Times New Roman"/>
              </a:rPr>
              <a:t>reconfigure</a:t>
            </a:r>
            <a:endParaRPr sz="2300">
              <a:latin typeface="Times New Roman"/>
              <a:cs typeface="Times New Roman"/>
            </a:endParaRPr>
          </a:p>
          <a:p>
            <a:pPr marL="1326515" lvl="2" indent="-45847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326515" algn="l"/>
                <a:tab pos="1327150" algn="l"/>
              </a:tabLst>
            </a:pPr>
            <a:r>
              <a:rPr sz="2300" spc="5" dirty="0">
                <a:latin typeface="Times New Roman"/>
                <a:cs typeface="Times New Roman"/>
              </a:rPr>
              <a:t>Each </a:t>
            </a:r>
            <a:r>
              <a:rPr sz="2300" spc="-5" dirty="0">
                <a:latin typeface="Times New Roman"/>
                <a:cs typeface="Times New Roman"/>
              </a:rPr>
              <a:t>device </a:t>
            </a:r>
            <a:r>
              <a:rPr sz="2300" dirty="0">
                <a:latin typeface="Times New Roman"/>
                <a:cs typeface="Times New Roman"/>
              </a:rPr>
              <a:t>is </a:t>
            </a: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linked (either </a:t>
            </a:r>
            <a:r>
              <a:rPr sz="2300" spc="-5" dirty="0">
                <a:solidFill>
                  <a:srgbClr val="FF0000"/>
                </a:solidFill>
                <a:latin typeface="Times New Roman"/>
                <a:cs typeface="Times New Roman"/>
              </a:rPr>
              <a:t>physically </a:t>
            </a: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or logically</a:t>
            </a:r>
            <a:r>
              <a:rPr sz="2300" dirty="0">
                <a:latin typeface="Times New Roman"/>
                <a:cs typeface="Times New Roman"/>
              </a:rPr>
              <a:t>)</a:t>
            </a:r>
            <a:r>
              <a:rPr sz="2300" spc="-10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to</a:t>
            </a:r>
            <a:endParaRPr sz="2300">
              <a:latin typeface="Times New Roman"/>
              <a:cs typeface="Times New Roman"/>
            </a:endParaRPr>
          </a:p>
          <a:p>
            <a:pPr marL="1326515">
              <a:lnSpc>
                <a:spcPct val="100000"/>
              </a:lnSpc>
              <a:spcBef>
                <a:spcPts val="700"/>
              </a:spcBef>
            </a:pPr>
            <a:r>
              <a:rPr sz="2300" dirty="0">
                <a:latin typeface="Times New Roman"/>
                <a:cs typeface="Times New Roman"/>
              </a:rPr>
              <a:t>only </a:t>
            </a:r>
            <a:r>
              <a:rPr sz="2300" spc="5" dirty="0">
                <a:latin typeface="Times New Roman"/>
                <a:cs typeface="Times New Roman"/>
              </a:rPr>
              <a:t>its </a:t>
            </a:r>
            <a:r>
              <a:rPr sz="2300" spc="5" dirty="0">
                <a:solidFill>
                  <a:srgbClr val="FF0000"/>
                </a:solidFill>
                <a:latin typeface="Times New Roman"/>
                <a:cs typeface="Times New Roman"/>
              </a:rPr>
              <a:t>immediate</a:t>
            </a:r>
            <a:r>
              <a:rPr sz="23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neighbors</a:t>
            </a:r>
            <a:r>
              <a:rPr sz="2300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  <a:p>
            <a:pPr marL="1326515" lvl="2" indent="-45847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1326515" algn="l"/>
                <a:tab pos="1327150" algn="l"/>
              </a:tabLst>
            </a:pPr>
            <a:r>
              <a:rPr sz="2300" spc="-80" dirty="0">
                <a:latin typeface="Times New Roman"/>
                <a:cs typeface="Times New Roman"/>
              </a:rPr>
              <a:t>To </a:t>
            </a: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add or delete a </a:t>
            </a:r>
            <a:r>
              <a:rPr sz="2300" spc="-5" dirty="0">
                <a:solidFill>
                  <a:srgbClr val="FF0000"/>
                </a:solidFill>
                <a:latin typeface="Times New Roman"/>
                <a:cs typeface="Times New Roman"/>
              </a:rPr>
              <a:t>device </a:t>
            </a:r>
            <a:r>
              <a:rPr sz="2300" dirty="0">
                <a:latin typeface="Times New Roman"/>
                <a:cs typeface="Times New Roman"/>
              </a:rPr>
              <a:t>– </a:t>
            </a:r>
            <a:r>
              <a:rPr sz="2300" spc="-5" dirty="0">
                <a:solidFill>
                  <a:srgbClr val="FF0000"/>
                </a:solidFill>
                <a:latin typeface="Times New Roman"/>
                <a:cs typeface="Times New Roman"/>
              </a:rPr>
              <a:t>change </a:t>
            </a: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only </a:t>
            </a:r>
            <a:r>
              <a:rPr sz="2300" spc="-5" dirty="0">
                <a:solidFill>
                  <a:srgbClr val="FF0000"/>
                </a:solidFill>
                <a:latin typeface="Times New Roman"/>
                <a:cs typeface="Times New Roman"/>
              </a:rPr>
              <a:t>two</a:t>
            </a:r>
            <a:r>
              <a:rPr sz="23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connections.</a:t>
            </a:r>
            <a:endParaRPr sz="23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300" spc="-5" dirty="0">
                <a:solidFill>
                  <a:srgbClr val="200DB3"/>
                </a:solidFill>
                <a:latin typeface="Times New Roman"/>
                <a:cs typeface="Times New Roman"/>
              </a:rPr>
              <a:t>Fault </a:t>
            </a:r>
            <a:r>
              <a:rPr sz="2300" dirty="0">
                <a:solidFill>
                  <a:srgbClr val="200DB3"/>
                </a:solidFill>
                <a:latin typeface="Times New Roman"/>
                <a:cs typeface="Times New Roman"/>
              </a:rPr>
              <a:t>isolation </a:t>
            </a:r>
            <a:r>
              <a:rPr sz="2300" dirty="0">
                <a:latin typeface="Times New Roman"/>
                <a:cs typeface="Times New Roman"/>
              </a:rPr>
              <a:t>is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00DB3"/>
                </a:solidFill>
                <a:latin typeface="Times New Roman"/>
                <a:cs typeface="Times New Roman"/>
              </a:rPr>
              <a:t>simple</a:t>
            </a:r>
            <a:r>
              <a:rPr sz="2300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156335" algn="l"/>
              </a:tabLst>
            </a:pPr>
            <a:r>
              <a:rPr sz="2300" dirty="0">
                <a:latin typeface="Times New Roman"/>
                <a:cs typeface="Times New Roman"/>
              </a:rPr>
              <a:t>A </a:t>
            </a:r>
            <a:r>
              <a:rPr sz="2300" spc="-5" dirty="0">
                <a:solidFill>
                  <a:srgbClr val="FF0000"/>
                </a:solidFill>
                <a:latin typeface="Times New Roman"/>
                <a:cs typeface="Times New Roman"/>
              </a:rPr>
              <a:t>signal </a:t>
            </a: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is circulating at all</a:t>
            </a:r>
            <a:r>
              <a:rPr sz="2300" spc="-2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FF0000"/>
                </a:solidFill>
                <a:latin typeface="Times New Roman"/>
                <a:cs typeface="Times New Roman"/>
              </a:rPr>
              <a:t>times</a:t>
            </a:r>
            <a:r>
              <a:rPr sz="2300" spc="5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1156335" algn="l"/>
              </a:tabLst>
            </a:pPr>
            <a:r>
              <a:rPr sz="2300" spc="-15" dirty="0">
                <a:latin typeface="Times New Roman"/>
                <a:cs typeface="Times New Roman"/>
              </a:rPr>
              <a:t>If </a:t>
            </a:r>
            <a:r>
              <a:rPr sz="2300" dirty="0">
                <a:latin typeface="Times New Roman"/>
                <a:cs typeface="Times New Roman"/>
              </a:rPr>
              <a:t>one </a:t>
            </a:r>
            <a:r>
              <a:rPr sz="2300" spc="-5" dirty="0">
                <a:solidFill>
                  <a:srgbClr val="FF0000"/>
                </a:solidFill>
                <a:latin typeface="Times New Roman"/>
                <a:cs typeface="Times New Roman"/>
              </a:rPr>
              <a:t>device </a:t>
            </a: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does not receive a </a:t>
            </a:r>
            <a:r>
              <a:rPr sz="2300" spc="-5" dirty="0">
                <a:solidFill>
                  <a:srgbClr val="FF0000"/>
                </a:solidFill>
                <a:latin typeface="Times New Roman"/>
                <a:cs typeface="Times New Roman"/>
              </a:rPr>
              <a:t>signal </a:t>
            </a: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within a </a:t>
            </a:r>
            <a:r>
              <a:rPr sz="2300" spc="-5" dirty="0">
                <a:solidFill>
                  <a:srgbClr val="FF0000"/>
                </a:solidFill>
                <a:latin typeface="Times New Roman"/>
                <a:cs typeface="Times New Roman"/>
              </a:rPr>
              <a:t>specified</a:t>
            </a:r>
            <a:endParaRPr sz="23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700"/>
              </a:spcBef>
            </a:pP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period</a:t>
            </a:r>
            <a:r>
              <a:rPr sz="2300" dirty="0">
                <a:latin typeface="Times New Roman"/>
                <a:cs typeface="Times New Roman"/>
              </a:rPr>
              <a:t>, it can </a:t>
            </a:r>
            <a:r>
              <a:rPr sz="2300" spc="-5" dirty="0">
                <a:solidFill>
                  <a:srgbClr val="FF0000"/>
                </a:solidFill>
                <a:latin typeface="Times New Roman"/>
                <a:cs typeface="Times New Roman"/>
              </a:rPr>
              <a:t>issue </a:t>
            </a:r>
            <a:r>
              <a:rPr sz="2300" spc="5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23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FF0000"/>
                </a:solidFill>
                <a:latin typeface="Times New Roman"/>
                <a:cs typeface="Times New Roman"/>
              </a:rPr>
              <a:t>alarm</a:t>
            </a:r>
            <a:r>
              <a:rPr sz="2300" spc="5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  <a:p>
            <a:pPr marL="1155700" marR="292100" lvl="2" indent="-228600">
              <a:lnSpc>
                <a:spcPct val="124400"/>
              </a:lnSpc>
              <a:spcBef>
                <a:spcPts val="20"/>
              </a:spcBef>
              <a:buFont typeface="Arial"/>
              <a:buChar char="•"/>
              <a:tabLst>
                <a:tab pos="1156335" algn="l"/>
              </a:tabLst>
            </a:pPr>
            <a:r>
              <a:rPr sz="2300" dirty="0">
                <a:latin typeface="Times New Roman"/>
                <a:cs typeface="Times New Roman"/>
              </a:rPr>
              <a:t>Alarm </a:t>
            </a: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alerts the network operator </a:t>
            </a:r>
            <a:r>
              <a:rPr sz="2300" dirty="0">
                <a:latin typeface="Times New Roman"/>
                <a:cs typeface="Times New Roman"/>
              </a:rPr>
              <a:t>to the problem and</a:t>
            </a:r>
            <a:r>
              <a:rPr sz="2300" spc="-19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its  location.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3600" y="152400"/>
            <a:ext cx="3120142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467944"/>
            <a:ext cx="549021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4. Ring </a:t>
            </a:r>
            <a:r>
              <a:rPr spc="-55" dirty="0">
                <a:latin typeface="Times New Roman"/>
                <a:cs typeface="Times New Roman"/>
              </a:rPr>
              <a:t>Topology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cont..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581957"/>
            <a:ext cx="7971155" cy="368490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200DB3"/>
                </a:solidFill>
                <a:latin typeface="Times New Roman"/>
                <a:cs typeface="Times New Roman"/>
              </a:rPr>
              <a:t>Disadvantage</a:t>
            </a:r>
            <a:endParaRPr sz="24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solidFill>
                  <a:srgbClr val="200DB3"/>
                </a:solidFill>
                <a:latin typeface="Times New Roman"/>
                <a:cs typeface="Times New Roman"/>
              </a:rPr>
              <a:t>Unidirectional </a:t>
            </a:r>
            <a:r>
              <a:rPr sz="2400" spc="-15" dirty="0">
                <a:solidFill>
                  <a:srgbClr val="200DB3"/>
                </a:solidFill>
                <a:latin typeface="Times New Roman"/>
                <a:cs typeface="Times New Roman"/>
              </a:rPr>
              <a:t>traffic</a:t>
            </a:r>
            <a:endParaRPr sz="2400">
              <a:latin typeface="Times New Roman"/>
              <a:cs typeface="Times New Roman"/>
            </a:endParaRPr>
          </a:p>
          <a:p>
            <a:pPr marL="1326515" lvl="2" indent="-45847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1326515" algn="l"/>
                <a:tab pos="132715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break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ring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disable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entire</a:t>
            </a:r>
            <a:r>
              <a:rPr sz="2400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527685" indent="-457834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weakness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solved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by </a:t>
            </a:r>
            <a:r>
              <a:rPr sz="2400" dirty="0">
                <a:latin typeface="Times New Roman"/>
                <a:cs typeface="Times New Roman"/>
              </a:rPr>
              <a:t>using 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dual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ring </a:t>
            </a:r>
            <a:r>
              <a:rPr sz="2400" dirty="0">
                <a:latin typeface="Times New Roman"/>
                <a:cs typeface="Times New Roman"/>
              </a:rPr>
              <a:t>or 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switch</a:t>
            </a:r>
            <a:endParaRPr sz="24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capable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closing </a:t>
            </a:r>
            <a:r>
              <a:rPr sz="2400" spc="-20" dirty="0">
                <a:latin typeface="Times New Roman"/>
                <a:cs typeface="Times New Roman"/>
              </a:rPr>
              <a:t>off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break.</a:t>
            </a:r>
            <a:endParaRPr sz="24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25"/>
              </a:spcBef>
              <a:buFont typeface="Arial"/>
              <a:buChar char="–"/>
              <a:tabLst>
                <a:tab pos="927100" algn="l"/>
                <a:tab pos="92773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Secondary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ring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redundant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20"/>
              </a:spcBef>
              <a:buFont typeface="Arial"/>
              <a:buChar char="–"/>
              <a:tabLst>
                <a:tab pos="927100" algn="l"/>
                <a:tab pos="927735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dirty="0">
                <a:latin typeface="Times New Roman"/>
                <a:cs typeface="Times New Roman"/>
              </a:rPr>
              <a:t>is used </a:t>
            </a:r>
            <a:r>
              <a:rPr sz="2400" spc="-10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backup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case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Times New Roman"/>
                <a:cs typeface="Times New Roman"/>
              </a:rPr>
              <a:t>primary </a:t>
            </a:r>
            <a:r>
              <a:rPr sz="2400" b="1" spc="-5" dirty="0">
                <a:latin typeface="Times New Roman"/>
                <a:cs typeface="Times New Roman"/>
              </a:rPr>
              <a:t>ring </a:t>
            </a:r>
            <a:r>
              <a:rPr sz="2400" spc="-5" dirty="0">
                <a:latin typeface="Times New Roman"/>
                <a:cs typeface="Times New Roman"/>
              </a:rPr>
              <a:t>fails.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5000" y="3692525"/>
            <a:ext cx="3241675" cy="266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514" y="467944"/>
            <a:ext cx="549021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4. Ring </a:t>
            </a:r>
            <a:r>
              <a:rPr spc="-55" dirty="0">
                <a:latin typeface="Times New Roman"/>
                <a:cs typeface="Times New Roman"/>
              </a:rPr>
              <a:t>Topology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24660"/>
            <a:ext cx="79298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5" dirty="0">
                <a:latin typeface="Times New Roman"/>
                <a:cs typeface="Times New Roman"/>
              </a:rPr>
              <a:t>Ex: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IBM </a:t>
            </a:r>
            <a:r>
              <a:rPr sz="2400" spc="-5" dirty="0">
                <a:latin typeface="Times New Roman"/>
                <a:cs typeface="Times New Roman"/>
              </a:rPr>
              <a:t>introduced </a:t>
            </a:r>
            <a:r>
              <a:rPr sz="2400" dirty="0">
                <a:latin typeface="Times New Roman"/>
                <a:cs typeface="Times New Roman"/>
              </a:rPr>
              <a:t>its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Token-Ring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local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area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</a:t>
            </a:r>
            <a:r>
              <a:rPr sz="24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(LAN</a:t>
            </a:r>
            <a:r>
              <a:rPr sz="2400" spc="-1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8833" y="2532329"/>
            <a:ext cx="3953050" cy="2866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0561" y="2488183"/>
            <a:ext cx="471868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1. Network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Criteria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0561" y="467944"/>
            <a:ext cx="47205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1. </a:t>
            </a:r>
            <a:r>
              <a:rPr spc="-10" dirty="0">
                <a:latin typeface="Times New Roman"/>
                <a:cs typeface="Times New Roman"/>
              </a:rPr>
              <a:t>Network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Criteria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24660"/>
            <a:ext cx="7709534" cy="236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network </a:t>
            </a:r>
            <a:r>
              <a:rPr sz="2400" dirty="0">
                <a:latin typeface="Times New Roman"/>
                <a:cs typeface="Times New Roman"/>
              </a:rPr>
              <a:t>must be </a:t>
            </a:r>
            <a:r>
              <a:rPr sz="2400" spc="-5" dirty="0">
                <a:latin typeface="Times New Roman"/>
                <a:cs typeface="Times New Roman"/>
              </a:rPr>
              <a:t>able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meet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certain number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criteria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550">
              <a:latin typeface="Times New Roman"/>
              <a:cs typeface="Times New Roman"/>
            </a:endParaRPr>
          </a:p>
          <a:p>
            <a:pPr marL="927100" lvl="1" indent="-516255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Performance</a:t>
            </a:r>
            <a:endParaRPr sz="2800">
              <a:latin typeface="Times New Roman"/>
              <a:cs typeface="Times New Roman"/>
            </a:endParaRPr>
          </a:p>
          <a:p>
            <a:pPr marL="927100" lvl="1" indent="-51625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Reliability</a:t>
            </a:r>
            <a:endParaRPr sz="2800">
              <a:latin typeface="Times New Roman"/>
              <a:cs typeface="Times New Roman"/>
            </a:endParaRPr>
          </a:p>
          <a:p>
            <a:pPr marL="927100" lvl="1" indent="-51625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Security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8186" y="467944"/>
            <a:ext cx="61671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1. </a:t>
            </a:r>
            <a:r>
              <a:rPr spc="-10" dirty="0">
                <a:latin typeface="Times New Roman"/>
                <a:cs typeface="Times New Roman"/>
              </a:rPr>
              <a:t>Network Criteria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51496"/>
            <a:ext cx="7968615" cy="375792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Performance</a:t>
            </a:r>
            <a:endParaRPr sz="2400">
              <a:latin typeface="Times New Roman"/>
              <a:cs typeface="Times New Roman"/>
            </a:endParaRPr>
          </a:p>
          <a:p>
            <a:pPr marL="756285" marR="438784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Measured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many </a:t>
            </a:r>
            <a:r>
              <a:rPr sz="2400" spc="-20" dirty="0">
                <a:latin typeface="Times New Roman"/>
                <a:cs typeface="Times New Roman"/>
              </a:rPr>
              <a:t>ways, </a:t>
            </a:r>
            <a:r>
              <a:rPr sz="2400" dirty="0">
                <a:latin typeface="Times New Roman"/>
                <a:cs typeface="Times New Roman"/>
              </a:rPr>
              <a:t>including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transit and response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marL="1384300" lvl="2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Transit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time:</a:t>
            </a:r>
            <a:endParaRPr sz="2400">
              <a:latin typeface="Times New Roman"/>
              <a:cs typeface="Times New Roman"/>
            </a:endParaRPr>
          </a:p>
          <a:p>
            <a:pPr marL="1612900" marR="479425" lvl="3" indent="-2286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61353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Amount of time </a:t>
            </a:r>
            <a:r>
              <a:rPr sz="2400" spc="-5" dirty="0">
                <a:latin typeface="Times New Roman"/>
                <a:cs typeface="Times New Roman"/>
              </a:rPr>
              <a:t>required </a:t>
            </a:r>
            <a:r>
              <a:rPr sz="2400" dirty="0">
                <a:latin typeface="Times New Roman"/>
                <a:cs typeface="Times New Roman"/>
              </a:rPr>
              <a:t>for a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message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travel </a:t>
            </a:r>
            <a:r>
              <a:rPr sz="2400" spc="-5" dirty="0">
                <a:latin typeface="Times New Roman"/>
                <a:cs typeface="Times New Roman"/>
              </a:rPr>
              <a:t> from </a:t>
            </a:r>
            <a:r>
              <a:rPr sz="2400" dirty="0">
                <a:latin typeface="Times New Roman"/>
                <a:cs typeface="Times New Roman"/>
              </a:rPr>
              <a:t>one </a:t>
            </a:r>
            <a:r>
              <a:rPr sz="2400" spc="-5" dirty="0">
                <a:latin typeface="Times New Roman"/>
                <a:cs typeface="Times New Roman"/>
              </a:rPr>
              <a:t>device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another.</a:t>
            </a:r>
            <a:endParaRPr sz="2400">
              <a:latin typeface="Times New Roman"/>
              <a:cs typeface="Times New Roman"/>
            </a:endParaRPr>
          </a:p>
          <a:p>
            <a:pPr marL="1384300" lvl="2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Response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time: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61353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Elapsed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time </a:t>
            </a:r>
            <a:r>
              <a:rPr sz="2400" spc="-5" dirty="0">
                <a:latin typeface="Times New Roman"/>
                <a:cs typeface="Times New Roman"/>
              </a:rPr>
              <a:t>between an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inquiry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and beginning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response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8186" y="467944"/>
            <a:ext cx="61671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1. </a:t>
            </a:r>
            <a:r>
              <a:rPr spc="-10" dirty="0">
                <a:latin typeface="Times New Roman"/>
                <a:cs typeface="Times New Roman"/>
              </a:rPr>
              <a:t>Network Criteria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51496"/>
            <a:ext cx="6167755" cy="26606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Performance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depends </a:t>
            </a:r>
            <a:r>
              <a:rPr sz="2400" dirty="0">
                <a:latin typeface="Times New Roman"/>
                <a:cs typeface="Times New Roman"/>
              </a:rPr>
              <a:t>on 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number of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factors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including</a:t>
            </a:r>
            <a:endParaRPr sz="2400">
              <a:latin typeface="Times New Roman"/>
              <a:cs typeface="Times New Roman"/>
            </a:endParaRPr>
          </a:p>
          <a:p>
            <a:pPr marL="1384300" lvl="2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Number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users</a:t>
            </a:r>
            <a:endParaRPr sz="2400">
              <a:latin typeface="Times New Roman"/>
              <a:cs typeface="Times New Roman"/>
            </a:endParaRPr>
          </a:p>
          <a:p>
            <a:pPr marL="1384300" lvl="2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Type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transmission</a:t>
            </a:r>
            <a:r>
              <a:rPr sz="2400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medium</a:t>
            </a:r>
            <a:endParaRPr sz="2400">
              <a:latin typeface="Times New Roman"/>
              <a:cs typeface="Times New Roman"/>
            </a:endParaRPr>
          </a:p>
          <a:p>
            <a:pPr marL="1384300" lvl="2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Capabilities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connected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hardware</a:t>
            </a:r>
            <a:endParaRPr sz="2400">
              <a:latin typeface="Times New Roman"/>
              <a:cs typeface="Times New Roman"/>
            </a:endParaRPr>
          </a:p>
          <a:p>
            <a:pPr marL="1384300" lvl="2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Efficiency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software.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8186" y="467944"/>
            <a:ext cx="61671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1. </a:t>
            </a:r>
            <a:r>
              <a:rPr spc="-10" dirty="0">
                <a:latin typeface="Times New Roman"/>
                <a:cs typeface="Times New Roman"/>
              </a:rPr>
              <a:t>Network Criteria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81957"/>
            <a:ext cx="8077200" cy="414210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19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Performance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2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evaluated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two contradictory networking</a:t>
            </a:r>
            <a:r>
              <a:rPr sz="2400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metrics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384300" lvl="2" indent="-457834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Throughput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720"/>
              </a:spcBef>
              <a:buFont typeface="Arial"/>
              <a:buChar char="–"/>
              <a:tabLst>
                <a:tab pos="161353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More</a:t>
            </a:r>
            <a:endParaRPr sz="2400">
              <a:latin typeface="Times New Roman"/>
              <a:cs typeface="Times New Roman"/>
            </a:endParaRPr>
          </a:p>
          <a:p>
            <a:pPr marL="456565" marR="5941060" lvl="2" indent="-456565" algn="r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56565" algn="l"/>
                <a:tab pos="138493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lay</a:t>
            </a:r>
            <a:endParaRPr sz="2400">
              <a:latin typeface="Times New Roman"/>
              <a:cs typeface="Times New Roman"/>
            </a:endParaRPr>
          </a:p>
          <a:p>
            <a:pPr marL="228600" marR="5904865" lvl="3" indent="-228600" algn="r">
              <a:lnSpc>
                <a:spcPct val="100000"/>
              </a:lnSpc>
              <a:spcBef>
                <a:spcPts val="725"/>
              </a:spcBef>
              <a:buFont typeface="Arial"/>
              <a:buChar char="–"/>
              <a:tabLst>
                <a:tab pos="228600" algn="l"/>
              </a:tabLst>
            </a:pP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ss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25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Contradictory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2400" spc="-2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try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more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network,  we </a:t>
            </a:r>
            <a:r>
              <a:rPr sz="2400" spc="10" dirty="0">
                <a:latin typeface="Times New Roman"/>
                <a:cs typeface="Times New Roman"/>
              </a:rPr>
              <a:t>may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increase throughput </a:t>
            </a:r>
            <a:r>
              <a:rPr sz="2400" dirty="0">
                <a:latin typeface="Times New Roman"/>
                <a:cs typeface="Times New Roman"/>
              </a:rPr>
              <a:t>but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increase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delay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because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traffic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congestion </a:t>
            </a:r>
            <a:r>
              <a:rPr sz="2400" dirty="0">
                <a:latin typeface="Times New Roman"/>
                <a:cs typeface="Times New Roman"/>
              </a:rPr>
              <a:t>in 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network.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8186" y="467944"/>
            <a:ext cx="61671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1. </a:t>
            </a:r>
            <a:r>
              <a:rPr spc="-10" dirty="0">
                <a:latin typeface="Times New Roman"/>
                <a:cs typeface="Times New Roman"/>
              </a:rPr>
              <a:t>Network Criteria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51496"/>
            <a:ext cx="6785609" cy="22212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Reliability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measured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1384300" lvl="2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Frequency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failure</a:t>
            </a:r>
            <a:endParaRPr sz="2400">
              <a:latin typeface="Times New Roman"/>
              <a:cs typeface="Times New Roman"/>
            </a:endParaRPr>
          </a:p>
          <a:p>
            <a:pPr marL="1384300" lvl="2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Time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takes </a:t>
            </a:r>
            <a:r>
              <a:rPr sz="2400" dirty="0">
                <a:latin typeface="Times New Roman"/>
                <a:cs typeface="Times New Roman"/>
              </a:rPr>
              <a:t>a link to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recover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from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failure</a:t>
            </a:r>
            <a:endParaRPr sz="2400">
              <a:latin typeface="Times New Roman"/>
              <a:cs typeface="Times New Roman"/>
            </a:endParaRPr>
          </a:p>
          <a:p>
            <a:pPr marL="1384300" lvl="2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Network’s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robustness </a:t>
            </a:r>
            <a:r>
              <a:rPr sz="2400" dirty="0">
                <a:latin typeface="Times New Roman"/>
                <a:cs typeface="Times New Roman"/>
              </a:rPr>
              <a:t>in a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catastrophe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1554</Words>
  <Application>Microsoft Office PowerPoint</Application>
  <PresentationFormat>On-screen Show (4:3)</PresentationFormat>
  <Paragraphs>222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Carlito</vt:lpstr>
      <vt:lpstr>Times New Roman</vt:lpstr>
      <vt:lpstr>Office Theme</vt:lpstr>
      <vt:lpstr>NETWORKS</vt:lpstr>
      <vt:lpstr>Overview</vt:lpstr>
      <vt:lpstr>Networks</vt:lpstr>
      <vt:lpstr>1. Network Criteria</vt:lpstr>
      <vt:lpstr>1. Network Criteria</vt:lpstr>
      <vt:lpstr>1. Network Criteria cont..</vt:lpstr>
      <vt:lpstr>1. Network Criteria cont..</vt:lpstr>
      <vt:lpstr>1. Network Criteria cont..</vt:lpstr>
      <vt:lpstr>1. Network Criteria cont..</vt:lpstr>
      <vt:lpstr>1. Network Criteria cont..</vt:lpstr>
      <vt:lpstr>A simple network</vt:lpstr>
      <vt:lpstr>Sharing a printer in a stand-alone  environment</vt:lpstr>
      <vt:lpstr>Sharing a printer in a networking  environment</vt:lpstr>
      <vt:lpstr>Common network elements</vt:lpstr>
      <vt:lpstr>Applications of Networks</vt:lpstr>
      <vt:lpstr>2. Physical Structures</vt:lpstr>
      <vt:lpstr>2.1 Type of Connection</vt:lpstr>
      <vt:lpstr>2.1 Type of Connection cont..</vt:lpstr>
      <vt:lpstr>2.2 Physical Topology</vt:lpstr>
      <vt:lpstr>1. Mesh topology</vt:lpstr>
      <vt:lpstr>1. Mesh topology</vt:lpstr>
      <vt:lpstr>1. Mesh topology cont..</vt:lpstr>
      <vt:lpstr>1. Mesh topology cont..</vt:lpstr>
      <vt:lpstr>1. Mesh topology cont..</vt:lpstr>
      <vt:lpstr>1. Mesh topology cont..</vt:lpstr>
      <vt:lpstr>2. Star Topology</vt:lpstr>
      <vt:lpstr>2. Star Topology cont..</vt:lpstr>
      <vt:lpstr>2. Star Topology cont..</vt:lpstr>
      <vt:lpstr>3. Bus Topology</vt:lpstr>
      <vt:lpstr>3. Bus Topology cont..</vt:lpstr>
      <vt:lpstr>3. Bus Topology cont..</vt:lpstr>
      <vt:lpstr>4. Ring Topology</vt:lpstr>
      <vt:lpstr>4. Ring Topology cont..</vt:lpstr>
      <vt:lpstr>4. Ring Topology cont..</vt:lpstr>
      <vt:lpstr>4. Ring Topology cont..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Introduction</dc:title>
  <dc:creator>admin</dc:creator>
  <cp:lastModifiedBy>santhi navaganesh</cp:lastModifiedBy>
  <cp:revision>5</cp:revision>
  <dcterms:created xsi:type="dcterms:W3CDTF">2022-01-04T05:52:12Z</dcterms:created>
  <dcterms:modified xsi:type="dcterms:W3CDTF">2022-01-04T09:23:59Z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2022-01-04T00:00:00Z</vt:filetime>
  </property>
</Properties>
</file>