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603" r:id="rId30"/>
    <p:sldId id="604" r:id="rId31"/>
    <p:sldId id="617" r:id="rId32"/>
    <p:sldId id="605" r:id="rId33"/>
    <p:sldId id="624" r:id="rId34"/>
    <p:sldId id="625" r:id="rId35"/>
    <p:sldId id="606" r:id="rId36"/>
    <p:sldId id="626" r:id="rId37"/>
    <p:sldId id="607" r:id="rId38"/>
    <p:sldId id="628" r:id="rId39"/>
    <p:sldId id="627" r:id="rId4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83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A09A372F-EE48-4946-B0FD-22AEE9A3C50F}" type="datetimeFigureOut">
              <a:rPr lang="en-IN" smtClean="0"/>
              <a:t>21-09-2022</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CC25DE8-6406-49D1-9DBE-5CBCB1473151}" type="slidenum">
              <a:rPr lang="en-IN" smtClean="0"/>
              <a:t>‹#›</a:t>
            </a:fld>
            <a:endParaRPr lang="en-IN"/>
          </a:p>
        </p:txBody>
      </p:sp>
    </p:spTree>
    <p:extLst>
      <p:ext uri="{BB962C8B-B14F-4D97-AF65-F5344CB8AC3E}">
        <p14:creationId xmlns:p14="http://schemas.microsoft.com/office/powerpoint/2010/main" val="511444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38BC421F-2072-063D-B79B-3D003A92024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ADE5CED1-D3DF-4F15-B11E-75A3B00F0AD5}" type="slidenum">
              <a:rPr lang="en-US" altLang="en-US" b="0"/>
              <a:pPr/>
              <a:t>29</a:t>
            </a:fld>
            <a:endParaRPr lang="en-US" altLang="en-US" b="0"/>
          </a:p>
        </p:txBody>
      </p:sp>
      <p:sp>
        <p:nvSpPr>
          <p:cNvPr id="73731" name="Rectangle 2">
            <a:extLst>
              <a:ext uri="{FF2B5EF4-FFF2-40B4-BE49-F238E27FC236}">
                <a16:creationId xmlns:a16="http://schemas.microsoft.com/office/drawing/2014/main" id="{FF405ADC-8B7F-9672-B40A-058415DD1F1C}"/>
              </a:ext>
            </a:extLst>
          </p:cNvPr>
          <p:cNvSpPr>
            <a:spLocks noRot="1" noChangeArrowheads="1" noTextEdit="1"/>
          </p:cNvSpPr>
          <p:nvPr>
            <p:ph type="sldImg"/>
          </p:nvPr>
        </p:nvSpPr>
        <p:spPr>
          <a:ln/>
        </p:spPr>
      </p:sp>
      <p:sp>
        <p:nvSpPr>
          <p:cNvPr id="73732" name="Rectangle 3">
            <a:extLst>
              <a:ext uri="{FF2B5EF4-FFF2-40B4-BE49-F238E27FC236}">
                <a16:creationId xmlns:a16="http://schemas.microsoft.com/office/drawing/2014/main" id="{763AE77F-7E42-2114-39B6-A7B2A9C4C3F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D3DF6D85-1DDB-8848-AAE0-195DA41BE02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8BD8C49F-A4FE-4229-A7E1-C7AFC4DEAB50}" type="slidenum">
              <a:rPr lang="en-US" altLang="en-US" b="0"/>
              <a:pPr/>
              <a:t>38</a:t>
            </a:fld>
            <a:endParaRPr lang="en-US" altLang="en-US" b="0"/>
          </a:p>
        </p:txBody>
      </p:sp>
      <p:sp>
        <p:nvSpPr>
          <p:cNvPr id="92163" name="Rectangle 2">
            <a:extLst>
              <a:ext uri="{FF2B5EF4-FFF2-40B4-BE49-F238E27FC236}">
                <a16:creationId xmlns:a16="http://schemas.microsoft.com/office/drawing/2014/main" id="{610067E9-EB4E-CD43-2A18-84351CC7FECA}"/>
              </a:ext>
            </a:extLst>
          </p:cNvPr>
          <p:cNvSpPr>
            <a:spLocks noRot="1" noChangeArrowheads="1" noTextEdit="1"/>
          </p:cNvSpPr>
          <p:nvPr>
            <p:ph type="sldImg"/>
          </p:nvPr>
        </p:nvSpPr>
        <p:spPr>
          <a:ln/>
        </p:spPr>
      </p:sp>
      <p:sp>
        <p:nvSpPr>
          <p:cNvPr id="92164" name="Rectangle 3">
            <a:extLst>
              <a:ext uri="{FF2B5EF4-FFF2-40B4-BE49-F238E27FC236}">
                <a16:creationId xmlns:a16="http://schemas.microsoft.com/office/drawing/2014/main" id="{4543AD1B-BB6A-7F44-B2F0-244DD714AA0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E9F95879-7E44-3EEC-F9B8-0F2DEB6CEE3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3F59FE25-CA30-4C9E-A8D1-A7B5FA71BE9E}" type="slidenum">
              <a:rPr lang="en-US" altLang="en-US" b="0"/>
              <a:pPr/>
              <a:t>39</a:t>
            </a:fld>
            <a:endParaRPr lang="en-US" altLang="en-US" b="0"/>
          </a:p>
        </p:txBody>
      </p:sp>
      <p:sp>
        <p:nvSpPr>
          <p:cNvPr id="94211" name="Rectangle 2">
            <a:extLst>
              <a:ext uri="{FF2B5EF4-FFF2-40B4-BE49-F238E27FC236}">
                <a16:creationId xmlns:a16="http://schemas.microsoft.com/office/drawing/2014/main" id="{291D8952-B643-78FB-E521-35A5A7F2989E}"/>
              </a:ext>
            </a:extLst>
          </p:cNvPr>
          <p:cNvSpPr>
            <a:spLocks noRot="1" noChangeArrowheads="1" noTextEdit="1"/>
          </p:cNvSpPr>
          <p:nvPr>
            <p:ph type="sldImg"/>
          </p:nvPr>
        </p:nvSpPr>
        <p:spPr>
          <a:ln/>
        </p:spPr>
      </p:sp>
      <p:sp>
        <p:nvSpPr>
          <p:cNvPr id="94212" name="Rectangle 3">
            <a:extLst>
              <a:ext uri="{FF2B5EF4-FFF2-40B4-BE49-F238E27FC236}">
                <a16:creationId xmlns:a16="http://schemas.microsoft.com/office/drawing/2014/main" id="{C167AA56-80B3-EF1C-BA7B-EE408D60939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085B074A-4171-DC78-E8BA-FDFF7789E2C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BD20ECD9-763F-4559-8331-0D00104055FC}" type="slidenum">
              <a:rPr lang="en-US" altLang="en-US" b="0"/>
              <a:pPr/>
              <a:t>30</a:t>
            </a:fld>
            <a:endParaRPr lang="en-US" altLang="en-US" b="0"/>
          </a:p>
        </p:txBody>
      </p:sp>
      <p:sp>
        <p:nvSpPr>
          <p:cNvPr id="75779" name="Rectangle 2">
            <a:extLst>
              <a:ext uri="{FF2B5EF4-FFF2-40B4-BE49-F238E27FC236}">
                <a16:creationId xmlns:a16="http://schemas.microsoft.com/office/drawing/2014/main" id="{DF3FE3B2-0D1F-D2AB-9637-D49490073336}"/>
              </a:ext>
            </a:extLst>
          </p:cNvPr>
          <p:cNvSpPr>
            <a:spLocks noRot="1" noChangeArrowheads="1" noTextEdit="1"/>
          </p:cNvSpPr>
          <p:nvPr>
            <p:ph type="sldImg"/>
          </p:nvPr>
        </p:nvSpPr>
        <p:spPr>
          <a:ln/>
        </p:spPr>
      </p:sp>
      <p:sp>
        <p:nvSpPr>
          <p:cNvPr id="75780" name="Rectangle 3">
            <a:extLst>
              <a:ext uri="{FF2B5EF4-FFF2-40B4-BE49-F238E27FC236}">
                <a16:creationId xmlns:a16="http://schemas.microsoft.com/office/drawing/2014/main" id="{D5F99212-FA3C-DC5F-FD4C-FA22663E2DD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625B3E9B-570E-4EC5-7F4B-03F0F74865B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16E2900E-A54B-4BAE-AA80-979710F4FEF4}" type="slidenum">
              <a:rPr lang="en-US" altLang="en-US" b="0"/>
              <a:pPr/>
              <a:t>31</a:t>
            </a:fld>
            <a:endParaRPr lang="en-US" altLang="en-US" b="0"/>
          </a:p>
        </p:txBody>
      </p:sp>
      <p:sp>
        <p:nvSpPr>
          <p:cNvPr id="77827" name="Rectangle 2">
            <a:extLst>
              <a:ext uri="{FF2B5EF4-FFF2-40B4-BE49-F238E27FC236}">
                <a16:creationId xmlns:a16="http://schemas.microsoft.com/office/drawing/2014/main" id="{E4D44158-B140-1DD6-52DE-7A66C4934169}"/>
              </a:ext>
            </a:extLst>
          </p:cNvPr>
          <p:cNvSpPr>
            <a:spLocks noRot="1" noChangeArrowheads="1" noTextEdit="1"/>
          </p:cNvSpPr>
          <p:nvPr>
            <p:ph type="sldImg"/>
          </p:nvPr>
        </p:nvSpPr>
        <p:spPr>
          <a:ln/>
        </p:spPr>
      </p:sp>
      <p:sp>
        <p:nvSpPr>
          <p:cNvPr id="77828" name="Rectangle 3">
            <a:extLst>
              <a:ext uri="{FF2B5EF4-FFF2-40B4-BE49-F238E27FC236}">
                <a16:creationId xmlns:a16="http://schemas.microsoft.com/office/drawing/2014/main" id="{E34A46BC-5B60-2B62-6D19-E0F093A3ACE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818DFE1D-5326-CDC5-63DD-985AF995E43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14734EB6-04FB-4095-8094-F07508A3B037}" type="slidenum">
              <a:rPr lang="en-US" altLang="en-US" b="0"/>
              <a:pPr/>
              <a:t>32</a:t>
            </a:fld>
            <a:endParaRPr lang="en-US" altLang="en-US" b="0"/>
          </a:p>
        </p:txBody>
      </p:sp>
      <p:sp>
        <p:nvSpPr>
          <p:cNvPr id="79875" name="Rectangle 2">
            <a:extLst>
              <a:ext uri="{FF2B5EF4-FFF2-40B4-BE49-F238E27FC236}">
                <a16:creationId xmlns:a16="http://schemas.microsoft.com/office/drawing/2014/main" id="{98CD060A-36E3-AFE0-EDC6-AA2058A40060}"/>
              </a:ext>
            </a:extLst>
          </p:cNvPr>
          <p:cNvSpPr>
            <a:spLocks noRot="1" noChangeArrowheads="1" noTextEdit="1"/>
          </p:cNvSpPr>
          <p:nvPr>
            <p:ph type="sldImg"/>
          </p:nvPr>
        </p:nvSpPr>
        <p:spPr>
          <a:ln/>
        </p:spPr>
      </p:sp>
      <p:sp>
        <p:nvSpPr>
          <p:cNvPr id="79876" name="Rectangle 3">
            <a:extLst>
              <a:ext uri="{FF2B5EF4-FFF2-40B4-BE49-F238E27FC236}">
                <a16:creationId xmlns:a16="http://schemas.microsoft.com/office/drawing/2014/main" id="{B294FC17-7B51-5388-2630-B9CDDE751E5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24725DD9-9E47-6BB2-8B8B-BBE57C7ADBB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81746E86-56B0-4917-9AD0-F981608FDE3E}" type="slidenum">
              <a:rPr lang="en-US" altLang="en-US" b="0"/>
              <a:pPr/>
              <a:t>33</a:t>
            </a:fld>
            <a:endParaRPr lang="en-US" altLang="en-US" b="0"/>
          </a:p>
        </p:txBody>
      </p:sp>
      <p:sp>
        <p:nvSpPr>
          <p:cNvPr id="81923" name="Rectangle 2">
            <a:extLst>
              <a:ext uri="{FF2B5EF4-FFF2-40B4-BE49-F238E27FC236}">
                <a16:creationId xmlns:a16="http://schemas.microsoft.com/office/drawing/2014/main" id="{2E953D9E-213F-DC27-EF8B-896AA38CABDB}"/>
              </a:ext>
            </a:extLst>
          </p:cNvPr>
          <p:cNvSpPr>
            <a:spLocks noRot="1" noChangeArrowheads="1" noTextEdit="1"/>
          </p:cNvSpPr>
          <p:nvPr>
            <p:ph type="sldImg"/>
          </p:nvPr>
        </p:nvSpPr>
        <p:spPr>
          <a:ln/>
        </p:spPr>
      </p:sp>
      <p:sp>
        <p:nvSpPr>
          <p:cNvPr id="81924" name="Rectangle 3">
            <a:extLst>
              <a:ext uri="{FF2B5EF4-FFF2-40B4-BE49-F238E27FC236}">
                <a16:creationId xmlns:a16="http://schemas.microsoft.com/office/drawing/2014/main" id="{4B133FBB-23A3-CDE0-0B26-03FC39749C4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7406D978-5622-2086-AA12-1B896647261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6D1D176F-ED3C-4CE9-AA7E-A2BD203A7FC2}" type="slidenum">
              <a:rPr lang="en-US" altLang="en-US" b="0"/>
              <a:pPr/>
              <a:t>34</a:t>
            </a:fld>
            <a:endParaRPr lang="en-US" altLang="en-US" b="0"/>
          </a:p>
        </p:txBody>
      </p:sp>
      <p:sp>
        <p:nvSpPr>
          <p:cNvPr id="83971" name="Rectangle 2">
            <a:extLst>
              <a:ext uri="{FF2B5EF4-FFF2-40B4-BE49-F238E27FC236}">
                <a16:creationId xmlns:a16="http://schemas.microsoft.com/office/drawing/2014/main" id="{A1CF6DF5-36E0-7FF1-8E26-3F971894C388}"/>
              </a:ext>
            </a:extLst>
          </p:cNvPr>
          <p:cNvSpPr>
            <a:spLocks noRot="1" noChangeArrowheads="1" noTextEdit="1"/>
          </p:cNvSpPr>
          <p:nvPr>
            <p:ph type="sldImg"/>
          </p:nvPr>
        </p:nvSpPr>
        <p:spPr>
          <a:ln/>
        </p:spPr>
      </p:sp>
      <p:sp>
        <p:nvSpPr>
          <p:cNvPr id="83972" name="Rectangle 3">
            <a:extLst>
              <a:ext uri="{FF2B5EF4-FFF2-40B4-BE49-F238E27FC236}">
                <a16:creationId xmlns:a16="http://schemas.microsoft.com/office/drawing/2014/main" id="{0F56E1D1-BFF2-1831-D32A-C95EA9CA570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B78FE9A0-EA0E-D256-B58B-F2E2184AF0A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133900DF-9A2E-4947-B714-032D9223BFF8}" type="slidenum">
              <a:rPr lang="en-US" altLang="en-US" b="0"/>
              <a:pPr/>
              <a:t>35</a:t>
            </a:fld>
            <a:endParaRPr lang="en-US" altLang="en-US" b="0"/>
          </a:p>
        </p:txBody>
      </p:sp>
      <p:sp>
        <p:nvSpPr>
          <p:cNvPr id="86019" name="Rectangle 2">
            <a:extLst>
              <a:ext uri="{FF2B5EF4-FFF2-40B4-BE49-F238E27FC236}">
                <a16:creationId xmlns:a16="http://schemas.microsoft.com/office/drawing/2014/main" id="{09920D33-79A4-0749-E054-76DB5151522F}"/>
              </a:ext>
            </a:extLst>
          </p:cNvPr>
          <p:cNvSpPr>
            <a:spLocks noRot="1" noChangeArrowheads="1" noTextEdit="1"/>
          </p:cNvSpPr>
          <p:nvPr>
            <p:ph type="sldImg"/>
          </p:nvPr>
        </p:nvSpPr>
        <p:spPr>
          <a:ln/>
        </p:spPr>
      </p:sp>
      <p:sp>
        <p:nvSpPr>
          <p:cNvPr id="86020" name="Rectangle 3">
            <a:extLst>
              <a:ext uri="{FF2B5EF4-FFF2-40B4-BE49-F238E27FC236}">
                <a16:creationId xmlns:a16="http://schemas.microsoft.com/office/drawing/2014/main" id="{6351F1EB-5316-87BB-F6CD-CB389146C41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8B6F809D-E6B5-5119-56FE-05B3C3AE0F1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6F75282B-928C-4698-80BB-AFD108BE4836}" type="slidenum">
              <a:rPr lang="en-US" altLang="en-US" b="0"/>
              <a:pPr/>
              <a:t>36</a:t>
            </a:fld>
            <a:endParaRPr lang="en-US" altLang="en-US" b="0"/>
          </a:p>
        </p:txBody>
      </p:sp>
      <p:sp>
        <p:nvSpPr>
          <p:cNvPr id="88067" name="Rectangle 2">
            <a:extLst>
              <a:ext uri="{FF2B5EF4-FFF2-40B4-BE49-F238E27FC236}">
                <a16:creationId xmlns:a16="http://schemas.microsoft.com/office/drawing/2014/main" id="{9310C997-6315-AE5D-644B-A99463A9D235}"/>
              </a:ext>
            </a:extLst>
          </p:cNvPr>
          <p:cNvSpPr>
            <a:spLocks noRot="1" noChangeArrowheads="1" noTextEdit="1"/>
          </p:cNvSpPr>
          <p:nvPr>
            <p:ph type="sldImg"/>
          </p:nvPr>
        </p:nvSpPr>
        <p:spPr>
          <a:ln/>
        </p:spPr>
      </p:sp>
      <p:sp>
        <p:nvSpPr>
          <p:cNvPr id="88068" name="Rectangle 3">
            <a:extLst>
              <a:ext uri="{FF2B5EF4-FFF2-40B4-BE49-F238E27FC236}">
                <a16:creationId xmlns:a16="http://schemas.microsoft.com/office/drawing/2014/main" id="{CE2AB58F-4D7A-024D-05F0-0B19267BFCA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BC855B48-8052-3C86-5772-4BA18B08B43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65EC69B0-775F-48A6-B005-A3B0D66B8053}" type="slidenum">
              <a:rPr lang="en-US" altLang="en-US" b="0"/>
              <a:pPr/>
              <a:t>37</a:t>
            </a:fld>
            <a:endParaRPr lang="en-US" altLang="en-US" b="0"/>
          </a:p>
        </p:txBody>
      </p:sp>
      <p:sp>
        <p:nvSpPr>
          <p:cNvPr id="90115" name="Rectangle 2">
            <a:extLst>
              <a:ext uri="{FF2B5EF4-FFF2-40B4-BE49-F238E27FC236}">
                <a16:creationId xmlns:a16="http://schemas.microsoft.com/office/drawing/2014/main" id="{89944AE5-D247-13ED-5B0E-EECEA5DFC4CF}"/>
              </a:ext>
            </a:extLst>
          </p:cNvPr>
          <p:cNvSpPr>
            <a:spLocks noRot="1" noChangeArrowheads="1" noTextEdit="1"/>
          </p:cNvSpPr>
          <p:nvPr>
            <p:ph type="sldImg"/>
          </p:nvPr>
        </p:nvSpPr>
        <p:spPr>
          <a:ln/>
        </p:spPr>
      </p:sp>
      <p:sp>
        <p:nvSpPr>
          <p:cNvPr id="90116" name="Rectangle 3">
            <a:extLst>
              <a:ext uri="{FF2B5EF4-FFF2-40B4-BE49-F238E27FC236}">
                <a16:creationId xmlns:a16="http://schemas.microsoft.com/office/drawing/2014/main" id="{409B6A90-DB09-7F82-2AA9-ADB5382B97C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rlito"/>
                <a:cs typeface="Carlito"/>
              </a:defRPr>
            </a:lvl1pPr>
          </a:lstStyle>
          <a:p>
            <a:pPr marL="12700">
              <a:lnSpc>
                <a:spcPts val="1240"/>
              </a:lnSpc>
            </a:pPr>
            <a:r>
              <a:rPr spc="-20" dirty="0"/>
              <a:t>Dr.C.NAVANEETHAN, </a:t>
            </a:r>
            <a:r>
              <a:rPr spc="-5" dirty="0"/>
              <a:t>Associate </a:t>
            </a:r>
            <a:r>
              <a:rPr spc="-20" dirty="0"/>
              <a:t>Professor, </a:t>
            </a:r>
            <a:r>
              <a:rPr spc="-5" dirty="0"/>
              <a:t>SITE,</a:t>
            </a:r>
            <a:r>
              <a:rPr spc="130" dirty="0"/>
              <a:t> </a:t>
            </a:r>
            <a:r>
              <a:rPr spc="-40" dirty="0"/>
              <a:t>VIT.</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rlito"/>
                <a:cs typeface="Carlito"/>
              </a:defRPr>
            </a:lvl1pPr>
          </a:lstStyle>
          <a:p>
            <a:pPr marL="12700">
              <a:lnSpc>
                <a:spcPts val="1240"/>
              </a:lnSpc>
            </a:pPr>
            <a:r>
              <a:rPr spc="-20" dirty="0"/>
              <a:t>Dr.C.NAVANEETHAN, </a:t>
            </a:r>
            <a:r>
              <a:rPr spc="-5" dirty="0"/>
              <a:t>Associate </a:t>
            </a:r>
            <a:r>
              <a:rPr spc="-20" dirty="0"/>
              <a:t>Professor, </a:t>
            </a:r>
            <a:r>
              <a:rPr spc="-5" dirty="0"/>
              <a:t>SITE,</a:t>
            </a:r>
            <a:r>
              <a:rPr spc="130" dirty="0"/>
              <a:t> </a:t>
            </a:r>
            <a:r>
              <a:rPr spc="-40" dirty="0"/>
              <a:t>VIT.</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Carlito"/>
                <a:cs typeface="Carlito"/>
              </a:defRPr>
            </a:lvl1pPr>
          </a:lstStyle>
          <a:p>
            <a:pPr marL="12700">
              <a:lnSpc>
                <a:spcPts val="1240"/>
              </a:lnSpc>
            </a:pPr>
            <a:r>
              <a:rPr spc="-20" dirty="0"/>
              <a:t>Dr.C.NAVANEETHAN, </a:t>
            </a:r>
            <a:r>
              <a:rPr spc="-5" dirty="0"/>
              <a:t>Associate </a:t>
            </a:r>
            <a:r>
              <a:rPr spc="-20" dirty="0"/>
              <a:t>Professor, </a:t>
            </a:r>
            <a:r>
              <a:rPr spc="-5" dirty="0"/>
              <a:t>SITE,</a:t>
            </a:r>
            <a:r>
              <a:rPr spc="130" dirty="0"/>
              <a:t> </a:t>
            </a:r>
            <a:r>
              <a:rPr spc="-40" dirty="0"/>
              <a:t>VIT.</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Carlito"/>
                <a:cs typeface="Carlito"/>
              </a:defRPr>
            </a:lvl1pPr>
          </a:lstStyle>
          <a:p>
            <a:pPr marL="12700">
              <a:lnSpc>
                <a:spcPts val="1240"/>
              </a:lnSpc>
            </a:pPr>
            <a:r>
              <a:rPr spc="-20" dirty="0"/>
              <a:t>Dr.C.NAVANEETHAN, </a:t>
            </a:r>
            <a:r>
              <a:rPr spc="-5" dirty="0"/>
              <a:t>Associate </a:t>
            </a:r>
            <a:r>
              <a:rPr spc="-20" dirty="0"/>
              <a:t>Professor, </a:t>
            </a:r>
            <a:r>
              <a:rPr spc="-5" dirty="0"/>
              <a:t>SITE,</a:t>
            </a:r>
            <a:r>
              <a:rPr spc="130" dirty="0"/>
              <a:t> </a:t>
            </a:r>
            <a:r>
              <a:rPr spc="-40" dirty="0"/>
              <a:t>VIT.</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Carlito"/>
                <a:cs typeface="Carlito"/>
              </a:defRPr>
            </a:lvl1pPr>
          </a:lstStyle>
          <a:p>
            <a:pPr marL="12700">
              <a:lnSpc>
                <a:spcPts val="1240"/>
              </a:lnSpc>
            </a:pPr>
            <a:r>
              <a:rPr spc="-20" dirty="0"/>
              <a:t>Dr.C.NAVANEETHAN, </a:t>
            </a:r>
            <a:r>
              <a:rPr spc="-5" dirty="0"/>
              <a:t>Associate </a:t>
            </a:r>
            <a:r>
              <a:rPr spc="-20" dirty="0"/>
              <a:t>Professor, </a:t>
            </a:r>
            <a:r>
              <a:rPr spc="-5" dirty="0"/>
              <a:t>SITE,</a:t>
            </a:r>
            <a:r>
              <a:rPr spc="130" dirty="0"/>
              <a:t> </a:t>
            </a:r>
            <a:r>
              <a:rPr spc="-40" dirty="0"/>
              <a:t>VIT.</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17244" y="326593"/>
            <a:ext cx="10357510" cy="1287145"/>
          </a:xfrm>
          <a:prstGeom prst="rect">
            <a:avLst/>
          </a:prstGeom>
        </p:spPr>
        <p:txBody>
          <a:bodyPr wrap="square" lIns="0" tIns="0" rIns="0" bIns="0">
            <a:spAutoFit/>
          </a:bodyPr>
          <a:lstStyle>
            <a:lvl1pPr>
              <a:defRPr sz="44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17244" y="1819744"/>
            <a:ext cx="10357510" cy="252602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518405" y="6466509"/>
            <a:ext cx="3153409" cy="178434"/>
          </a:xfrm>
          <a:prstGeom prst="rect">
            <a:avLst/>
          </a:prstGeom>
        </p:spPr>
        <p:txBody>
          <a:bodyPr wrap="square" lIns="0" tIns="0" rIns="0" bIns="0">
            <a:spAutoFit/>
          </a:bodyPr>
          <a:lstStyle>
            <a:lvl1pPr>
              <a:defRPr sz="1200" b="0" i="0">
                <a:solidFill>
                  <a:srgbClr val="888888"/>
                </a:solidFill>
                <a:latin typeface="Carlito"/>
                <a:cs typeface="Carlito"/>
              </a:defRPr>
            </a:lvl1pPr>
          </a:lstStyle>
          <a:p>
            <a:pPr marL="12700">
              <a:lnSpc>
                <a:spcPts val="1240"/>
              </a:lnSpc>
            </a:pPr>
            <a:r>
              <a:rPr spc="-20" dirty="0"/>
              <a:t>Dr.C.NAVANEETHAN, </a:t>
            </a:r>
            <a:r>
              <a:rPr spc="-5" dirty="0"/>
              <a:t>Associate </a:t>
            </a:r>
            <a:r>
              <a:rPr spc="-20" dirty="0"/>
              <a:t>Professor, </a:t>
            </a:r>
            <a:r>
              <a:rPr spc="-5" dirty="0"/>
              <a:t>SITE,</a:t>
            </a:r>
            <a:r>
              <a:rPr spc="130" dirty="0"/>
              <a:t> </a:t>
            </a:r>
            <a:r>
              <a:rPr spc="-40" dirty="0"/>
              <a:t>VIT.</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9/21/2022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145" y="2510434"/>
            <a:ext cx="6814820" cy="941069"/>
          </a:xfrm>
          <a:prstGeom prst="rect">
            <a:avLst/>
          </a:prstGeom>
        </p:spPr>
        <p:txBody>
          <a:bodyPr vert="horz" wrap="square" lIns="0" tIns="13335" rIns="0" bIns="0" rtlCol="0">
            <a:spAutoFit/>
          </a:bodyPr>
          <a:lstStyle/>
          <a:p>
            <a:pPr marL="12700">
              <a:lnSpc>
                <a:spcPct val="100000"/>
              </a:lnSpc>
              <a:spcBef>
                <a:spcPts val="105"/>
              </a:spcBef>
            </a:pPr>
            <a:r>
              <a:rPr sz="6000" b="0" dirty="0">
                <a:latin typeface="Times New Roman"/>
                <a:cs typeface="Times New Roman"/>
              </a:rPr>
              <a:t>TCP/IP </a:t>
            </a:r>
            <a:r>
              <a:rPr sz="6000" b="0" spc="-5" dirty="0">
                <a:latin typeface="Times New Roman"/>
                <a:cs typeface="Times New Roman"/>
              </a:rPr>
              <a:t>Protocol</a:t>
            </a:r>
            <a:r>
              <a:rPr sz="6000" b="0" spc="-265" dirty="0">
                <a:latin typeface="Times New Roman"/>
                <a:cs typeface="Times New Roman"/>
              </a:rPr>
              <a:t> </a:t>
            </a:r>
            <a:r>
              <a:rPr sz="6000" b="0" spc="-5" dirty="0">
                <a:latin typeface="Times New Roman"/>
                <a:cs typeface="Times New Roman"/>
              </a:rPr>
              <a:t>Suite</a:t>
            </a:r>
            <a:endParaRPr sz="60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244" y="616153"/>
            <a:ext cx="5290820" cy="695325"/>
          </a:xfrm>
          <a:prstGeom prst="rect">
            <a:avLst/>
          </a:prstGeom>
        </p:spPr>
        <p:txBody>
          <a:bodyPr vert="horz" wrap="square" lIns="0" tIns="12065" rIns="0" bIns="0" rtlCol="0">
            <a:spAutoFit/>
          </a:bodyPr>
          <a:lstStyle/>
          <a:p>
            <a:pPr marL="12700">
              <a:lnSpc>
                <a:spcPct val="100000"/>
              </a:lnSpc>
              <a:spcBef>
                <a:spcPts val="95"/>
              </a:spcBef>
            </a:pPr>
            <a:r>
              <a:rPr spc="-5" dirty="0"/>
              <a:t>Data-link Layer</a:t>
            </a:r>
            <a:r>
              <a:rPr spc="-105" dirty="0"/>
              <a:t> </a:t>
            </a:r>
            <a:r>
              <a:rPr spc="-5" dirty="0"/>
              <a:t>cont..</a:t>
            </a:r>
          </a:p>
        </p:txBody>
      </p:sp>
      <p:sp>
        <p:nvSpPr>
          <p:cNvPr id="3" name="object 3"/>
          <p:cNvSpPr txBox="1"/>
          <p:nvPr/>
        </p:nvSpPr>
        <p:spPr>
          <a:xfrm>
            <a:off x="917244" y="1819744"/>
            <a:ext cx="9375140" cy="2526030"/>
          </a:xfrm>
          <a:prstGeom prst="rect">
            <a:avLst/>
          </a:prstGeom>
        </p:spPr>
        <p:txBody>
          <a:bodyPr vert="horz" wrap="square" lIns="0" tIns="61594" rIns="0" bIns="0" rtlCol="0">
            <a:spAutoFit/>
          </a:bodyPr>
          <a:lstStyle/>
          <a:p>
            <a:pPr marL="241300" indent="-228600">
              <a:lnSpc>
                <a:spcPct val="100000"/>
              </a:lnSpc>
              <a:spcBef>
                <a:spcPts val="484"/>
              </a:spcBef>
              <a:buFont typeface="Arial"/>
              <a:buChar char="•"/>
              <a:tabLst>
                <a:tab pos="241300" algn="l"/>
              </a:tabLst>
            </a:pPr>
            <a:r>
              <a:rPr sz="2400" spc="-10" dirty="0">
                <a:latin typeface="Times New Roman"/>
                <a:cs typeface="Times New Roman"/>
              </a:rPr>
              <a:t>TCP/IP </a:t>
            </a:r>
            <a:r>
              <a:rPr sz="2400" spc="-5" dirty="0">
                <a:latin typeface="Times New Roman"/>
                <a:cs typeface="Times New Roman"/>
              </a:rPr>
              <a:t>does </a:t>
            </a:r>
            <a:r>
              <a:rPr sz="2400" dirty="0">
                <a:solidFill>
                  <a:srgbClr val="FF0000"/>
                </a:solidFill>
                <a:latin typeface="Times New Roman"/>
                <a:cs typeface="Times New Roman"/>
              </a:rPr>
              <a:t>not </a:t>
            </a:r>
            <a:r>
              <a:rPr sz="2400" spc="-5" dirty="0">
                <a:solidFill>
                  <a:srgbClr val="FF0000"/>
                </a:solidFill>
                <a:latin typeface="Times New Roman"/>
                <a:cs typeface="Times New Roman"/>
              </a:rPr>
              <a:t>define any specific protocol </a:t>
            </a:r>
            <a:r>
              <a:rPr sz="2400" spc="-5" dirty="0">
                <a:latin typeface="Times New Roman"/>
                <a:cs typeface="Times New Roman"/>
              </a:rPr>
              <a:t>for</a:t>
            </a:r>
            <a:r>
              <a:rPr sz="2400" spc="-10" dirty="0">
                <a:latin typeface="Times New Roman"/>
                <a:cs typeface="Times New Roman"/>
              </a:rPr>
              <a:t> </a:t>
            </a:r>
            <a:r>
              <a:rPr sz="2400" spc="-30" dirty="0">
                <a:latin typeface="Times New Roman"/>
                <a:cs typeface="Times New Roman"/>
              </a:rPr>
              <a:t>DLL.</a:t>
            </a:r>
            <a:endParaRPr sz="2400">
              <a:latin typeface="Times New Roman"/>
              <a:cs typeface="Times New Roman"/>
            </a:endParaRPr>
          </a:p>
          <a:p>
            <a:pPr marL="241300" indent="-228600">
              <a:lnSpc>
                <a:spcPct val="100000"/>
              </a:lnSpc>
              <a:spcBef>
                <a:spcPts val="385"/>
              </a:spcBef>
              <a:buFont typeface="Arial"/>
              <a:buChar char="•"/>
              <a:tabLst>
                <a:tab pos="241300" algn="l"/>
              </a:tabLst>
            </a:pPr>
            <a:r>
              <a:rPr sz="2400" spc="-30" dirty="0">
                <a:latin typeface="Times New Roman"/>
                <a:cs typeface="Times New Roman"/>
              </a:rPr>
              <a:t>It </a:t>
            </a:r>
            <a:r>
              <a:rPr sz="2400" dirty="0">
                <a:solidFill>
                  <a:srgbClr val="FF0000"/>
                </a:solidFill>
                <a:latin typeface="Times New Roman"/>
                <a:cs typeface="Times New Roman"/>
              </a:rPr>
              <a:t>supports </a:t>
            </a:r>
            <a:r>
              <a:rPr sz="2400" spc="-5" dirty="0">
                <a:solidFill>
                  <a:srgbClr val="FF0000"/>
                </a:solidFill>
                <a:latin typeface="Times New Roman"/>
                <a:cs typeface="Times New Roman"/>
              </a:rPr>
              <a:t>all standard and proprietary</a:t>
            </a:r>
            <a:r>
              <a:rPr sz="2400" spc="110" dirty="0">
                <a:solidFill>
                  <a:srgbClr val="FF0000"/>
                </a:solidFill>
                <a:latin typeface="Times New Roman"/>
                <a:cs typeface="Times New Roman"/>
              </a:rPr>
              <a:t> </a:t>
            </a:r>
            <a:r>
              <a:rPr sz="2400" dirty="0">
                <a:solidFill>
                  <a:srgbClr val="FF0000"/>
                </a:solidFill>
                <a:latin typeface="Times New Roman"/>
                <a:cs typeface="Times New Roman"/>
              </a:rPr>
              <a:t>protocols</a:t>
            </a:r>
            <a:r>
              <a:rPr sz="2400" dirty="0">
                <a:latin typeface="Times New Roman"/>
                <a:cs typeface="Times New Roman"/>
              </a:rPr>
              <a:t>.</a:t>
            </a:r>
            <a:endParaRPr sz="2400">
              <a:latin typeface="Times New Roman"/>
              <a:cs typeface="Times New Roman"/>
            </a:endParaRPr>
          </a:p>
          <a:p>
            <a:pPr marL="241300" indent="-228600">
              <a:lnSpc>
                <a:spcPct val="100000"/>
              </a:lnSpc>
              <a:spcBef>
                <a:spcPts val="409"/>
              </a:spcBef>
              <a:buFont typeface="Arial"/>
              <a:buChar char="•"/>
              <a:tabLst>
                <a:tab pos="241300" algn="l"/>
              </a:tabLst>
            </a:pPr>
            <a:r>
              <a:rPr sz="2400" spc="-5" dirty="0">
                <a:latin typeface="Times New Roman"/>
                <a:cs typeface="Times New Roman"/>
              </a:rPr>
              <a:t>Any protocol </a:t>
            </a:r>
            <a:r>
              <a:rPr sz="2400" dirty="0">
                <a:latin typeface="Times New Roman"/>
                <a:cs typeface="Times New Roman"/>
              </a:rPr>
              <a:t>that </a:t>
            </a:r>
            <a:r>
              <a:rPr sz="2400" spc="-10" dirty="0">
                <a:latin typeface="Times New Roman"/>
                <a:cs typeface="Times New Roman"/>
              </a:rPr>
              <a:t>can </a:t>
            </a:r>
            <a:r>
              <a:rPr sz="2400" spc="-5" dirty="0">
                <a:latin typeface="Times New Roman"/>
                <a:cs typeface="Times New Roman"/>
              </a:rPr>
              <a:t>take </a:t>
            </a:r>
            <a:r>
              <a:rPr sz="2400" dirty="0">
                <a:latin typeface="Times New Roman"/>
                <a:cs typeface="Times New Roman"/>
              </a:rPr>
              <a:t>the </a:t>
            </a:r>
            <a:r>
              <a:rPr sz="2400" spc="-10" dirty="0">
                <a:latin typeface="Times New Roman"/>
                <a:cs typeface="Times New Roman"/>
              </a:rPr>
              <a:t>datagram </a:t>
            </a:r>
            <a:r>
              <a:rPr sz="2400" spc="-5" dirty="0">
                <a:latin typeface="Times New Roman"/>
                <a:cs typeface="Times New Roman"/>
              </a:rPr>
              <a:t>and </a:t>
            </a:r>
            <a:r>
              <a:rPr sz="2400" spc="-10" dirty="0">
                <a:latin typeface="Times New Roman"/>
                <a:cs typeface="Times New Roman"/>
              </a:rPr>
              <a:t>carry </a:t>
            </a:r>
            <a:r>
              <a:rPr sz="2400" dirty="0">
                <a:latin typeface="Times New Roman"/>
                <a:cs typeface="Times New Roman"/>
              </a:rPr>
              <a:t>it </a:t>
            </a:r>
            <a:r>
              <a:rPr sz="2400" spc="-5" dirty="0">
                <a:latin typeface="Times New Roman"/>
                <a:cs typeface="Times New Roman"/>
              </a:rPr>
              <a:t>through </a:t>
            </a:r>
            <a:r>
              <a:rPr sz="2400" dirty="0">
                <a:latin typeface="Times New Roman"/>
                <a:cs typeface="Times New Roman"/>
              </a:rPr>
              <a:t>the</a:t>
            </a:r>
            <a:r>
              <a:rPr sz="2400" spc="100" dirty="0">
                <a:latin typeface="Times New Roman"/>
                <a:cs typeface="Times New Roman"/>
              </a:rPr>
              <a:t> </a:t>
            </a:r>
            <a:r>
              <a:rPr sz="2400" dirty="0">
                <a:latin typeface="Times New Roman"/>
                <a:cs typeface="Times New Roman"/>
              </a:rPr>
              <a:t>link.</a:t>
            </a:r>
            <a:endParaRPr sz="2400">
              <a:latin typeface="Times New Roman"/>
              <a:cs typeface="Times New Roman"/>
            </a:endParaRPr>
          </a:p>
          <a:p>
            <a:pPr marL="241300" indent="-228600">
              <a:lnSpc>
                <a:spcPct val="100000"/>
              </a:lnSpc>
              <a:spcBef>
                <a:spcPts val="409"/>
              </a:spcBef>
              <a:buFont typeface="Arial"/>
              <a:buChar char="•"/>
              <a:tabLst>
                <a:tab pos="241300" algn="l"/>
              </a:tabLst>
            </a:pPr>
            <a:r>
              <a:rPr sz="2400" spc="-10" dirty="0">
                <a:latin typeface="Times New Roman"/>
                <a:cs typeface="Times New Roman"/>
              </a:rPr>
              <a:t>Each link-layer </a:t>
            </a:r>
            <a:r>
              <a:rPr sz="2400" spc="-5" dirty="0">
                <a:latin typeface="Times New Roman"/>
                <a:cs typeface="Times New Roman"/>
              </a:rPr>
              <a:t>protocol </a:t>
            </a:r>
            <a:r>
              <a:rPr sz="2400" dirty="0">
                <a:latin typeface="Times New Roman"/>
                <a:cs typeface="Times New Roman"/>
              </a:rPr>
              <a:t>may </a:t>
            </a:r>
            <a:r>
              <a:rPr sz="2400" spc="-5" dirty="0">
                <a:solidFill>
                  <a:srgbClr val="FF0000"/>
                </a:solidFill>
                <a:latin typeface="Times New Roman"/>
                <a:cs typeface="Times New Roman"/>
              </a:rPr>
              <a:t>provide </a:t>
            </a:r>
            <a:r>
              <a:rPr sz="2400" dirty="0">
                <a:solidFill>
                  <a:srgbClr val="FF0000"/>
                </a:solidFill>
                <a:latin typeface="Times New Roman"/>
                <a:cs typeface="Times New Roman"/>
              </a:rPr>
              <a:t>a </a:t>
            </a:r>
            <a:r>
              <a:rPr sz="2400" spc="-15" dirty="0">
                <a:solidFill>
                  <a:srgbClr val="FF0000"/>
                </a:solidFill>
                <a:latin typeface="Times New Roman"/>
                <a:cs typeface="Times New Roman"/>
              </a:rPr>
              <a:t>different</a:t>
            </a:r>
            <a:r>
              <a:rPr sz="2400" spc="125" dirty="0">
                <a:solidFill>
                  <a:srgbClr val="FF0000"/>
                </a:solidFill>
                <a:latin typeface="Times New Roman"/>
                <a:cs typeface="Times New Roman"/>
              </a:rPr>
              <a:t> </a:t>
            </a:r>
            <a:r>
              <a:rPr sz="2400" spc="-5" dirty="0">
                <a:solidFill>
                  <a:srgbClr val="FF0000"/>
                </a:solidFill>
                <a:latin typeface="Times New Roman"/>
                <a:cs typeface="Times New Roman"/>
              </a:rPr>
              <a:t>service</a:t>
            </a:r>
            <a:r>
              <a:rPr sz="2400" spc="-5" dirty="0">
                <a:latin typeface="Times New Roman"/>
                <a:cs typeface="Times New Roman"/>
              </a:rPr>
              <a:t>.</a:t>
            </a:r>
            <a:endParaRPr sz="2400">
              <a:latin typeface="Times New Roman"/>
              <a:cs typeface="Times New Roman"/>
            </a:endParaRPr>
          </a:p>
          <a:p>
            <a:pPr marL="241300" indent="-228600">
              <a:lnSpc>
                <a:spcPct val="100000"/>
              </a:lnSpc>
              <a:spcBef>
                <a:spcPts val="409"/>
              </a:spcBef>
              <a:buFont typeface="Arial"/>
              <a:buChar char="•"/>
              <a:tabLst>
                <a:tab pos="241300" algn="l"/>
              </a:tabLst>
            </a:pPr>
            <a:r>
              <a:rPr sz="2400" dirty="0">
                <a:latin typeface="Times New Roman"/>
                <a:cs typeface="Times New Roman"/>
              </a:rPr>
              <a:t>Some </a:t>
            </a:r>
            <a:r>
              <a:rPr sz="2400" spc="-10" dirty="0">
                <a:latin typeface="Times New Roman"/>
                <a:cs typeface="Times New Roman"/>
              </a:rPr>
              <a:t>link-layer </a:t>
            </a:r>
            <a:r>
              <a:rPr sz="2400" spc="-5" dirty="0">
                <a:latin typeface="Times New Roman"/>
                <a:cs typeface="Times New Roman"/>
              </a:rPr>
              <a:t>protocols </a:t>
            </a:r>
            <a:r>
              <a:rPr sz="2400" dirty="0">
                <a:latin typeface="Times New Roman"/>
                <a:cs typeface="Times New Roman"/>
              </a:rPr>
              <a:t>provide </a:t>
            </a:r>
            <a:r>
              <a:rPr sz="2400" spc="-5" dirty="0">
                <a:solidFill>
                  <a:srgbClr val="FF0000"/>
                </a:solidFill>
                <a:latin typeface="Times New Roman"/>
                <a:cs typeface="Times New Roman"/>
              </a:rPr>
              <a:t>complete error detection and</a:t>
            </a:r>
            <a:r>
              <a:rPr sz="2400" spc="114" dirty="0">
                <a:solidFill>
                  <a:srgbClr val="FF0000"/>
                </a:solidFill>
                <a:latin typeface="Times New Roman"/>
                <a:cs typeface="Times New Roman"/>
              </a:rPr>
              <a:t> </a:t>
            </a:r>
            <a:r>
              <a:rPr sz="2400" spc="-5" dirty="0">
                <a:solidFill>
                  <a:srgbClr val="FF0000"/>
                </a:solidFill>
                <a:latin typeface="Times New Roman"/>
                <a:cs typeface="Times New Roman"/>
              </a:rPr>
              <a:t>correction.</a:t>
            </a:r>
            <a:endParaRPr sz="2400">
              <a:latin typeface="Times New Roman"/>
              <a:cs typeface="Times New Roman"/>
            </a:endParaRPr>
          </a:p>
          <a:p>
            <a:pPr marL="241300" indent="-228600">
              <a:lnSpc>
                <a:spcPct val="100000"/>
              </a:lnSpc>
              <a:spcBef>
                <a:spcPts val="409"/>
              </a:spcBef>
              <a:buFont typeface="Arial"/>
              <a:buChar char="•"/>
              <a:tabLst>
                <a:tab pos="241300" algn="l"/>
              </a:tabLst>
            </a:pPr>
            <a:r>
              <a:rPr sz="2400" dirty="0">
                <a:solidFill>
                  <a:srgbClr val="FF0000"/>
                </a:solidFill>
                <a:latin typeface="Times New Roman"/>
                <a:cs typeface="Times New Roman"/>
              </a:rPr>
              <a:t>Some </a:t>
            </a:r>
            <a:r>
              <a:rPr sz="2400" spc="-5" dirty="0">
                <a:latin typeface="Times New Roman"/>
                <a:cs typeface="Times New Roman"/>
              </a:rPr>
              <a:t>protocols </a:t>
            </a:r>
            <a:r>
              <a:rPr sz="2400" spc="-5" dirty="0">
                <a:solidFill>
                  <a:srgbClr val="FF0000"/>
                </a:solidFill>
                <a:latin typeface="Times New Roman"/>
                <a:cs typeface="Times New Roman"/>
              </a:rPr>
              <a:t>provide </a:t>
            </a:r>
            <a:r>
              <a:rPr sz="2400" dirty="0">
                <a:solidFill>
                  <a:srgbClr val="FF0000"/>
                </a:solidFill>
                <a:latin typeface="Times New Roman"/>
                <a:cs typeface="Times New Roman"/>
              </a:rPr>
              <a:t>only </a:t>
            </a:r>
            <a:r>
              <a:rPr sz="2400" spc="-10" dirty="0">
                <a:solidFill>
                  <a:srgbClr val="FF0000"/>
                </a:solidFill>
                <a:latin typeface="Times New Roman"/>
                <a:cs typeface="Times New Roman"/>
              </a:rPr>
              <a:t>error</a:t>
            </a:r>
            <a:r>
              <a:rPr sz="2400" spc="5" dirty="0">
                <a:solidFill>
                  <a:srgbClr val="FF0000"/>
                </a:solidFill>
                <a:latin typeface="Times New Roman"/>
                <a:cs typeface="Times New Roman"/>
              </a:rPr>
              <a:t> </a:t>
            </a:r>
            <a:r>
              <a:rPr sz="2400" spc="-5" dirty="0">
                <a:solidFill>
                  <a:srgbClr val="FF0000"/>
                </a:solidFill>
                <a:latin typeface="Times New Roman"/>
                <a:cs typeface="Times New Roman"/>
              </a:rPr>
              <a:t>correction</a:t>
            </a:r>
            <a:r>
              <a:rPr sz="2400" spc="-5" dirty="0">
                <a:latin typeface="Times New Roman"/>
                <a:cs typeface="Times New Roman"/>
              </a:rPr>
              <a:t>.</a:t>
            </a:r>
            <a:endParaRPr sz="240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244" y="628345"/>
            <a:ext cx="3671570" cy="695325"/>
          </a:xfrm>
          <a:prstGeom prst="rect">
            <a:avLst/>
          </a:prstGeom>
        </p:spPr>
        <p:txBody>
          <a:bodyPr vert="horz" wrap="square" lIns="0" tIns="12065" rIns="0" bIns="0" rtlCol="0">
            <a:spAutoFit/>
          </a:bodyPr>
          <a:lstStyle/>
          <a:p>
            <a:pPr marL="12700">
              <a:lnSpc>
                <a:spcPct val="100000"/>
              </a:lnSpc>
              <a:spcBef>
                <a:spcPts val="95"/>
              </a:spcBef>
            </a:pPr>
            <a:r>
              <a:rPr spc="-10" dirty="0"/>
              <a:t>Network</a:t>
            </a:r>
            <a:r>
              <a:rPr spc="-20" dirty="0"/>
              <a:t> </a:t>
            </a:r>
            <a:r>
              <a:rPr spc="-5" dirty="0"/>
              <a:t>Layer</a:t>
            </a:r>
          </a:p>
        </p:txBody>
      </p:sp>
      <p:sp>
        <p:nvSpPr>
          <p:cNvPr id="3" name="object 3"/>
          <p:cNvSpPr txBox="1"/>
          <p:nvPr/>
        </p:nvSpPr>
        <p:spPr>
          <a:xfrm>
            <a:off x="917244" y="1725216"/>
            <a:ext cx="8823960" cy="2633345"/>
          </a:xfrm>
          <a:prstGeom prst="rect">
            <a:avLst/>
          </a:prstGeom>
        </p:spPr>
        <p:txBody>
          <a:bodyPr vert="horz" wrap="square" lIns="0" tIns="100965" rIns="0" bIns="0" rtlCol="0">
            <a:spAutoFit/>
          </a:bodyPr>
          <a:lstStyle/>
          <a:p>
            <a:pPr marL="241300" indent="-228600">
              <a:lnSpc>
                <a:spcPct val="100000"/>
              </a:lnSpc>
              <a:spcBef>
                <a:spcPts val="795"/>
              </a:spcBef>
              <a:buFont typeface="Arial"/>
              <a:buChar char="•"/>
              <a:tabLst>
                <a:tab pos="241300" algn="l"/>
              </a:tabLst>
            </a:pPr>
            <a:r>
              <a:rPr sz="2400" dirty="0">
                <a:latin typeface="Times New Roman"/>
                <a:cs typeface="Times New Roman"/>
              </a:rPr>
              <a:t>Responsible </a:t>
            </a:r>
            <a:r>
              <a:rPr sz="2400" spc="-5" dirty="0">
                <a:latin typeface="Times New Roman"/>
                <a:cs typeface="Times New Roman"/>
              </a:rPr>
              <a:t>for </a:t>
            </a:r>
            <a:r>
              <a:rPr sz="2400" spc="-5" dirty="0">
                <a:solidFill>
                  <a:srgbClr val="FF0000"/>
                </a:solidFill>
                <a:latin typeface="Times New Roman"/>
                <a:cs typeface="Times New Roman"/>
              </a:rPr>
              <a:t>creating </a:t>
            </a:r>
            <a:r>
              <a:rPr sz="2400" dirty="0">
                <a:solidFill>
                  <a:srgbClr val="FF0000"/>
                </a:solidFill>
                <a:latin typeface="Times New Roman"/>
                <a:cs typeface="Times New Roman"/>
              </a:rPr>
              <a:t>a </a:t>
            </a:r>
            <a:r>
              <a:rPr sz="2400" spc="-5" dirty="0">
                <a:solidFill>
                  <a:srgbClr val="FF0000"/>
                </a:solidFill>
                <a:latin typeface="Times New Roman"/>
                <a:cs typeface="Times New Roman"/>
              </a:rPr>
              <a:t>connection between source and</a:t>
            </a:r>
            <a:r>
              <a:rPr sz="2400" spc="35" dirty="0">
                <a:solidFill>
                  <a:srgbClr val="FF0000"/>
                </a:solidFill>
                <a:latin typeface="Times New Roman"/>
                <a:cs typeface="Times New Roman"/>
              </a:rPr>
              <a:t> </a:t>
            </a:r>
            <a:r>
              <a:rPr sz="2400" dirty="0">
                <a:solidFill>
                  <a:srgbClr val="FF0000"/>
                </a:solidFill>
                <a:latin typeface="Times New Roman"/>
                <a:cs typeface="Times New Roman"/>
              </a:rPr>
              <a:t>destination</a:t>
            </a:r>
            <a:r>
              <a:rPr sz="2400" dirty="0">
                <a:latin typeface="Times New Roman"/>
                <a:cs typeface="Times New Roman"/>
              </a:rPr>
              <a:t>.</a:t>
            </a:r>
            <a:endParaRPr sz="2400">
              <a:latin typeface="Times New Roman"/>
              <a:cs typeface="Times New Roman"/>
            </a:endParaRPr>
          </a:p>
          <a:p>
            <a:pPr marL="241300" indent="-228600">
              <a:lnSpc>
                <a:spcPct val="100000"/>
              </a:lnSpc>
              <a:spcBef>
                <a:spcPts val="700"/>
              </a:spcBef>
              <a:buFont typeface="Arial"/>
              <a:buChar char="•"/>
              <a:tabLst>
                <a:tab pos="241300" algn="l"/>
              </a:tabLst>
            </a:pPr>
            <a:r>
              <a:rPr sz="2400" spc="-5" dirty="0">
                <a:latin typeface="Times New Roman"/>
                <a:cs typeface="Times New Roman"/>
              </a:rPr>
              <a:t>Responsible for </a:t>
            </a:r>
            <a:r>
              <a:rPr sz="2400" spc="-5" dirty="0">
                <a:solidFill>
                  <a:srgbClr val="FF0000"/>
                </a:solidFill>
                <a:latin typeface="Times New Roman"/>
                <a:cs typeface="Times New Roman"/>
              </a:rPr>
              <a:t>host-to-host</a:t>
            </a:r>
            <a:r>
              <a:rPr sz="2400" spc="5" dirty="0">
                <a:solidFill>
                  <a:srgbClr val="FF0000"/>
                </a:solidFill>
                <a:latin typeface="Times New Roman"/>
                <a:cs typeface="Times New Roman"/>
              </a:rPr>
              <a:t> </a:t>
            </a:r>
            <a:r>
              <a:rPr sz="2400" dirty="0">
                <a:solidFill>
                  <a:srgbClr val="FF0000"/>
                </a:solidFill>
                <a:latin typeface="Times New Roman"/>
                <a:cs typeface="Times New Roman"/>
              </a:rPr>
              <a:t>communication</a:t>
            </a:r>
            <a:r>
              <a:rPr sz="2400" dirty="0">
                <a:latin typeface="Times New Roman"/>
                <a:cs typeface="Times New Roman"/>
              </a:rPr>
              <a:t>.</a:t>
            </a:r>
            <a:endParaRPr sz="2400">
              <a:latin typeface="Times New Roman"/>
              <a:cs typeface="Times New Roman"/>
            </a:endParaRPr>
          </a:p>
          <a:p>
            <a:pPr marL="241300" indent="-228600">
              <a:lnSpc>
                <a:spcPct val="100000"/>
              </a:lnSpc>
              <a:spcBef>
                <a:spcPts val="720"/>
              </a:spcBef>
              <a:buFont typeface="Arial"/>
              <a:buChar char="•"/>
              <a:tabLst>
                <a:tab pos="241300" algn="l"/>
              </a:tabLst>
            </a:pPr>
            <a:r>
              <a:rPr sz="2400" spc="-5" dirty="0">
                <a:solidFill>
                  <a:srgbClr val="FF0000"/>
                </a:solidFill>
                <a:latin typeface="Times New Roman"/>
                <a:cs typeface="Times New Roman"/>
              </a:rPr>
              <a:t>Routers </a:t>
            </a:r>
            <a:r>
              <a:rPr sz="2400" spc="-10" dirty="0">
                <a:latin typeface="Times New Roman"/>
                <a:cs typeface="Times New Roman"/>
              </a:rPr>
              <a:t>are </a:t>
            </a:r>
            <a:r>
              <a:rPr sz="2400" spc="-5" dirty="0">
                <a:latin typeface="Times New Roman"/>
                <a:cs typeface="Times New Roman"/>
              </a:rPr>
              <a:t>responsible for </a:t>
            </a:r>
            <a:r>
              <a:rPr sz="2400" spc="-5" dirty="0">
                <a:solidFill>
                  <a:srgbClr val="FF0000"/>
                </a:solidFill>
                <a:latin typeface="Times New Roman"/>
                <a:cs typeface="Times New Roman"/>
              </a:rPr>
              <a:t>choosing best route for </a:t>
            </a:r>
            <a:r>
              <a:rPr sz="2400" spc="-10" dirty="0">
                <a:solidFill>
                  <a:srgbClr val="FF0000"/>
                </a:solidFill>
                <a:latin typeface="Times New Roman"/>
                <a:cs typeface="Times New Roman"/>
              </a:rPr>
              <a:t>each</a:t>
            </a:r>
            <a:r>
              <a:rPr sz="2400" spc="110" dirty="0">
                <a:solidFill>
                  <a:srgbClr val="FF0000"/>
                </a:solidFill>
                <a:latin typeface="Times New Roman"/>
                <a:cs typeface="Times New Roman"/>
              </a:rPr>
              <a:t> </a:t>
            </a:r>
            <a:r>
              <a:rPr sz="2400" spc="-5" dirty="0">
                <a:solidFill>
                  <a:srgbClr val="FF0000"/>
                </a:solidFill>
                <a:latin typeface="Times New Roman"/>
                <a:cs typeface="Times New Roman"/>
              </a:rPr>
              <a:t>packet</a:t>
            </a:r>
            <a:r>
              <a:rPr sz="2400" spc="-5" dirty="0">
                <a:latin typeface="Times New Roman"/>
                <a:cs typeface="Times New Roman"/>
              </a:rPr>
              <a:t>.</a:t>
            </a:r>
            <a:endParaRPr sz="2400">
              <a:latin typeface="Times New Roman"/>
              <a:cs typeface="Times New Roman"/>
            </a:endParaRPr>
          </a:p>
          <a:p>
            <a:pPr marL="241300" indent="-228600">
              <a:lnSpc>
                <a:spcPct val="100000"/>
              </a:lnSpc>
              <a:spcBef>
                <a:spcPts val="725"/>
              </a:spcBef>
              <a:buFont typeface="Arial"/>
              <a:buChar char="•"/>
              <a:tabLst>
                <a:tab pos="241300" algn="l"/>
              </a:tabLst>
            </a:pPr>
            <a:r>
              <a:rPr sz="2400" dirty="0">
                <a:latin typeface="Times New Roman"/>
                <a:cs typeface="Times New Roman"/>
              </a:rPr>
              <a:t>Why </a:t>
            </a:r>
            <a:r>
              <a:rPr sz="2400" spc="-5" dirty="0">
                <a:latin typeface="Times New Roman"/>
                <a:cs typeface="Times New Roman"/>
              </a:rPr>
              <a:t>we need network</a:t>
            </a:r>
            <a:r>
              <a:rPr sz="2400" dirty="0">
                <a:latin typeface="Times New Roman"/>
                <a:cs typeface="Times New Roman"/>
              </a:rPr>
              <a:t> </a:t>
            </a:r>
            <a:r>
              <a:rPr sz="2400" spc="-15" dirty="0">
                <a:latin typeface="Times New Roman"/>
                <a:cs typeface="Times New Roman"/>
              </a:rPr>
              <a:t>layer?</a:t>
            </a:r>
            <a:endParaRPr sz="2400">
              <a:latin typeface="Times New Roman"/>
              <a:cs typeface="Times New Roman"/>
            </a:endParaRPr>
          </a:p>
          <a:p>
            <a:pPr marL="926465" lvl="1" indent="-457834">
              <a:lnSpc>
                <a:spcPct val="100000"/>
              </a:lnSpc>
              <a:spcBef>
                <a:spcPts val="190"/>
              </a:spcBef>
              <a:buAutoNum type="arabicPeriod"/>
              <a:tabLst>
                <a:tab pos="926465" algn="l"/>
                <a:tab pos="927100" algn="l"/>
              </a:tabLst>
            </a:pPr>
            <a:r>
              <a:rPr sz="2400" spc="-5" dirty="0">
                <a:latin typeface="Times New Roman"/>
                <a:cs typeface="Times New Roman"/>
              </a:rPr>
              <a:t>Separation </a:t>
            </a:r>
            <a:r>
              <a:rPr sz="2400" dirty="0">
                <a:latin typeface="Times New Roman"/>
                <a:cs typeface="Times New Roman"/>
              </a:rPr>
              <a:t>of </a:t>
            </a:r>
            <a:r>
              <a:rPr sz="2400" spc="-15" dirty="0">
                <a:latin typeface="Times New Roman"/>
                <a:cs typeface="Times New Roman"/>
              </a:rPr>
              <a:t>different </a:t>
            </a:r>
            <a:r>
              <a:rPr sz="2400" spc="-5" dirty="0">
                <a:latin typeface="Times New Roman"/>
                <a:cs typeface="Times New Roman"/>
              </a:rPr>
              <a:t>tasks between </a:t>
            </a:r>
            <a:r>
              <a:rPr sz="2400" spc="-15" dirty="0">
                <a:latin typeface="Times New Roman"/>
                <a:cs typeface="Times New Roman"/>
              </a:rPr>
              <a:t>different</a:t>
            </a:r>
            <a:r>
              <a:rPr sz="2400" spc="105" dirty="0">
                <a:latin typeface="Times New Roman"/>
                <a:cs typeface="Times New Roman"/>
              </a:rPr>
              <a:t> </a:t>
            </a:r>
            <a:r>
              <a:rPr sz="2400" spc="-15" dirty="0">
                <a:latin typeface="Times New Roman"/>
                <a:cs typeface="Times New Roman"/>
              </a:rPr>
              <a:t>layers.</a:t>
            </a:r>
            <a:endParaRPr sz="2400">
              <a:latin typeface="Times New Roman"/>
              <a:cs typeface="Times New Roman"/>
            </a:endParaRPr>
          </a:p>
          <a:p>
            <a:pPr marL="926465" lvl="1" indent="-457834">
              <a:lnSpc>
                <a:spcPct val="100000"/>
              </a:lnSpc>
              <a:spcBef>
                <a:spcPts val="219"/>
              </a:spcBef>
              <a:buAutoNum type="arabicPeriod"/>
              <a:tabLst>
                <a:tab pos="926465" algn="l"/>
                <a:tab pos="927100" algn="l"/>
              </a:tabLst>
            </a:pPr>
            <a:r>
              <a:rPr sz="2400" spc="-5" dirty="0">
                <a:latin typeface="Times New Roman"/>
                <a:cs typeface="Times New Roman"/>
              </a:rPr>
              <a:t>Routers </a:t>
            </a:r>
            <a:r>
              <a:rPr sz="2400" dirty="0">
                <a:latin typeface="Times New Roman"/>
                <a:cs typeface="Times New Roman"/>
              </a:rPr>
              <a:t>do not </a:t>
            </a:r>
            <a:r>
              <a:rPr sz="2400" spc="-10" dirty="0">
                <a:latin typeface="Times New Roman"/>
                <a:cs typeface="Times New Roman"/>
              </a:rPr>
              <a:t>need </a:t>
            </a:r>
            <a:r>
              <a:rPr sz="2400" spc="-5" dirty="0">
                <a:latin typeface="Times New Roman"/>
                <a:cs typeface="Times New Roman"/>
              </a:rPr>
              <a:t>application and transport</a:t>
            </a:r>
            <a:r>
              <a:rPr sz="2400" spc="35" dirty="0">
                <a:latin typeface="Times New Roman"/>
                <a:cs typeface="Times New Roman"/>
              </a:rPr>
              <a:t> </a:t>
            </a:r>
            <a:r>
              <a:rPr sz="2400" spc="-15" dirty="0">
                <a:latin typeface="Times New Roman"/>
                <a:cs typeface="Times New Roman"/>
              </a:rPr>
              <a:t>layers.</a:t>
            </a:r>
            <a:endParaRPr sz="240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244" y="616153"/>
            <a:ext cx="9168765" cy="695325"/>
          </a:xfrm>
          <a:prstGeom prst="rect">
            <a:avLst/>
          </a:prstGeom>
        </p:spPr>
        <p:txBody>
          <a:bodyPr vert="horz" wrap="square" lIns="0" tIns="12065" rIns="0" bIns="0" rtlCol="0">
            <a:spAutoFit/>
          </a:bodyPr>
          <a:lstStyle/>
          <a:p>
            <a:pPr marL="12700">
              <a:lnSpc>
                <a:spcPct val="100000"/>
              </a:lnSpc>
              <a:spcBef>
                <a:spcPts val="95"/>
              </a:spcBef>
            </a:pPr>
            <a:r>
              <a:rPr spc="-10" dirty="0"/>
              <a:t>Network </a:t>
            </a:r>
            <a:r>
              <a:rPr spc="-5" dirty="0"/>
              <a:t>Layer: Internet </a:t>
            </a:r>
            <a:r>
              <a:rPr spc="-10" dirty="0"/>
              <a:t>Protocol</a:t>
            </a:r>
            <a:r>
              <a:rPr spc="30" dirty="0"/>
              <a:t> </a:t>
            </a:r>
            <a:r>
              <a:rPr spc="-5" dirty="0"/>
              <a:t>(IP)</a:t>
            </a:r>
          </a:p>
        </p:txBody>
      </p:sp>
      <p:sp>
        <p:nvSpPr>
          <p:cNvPr id="3" name="object 3"/>
          <p:cNvSpPr txBox="1"/>
          <p:nvPr/>
        </p:nvSpPr>
        <p:spPr>
          <a:xfrm>
            <a:off x="917244" y="1725216"/>
            <a:ext cx="8705215" cy="3218815"/>
          </a:xfrm>
          <a:prstGeom prst="rect">
            <a:avLst/>
          </a:prstGeom>
        </p:spPr>
        <p:txBody>
          <a:bodyPr vert="horz" wrap="square" lIns="0" tIns="100965" rIns="0" bIns="0" rtlCol="0">
            <a:spAutoFit/>
          </a:bodyPr>
          <a:lstStyle/>
          <a:p>
            <a:pPr marL="241300" indent="-228600">
              <a:lnSpc>
                <a:spcPct val="100000"/>
              </a:lnSpc>
              <a:spcBef>
                <a:spcPts val="795"/>
              </a:spcBef>
              <a:buFont typeface="Arial"/>
              <a:buChar char="•"/>
              <a:tabLst>
                <a:tab pos="241300" algn="l"/>
              </a:tabLst>
            </a:pPr>
            <a:r>
              <a:rPr sz="2400" spc="-30" dirty="0">
                <a:latin typeface="Times New Roman"/>
                <a:cs typeface="Times New Roman"/>
              </a:rPr>
              <a:t>In </a:t>
            </a:r>
            <a:r>
              <a:rPr sz="2400" dirty="0">
                <a:latin typeface="Times New Roman"/>
                <a:cs typeface="Times New Roman"/>
              </a:rPr>
              <a:t>the </a:t>
            </a:r>
            <a:r>
              <a:rPr sz="2400" spc="-10" dirty="0">
                <a:latin typeface="Times New Roman"/>
                <a:cs typeface="Times New Roman"/>
              </a:rPr>
              <a:t>Internet, </a:t>
            </a:r>
            <a:r>
              <a:rPr sz="2400" spc="-5" dirty="0">
                <a:latin typeface="Times New Roman"/>
                <a:cs typeface="Times New Roman"/>
              </a:rPr>
              <a:t>network </a:t>
            </a:r>
            <a:r>
              <a:rPr sz="2400" spc="-20" dirty="0">
                <a:latin typeface="Times New Roman"/>
                <a:cs typeface="Times New Roman"/>
              </a:rPr>
              <a:t>layer </a:t>
            </a:r>
            <a:r>
              <a:rPr sz="2400" spc="-5" dirty="0">
                <a:latin typeface="Times New Roman"/>
                <a:cs typeface="Times New Roman"/>
              </a:rPr>
              <a:t>includes </a:t>
            </a:r>
            <a:r>
              <a:rPr sz="2400" dirty="0">
                <a:latin typeface="Times New Roman"/>
                <a:cs typeface="Times New Roman"/>
              </a:rPr>
              <a:t>the </a:t>
            </a:r>
            <a:r>
              <a:rPr sz="2400" spc="-5" dirty="0">
                <a:latin typeface="Times New Roman"/>
                <a:cs typeface="Times New Roman"/>
              </a:rPr>
              <a:t>main protocol,</a:t>
            </a:r>
            <a:r>
              <a:rPr sz="2400" spc="235" dirty="0">
                <a:latin typeface="Times New Roman"/>
                <a:cs typeface="Times New Roman"/>
              </a:rPr>
              <a:t> </a:t>
            </a:r>
            <a:r>
              <a:rPr sz="2400" spc="-105" dirty="0">
                <a:latin typeface="Times New Roman"/>
                <a:cs typeface="Times New Roman"/>
              </a:rPr>
              <a:t>IP.</a:t>
            </a:r>
            <a:endParaRPr sz="2400">
              <a:latin typeface="Times New Roman"/>
              <a:cs typeface="Times New Roman"/>
            </a:endParaRPr>
          </a:p>
          <a:p>
            <a:pPr marL="241300" indent="-228600">
              <a:lnSpc>
                <a:spcPct val="100000"/>
              </a:lnSpc>
              <a:spcBef>
                <a:spcPts val="700"/>
              </a:spcBef>
              <a:buFont typeface="Arial"/>
              <a:buChar char="•"/>
              <a:tabLst>
                <a:tab pos="241300" algn="l"/>
              </a:tabLst>
            </a:pPr>
            <a:r>
              <a:rPr sz="2400" spc="-5" dirty="0">
                <a:latin typeface="Times New Roman"/>
                <a:cs typeface="Times New Roman"/>
              </a:rPr>
              <a:t>Defines </a:t>
            </a:r>
            <a:r>
              <a:rPr sz="2400" dirty="0">
                <a:latin typeface="Times New Roman"/>
                <a:cs typeface="Times New Roman"/>
              </a:rPr>
              <a:t>- </a:t>
            </a:r>
            <a:r>
              <a:rPr sz="2400" spc="-5" dirty="0">
                <a:solidFill>
                  <a:srgbClr val="FF0000"/>
                </a:solidFill>
                <a:latin typeface="Times New Roman"/>
                <a:cs typeface="Times New Roman"/>
              </a:rPr>
              <a:t>format </a:t>
            </a:r>
            <a:r>
              <a:rPr sz="2400" dirty="0">
                <a:solidFill>
                  <a:srgbClr val="FF0000"/>
                </a:solidFill>
                <a:latin typeface="Times New Roman"/>
                <a:cs typeface="Times New Roman"/>
              </a:rPr>
              <a:t>of the </a:t>
            </a:r>
            <a:r>
              <a:rPr sz="2400" spc="-5" dirty="0">
                <a:solidFill>
                  <a:srgbClr val="FF0000"/>
                </a:solidFill>
                <a:latin typeface="Times New Roman"/>
                <a:cs typeface="Times New Roman"/>
              </a:rPr>
              <a:t>packet</a:t>
            </a:r>
            <a:r>
              <a:rPr sz="2400" spc="-5" dirty="0">
                <a:latin typeface="Times New Roman"/>
                <a:cs typeface="Times New Roman"/>
              </a:rPr>
              <a:t>, called </a:t>
            </a:r>
            <a:r>
              <a:rPr sz="2400" dirty="0">
                <a:latin typeface="Times New Roman"/>
                <a:cs typeface="Times New Roman"/>
              </a:rPr>
              <a:t>a</a:t>
            </a:r>
            <a:r>
              <a:rPr sz="2400" spc="35" dirty="0">
                <a:latin typeface="Times New Roman"/>
                <a:cs typeface="Times New Roman"/>
              </a:rPr>
              <a:t> </a:t>
            </a:r>
            <a:r>
              <a:rPr sz="2400" spc="-10" dirty="0">
                <a:solidFill>
                  <a:srgbClr val="FF0000"/>
                </a:solidFill>
                <a:latin typeface="Times New Roman"/>
                <a:cs typeface="Times New Roman"/>
              </a:rPr>
              <a:t>datagram</a:t>
            </a:r>
            <a:r>
              <a:rPr sz="2400" spc="-10" dirty="0">
                <a:latin typeface="Times New Roman"/>
                <a:cs typeface="Times New Roman"/>
              </a:rPr>
              <a:t>.</a:t>
            </a:r>
            <a:endParaRPr sz="2400">
              <a:latin typeface="Times New Roman"/>
              <a:cs typeface="Times New Roman"/>
            </a:endParaRPr>
          </a:p>
          <a:p>
            <a:pPr marL="241300" indent="-228600">
              <a:lnSpc>
                <a:spcPct val="100000"/>
              </a:lnSpc>
              <a:spcBef>
                <a:spcPts val="720"/>
              </a:spcBef>
              <a:buFont typeface="Arial"/>
              <a:buChar char="•"/>
              <a:tabLst>
                <a:tab pos="241300" algn="l"/>
              </a:tabLst>
            </a:pPr>
            <a:r>
              <a:rPr sz="2400" spc="-5" dirty="0">
                <a:latin typeface="Times New Roman"/>
                <a:cs typeface="Times New Roman"/>
              </a:rPr>
              <a:t>Defines </a:t>
            </a:r>
            <a:r>
              <a:rPr sz="2400" dirty="0">
                <a:latin typeface="Times New Roman"/>
                <a:cs typeface="Times New Roman"/>
              </a:rPr>
              <a:t>- </a:t>
            </a:r>
            <a:r>
              <a:rPr sz="2400" spc="-5" dirty="0">
                <a:solidFill>
                  <a:srgbClr val="FF0000"/>
                </a:solidFill>
                <a:latin typeface="Times New Roman"/>
                <a:cs typeface="Times New Roman"/>
              </a:rPr>
              <a:t>format and structure </a:t>
            </a:r>
            <a:r>
              <a:rPr sz="2400" dirty="0">
                <a:solidFill>
                  <a:srgbClr val="FF0000"/>
                </a:solidFill>
                <a:latin typeface="Times New Roman"/>
                <a:cs typeface="Times New Roman"/>
              </a:rPr>
              <a:t>of </a:t>
            </a:r>
            <a:r>
              <a:rPr sz="2400" spc="-5" dirty="0">
                <a:solidFill>
                  <a:srgbClr val="FF0000"/>
                </a:solidFill>
                <a:latin typeface="Times New Roman"/>
                <a:cs typeface="Times New Roman"/>
              </a:rPr>
              <a:t>addresses </a:t>
            </a:r>
            <a:r>
              <a:rPr sz="2400" spc="-5" dirty="0">
                <a:latin typeface="Times New Roman"/>
                <a:cs typeface="Times New Roman"/>
              </a:rPr>
              <a:t>used </a:t>
            </a:r>
            <a:r>
              <a:rPr sz="2400" dirty="0">
                <a:latin typeface="Times New Roman"/>
                <a:cs typeface="Times New Roman"/>
              </a:rPr>
              <a:t>in this</a:t>
            </a:r>
            <a:r>
              <a:rPr sz="2400" spc="55" dirty="0">
                <a:latin typeface="Times New Roman"/>
                <a:cs typeface="Times New Roman"/>
              </a:rPr>
              <a:t> </a:t>
            </a:r>
            <a:r>
              <a:rPr sz="2400" spc="-40" dirty="0">
                <a:latin typeface="Times New Roman"/>
                <a:cs typeface="Times New Roman"/>
              </a:rPr>
              <a:t>layer.</a:t>
            </a:r>
            <a:endParaRPr sz="2400">
              <a:latin typeface="Times New Roman"/>
              <a:cs typeface="Times New Roman"/>
            </a:endParaRPr>
          </a:p>
          <a:p>
            <a:pPr marL="241300" indent="-228600">
              <a:lnSpc>
                <a:spcPct val="100000"/>
              </a:lnSpc>
              <a:spcBef>
                <a:spcPts val="725"/>
              </a:spcBef>
              <a:buFont typeface="Arial"/>
              <a:buChar char="•"/>
              <a:tabLst>
                <a:tab pos="241300" algn="l"/>
              </a:tabLst>
            </a:pPr>
            <a:r>
              <a:rPr sz="2400" spc="-5" dirty="0">
                <a:solidFill>
                  <a:srgbClr val="FF0000"/>
                </a:solidFill>
                <a:latin typeface="Times New Roman"/>
                <a:cs typeface="Times New Roman"/>
              </a:rPr>
              <a:t>Responsible </a:t>
            </a:r>
            <a:r>
              <a:rPr sz="2400" dirty="0">
                <a:solidFill>
                  <a:srgbClr val="FF0000"/>
                </a:solidFill>
                <a:latin typeface="Times New Roman"/>
                <a:cs typeface="Times New Roman"/>
              </a:rPr>
              <a:t>for </a:t>
            </a:r>
            <a:r>
              <a:rPr sz="2400" spc="-5" dirty="0">
                <a:solidFill>
                  <a:srgbClr val="FF0000"/>
                </a:solidFill>
                <a:latin typeface="Times New Roman"/>
                <a:cs typeface="Times New Roman"/>
              </a:rPr>
              <a:t>routing </a:t>
            </a:r>
            <a:r>
              <a:rPr sz="2400" dirty="0">
                <a:latin typeface="Times New Roman"/>
                <a:cs typeface="Times New Roman"/>
              </a:rPr>
              <a:t>a </a:t>
            </a:r>
            <a:r>
              <a:rPr sz="2400" spc="-5" dirty="0">
                <a:latin typeface="Times New Roman"/>
                <a:cs typeface="Times New Roman"/>
              </a:rPr>
              <a:t>packet from source </a:t>
            </a:r>
            <a:r>
              <a:rPr sz="2400" dirty="0">
                <a:latin typeface="Times New Roman"/>
                <a:cs typeface="Times New Roman"/>
              </a:rPr>
              <a:t>to</a:t>
            </a:r>
            <a:r>
              <a:rPr sz="2400" spc="45" dirty="0">
                <a:latin typeface="Times New Roman"/>
                <a:cs typeface="Times New Roman"/>
              </a:rPr>
              <a:t> </a:t>
            </a:r>
            <a:r>
              <a:rPr sz="2400" spc="-5" dirty="0">
                <a:latin typeface="Times New Roman"/>
                <a:cs typeface="Times New Roman"/>
              </a:rPr>
              <a:t>destination.</a:t>
            </a:r>
            <a:endParaRPr sz="2400">
              <a:latin typeface="Times New Roman"/>
              <a:cs typeface="Times New Roman"/>
            </a:endParaRPr>
          </a:p>
          <a:p>
            <a:pPr marL="241300" indent="-228600">
              <a:lnSpc>
                <a:spcPct val="100000"/>
              </a:lnSpc>
              <a:spcBef>
                <a:spcPts val="695"/>
              </a:spcBef>
              <a:buFont typeface="Arial"/>
              <a:buChar char="•"/>
              <a:tabLst>
                <a:tab pos="241300" algn="l"/>
              </a:tabLst>
            </a:pPr>
            <a:r>
              <a:rPr sz="2400" spc="-10" dirty="0">
                <a:latin typeface="Times New Roman"/>
                <a:cs typeface="Times New Roman"/>
              </a:rPr>
              <a:t>Each </a:t>
            </a:r>
            <a:r>
              <a:rPr sz="2400" spc="-5" dirty="0">
                <a:latin typeface="Times New Roman"/>
                <a:cs typeface="Times New Roman"/>
              </a:rPr>
              <a:t>router forwarding </a:t>
            </a:r>
            <a:r>
              <a:rPr sz="2400" dirty="0">
                <a:latin typeface="Times New Roman"/>
                <a:cs typeface="Times New Roman"/>
              </a:rPr>
              <a:t>the </a:t>
            </a:r>
            <a:r>
              <a:rPr sz="2400" spc="-10" dirty="0">
                <a:latin typeface="Times New Roman"/>
                <a:cs typeface="Times New Roman"/>
              </a:rPr>
              <a:t>datagram </a:t>
            </a:r>
            <a:r>
              <a:rPr sz="2400" dirty="0">
                <a:latin typeface="Times New Roman"/>
                <a:cs typeface="Times New Roman"/>
              </a:rPr>
              <a:t>to next </a:t>
            </a:r>
            <a:r>
              <a:rPr sz="2400" spc="-5" dirty="0">
                <a:latin typeface="Times New Roman"/>
                <a:cs typeface="Times New Roman"/>
              </a:rPr>
              <a:t>router </a:t>
            </a:r>
            <a:r>
              <a:rPr sz="2400" dirty="0">
                <a:latin typeface="Times New Roman"/>
                <a:cs typeface="Times New Roman"/>
              </a:rPr>
              <a:t>in its</a:t>
            </a:r>
            <a:r>
              <a:rPr sz="2400" spc="50" dirty="0">
                <a:latin typeface="Times New Roman"/>
                <a:cs typeface="Times New Roman"/>
              </a:rPr>
              <a:t> </a:t>
            </a:r>
            <a:r>
              <a:rPr sz="2400" dirty="0">
                <a:latin typeface="Times New Roman"/>
                <a:cs typeface="Times New Roman"/>
              </a:rPr>
              <a:t>path.</a:t>
            </a:r>
            <a:endParaRPr sz="2400">
              <a:latin typeface="Times New Roman"/>
              <a:cs typeface="Times New Roman"/>
            </a:endParaRPr>
          </a:p>
          <a:p>
            <a:pPr marL="241300" indent="-228600">
              <a:lnSpc>
                <a:spcPct val="100000"/>
              </a:lnSpc>
              <a:spcBef>
                <a:spcPts val="720"/>
              </a:spcBef>
              <a:buFont typeface="Arial"/>
              <a:buChar char="•"/>
              <a:tabLst>
                <a:tab pos="241300" algn="l"/>
              </a:tabLst>
            </a:pPr>
            <a:r>
              <a:rPr sz="2400" spc="-5" dirty="0">
                <a:solidFill>
                  <a:srgbClr val="FF0000"/>
                </a:solidFill>
                <a:latin typeface="Times New Roman"/>
                <a:cs typeface="Times New Roman"/>
              </a:rPr>
              <a:t>Connectionless</a:t>
            </a:r>
            <a:r>
              <a:rPr sz="2400" spc="-30" dirty="0">
                <a:solidFill>
                  <a:srgbClr val="FF0000"/>
                </a:solidFill>
                <a:latin typeface="Times New Roman"/>
                <a:cs typeface="Times New Roman"/>
              </a:rPr>
              <a:t> </a:t>
            </a:r>
            <a:r>
              <a:rPr sz="2400" dirty="0">
                <a:solidFill>
                  <a:srgbClr val="FF0000"/>
                </a:solidFill>
                <a:latin typeface="Times New Roman"/>
                <a:cs typeface="Times New Roman"/>
              </a:rPr>
              <a:t>protocol</a:t>
            </a:r>
            <a:r>
              <a:rPr sz="2400" dirty="0">
                <a:latin typeface="Times New Roman"/>
                <a:cs typeface="Times New Roman"/>
              </a:rPr>
              <a:t>.</a:t>
            </a:r>
            <a:endParaRPr sz="2400">
              <a:latin typeface="Times New Roman"/>
              <a:cs typeface="Times New Roman"/>
            </a:endParaRPr>
          </a:p>
          <a:p>
            <a:pPr marL="241300" indent="-228600">
              <a:lnSpc>
                <a:spcPct val="100000"/>
              </a:lnSpc>
              <a:spcBef>
                <a:spcPts val="725"/>
              </a:spcBef>
              <a:buFont typeface="Arial"/>
              <a:buChar char="•"/>
              <a:tabLst>
                <a:tab pos="241300" algn="l"/>
              </a:tabLst>
            </a:pPr>
            <a:r>
              <a:rPr sz="2400" spc="-5" dirty="0">
                <a:solidFill>
                  <a:srgbClr val="FF0000"/>
                </a:solidFill>
                <a:latin typeface="Times New Roman"/>
                <a:cs typeface="Times New Roman"/>
              </a:rPr>
              <a:t>No flow control</a:t>
            </a:r>
            <a:r>
              <a:rPr sz="2400" spc="-5" dirty="0">
                <a:latin typeface="Times New Roman"/>
                <a:cs typeface="Times New Roman"/>
              </a:rPr>
              <a:t>, </a:t>
            </a:r>
            <a:r>
              <a:rPr sz="2400" dirty="0">
                <a:solidFill>
                  <a:srgbClr val="FF0000"/>
                </a:solidFill>
                <a:latin typeface="Times New Roman"/>
                <a:cs typeface="Times New Roman"/>
              </a:rPr>
              <a:t>no </a:t>
            </a:r>
            <a:r>
              <a:rPr sz="2400" spc="-5" dirty="0">
                <a:solidFill>
                  <a:srgbClr val="FF0000"/>
                </a:solidFill>
                <a:latin typeface="Times New Roman"/>
                <a:cs typeface="Times New Roman"/>
              </a:rPr>
              <a:t>error </a:t>
            </a:r>
            <a:r>
              <a:rPr sz="2400" dirty="0">
                <a:solidFill>
                  <a:srgbClr val="FF0000"/>
                </a:solidFill>
                <a:latin typeface="Times New Roman"/>
                <a:cs typeface="Times New Roman"/>
              </a:rPr>
              <a:t>control</a:t>
            </a:r>
            <a:r>
              <a:rPr sz="2400" dirty="0">
                <a:latin typeface="Times New Roman"/>
                <a:cs typeface="Times New Roman"/>
              </a:rPr>
              <a:t>, </a:t>
            </a:r>
            <a:r>
              <a:rPr sz="2400" spc="-5" dirty="0">
                <a:latin typeface="Times New Roman"/>
                <a:cs typeface="Times New Roman"/>
              </a:rPr>
              <a:t>and </a:t>
            </a:r>
            <a:r>
              <a:rPr sz="2400" dirty="0">
                <a:solidFill>
                  <a:srgbClr val="FF0000"/>
                </a:solidFill>
                <a:latin typeface="Times New Roman"/>
                <a:cs typeface="Times New Roman"/>
              </a:rPr>
              <a:t>no </a:t>
            </a:r>
            <a:r>
              <a:rPr sz="2400" spc="-5" dirty="0">
                <a:solidFill>
                  <a:srgbClr val="FF0000"/>
                </a:solidFill>
                <a:latin typeface="Times New Roman"/>
                <a:cs typeface="Times New Roman"/>
              </a:rPr>
              <a:t>congestion control</a:t>
            </a:r>
            <a:r>
              <a:rPr sz="2400" spc="95" dirty="0">
                <a:solidFill>
                  <a:srgbClr val="FF0000"/>
                </a:solidFill>
                <a:latin typeface="Times New Roman"/>
                <a:cs typeface="Times New Roman"/>
              </a:rPr>
              <a:t> </a:t>
            </a:r>
            <a:r>
              <a:rPr sz="2400" spc="-5" dirty="0">
                <a:solidFill>
                  <a:srgbClr val="FF0000"/>
                </a:solidFill>
                <a:latin typeface="Times New Roman"/>
                <a:cs typeface="Times New Roman"/>
              </a:rPr>
              <a:t>services</a:t>
            </a:r>
            <a:r>
              <a:rPr sz="2400" spc="-5" dirty="0">
                <a:latin typeface="Times New Roman"/>
                <a:cs typeface="Times New Roman"/>
              </a:rPr>
              <a:t>.</a:t>
            </a:r>
            <a:endParaRPr sz="240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244" y="616153"/>
            <a:ext cx="8037195" cy="695325"/>
          </a:xfrm>
          <a:prstGeom prst="rect">
            <a:avLst/>
          </a:prstGeom>
        </p:spPr>
        <p:txBody>
          <a:bodyPr vert="horz" wrap="square" lIns="0" tIns="12065" rIns="0" bIns="0" rtlCol="0">
            <a:spAutoFit/>
          </a:bodyPr>
          <a:lstStyle/>
          <a:p>
            <a:pPr marL="12700">
              <a:lnSpc>
                <a:spcPct val="100000"/>
              </a:lnSpc>
              <a:spcBef>
                <a:spcPts val="95"/>
              </a:spcBef>
            </a:pPr>
            <a:r>
              <a:rPr spc="-10" dirty="0"/>
              <a:t>Network </a:t>
            </a:r>
            <a:r>
              <a:rPr spc="-5" dirty="0"/>
              <a:t>Layer: Routing</a:t>
            </a:r>
            <a:r>
              <a:rPr spc="45" dirty="0"/>
              <a:t> </a:t>
            </a:r>
            <a:r>
              <a:rPr spc="-15" dirty="0"/>
              <a:t>protocol</a:t>
            </a:r>
          </a:p>
        </p:txBody>
      </p:sp>
      <p:sp>
        <p:nvSpPr>
          <p:cNvPr id="3" name="object 3"/>
          <p:cNvSpPr txBox="1"/>
          <p:nvPr/>
        </p:nvSpPr>
        <p:spPr>
          <a:xfrm>
            <a:off x="917244" y="1789288"/>
            <a:ext cx="9306560" cy="2114550"/>
          </a:xfrm>
          <a:prstGeom prst="rect">
            <a:avLst/>
          </a:prstGeom>
        </p:spPr>
        <p:txBody>
          <a:bodyPr vert="horz" wrap="square" lIns="0" tIns="37465" rIns="0" bIns="0" rtlCol="0">
            <a:spAutoFit/>
          </a:bodyPr>
          <a:lstStyle/>
          <a:p>
            <a:pPr marL="241300" indent="-228600">
              <a:lnSpc>
                <a:spcPct val="100000"/>
              </a:lnSpc>
              <a:spcBef>
                <a:spcPts val="295"/>
              </a:spcBef>
              <a:buFont typeface="Arial"/>
              <a:buChar char="•"/>
              <a:tabLst>
                <a:tab pos="241300" algn="l"/>
              </a:tabLst>
            </a:pPr>
            <a:r>
              <a:rPr sz="2400" spc="-25" dirty="0">
                <a:latin typeface="Times New Roman"/>
                <a:cs typeface="Times New Roman"/>
              </a:rPr>
              <a:t>Layer</a:t>
            </a:r>
            <a:r>
              <a:rPr sz="2400" spc="105" dirty="0">
                <a:latin typeface="Times New Roman"/>
                <a:cs typeface="Times New Roman"/>
              </a:rPr>
              <a:t> </a:t>
            </a:r>
            <a:r>
              <a:rPr sz="2400" spc="-5" dirty="0">
                <a:latin typeface="Times New Roman"/>
                <a:cs typeface="Times New Roman"/>
              </a:rPr>
              <a:t>includes</a:t>
            </a:r>
            <a:endParaRPr sz="2400">
              <a:latin typeface="Times New Roman"/>
              <a:cs typeface="Times New Roman"/>
            </a:endParaRPr>
          </a:p>
          <a:p>
            <a:pPr marL="697865" lvl="1" indent="-229235">
              <a:lnSpc>
                <a:spcPct val="100000"/>
              </a:lnSpc>
              <a:spcBef>
                <a:spcPts val="190"/>
              </a:spcBef>
              <a:buFont typeface="Arial"/>
              <a:buChar char="•"/>
              <a:tabLst>
                <a:tab pos="698500" algn="l"/>
              </a:tabLst>
            </a:pPr>
            <a:r>
              <a:rPr sz="2400" spc="-5" dirty="0">
                <a:solidFill>
                  <a:srgbClr val="FF0000"/>
                </a:solidFill>
                <a:latin typeface="Times New Roman"/>
                <a:cs typeface="Times New Roman"/>
              </a:rPr>
              <a:t>Unicast </a:t>
            </a:r>
            <a:r>
              <a:rPr sz="2400" spc="-5" dirty="0">
                <a:latin typeface="Times New Roman"/>
                <a:cs typeface="Times New Roman"/>
              </a:rPr>
              <a:t>(one-to-one) </a:t>
            </a:r>
            <a:r>
              <a:rPr sz="2400" dirty="0">
                <a:latin typeface="Times New Roman"/>
                <a:cs typeface="Times New Roman"/>
              </a:rPr>
              <a:t>routing</a:t>
            </a:r>
            <a:r>
              <a:rPr sz="2400" spc="30" dirty="0">
                <a:latin typeface="Times New Roman"/>
                <a:cs typeface="Times New Roman"/>
              </a:rPr>
              <a:t> </a:t>
            </a:r>
            <a:r>
              <a:rPr sz="2400" spc="-5" dirty="0">
                <a:latin typeface="Times New Roman"/>
                <a:cs typeface="Times New Roman"/>
              </a:rPr>
              <a:t>protocol</a:t>
            </a:r>
            <a:endParaRPr sz="2400">
              <a:latin typeface="Times New Roman"/>
              <a:cs typeface="Times New Roman"/>
            </a:endParaRPr>
          </a:p>
          <a:p>
            <a:pPr marL="697865" lvl="1" indent="-229235">
              <a:lnSpc>
                <a:spcPct val="100000"/>
              </a:lnSpc>
              <a:spcBef>
                <a:spcPts val="220"/>
              </a:spcBef>
              <a:buFont typeface="Arial"/>
              <a:buChar char="•"/>
              <a:tabLst>
                <a:tab pos="698500" algn="l"/>
              </a:tabLst>
            </a:pPr>
            <a:r>
              <a:rPr sz="2400" spc="-5" dirty="0">
                <a:solidFill>
                  <a:srgbClr val="FF0000"/>
                </a:solidFill>
                <a:latin typeface="Times New Roman"/>
                <a:cs typeface="Times New Roman"/>
              </a:rPr>
              <a:t>Multicast </a:t>
            </a:r>
            <a:r>
              <a:rPr sz="2400" spc="-10" dirty="0">
                <a:latin typeface="Times New Roman"/>
                <a:cs typeface="Times New Roman"/>
              </a:rPr>
              <a:t>(one-to-many) </a:t>
            </a:r>
            <a:r>
              <a:rPr sz="2400" spc="-5" dirty="0">
                <a:latin typeface="Times New Roman"/>
                <a:cs typeface="Times New Roman"/>
              </a:rPr>
              <a:t>routing</a:t>
            </a:r>
            <a:r>
              <a:rPr sz="2400" spc="90" dirty="0">
                <a:latin typeface="Times New Roman"/>
                <a:cs typeface="Times New Roman"/>
              </a:rPr>
              <a:t> </a:t>
            </a:r>
            <a:r>
              <a:rPr sz="2400" spc="-5" dirty="0">
                <a:latin typeface="Times New Roman"/>
                <a:cs typeface="Times New Roman"/>
              </a:rPr>
              <a:t>protocol</a:t>
            </a:r>
            <a:endParaRPr sz="2400">
              <a:latin typeface="Times New Roman"/>
              <a:cs typeface="Times New Roman"/>
            </a:endParaRPr>
          </a:p>
          <a:p>
            <a:pPr marL="241300" indent="-228600">
              <a:lnSpc>
                <a:spcPct val="100000"/>
              </a:lnSpc>
              <a:spcBef>
                <a:spcPts val="720"/>
              </a:spcBef>
              <a:buFont typeface="Arial"/>
              <a:buChar char="•"/>
              <a:tabLst>
                <a:tab pos="241300" algn="l"/>
              </a:tabLst>
            </a:pPr>
            <a:r>
              <a:rPr sz="2400" spc="-30" dirty="0">
                <a:latin typeface="Times New Roman"/>
                <a:cs typeface="Times New Roman"/>
              </a:rPr>
              <a:t>It </a:t>
            </a:r>
            <a:r>
              <a:rPr sz="2400" spc="-5" dirty="0">
                <a:latin typeface="Times New Roman"/>
                <a:cs typeface="Times New Roman"/>
              </a:rPr>
              <a:t>does </a:t>
            </a:r>
            <a:r>
              <a:rPr sz="2400" dirty="0">
                <a:solidFill>
                  <a:srgbClr val="FF0000"/>
                </a:solidFill>
                <a:latin typeface="Times New Roman"/>
                <a:cs typeface="Times New Roman"/>
              </a:rPr>
              <a:t>not </a:t>
            </a:r>
            <a:r>
              <a:rPr sz="2400" spc="-5" dirty="0">
                <a:solidFill>
                  <a:srgbClr val="FF0000"/>
                </a:solidFill>
                <a:latin typeface="Times New Roman"/>
                <a:cs typeface="Times New Roman"/>
              </a:rPr>
              <a:t>take part </a:t>
            </a:r>
            <a:r>
              <a:rPr sz="2400" dirty="0">
                <a:solidFill>
                  <a:srgbClr val="FF0000"/>
                </a:solidFill>
                <a:latin typeface="Times New Roman"/>
                <a:cs typeface="Times New Roman"/>
              </a:rPr>
              <a:t>in routing </a:t>
            </a:r>
            <a:r>
              <a:rPr sz="2400" dirty="0">
                <a:latin typeface="Times New Roman"/>
                <a:cs typeface="Times New Roman"/>
              </a:rPr>
              <a:t>(it is the </a:t>
            </a:r>
            <a:r>
              <a:rPr sz="2400" spc="-5" dirty="0">
                <a:latin typeface="Times New Roman"/>
                <a:cs typeface="Times New Roman"/>
              </a:rPr>
              <a:t>responsibility </a:t>
            </a:r>
            <a:r>
              <a:rPr sz="2400" dirty="0">
                <a:latin typeface="Times New Roman"/>
                <a:cs typeface="Times New Roman"/>
              </a:rPr>
              <a:t>of</a:t>
            </a:r>
            <a:r>
              <a:rPr sz="2400" spc="60" dirty="0">
                <a:latin typeface="Times New Roman"/>
                <a:cs typeface="Times New Roman"/>
              </a:rPr>
              <a:t> </a:t>
            </a:r>
            <a:r>
              <a:rPr sz="2400" spc="-15" dirty="0">
                <a:latin typeface="Times New Roman"/>
                <a:cs typeface="Times New Roman"/>
              </a:rPr>
              <a:t>IP).</a:t>
            </a:r>
            <a:endParaRPr sz="2400">
              <a:latin typeface="Times New Roman"/>
              <a:cs typeface="Times New Roman"/>
            </a:endParaRPr>
          </a:p>
          <a:p>
            <a:pPr marL="241300" indent="-228600">
              <a:lnSpc>
                <a:spcPct val="100000"/>
              </a:lnSpc>
              <a:spcBef>
                <a:spcPts val="720"/>
              </a:spcBef>
              <a:buFont typeface="Arial"/>
              <a:buChar char="•"/>
              <a:tabLst>
                <a:tab pos="241300" algn="l"/>
              </a:tabLst>
            </a:pPr>
            <a:r>
              <a:rPr sz="2400" spc="-30" dirty="0">
                <a:latin typeface="Times New Roman"/>
                <a:cs typeface="Times New Roman"/>
              </a:rPr>
              <a:t>It </a:t>
            </a:r>
            <a:r>
              <a:rPr sz="2400" spc="-10" dirty="0">
                <a:solidFill>
                  <a:srgbClr val="FF0000"/>
                </a:solidFill>
                <a:latin typeface="Times New Roman"/>
                <a:cs typeface="Times New Roman"/>
              </a:rPr>
              <a:t>creates </a:t>
            </a:r>
            <a:r>
              <a:rPr sz="2400" spc="-5" dirty="0">
                <a:solidFill>
                  <a:srgbClr val="FF0000"/>
                </a:solidFill>
                <a:latin typeface="Times New Roman"/>
                <a:cs typeface="Times New Roman"/>
              </a:rPr>
              <a:t>forwarding tables </a:t>
            </a:r>
            <a:r>
              <a:rPr sz="2400" dirty="0">
                <a:solidFill>
                  <a:srgbClr val="FF0000"/>
                </a:solidFill>
                <a:latin typeface="Times New Roman"/>
                <a:cs typeface="Times New Roman"/>
              </a:rPr>
              <a:t>for </a:t>
            </a:r>
            <a:r>
              <a:rPr sz="2400" spc="-5" dirty="0">
                <a:solidFill>
                  <a:srgbClr val="FF0000"/>
                </a:solidFill>
                <a:latin typeface="Times New Roman"/>
                <a:cs typeface="Times New Roman"/>
              </a:rPr>
              <a:t>routers </a:t>
            </a:r>
            <a:r>
              <a:rPr sz="2400" dirty="0">
                <a:latin typeface="Times New Roman"/>
                <a:cs typeface="Times New Roman"/>
              </a:rPr>
              <a:t>to help them in the </a:t>
            </a:r>
            <a:r>
              <a:rPr sz="2400" spc="-5" dirty="0">
                <a:latin typeface="Times New Roman"/>
                <a:cs typeface="Times New Roman"/>
              </a:rPr>
              <a:t>routing</a:t>
            </a:r>
            <a:r>
              <a:rPr sz="2400" spc="125" dirty="0">
                <a:latin typeface="Times New Roman"/>
                <a:cs typeface="Times New Roman"/>
              </a:rPr>
              <a:t> </a:t>
            </a:r>
            <a:r>
              <a:rPr sz="2400" spc="-5" dirty="0">
                <a:latin typeface="Times New Roman"/>
                <a:cs typeface="Times New Roman"/>
              </a:rPr>
              <a:t>process.</a:t>
            </a:r>
            <a:endParaRPr sz="240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244" y="616153"/>
            <a:ext cx="9915525" cy="695325"/>
          </a:xfrm>
          <a:prstGeom prst="rect">
            <a:avLst/>
          </a:prstGeom>
        </p:spPr>
        <p:txBody>
          <a:bodyPr vert="horz" wrap="square" lIns="0" tIns="12065" rIns="0" bIns="0" rtlCol="0">
            <a:spAutoFit/>
          </a:bodyPr>
          <a:lstStyle/>
          <a:p>
            <a:pPr marL="12700">
              <a:lnSpc>
                <a:spcPct val="100000"/>
              </a:lnSpc>
              <a:spcBef>
                <a:spcPts val="95"/>
              </a:spcBef>
            </a:pPr>
            <a:r>
              <a:rPr spc="-10" dirty="0"/>
              <a:t>Network </a:t>
            </a:r>
            <a:r>
              <a:rPr spc="-5" dirty="0"/>
              <a:t>Layer: Some </a:t>
            </a:r>
            <a:r>
              <a:rPr dirty="0"/>
              <a:t>auxiliary </a:t>
            </a:r>
            <a:r>
              <a:rPr spc="-10" dirty="0"/>
              <a:t>protocols</a:t>
            </a:r>
          </a:p>
        </p:txBody>
      </p:sp>
      <p:sp>
        <p:nvSpPr>
          <p:cNvPr id="3" name="object 3"/>
          <p:cNvSpPr txBox="1"/>
          <p:nvPr/>
        </p:nvSpPr>
        <p:spPr>
          <a:xfrm>
            <a:off x="917244" y="1725216"/>
            <a:ext cx="10145395" cy="4206240"/>
          </a:xfrm>
          <a:prstGeom prst="rect">
            <a:avLst/>
          </a:prstGeom>
        </p:spPr>
        <p:txBody>
          <a:bodyPr vert="horz" wrap="square" lIns="0" tIns="100965" rIns="0" bIns="0" rtlCol="0">
            <a:spAutoFit/>
          </a:bodyPr>
          <a:lstStyle/>
          <a:p>
            <a:pPr marL="241300" indent="-228600">
              <a:lnSpc>
                <a:spcPct val="100000"/>
              </a:lnSpc>
              <a:spcBef>
                <a:spcPts val="795"/>
              </a:spcBef>
              <a:buFont typeface="Arial"/>
              <a:buChar char="•"/>
              <a:tabLst>
                <a:tab pos="241300" algn="l"/>
              </a:tabLst>
            </a:pPr>
            <a:r>
              <a:rPr sz="2400" spc="-5" dirty="0">
                <a:solidFill>
                  <a:srgbClr val="FF0000"/>
                </a:solidFill>
                <a:latin typeface="Times New Roman"/>
                <a:cs typeface="Times New Roman"/>
              </a:rPr>
              <a:t>Help </a:t>
            </a:r>
            <a:r>
              <a:rPr sz="2400" spc="-30" dirty="0">
                <a:solidFill>
                  <a:srgbClr val="FF0000"/>
                </a:solidFill>
                <a:latin typeface="Times New Roman"/>
                <a:cs typeface="Times New Roman"/>
              </a:rPr>
              <a:t>IP </a:t>
            </a:r>
            <a:r>
              <a:rPr sz="2400" dirty="0">
                <a:latin typeface="Times New Roman"/>
                <a:cs typeface="Times New Roman"/>
              </a:rPr>
              <a:t>in its </a:t>
            </a:r>
            <a:r>
              <a:rPr sz="2400" spc="-5" dirty="0">
                <a:solidFill>
                  <a:srgbClr val="FF0000"/>
                </a:solidFill>
                <a:latin typeface="Times New Roman"/>
                <a:cs typeface="Times New Roman"/>
              </a:rPr>
              <a:t>delivery </a:t>
            </a:r>
            <a:r>
              <a:rPr sz="2400" spc="-5" dirty="0">
                <a:latin typeface="Times New Roman"/>
                <a:cs typeface="Times New Roman"/>
              </a:rPr>
              <a:t>and </a:t>
            </a:r>
            <a:r>
              <a:rPr sz="2400" spc="-5" dirty="0">
                <a:solidFill>
                  <a:srgbClr val="FF0000"/>
                </a:solidFill>
                <a:latin typeface="Times New Roman"/>
                <a:cs typeface="Times New Roman"/>
              </a:rPr>
              <a:t>routing</a:t>
            </a:r>
            <a:r>
              <a:rPr sz="2400" spc="-25" dirty="0">
                <a:solidFill>
                  <a:srgbClr val="FF0000"/>
                </a:solidFill>
                <a:latin typeface="Times New Roman"/>
                <a:cs typeface="Times New Roman"/>
              </a:rPr>
              <a:t> </a:t>
            </a:r>
            <a:r>
              <a:rPr sz="2400" spc="-5" dirty="0">
                <a:solidFill>
                  <a:srgbClr val="FF0000"/>
                </a:solidFill>
                <a:latin typeface="Times New Roman"/>
                <a:cs typeface="Times New Roman"/>
              </a:rPr>
              <a:t>tasks</a:t>
            </a:r>
            <a:r>
              <a:rPr sz="2400" spc="-5" dirty="0">
                <a:latin typeface="Times New Roman"/>
                <a:cs typeface="Times New Roman"/>
              </a:rPr>
              <a:t>.</a:t>
            </a:r>
            <a:endParaRPr sz="2400">
              <a:latin typeface="Times New Roman"/>
              <a:cs typeface="Times New Roman"/>
            </a:endParaRPr>
          </a:p>
          <a:p>
            <a:pPr marL="469265" indent="-457200">
              <a:lnSpc>
                <a:spcPct val="100000"/>
              </a:lnSpc>
              <a:spcBef>
                <a:spcPts val="700"/>
              </a:spcBef>
              <a:buAutoNum type="arabicPeriod"/>
              <a:tabLst>
                <a:tab pos="469265" algn="l"/>
                <a:tab pos="469900" algn="l"/>
              </a:tabLst>
            </a:pPr>
            <a:r>
              <a:rPr sz="2400" spc="-15" dirty="0">
                <a:solidFill>
                  <a:srgbClr val="FF0000"/>
                </a:solidFill>
                <a:latin typeface="Times New Roman"/>
                <a:cs typeface="Times New Roman"/>
              </a:rPr>
              <a:t>Internet </a:t>
            </a:r>
            <a:r>
              <a:rPr sz="2400" dirty="0">
                <a:solidFill>
                  <a:srgbClr val="FF0000"/>
                </a:solidFill>
                <a:latin typeface="Times New Roman"/>
                <a:cs typeface="Times New Roman"/>
              </a:rPr>
              <a:t>Control </a:t>
            </a:r>
            <a:r>
              <a:rPr sz="2400" spc="-10" dirty="0">
                <a:solidFill>
                  <a:srgbClr val="FF0000"/>
                </a:solidFill>
                <a:latin typeface="Times New Roman"/>
                <a:cs typeface="Times New Roman"/>
              </a:rPr>
              <a:t>Message </a:t>
            </a:r>
            <a:r>
              <a:rPr sz="2400" spc="-5" dirty="0">
                <a:solidFill>
                  <a:srgbClr val="FF0000"/>
                </a:solidFill>
                <a:latin typeface="Times New Roman"/>
                <a:cs typeface="Times New Roman"/>
              </a:rPr>
              <a:t>Protocol</a:t>
            </a:r>
            <a:r>
              <a:rPr sz="2400" spc="95" dirty="0">
                <a:solidFill>
                  <a:srgbClr val="FF0000"/>
                </a:solidFill>
                <a:latin typeface="Times New Roman"/>
                <a:cs typeface="Times New Roman"/>
              </a:rPr>
              <a:t> </a:t>
            </a:r>
            <a:r>
              <a:rPr sz="2400" spc="-15" dirty="0">
                <a:solidFill>
                  <a:srgbClr val="FF0000"/>
                </a:solidFill>
                <a:latin typeface="Times New Roman"/>
                <a:cs typeface="Times New Roman"/>
              </a:rPr>
              <a:t>(ICMP)</a:t>
            </a:r>
            <a:endParaRPr sz="2400">
              <a:latin typeface="Times New Roman"/>
              <a:cs typeface="Times New Roman"/>
            </a:endParaRPr>
          </a:p>
          <a:p>
            <a:pPr marL="697865" lvl="1" indent="-229235">
              <a:lnSpc>
                <a:spcPct val="100000"/>
              </a:lnSpc>
              <a:spcBef>
                <a:spcPts val="215"/>
              </a:spcBef>
              <a:buFont typeface="Arial"/>
              <a:buChar char="•"/>
              <a:tabLst>
                <a:tab pos="698500" algn="l"/>
              </a:tabLst>
            </a:pPr>
            <a:r>
              <a:rPr sz="2400" spc="-5" dirty="0">
                <a:latin typeface="Times New Roman"/>
                <a:cs typeface="Times New Roman"/>
              </a:rPr>
              <a:t>Report </a:t>
            </a:r>
            <a:r>
              <a:rPr sz="2400" dirty="0">
                <a:latin typeface="Times New Roman"/>
                <a:cs typeface="Times New Roman"/>
              </a:rPr>
              <a:t>some </a:t>
            </a:r>
            <a:r>
              <a:rPr sz="2400" spc="-5" dirty="0">
                <a:latin typeface="Times New Roman"/>
                <a:cs typeface="Times New Roman"/>
              </a:rPr>
              <a:t>problems when routing </a:t>
            </a:r>
            <a:r>
              <a:rPr sz="2400" dirty="0">
                <a:latin typeface="Times New Roman"/>
                <a:cs typeface="Times New Roman"/>
              </a:rPr>
              <a:t>a</a:t>
            </a:r>
            <a:r>
              <a:rPr sz="2400" spc="15" dirty="0">
                <a:latin typeface="Times New Roman"/>
                <a:cs typeface="Times New Roman"/>
              </a:rPr>
              <a:t> </a:t>
            </a:r>
            <a:r>
              <a:rPr sz="2400" spc="-5" dirty="0">
                <a:latin typeface="Times New Roman"/>
                <a:cs typeface="Times New Roman"/>
              </a:rPr>
              <a:t>packet.</a:t>
            </a:r>
            <a:endParaRPr sz="2400">
              <a:latin typeface="Times New Roman"/>
              <a:cs typeface="Times New Roman"/>
            </a:endParaRPr>
          </a:p>
          <a:p>
            <a:pPr marL="469265" indent="-457200">
              <a:lnSpc>
                <a:spcPct val="100000"/>
              </a:lnSpc>
              <a:spcBef>
                <a:spcPts val="720"/>
              </a:spcBef>
              <a:buAutoNum type="arabicPeriod"/>
              <a:tabLst>
                <a:tab pos="469265" algn="l"/>
                <a:tab pos="469900" algn="l"/>
              </a:tabLst>
            </a:pPr>
            <a:r>
              <a:rPr sz="2400" spc="-15" dirty="0">
                <a:solidFill>
                  <a:srgbClr val="FF0000"/>
                </a:solidFill>
                <a:latin typeface="Times New Roman"/>
                <a:cs typeface="Times New Roman"/>
              </a:rPr>
              <a:t>Internet </a:t>
            </a:r>
            <a:r>
              <a:rPr sz="2400" spc="-5" dirty="0">
                <a:solidFill>
                  <a:srgbClr val="FF0000"/>
                </a:solidFill>
                <a:latin typeface="Times New Roman"/>
                <a:cs typeface="Times New Roman"/>
              </a:rPr>
              <a:t>Group </a:t>
            </a:r>
            <a:r>
              <a:rPr sz="2400" spc="-10" dirty="0">
                <a:solidFill>
                  <a:srgbClr val="FF0000"/>
                </a:solidFill>
                <a:latin typeface="Times New Roman"/>
                <a:cs typeface="Times New Roman"/>
              </a:rPr>
              <a:t>Management </a:t>
            </a:r>
            <a:r>
              <a:rPr sz="2400" spc="-5" dirty="0">
                <a:solidFill>
                  <a:srgbClr val="FF0000"/>
                </a:solidFill>
                <a:latin typeface="Times New Roman"/>
                <a:cs typeface="Times New Roman"/>
              </a:rPr>
              <a:t>Protocol</a:t>
            </a:r>
            <a:r>
              <a:rPr sz="2400" spc="130" dirty="0">
                <a:solidFill>
                  <a:srgbClr val="FF0000"/>
                </a:solidFill>
                <a:latin typeface="Times New Roman"/>
                <a:cs typeface="Times New Roman"/>
              </a:rPr>
              <a:t> </a:t>
            </a:r>
            <a:r>
              <a:rPr sz="2400" spc="-15" dirty="0">
                <a:solidFill>
                  <a:srgbClr val="FF0000"/>
                </a:solidFill>
                <a:latin typeface="Times New Roman"/>
                <a:cs typeface="Times New Roman"/>
              </a:rPr>
              <a:t>(IGMP)</a:t>
            </a:r>
            <a:endParaRPr sz="2400">
              <a:latin typeface="Times New Roman"/>
              <a:cs typeface="Times New Roman"/>
            </a:endParaRPr>
          </a:p>
          <a:p>
            <a:pPr marL="697865" lvl="1" indent="-229235">
              <a:lnSpc>
                <a:spcPct val="100000"/>
              </a:lnSpc>
              <a:spcBef>
                <a:spcPts val="220"/>
              </a:spcBef>
              <a:buFont typeface="Arial"/>
              <a:buChar char="•"/>
              <a:tabLst>
                <a:tab pos="698500" algn="l"/>
              </a:tabLst>
            </a:pPr>
            <a:r>
              <a:rPr sz="2400" spc="-5" dirty="0">
                <a:latin typeface="Times New Roman"/>
                <a:cs typeface="Times New Roman"/>
              </a:rPr>
              <a:t>Multitasking.</a:t>
            </a:r>
            <a:endParaRPr sz="2400">
              <a:latin typeface="Times New Roman"/>
              <a:cs typeface="Times New Roman"/>
            </a:endParaRPr>
          </a:p>
          <a:p>
            <a:pPr marL="469265" indent="-457200">
              <a:lnSpc>
                <a:spcPct val="100000"/>
              </a:lnSpc>
              <a:spcBef>
                <a:spcPts val="700"/>
              </a:spcBef>
              <a:buAutoNum type="arabicPeriod"/>
              <a:tabLst>
                <a:tab pos="469265" algn="l"/>
                <a:tab pos="469900" algn="l"/>
              </a:tabLst>
            </a:pPr>
            <a:r>
              <a:rPr sz="2400" spc="-15" dirty="0">
                <a:solidFill>
                  <a:srgbClr val="FF0000"/>
                </a:solidFill>
                <a:latin typeface="Times New Roman"/>
                <a:cs typeface="Times New Roman"/>
              </a:rPr>
              <a:t>Dynamic </a:t>
            </a:r>
            <a:r>
              <a:rPr sz="2400" spc="-5" dirty="0">
                <a:solidFill>
                  <a:srgbClr val="FF0000"/>
                </a:solidFill>
                <a:latin typeface="Times New Roman"/>
                <a:cs typeface="Times New Roman"/>
              </a:rPr>
              <a:t>Host Configuration Protocol</a:t>
            </a:r>
            <a:r>
              <a:rPr sz="2400" spc="100" dirty="0">
                <a:solidFill>
                  <a:srgbClr val="FF0000"/>
                </a:solidFill>
                <a:latin typeface="Times New Roman"/>
                <a:cs typeface="Times New Roman"/>
              </a:rPr>
              <a:t> </a:t>
            </a:r>
            <a:r>
              <a:rPr sz="2400" spc="-5" dirty="0">
                <a:solidFill>
                  <a:srgbClr val="FF0000"/>
                </a:solidFill>
                <a:latin typeface="Times New Roman"/>
                <a:cs typeface="Times New Roman"/>
              </a:rPr>
              <a:t>(DHCP)</a:t>
            </a:r>
            <a:endParaRPr sz="2400">
              <a:latin typeface="Times New Roman"/>
              <a:cs typeface="Times New Roman"/>
            </a:endParaRPr>
          </a:p>
          <a:p>
            <a:pPr marL="697865" lvl="1" indent="-229235">
              <a:lnSpc>
                <a:spcPct val="100000"/>
              </a:lnSpc>
              <a:spcBef>
                <a:spcPts val="215"/>
              </a:spcBef>
              <a:buFont typeface="Arial"/>
              <a:buChar char="•"/>
              <a:tabLst>
                <a:tab pos="698500" algn="l"/>
              </a:tabLst>
            </a:pPr>
            <a:r>
              <a:rPr sz="2400" spc="-10" dirty="0">
                <a:latin typeface="Times New Roman"/>
                <a:cs typeface="Times New Roman"/>
              </a:rPr>
              <a:t>Get network-layer </a:t>
            </a:r>
            <a:r>
              <a:rPr sz="2400" spc="-5" dirty="0">
                <a:latin typeface="Times New Roman"/>
                <a:cs typeface="Times New Roman"/>
              </a:rPr>
              <a:t>address </a:t>
            </a:r>
            <a:r>
              <a:rPr sz="2400" dirty="0">
                <a:latin typeface="Times New Roman"/>
                <a:cs typeface="Times New Roman"/>
              </a:rPr>
              <a:t>for a</a:t>
            </a:r>
            <a:r>
              <a:rPr sz="2400" spc="155" dirty="0">
                <a:latin typeface="Times New Roman"/>
                <a:cs typeface="Times New Roman"/>
              </a:rPr>
              <a:t> </a:t>
            </a:r>
            <a:r>
              <a:rPr sz="2400" dirty="0">
                <a:latin typeface="Times New Roman"/>
                <a:cs typeface="Times New Roman"/>
              </a:rPr>
              <a:t>host.</a:t>
            </a:r>
            <a:endParaRPr sz="2400">
              <a:latin typeface="Times New Roman"/>
              <a:cs typeface="Times New Roman"/>
            </a:endParaRPr>
          </a:p>
          <a:p>
            <a:pPr marL="469265" indent="-457200">
              <a:lnSpc>
                <a:spcPct val="100000"/>
              </a:lnSpc>
              <a:spcBef>
                <a:spcPts val="720"/>
              </a:spcBef>
              <a:buAutoNum type="arabicPeriod"/>
              <a:tabLst>
                <a:tab pos="469265" algn="l"/>
                <a:tab pos="469900" algn="l"/>
              </a:tabLst>
            </a:pPr>
            <a:r>
              <a:rPr sz="2400" spc="-5" dirty="0">
                <a:solidFill>
                  <a:srgbClr val="FF0000"/>
                </a:solidFill>
                <a:latin typeface="Times New Roman"/>
                <a:cs typeface="Times New Roman"/>
              </a:rPr>
              <a:t>Address </a:t>
            </a:r>
            <a:r>
              <a:rPr sz="2400" dirty="0">
                <a:solidFill>
                  <a:srgbClr val="FF0000"/>
                </a:solidFill>
                <a:latin typeface="Times New Roman"/>
                <a:cs typeface="Times New Roman"/>
              </a:rPr>
              <a:t>Resolution </a:t>
            </a:r>
            <a:r>
              <a:rPr sz="2400" spc="-5" dirty="0">
                <a:solidFill>
                  <a:srgbClr val="FF0000"/>
                </a:solidFill>
                <a:latin typeface="Times New Roman"/>
                <a:cs typeface="Times New Roman"/>
              </a:rPr>
              <a:t>Protocol</a:t>
            </a:r>
            <a:r>
              <a:rPr sz="2400" spc="-10" dirty="0">
                <a:solidFill>
                  <a:srgbClr val="FF0000"/>
                </a:solidFill>
                <a:latin typeface="Times New Roman"/>
                <a:cs typeface="Times New Roman"/>
              </a:rPr>
              <a:t> </a:t>
            </a:r>
            <a:r>
              <a:rPr sz="2400" spc="-5" dirty="0">
                <a:solidFill>
                  <a:srgbClr val="FF0000"/>
                </a:solidFill>
                <a:latin typeface="Times New Roman"/>
                <a:cs typeface="Times New Roman"/>
              </a:rPr>
              <a:t>(ARP)</a:t>
            </a:r>
            <a:endParaRPr sz="2400">
              <a:latin typeface="Times New Roman"/>
              <a:cs typeface="Times New Roman"/>
            </a:endParaRPr>
          </a:p>
          <a:p>
            <a:pPr marL="697865" marR="5080" lvl="1" indent="-228600">
              <a:lnSpc>
                <a:spcPts val="2590"/>
              </a:lnSpc>
              <a:spcBef>
                <a:spcPts val="550"/>
              </a:spcBef>
              <a:buFont typeface="Arial"/>
              <a:buChar char="•"/>
              <a:tabLst>
                <a:tab pos="698500" algn="l"/>
              </a:tabLst>
            </a:pPr>
            <a:r>
              <a:rPr sz="2400" spc="-5" dirty="0">
                <a:latin typeface="Times New Roman"/>
                <a:cs typeface="Times New Roman"/>
              </a:rPr>
              <a:t>Find </a:t>
            </a:r>
            <a:r>
              <a:rPr sz="2400" spc="-10" dirty="0">
                <a:latin typeface="Times New Roman"/>
                <a:cs typeface="Times New Roman"/>
              </a:rPr>
              <a:t>link-layer </a:t>
            </a:r>
            <a:r>
              <a:rPr sz="2400" spc="-5" dirty="0">
                <a:latin typeface="Times New Roman"/>
                <a:cs typeface="Times New Roman"/>
              </a:rPr>
              <a:t>address </a:t>
            </a:r>
            <a:r>
              <a:rPr sz="2400" dirty="0">
                <a:latin typeface="Times New Roman"/>
                <a:cs typeface="Times New Roman"/>
              </a:rPr>
              <a:t>of a host or a </a:t>
            </a:r>
            <a:r>
              <a:rPr sz="2400" spc="-5" dirty="0">
                <a:latin typeface="Times New Roman"/>
                <a:cs typeface="Times New Roman"/>
              </a:rPr>
              <a:t>router when </a:t>
            </a:r>
            <a:r>
              <a:rPr sz="2400" dirty="0">
                <a:latin typeface="Times New Roman"/>
                <a:cs typeface="Times New Roman"/>
              </a:rPr>
              <a:t>its </a:t>
            </a:r>
            <a:r>
              <a:rPr sz="2400" spc="-10" dirty="0">
                <a:latin typeface="Times New Roman"/>
                <a:cs typeface="Times New Roman"/>
              </a:rPr>
              <a:t>network-layer </a:t>
            </a:r>
            <a:r>
              <a:rPr sz="2400" spc="-5" dirty="0">
                <a:latin typeface="Times New Roman"/>
                <a:cs typeface="Times New Roman"/>
              </a:rPr>
              <a:t>address is  given.</a:t>
            </a:r>
            <a:endParaRPr sz="240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244" y="628345"/>
            <a:ext cx="4003675" cy="695325"/>
          </a:xfrm>
          <a:prstGeom prst="rect">
            <a:avLst/>
          </a:prstGeom>
        </p:spPr>
        <p:txBody>
          <a:bodyPr vert="horz" wrap="square" lIns="0" tIns="12065" rIns="0" bIns="0" rtlCol="0">
            <a:spAutoFit/>
          </a:bodyPr>
          <a:lstStyle/>
          <a:p>
            <a:pPr marL="12700">
              <a:lnSpc>
                <a:spcPct val="100000"/>
              </a:lnSpc>
              <a:spcBef>
                <a:spcPts val="95"/>
              </a:spcBef>
            </a:pPr>
            <a:r>
              <a:rPr spc="-40" dirty="0"/>
              <a:t>Transport</a:t>
            </a:r>
            <a:r>
              <a:rPr spc="-55" dirty="0"/>
              <a:t> </a:t>
            </a:r>
            <a:r>
              <a:rPr spc="-5" dirty="0"/>
              <a:t>Layer</a:t>
            </a:r>
          </a:p>
        </p:txBody>
      </p:sp>
      <p:sp>
        <p:nvSpPr>
          <p:cNvPr id="3" name="object 3"/>
          <p:cNvSpPr txBox="1"/>
          <p:nvPr/>
        </p:nvSpPr>
        <p:spPr>
          <a:xfrm>
            <a:off x="917244" y="1807509"/>
            <a:ext cx="10338435" cy="4569460"/>
          </a:xfrm>
          <a:prstGeom prst="rect">
            <a:avLst/>
          </a:prstGeom>
        </p:spPr>
        <p:txBody>
          <a:bodyPr vert="horz" wrap="square" lIns="0" tIns="104139" rIns="0" bIns="0" rtlCol="0">
            <a:spAutoFit/>
          </a:bodyPr>
          <a:lstStyle/>
          <a:p>
            <a:pPr marL="241300" indent="-228600">
              <a:lnSpc>
                <a:spcPct val="100000"/>
              </a:lnSpc>
              <a:spcBef>
                <a:spcPts val="819"/>
              </a:spcBef>
              <a:buFont typeface="Arial"/>
              <a:buChar char="•"/>
              <a:tabLst>
                <a:tab pos="241300" algn="l"/>
              </a:tabLst>
            </a:pPr>
            <a:r>
              <a:rPr sz="2400" spc="-15" dirty="0">
                <a:latin typeface="Times New Roman"/>
                <a:cs typeface="Times New Roman"/>
              </a:rPr>
              <a:t>Logical </a:t>
            </a:r>
            <a:r>
              <a:rPr sz="2400" spc="-5" dirty="0">
                <a:latin typeface="Times New Roman"/>
                <a:cs typeface="Times New Roman"/>
              </a:rPr>
              <a:t>connection </a:t>
            </a:r>
            <a:r>
              <a:rPr sz="2400" dirty="0">
                <a:latin typeface="Times New Roman"/>
                <a:cs typeface="Times New Roman"/>
              </a:rPr>
              <a:t>is</a:t>
            </a:r>
            <a:r>
              <a:rPr sz="2400" spc="75" dirty="0">
                <a:latin typeface="Times New Roman"/>
                <a:cs typeface="Times New Roman"/>
              </a:rPr>
              <a:t> </a:t>
            </a:r>
            <a:r>
              <a:rPr sz="2400" spc="-5" dirty="0">
                <a:solidFill>
                  <a:srgbClr val="FF0000"/>
                </a:solidFill>
                <a:latin typeface="Times New Roman"/>
                <a:cs typeface="Times New Roman"/>
              </a:rPr>
              <a:t>end-to-end</a:t>
            </a:r>
            <a:r>
              <a:rPr sz="2400" spc="-5" dirty="0">
                <a:latin typeface="Times New Roman"/>
                <a:cs typeface="Times New Roman"/>
              </a:rPr>
              <a:t>.</a:t>
            </a:r>
            <a:endParaRPr sz="2400">
              <a:latin typeface="Times New Roman"/>
              <a:cs typeface="Times New Roman"/>
            </a:endParaRPr>
          </a:p>
          <a:p>
            <a:pPr marL="241300" marR="5080" indent="-228600">
              <a:lnSpc>
                <a:spcPts val="3600"/>
              </a:lnSpc>
              <a:spcBef>
                <a:spcPts val="240"/>
              </a:spcBef>
              <a:buFont typeface="Arial"/>
              <a:buChar char="•"/>
              <a:tabLst>
                <a:tab pos="241300" algn="l"/>
              </a:tabLst>
            </a:pPr>
            <a:r>
              <a:rPr sz="2400" spc="-5" dirty="0">
                <a:latin typeface="Times New Roman"/>
                <a:cs typeface="Times New Roman"/>
              </a:rPr>
              <a:t>At source, </a:t>
            </a:r>
            <a:r>
              <a:rPr sz="2400" dirty="0">
                <a:latin typeface="Times New Roman"/>
                <a:cs typeface="Times New Roman"/>
              </a:rPr>
              <a:t>it </a:t>
            </a:r>
            <a:r>
              <a:rPr sz="2400" spc="-10" dirty="0">
                <a:solidFill>
                  <a:srgbClr val="FF0000"/>
                </a:solidFill>
                <a:latin typeface="Times New Roman"/>
                <a:cs typeface="Times New Roman"/>
              </a:rPr>
              <a:t>gets message </a:t>
            </a:r>
            <a:r>
              <a:rPr sz="2400" spc="-5" dirty="0">
                <a:solidFill>
                  <a:srgbClr val="FF0000"/>
                </a:solidFill>
                <a:latin typeface="Times New Roman"/>
                <a:cs typeface="Times New Roman"/>
              </a:rPr>
              <a:t>from application </a:t>
            </a:r>
            <a:r>
              <a:rPr sz="2400" spc="-35" dirty="0">
                <a:solidFill>
                  <a:srgbClr val="FF0000"/>
                </a:solidFill>
                <a:latin typeface="Times New Roman"/>
                <a:cs typeface="Times New Roman"/>
              </a:rPr>
              <a:t>layer</a:t>
            </a:r>
            <a:r>
              <a:rPr sz="2400" spc="-35" dirty="0">
                <a:latin typeface="Times New Roman"/>
                <a:cs typeface="Times New Roman"/>
              </a:rPr>
              <a:t>, </a:t>
            </a:r>
            <a:r>
              <a:rPr sz="2400" spc="-5" dirty="0">
                <a:latin typeface="Times New Roman"/>
                <a:cs typeface="Times New Roman"/>
              </a:rPr>
              <a:t>encapsulates </a:t>
            </a:r>
            <a:r>
              <a:rPr sz="2400" dirty="0">
                <a:latin typeface="Times New Roman"/>
                <a:cs typeface="Times New Roman"/>
              </a:rPr>
              <a:t>it in a </a:t>
            </a:r>
            <a:r>
              <a:rPr sz="2400" spc="-5" dirty="0">
                <a:latin typeface="Times New Roman"/>
                <a:cs typeface="Times New Roman"/>
              </a:rPr>
              <a:t>transport  </a:t>
            </a:r>
            <a:r>
              <a:rPr sz="2400" spc="-20" dirty="0">
                <a:latin typeface="Times New Roman"/>
                <a:cs typeface="Times New Roman"/>
              </a:rPr>
              <a:t>layer </a:t>
            </a:r>
            <a:r>
              <a:rPr sz="2400" spc="-5" dirty="0">
                <a:latin typeface="Times New Roman"/>
                <a:cs typeface="Times New Roman"/>
              </a:rPr>
              <a:t>packet (called </a:t>
            </a:r>
            <a:r>
              <a:rPr sz="2400" dirty="0">
                <a:latin typeface="Times New Roman"/>
                <a:cs typeface="Times New Roman"/>
              </a:rPr>
              <a:t>a </a:t>
            </a:r>
            <a:r>
              <a:rPr sz="2400" i="1" spc="-5" dirty="0">
                <a:solidFill>
                  <a:srgbClr val="FF0000"/>
                </a:solidFill>
                <a:latin typeface="Times New Roman"/>
                <a:cs typeface="Times New Roman"/>
              </a:rPr>
              <a:t>segment </a:t>
            </a:r>
            <a:r>
              <a:rPr sz="2400" dirty="0">
                <a:latin typeface="Times New Roman"/>
                <a:cs typeface="Times New Roman"/>
              </a:rPr>
              <a:t>or a </a:t>
            </a:r>
            <a:r>
              <a:rPr sz="2400" i="1" spc="-5" dirty="0">
                <a:solidFill>
                  <a:srgbClr val="FF0000"/>
                </a:solidFill>
                <a:latin typeface="Times New Roman"/>
                <a:cs typeface="Times New Roman"/>
              </a:rPr>
              <a:t>user </a:t>
            </a:r>
            <a:r>
              <a:rPr sz="2400" i="1" dirty="0">
                <a:solidFill>
                  <a:srgbClr val="FF0000"/>
                </a:solidFill>
                <a:latin typeface="Times New Roman"/>
                <a:cs typeface="Times New Roman"/>
              </a:rPr>
              <a:t>datagram </a:t>
            </a:r>
            <a:r>
              <a:rPr sz="2400" dirty="0">
                <a:latin typeface="Times New Roman"/>
                <a:cs typeface="Times New Roman"/>
              </a:rPr>
              <a:t>in </a:t>
            </a:r>
            <a:r>
              <a:rPr sz="2400" spc="-15" dirty="0">
                <a:latin typeface="Times New Roman"/>
                <a:cs typeface="Times New Roman"/>
              </a:rPr>
              <a:t>different </a:t>
            </a:r>
            <a:r>
              <a:rPr sz="2400" spc="-5" dirty="0">
                <a:latin typeface="Times New Roman"/>
                <a:cs typeface="Times New Roman"/>
              </a:rPr>
              <a:t>protocols) and sends  </a:t>
            </a:r>
            <a:r>
              <a:rPr sz="2400" dirty="0">
                <a:latin typeface="Times New Roman"/>
                <a:cs typeface="Times New Roman"/>
              </a:rPr>
              <a:t>it, </a:t>
            </a:r>
            <a:r>
              <a:rPr sz="2400" spc="-5" dirty="0">
                <a:latin typeface="Times New Roman"/>
                <a:cs typeface="Times New Roman"/>
              </a:rPr>
              <a:t>through </a:t>
            </a:r>
            <a:r>
              <a:rPr sz="2400" spc="-10" dirty="0">
                <a:latin typeface="Times New Roman"/>
                <a:cs typeface="Times New Roman"/>
              </a:rPr>
              <a:t>logical </a:t>
            </a:r>
            <a:r>
              <a:rPr sz="2400" spc="-15" dirty="0">
                <a:latin typeface="Times New Roman"/>
                <a:cs typeface="Times New Roman"/>
              </a:rPr>
              <a:t>(imaginary) </a:t>
            </a:r>
            <a:r>
              <a:rPr sz="2400" spc="-5" dirty="0">
                <a:latin typeface="Times New Roman"/>
                <a:cs typeface="Times New Roman"/>
              </a:rPr>
              <a:t>connection, </a:t>
            </a:r>
            <a:r>
              <a:rPr sz="2400" dirty="0">
                <a:latin typeface="Times New Roman"/>
                <a:cs typeface="Times New Roman"/>
              </a:rPr>
              <a:t>to </a:t>
            </a:r>
            <a:r>
              <a:rPr sz="2400" spc="-5" dirty="0">
                <a:latin typeface="Times New Roman"/>
                <a:cs typeface="Times New Roman"/>
              </a:rPr>
              <a:t>transport </a:t>
            </a:r>
            <a:r>
              <a:rPr sz="2400" spc="-20" dirty="0">
                <a:latin typeface="Times New Roman"/>
                <a:cs typeface="Times New Roman"/>
              </a:rPr>
              <a:t>layer </a:t>
            </a:r>
            <a:r>
              <a:rPr sz="2400" spc="-5" dirty="0">
                <a:latin typeface="Times New Roman"/>
                <a:cs typeface="Times New Roman"/>
              </a:rPr>
              <a:t>at</a:t>
            </a:r>
            <a:r>
              <a:rPr sz="2400" spc="285" dirty="0">
                <a:latin typeface="Times New Roman"/>
                <a:cs typeface="Times New Roman"/>
              </a:rPr>
              <a:t> </a:t>
            </a:r>
            <a:r>
              <a:rPr sz="2400" spc="-5" dirty="0">
                <a:latin typeface="Times New Roman"/>
                <a:cs typeface="Times New Roman"/>
              </a:rPr>
              <a:t>destination.</a:t>
            </a:r>
            <a:endParaRPr sz="2400">
              <a:latin typeface="Times New Roman"/>
              <a:cs typeface="Times New Roman"/>
            </a:endParaRPr>
          </a:p>
          <a:p>
            <a:pPr marL="241300" indent="-228600">
              <a:lnSpc>
                <a:spcPct val="100000"/>
              </a:lnSpc>
              <a:spcBef>
                <a:spcPts val="484"/>
              </a:spcBef>
              <a:buFont typeface="Arial"/>
              <a:buChar char="•"/>
              <a:tabLst>
                <a:tab pos="241300" algn="l"/>
              </a:tabLst>
            </a:pPr>
            <a:r>
              <a:rPr sz="2400" spc="-30" dirty="0">
                <a:latin typeface="Times New Roman"/>
                <a:cs typeface="Times New Roman"/>
              </a:rPr>
              <a:t>It </a:t>
            </a:r>
            <a:r>
              <a:rPr sz="2400" spc="-5" dirty="0">
                <a:latin typeface="Times New Roman"/>
                <a:cs typeface="Times New Roman"/>
              </a:rPr>
              <a:t>is responsible for </a:t>
            </a:r>
            <a:r>
              <a:rPr sz="2400" spc="-5" dirty="0">
                <a:solidFill>
                  <a:srgbClr val="FF0000"/>
                </a:solidFill>
                <a:latin typeface="Times New Roman"/>
                <a:cs typeface="Times New Roman"/>
              </a:rPr>
              <a:t>giving services </a:t>
            </a:r>
            <a:r>
              <a:rPr sz="2400" dirty="0">
                <a:solidFill>
                  <a:srgbClr val="FF0000"/>
                </a:solidFill>
                <a:latin typeface="Times New Roman"/>
                <a:cs typeface="Times New Roman"/>
              </a:rPr>
              <a:t>to </a:t>
            </a:r>
            <a:r>
              <a:rPr sz="2400" spc="-5" dirty="0">
                <a:solidFill>
                  <a:srgbClr val="FF0000"/>
                </a:solidFill>
                <a:latin typeface="Times New Roman"/>
                <a:cs typeface="Times New Roman"/>
              </a:rPr>
              <a:t>application</a:t>
            </a:r>
            <a:r>
              <a:rPr sz="2400" spc="100" dirty="0">
                <a:solidFill>
                  <a:srgbClr val="FF0000"/>
                </a:solidFill>
                <a:latin typeface="Times New Roman"/>
                <a:cs typeface="Times New Roman"/>
              </a:rPr>
              <a:t> </a:t>
            </a:r>
            <a:r>
              <a:rPr sz="2400" spc="-20" dirty="0">
                <a:solidFill>
                  <a:srgbClr val="FF0000"/>
                </a:solidFill>
                <a:latin typeface="Times New Roman"/>
                <a:cs typeface="Times New Roman"/>
              </a:rPr>
              <a:t>layer</a:t>
            </a:r>
            <a:endParaRPr sz="2400">
              <a:latin typeface="Times New Roman"/>
              <a:cs typeface="Times New Roman"/>
            </a:endParaRPr>
          </a:p>
          <a:p>
            <a:pPr marL="697865" marR="38100" lvl="1" indent="-228600">
              <a:lnSpc>
                <a:spcPct val="125099"/>
              </a:lnSpc>
              <a:buFont typeface="Arial"/>
              <a:buChar char="•"/>
              <a:tabLst>
                <a:tab pos="698500" algn="l"/>
              </a:tabLst>
            </a:pPr>
            <a:r>
              <a:rPr sz="2400" spc="-10" dirty="0">
                <a:latin typeface="Times New Roman"/>
                <a:cs typeface="Times New Roman"/>
              </a:rPr>
              <a:t>Get </a:t>
            </a:r>
            <a:r>
              <a:rPr sz="2400" dirty="0">
                <a:latin typeface="Times New Roman"/>
                <a:cs typeface="Times New Roman"/>
              </a:rPr>
              <a:t>a </a:t>
            </a:r>
            <a:r>
              <a:rPr sz="2400" spc="-10" dirty="0">
                <a:latin typeface="Times New Roman"/>
                <a:cs typeface="Times New Roman"/>
              </a:rPr>
              <a:t>message </a:t>
            </a:r>
            <a:r>
              <a:rPr sz="2400" spc="-5" dirty="0">
                <a:latin typeface="Times New Roman"/>
                <a:cs typeface="Times New Roman"/>
              </a:rPr>
              <a:t>from </a:t>
            </a:r>
            <a:r>
              <a:rPr sz="2400" dirty="0">
                <a:latin typeface="Times New Roman"/>
                <a:cs typeface="Times New Roman"/>
              </a:rPr>
              <a:t>an </a:t>
            </a:r>
            <a:r>
              <a:rPr sz="2400" spc="-5" dirty="0">
                <a:latin typeface="Times New Roman"/>
                <a:cs typeface="Times New Roman"/>
              </a:rPr>
              <a:t>application </a:t>
            </a:r>
            <a:r>
              <a:rPr sz="2400" spc="-10" dirty="0">
                <a:latin typeface="Times New Roman"/>
                <a:cs typeface="Times New Roman"/>
              </a:rPr>
              <a:t>program </a:t>
            </a:r>
            <a:r>
              <a:rPr sz="2400" dirty="0">
                <a:latin typeface="Times New Roman"/>
                <a:cs typeface="Times New Roman"/>
              </a:rPr>
              <a:t>running on </a:t>
            </a:r>
            <a:r>
              <a:rPr sz="2400" spc="-5" dirty="0">
                <a:latin typeface="Times New Roman"/>
                <a:cs typeface="Times New Roman"/>
              </a:rPr>
              <a:t>source and deliver </a:t>
            </a:r>
            <a:r>
              <a:rPr sz="2400" dirty="0">
                <a:latin typeface="Times New Roman"/>
                <a:cs typeface="Times New Roman"/>
              </a:rPr>
              <a:t>it to  </a:t>
            </a:r>
            <a:r>
              <a:rPr sz="2400" spc="-5" dirty="0">
                <a:latin typeface="Times New Roman"/>
                <a:cs typeface="Times New Roman"/>
              </a:rPr>
              <a:t>corresponding application </a:t>
            </a:r>
            <a:r>
              <a:rPr sz="2400" spc="-10" dirty="0">
                <a:latin typeface="Times New Roman"/>
                <a:cs typeface="Times New Roman"/>
              </a:rPr>
              <a:t>program </a:t>
            </a:r>
            <a:r>
              <a:rPr sz="2400" dirty="0">
                <a:latin typeface="Times New Roman"/>
                <a:cs typeface="Times New Roman"/>
              </a:rPr>
              <a:t>on</a:t>
            </a:r>
            <a:r>
              <a:rPr sz="2400" spc="50" dirty="0">
                <a:latin typeface="Times New Roman"/>
                <a:cs typeface="Times New Roman"/>
              </a:rPr>
              <a:t> </a:t>
            </a:r>
            <a:r>
              <a:rPr sz="2400" spc="-5" dirty="0">
                <a:latin typeface="Times New Roman"/>
                <a:cs typeface="Times New Roman"/>
              </a:rPr>
              <a:t>destination.</a:t>
            </a:r>
            <a:endParaRPr sz="2400">
              <a:latin typeface="Times New Roman"/>
              <a:cs typeface="Times New Roman"/>
            </a:endParaRPr>
          </a:p>
          <a:p>
            <a:pPr marL="241300" indent="-228600">
              <a:lnSpc>
                <a:spcPct val="100000"/>
              </a:lnSpc>
              <a:spcBef>
                <a:spcPts val="720"/>
              </a:spcBef>
              <a:buFont typeface="Arial"/>
              <a:buChar char="•"/>
              <a:tabLst>
                <a:tab pos="241300" algn="l"/>
              </a:tabLst>
            </a:pPr>
            <a:r>
              <a:rPr sz="2400" spc="-30" dirty="0">
                <a:latin typeface="Times New Roman"/>
                <a:cs typeface="Times New Roman"/>
              </a:rPr>
              <a:t>It </a:t>
            </a:r>
            <a:r>
              <a:rPr sz="2400" dirty="0">
                <a:latin typeface="Times New Roman"/>
                <a:cs typeface="Times New Roman"/>
              </a:rPr>
              <a:t>should be </a:t>
            </a:r>
            <a:r>
              <a:rPr sz="2400" spc="-5" dirty="0">
                <a:solidFill>
                  <a:srgbClr val="FF0000"/>
                </a:solidFill>
                <a:latin typeface="Times New Roman"/>
                <a:cs typeface="Times New Roman"/>
              </a:rPr>
              <a:t>independent </a:t>
            </a:r>
            <a:r>
              <a:rPr sz="2400" dirty="0">
                <a:solidFill>
                  <a:srgbClr val="FF0000"/>
                </a:solidFill>
                <a:latin typeface="Times New Roman"/>
                <a:cs typeface="Times New Roman"/>
              </a:rPr>
              <a:t>of </a:t>
            </a:r>
            <a:r>
              <a:rPr sz="2400" spc="-5" dirty="0">
                <a:solidFill>
                  <a:srgbClr val="FF0000"/>
                </a:solidFill>
                <a:latin typeface="Times New Roman"/>
                <a:cs typeface="Times New Roman"/>
              </a:rPr>
              <a:t>application</a:t>
            </a:r>
            <a:r>
              <a:rPr sz="2400" spc="60" dirty="0">
                <a:solidFill>
                  <a:srgbClr val="FF0000"/>
                </a:solidFill>
                <a:latin typeface="Times New Roman"/>
                <a:cs typeface="Times New Roman"/>
              </a:rPr>
              <a:t> </a:t>
            </a:r>
            <a:r>
              <a:rPr sz="2400" spc="-45" dirty="0">
                <a:solidFill>
                  <a:srgbClr val="FF0000"/>
                </a:solidFill>
                <a:latin typeface="Times New Roman"/>
                <a:cs typeface="Times New Roman"/>
              </a:rPr>
              <a:t>layer</a:t>
            </a:r>
            <a:r>
              <a:rPr sz="2400" spc="-45" dirty="0">
                <a:latin typeface="Times New Roman"/>
                <a:cs typeface="Times New Roman"/>
              </a:rPr>
              <a:t>.</a:t>
            </a:r>
            <a:endParaRPr sz="2400">
              <a:latin typeface="Times New Roman"/>
              <a:cs typeface="Times New Roman"/>
            </a:endParaRPr>
          </a:p>
          <a:p>
            <a:pPr marL="241300" indent="-228600">
              <a:lnSpc>
                <a:spcPct val="100000"/>
              </a:lnSpc>
              <a:spcBef>
                <a:spcPts val="1035"/>
              </a:spcBef>
              <a:buFont typeface="Arial"/>
              <a:buChar char="•"/>
              <a:tabLst>
                <a:tab pos="241300" algn="l"/>
              </a:tabLst>
            </a:pPr>
            <a:r>
              <a:rPr sz="2400" spc="-5" dirty="0">
                <a:latin typeface="Times New Roman"/>
                <a:cs typeface="Times New Roman"/>
              </a:rPr>
              <a:t>There are </a:t>
            </a:r>
            <a:r>
              <a:rPr sz="2400" dirty="0">
                <a:solidFill>
                  <a:srgbClr val="FF0000"/>
                </a:solidFill>
                <a:latin typeface="Times New Roman"/>
                <a:cs typeface="Times New Roman"/>
              </a:rPr>
              <a:t>a </a:t>
            </a:r>
            <a:r>
              <a:rPr sz="2400" spc="-10" dirty="0">
                <a:solidFill>
                  <a:srgbClr val="FF0000"/>
                </a:solidFill>
                <a:latin typeface="Times New Roman"/>
                <a:cs typeface="Times New Roman"/>
              </a:rPr>
              <a:t>few transport-layer </a:t>
            </a:r>
            <a:r>
              <a:rPr sz="2400" spc="-5" dirty="0">
                <a:solidFill>
                  <a:srgbClr val="FF0000"/>
                </a:solidFill>
                <a:latin typeface="Times New Roman"/>
                <a:cs typeface="Times New Roman"/>
              </a:rPr>
              <a:t>protocols </a:t>
            </a:r>
            <a:r>
              <a:rPr sz="2400" dirty="0">
                <a:solidFill>
                  <a:srgbClr val="FF0000"/>
                </a:solidFill>
                <a:latin typeface="Times New Roman"/>
                <a:cs typeface="Times New Roman"/>
              </a:rPr>
              <a:t>in the</a:t>
            </a:r>
            <a:r>
              <a:rPr sz="2400" spc="110" dirty="0">
                <a:solidFill>
                  <a:srgbClr val="FF0000"/>
                </a:solidFill>
                <a:latin typeface="Times New Roman"/>
                <a:cs typeface="Times New Roman"/>
              </a:rPr>
              <a:t> </a:t>
            </a:r>
            <a:r>
              <a:rPr sz="2400" spc="-10" dirty="0">
                <a:solidFill>
                  <a:srgbClr val="FF0000"/>
                </a:solidFill>
                <a:latin typeface="Times New Roman"/>
                <a:cs typeface="Times New Roman"/>
              </a:rPr>
              <a:t>Internet</a:t>
            </a:r>
            <a:r>
              <a:rPr sz="2400" spc="-10" dirty="0">
                <a:latin typeface="Times New Roman"/>
                <a:cs typeface="Times New Roman"/>
              </a:rPr>
              <a:t>.</a:t>
            </a:r>
            <a:endParaRPr sz="2400">
              <a:latin typeface="Times New Roman"/>
              <a:cs typeface="Times New Roman"/>
            </a:endParaRPr>
          </a:p>
          <a:p>
            <a:pPr marL="697865" lvl="1" indent="-229235">
              <a:lnSpc>
                <a:spcPct val="100000"/>
              </a:lnSpc>
              <a:spcBef>
                <a:spcPts val="170"/>
              </a:spcBef>
              <a:buFont typeface="Arial"/>
              <a:buChar char="•"/>
              <a:tabLst>
                <a:tab pos="698500" algn="l"/>
              </a:tabLst>
            </a:pPr>
            <a:r>
              <a:rPr sz="2400" spc="-10" dirty="0">
                <a:solidFill>
                  <a:srgbClr val="FF0000"/>
                </a:solidFill>
                <a:latin typeface="Times New Roman"/>
                <a:cs typeface="Times New Roman"/>
              </a:rPr>
              <a:t>Each designed </a:t>
            </a:r>
            <a:r>
              <a:rPr sz="2400" spc="-5" dirty="0">
                <a:solidFill>
                  <a:srgbClr val="FF0000"/>
                </a:solidFill>
                <a:latin typeface="Times New Roman"/>
                <a:cs typeface="Times New Roman"/>
              </a:rPr>
              <a:t>for </a:t>
            </a:r>
            <a:r>
              <a:rPr sz="2400" dirty="0">
                <a:solidFill>
                  <a:srgbClr val="FF0000"/>
                </a:solidFill>
                <a:latin typeface="Times New Roman"/>
                <a:cs typeface="Times New Roman"/>
              </a:rPr>
              <a:t>some </a:t>
            </a:r>
            <a:r>
              <a:rPr sz="2400" spc="-5" dirty="0">
                <a:solidFill>
                  <a:srgbClr val="FF0000"/>
                </a:solidFill>
                <a:latin typeface="Times New Roman"/>
                <a:cs typeface="Times New Roman"/>
              </a:rPr>
              <a:t>specific</a:t>
            </a:r>
            <a:r>
              <a:rPr sz="2400" spc="55" dirty="0">
                <a:solidFill>
                  <a:srgbClr val="FF0000"/>
                </a:solidFill>
                <a:latin typeface="Times New Roman"/>
                <a:cs typeface="Times New Roman"/>
              </a:rPr>
              <a:t> </a:t>
            </a:r>
            <a:r>
              <a:rPr sz="2400" dirty="0">
                <a:solidFill>
                  <a:srgbClr val="FF0000"/>
                </a:solidFill>
                <a:latin typeface="Times New Roman"/>
                <a:cs typeface="Times New Roman"/>
              </a:rPr>
              <a:t>task</a:t>
            </a:r>
            <a:r>
              <a:rPr sz="2400" dirty="0">
                <a:latin typeface="Times New Roman"/>
                <a:cs typeface="Times New Roman"/>
              </a:rPr>
              <a:t>.</a:t>
            </a:r>
            <a:endParaRPr sz="240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7155" rIns="0" bIns="0" rtlCol="0">
            <a:spAutoFit/>
          </a:bodyPr>
          <a:lstStyle/>
          <a:p>
            <a:pPr marL="12700" marR="5080">
              <a:lnSpc>
                <a:spcPts val="4660"/>
              </a:lnSpc>
              <a:spcBef>
                <a:spcPts val="765"/>
              </a:spcBef>
            </a:pPr>
            <a:r>
              <a:rPr spc="-40" dirty="0"/>
              <a:t>Transport </a:t>
            </a:r>
            <a:r>
              <a:rPr spc="-5" dirty="0"/>
              <a:t>Layer: </a:t>
            </a:r>
            <a:r>
              <a:rPr spc="-35" dirty="0"/>
              <a:t>Transmission </a:t>
            </a:r>
            <a:r>
              <a:rPr spc="-15" dirty="0"/>
              <a:t>Control  </a:t>
            </a:r>
            <a:r>
              <a:rPr spc="-10" dirty="0"/>
              <a:t>Protocol (TCP)</a:t>
            </a:r>
          </a:p>
        </p:txBody>
      </p:sp>
      <p:sp>
        <p:nvSpPr>
          <p:cNvPr id="3" name="object 3"/>
          <p:cNvSpPr txBox="1"/>
          <p:nvPr/>
        </p:nvSpPr>
        <p:spPr>
          <a:xfrm>
            <a:off x="917244" y="1653588"/>
            <a:ext cx="10064115" cy="4612005"/>
          </a:xfrm>
          <a:prstGeom prst="rect">
            <a:avLst/>
          </a:prstGeom>
        </p:spPr>
        <p:txBody>
          <a:bodyPr vert="horz" wrap="square" lIns="0" tIns="57785" rIns="0" bIns="0" rtlCol="0">
            <a:spAutoFit/>
          </a:bodyPr>
          <a:lstStyle/>
          <a:p>
            <a:pPr marL="241300" indent="-228600">
              <a:lnSpc>
                <a:spcPct val="100000"/>
              </a:lnSpc>
              <a:spcBef>
                <a:spcPts val="455"/>
              </a:spcBef>
              <a:buFont typeface="Arial"/>
              <a:buChar char="•"/>
              <a:tabLst>
                <a:tab pos="240665" algn="l"/>
                <a:tab pos="241300" algn="l"/>
              </a:tabLst>
            </a:pPr>
            <a:r>
              <a:rPr sz="2200" dirty="0">
                <a:solidFill>
                  <a:srgbClr val="FF0000"/>
                </a:solidFill>
                <a:latin typeface="Times New Roman"/>
                <a:cs typeface="Times New Roman"/>
              </a:rPr>
              <a:t>Connection-oriented</a:t>
            </a:r>
            <a:r>
              <a:rPr sz="2200" spc="-75" dirty="0">
                <a:solidFill>
                  <a:srgbClr val="FF0000"/>
                </a:solidFill>
                <a:latin typeface="Times New Roman"/>
                <a:cs typeface="Times New Roman"/>
              </a:rPr>
              <a:t> </a:t>
            </a:r>
            <a:r>
              <a:rPr sz="2200" spc="5" dirty="0">
                <a:solidFill>
                  <a:srgbClr val="FF0000"/>
                </a:solidFill>
                <a:latin typeface="Times New Roman"/>
                <a:cs typeface="Times New Roman"/>
              </a:rPr>
              <a:t>protocol</a:t>
            </a:r>
            <a:r>
              <a:rPr sz="2200" spc="5" dirty="0">
                <a:latin typeface="Times New Roman"/>
                <a:cs typeface="Times New Roman"/>
              </a:rPr>
              <a:t>.</a:t>
            </a:r>
            <a:endParaRPr sz="2200">
              <a:latin typeface="Times New Roman"/>
              <a:cs typeface="Times New Roman"/>
            </a:endParaRPr>
          </a:p>
          <a:p>
            <a:pPr marL="241300" indent="-228600">
              <a:lnSpc>
                <a:spcPct val="100000"/>
              </a:lnSpc>
              <a:spcBef>
                <a:spcPts val="365"/>
              </a:spcBef>
              <a:buFont typeface="Arial"/>
              <a:buChar char="•"/>
              <a:tabLst>
                <a:tab pos="240665" algn="l"/>
                <a:tab pos="241300" algn="l"/>
              </a:tabLst>
            </a:pPr>
            <a:r>
              <a:rPr sz="2200" spc="-20" dirty="0">
                <a:latin typeface="Times New Roman"/>
                <a:cs typeface="Times New Roman"/>
              </a:rPr>
              <a:t>It </a:t>
            </a:r>
            <a:r>
              <a:rPr sz="2200" spc="5" dirty="0">
                <a:latin typeface="Times New Roman"/>
                <a:cs typeface="Times New Roman"/>
              </a:rPr>
              <a:t>first </a:t>
            </a:r>
            <a:r>
              <a:rPr sz="2200" dirty="0">
                <a:solidFill>
                  <a:srgbClr val="FF0000"/>
                </a:solidFill>
                <a:latin typeface="Times New Roman"/>
                <a:cs typeface="Times New Roman"/>
              </a:rPr>
              <a:t>establishes a logical </a:t>
            </a:r>
            <a:r>
              <a:rPr sz="2200" spc="5" dirty="0">
                <a:solidFill>
                  <a:srgbClr val="FF0000"/>
                </a:solidFill>
                <a:latin typeface="Times New Roman"/>
                <a:cs typeface="Times New Roman"/>
              </a:rPr>
              <a:t>connection </a:t>
            </a:r>
            <a:r>
              <a:rPr sz="2200" dirty="0">
                <a:solidFill>
                  <a:srgbClr val="FF0000"/>
                </a:solidFill>
                <a:latin typeface="Times New Roman"/>
                <a:cs typeface="Times New Roman"/>
              </a:rPr>
              <a:t>between </a:t>
            </a:r>
            <a:r>
              <a:rPr sz="2200" spc="5" dirty="0">
                <a:solidFill>
                  <a:srgbClr val="FF0000"/>
                </a:solidFill>
                <a:latin typeface="Times New Roman"/>
                <a:cs typeface="Times New Roman"/>
              </a:rPr>
              <a:t>transport </a:t>
            </a:r>
            <a:r>
              <a:rPr sz="2200" dirty="0">
                <a:solidFill>
                  <a:srgbClr val="FF0000"/>
                </a:solidFill>
                <a:latin typeface="Times New Roman"/>
                <a:cs typeface="Times New Roman"/>
              </a:rPr>
              <a:t>layers </a:t>
            </a:r>
            <a:r>
              <a:rPr sz="2200" dirty="0">
                <a:latin typeface="Times New Roman"/>
                <a:cs typeface="Times New Roman"/>
              </a:rPr>
              <a:t>at two </a:t>
            </a:r>
            <a:r>
              <a:rPr sz="2200" spc="5" dirty="0">
                <a:latin typeface="Times New Roman"/>
                <a:cs typeface="Times New Roman"/>
              </a:rPr>
              <a:t>hosts</a:t>
            </a:r>
            <a:r>
              <a:rPr sz="2200" spc="-340" dirty="0">
                <a:latin typeface="Times New Roman"/>
                <a:cs typeface="Times New Roman"/>
              </a:rPr>
              <a:t> </a:t>
            </a:r>
            <a:r>
              <a:rPr sz="2200" spc="5" dirty="0">
                <a:latin typeface="Times New Roman"/>
                <a:cs typeface="Times New Roman"/>
              </a:rPr>
              <a:t>before</a:t>
            </a:r>
            <a:endParaRPr sz="2200">
              <a:latin typeface="Times New Roman"/>
              <a:cs typeface="Times New Roman"/>
            </a:endParaRPr>
          </a:p>
          <a:p>
            <a:pPr marL="241300">
              <a:lnSpc>
                <a:spcPct val="100000"/>
              </a:lnSpc>
              <a:spcBef>
                <a:spcPts val="385"/>
              </a:spcBef>
            </a:pPr>
            <a:r>
              <a:rPr sz="2200" dirty="0">
                <a:latin typeface="Times New Roman"/>
                <a:cs typeface="Times New Roman"/>
              </a:rPr>
              <a:t>transferring</a:t>
            </a:r>
            <a:r>
              <a:rPr sz="2200" spc="-80" dirty="0">
                <a:latin typeface="Times New Roman"/>
                <a:cs typeface="Times New Roman"/>
              </a:rPr>
              <a:t> </a:t>
            </a:r>
            <a:r>
              <a:rPr sz="2200" spc="5" dirty="0">
                <a:latin typeface="Times New Roman"/>
                <a:cs typeface="Times New Roman"/>
              </a:rPr>
              <a:t>data.</a:t>
            </a:r>
            <a:endParaRPr sz="2200">
              <a:latin typeface="Times New Roman"/>
              <a:cs typeface="Times New Roman"/>
            </a:endParaRPr>
          </a:p>
          <a:p>
            <a:pPr marL="241300" indent="-228600">
              <a:lnSpc>
                <a:spcPct val="100000"/>
              </a:lnSpc>
              <a:spcBef>
                <a:spcPts val="360"/>
              </a:spcBef>
              <a:buFont typeface="Arial"/>
              <a:buChar char="•"/>
              <a:tabLst>
                <a:tab pos="240665" algn="l"/>
                <a:tab pos="241300" algn="l"/>
              </a:tabLst>
            </a:pPr>
            <a:r>
              <a:rPr sz="2200" spc="-20" dirty="0">
                <a:latin typeface="Times New Roman"/>
                <a:cs typeface="Times New Roman"/>
              </a:rPr>
              <a:t>It </a:t>
            </a:r>
            <a:r>
              <a:rPr sz="2200" spc="5" dirty="0">
                <a:latin typeface="Times New Roman"/>
                <a:cs typeface="Times New Roman"/>
              </a:rPr>
              <a:t>creates </a:t>
            </a:r>
            <a:r>
              <a:rPr sz="2200" dirty="0">
                <a:latin typeface="Times New Roman"/>
                <a:cs typeface="Times New Roman"/>
              </a:rPr>
              <a:t>a </a:t>
            </a:r>
            <a:r>
              <a:rPr sz="2200" dirty="0">
                <a:solidFill>
                  <a:srgbClr val="FF0000"/>
                </a:solidFill>
                <a:latin typeface="Times New Roman"/>
                <a:cs typeface="Times New Roman"/>
              </a:rPr>
              <a:t>logical </a:t>
            </a:r>
            <a:r>
              <a:rPr sz="2200" spc="5" dirty="0">
                <a:solidFill>
                  <a:srgbClr val="FF0000"/>
                </a:solidFill>
                <a:latin typeface="Times New Roman"/>
                <a:cs typeface="Times New Roman"/>
              </a:rPr>
              <a:t>pipe </a:t>
            </a:r>
            <a:r>
              <a:rPr sz="2200" dirty="0">
                <a:solidFill>
                  <a:srgbClr val="FF0000"/>
                </a:solidFill>
                <a:latin typeface="Times New Roman"/>
                <a:cs typeface="Times New Roman"/>
              </a:rPr>
              <a:t>between two </a:t>
            </a:r>
            <a:r>
              <a:rPr sz="2200" spc="5" dirty="0">
                <a:solidFill>
                  <a:srgbClr val="FF0000"/>
                </a:solidFill>
                <a:latin typeface="Times New Roman"/>
                <a:cs typeface="Times New Roman"/>
              </a:rPr>
              <a:t>TCPs </a:t>
            </a:r>
            <a:r>
              <a:rPr sz="2200" spc="5" dirty="0">
                <a:latin typeface="Times New Roman"/>
                <a:cs typeface="Times New Roman"/>
              </a:rPr>
              <a:t>for </a:t>
            </a:r>
            <a:r>
              <a:rPr sz="2200" dirty="0">
                <a:latin typeface="Times New Roman"/>
                <a:cs typeface="Times New Roman"/>
              </a:rPr>
              <a:t>transferring a </a:t>
            </a:r>
            <a:r>
              <a:rPr sz="2200" spc="5" dirty="0">
                <a:latin typeface="Times New Roman"/>
                <a:cs typeface="Times New Roman"/>
              </a:rPr>
              <a:t>stream </a:t>
            </a:r>
            <a:r>
              <a:rPr sz="2200" dirty="0">
                <a:latin typeface="Times New Roman"/>
                <a:cs typeface="Times New Roman"/>
              </a:rPr>
              <a:t>of</a:t>
            </a:r>
            <a:r>
              <a:rPr sz="2200" spc="-320" dirty="0">
                <a:latin typeface="Times New Roman"/>
                <a:cs typeface="Times New Roman"/>
              </a:rPr>
              <a:t> </a:t>
            </a:r>
            <a:r>
              <a:rPr sz="2200" spc="-5" dirty="0">
                <a:latin typeface="Times New Roman"/>
                <a:cs typeface="Times New Roman"/>
              </a:rPr>
              <a:t>bytes.</a:t>
            </a:r>
            <a:endParaRPr sz="2200">
              <a:latin typeface="Times New Roman"/>
              <a:cs typeface="Times New Roman"/>
            </a:endParaRPr>
          </a:p>
          <a:p>
            <a:pPr marL="241300" indent="-228600">
              <a:lnSpc>
                <a:spcPct val="100000"/>
              </a:lnSpc>
              <a:spcBef>
                <a:spcPts val="385"/>
              </a:spcBef>
              <a:buFont typeface="Arial"/>
              <a:buChar char="•"/>
              <a:tabLst>
                <a:tab pos="240665" algn="l"/>
                <a:tab pos="241300" algn="l"/>
              </a:tabLst>
            </a:pPr>
            <a:r>
              <a:rPr sz="2200" dirty="0">
                <a:solidFill>
                  <a:srgbClr val="FF0000"/>
                </a:solidFill>
                <a:latin typeface="Times New Roman"/>
                <a:cs typeface="Times New Roman"/>
              </a:rPr>
              <a:t>Flow</a:t>
            </a:r>
            <a:r>
              <a:rPr sz="2200" spc="-35" dirty="0">
                <a:solidFill>
                  <a:srgbClr val="FF0000"/>
                </a:solidFill>
                <a:latin typeface="Times New Roman"/>
                <a:cs typeface="Times New Roman"/>
              </a:rPr>
              <a:t> </a:t>
            </a:r>
            <a:r>
              <a:rPr sz="2200" spc="5" dirty="0">
                <a:solidFill>
                  <a:srgbClr val="FF0000"/>
                </a:solidFill>
                <a:latin typeface="Times New Roman"/>
                <a:cs typeface="Times New Roman"/>
              </a:rPr>
              <a:t>control</a:t>
            </a:r>
            <a:endParaRPr sz="2200">
              <a:latin typeface="Times New Roman"/>
              <a:cs typeface="Times New Roman"/>
            </a:endParaRPr>
          </a:p>
          <a:p>
            <a:pPr marL="697865" lvl="1" indent="-229235">
              <a:lnSpc>
                <a:spcPct val="100000"/>
              </a:lnSpc>
              <a:spcBef>
                <a:spcPts val="360"/>
              </a:spcBef>
              <a:buFont typeface="Arial"/>
              <a:buChar char="•"/>
              <a:tabLst>
                <a:tab pos="697865" algn="l"/>
                <a:tab pos="698500" algn="l"/>
              </a:tabLst>
            </a:pPr>
            <a:r>
              <a:rPr sz="2200" spc="5" dirty="0">
                <a:solidFill>
                  <a:srgbClr val="FF0000"/>
                </a:solidFill>
                <a:latin typeface="Times New Roman"/>
                <a:cs typeface="Times New Roman"/>
              </a:rPr>
              <a:t>Match </a:t>
            </a:r>
            <a:r>
              <a:rPr sz="2200" dirty="0">
                <a:solidFill>
                  <a:srgbClr val="FF0000"/>
                </a:solidFill>
                <a:latin typeface="Times New Roman"/>
                <a:cs typeface="Times New Roman"/>
              </a:rPr>
              <a:t>sending </a:t>
            </a:r>
            <a:r>
              <a:rPr sz="2200" spc="5" dirty="0">
                <a:solidFill>
                  <a:srgbClr val="FF0000"/>
                </a:solidFill>
                <a:latin typeface="Times New Roman"/>
                <a:cs typeface="Times New Roman"/>
              </a:rPr>
              <a:t>data rate </a:t>
            </a:r>
            <a:r>
              <a:rPr sz="2200" dirty="0">
                <a:solidFill>
                  <a:srgbClr val="FF0000"/>
                </a:solidFill>
                <a:latin typeface="Times New Roman"/>
                <a:cs typeface="Times New Roman"/>
              </a:rPr>
              <a:t>of </a:t>
            </a:r>
            <a:r>
              <a:rPr sz="2200" spc="5" dirty="0">
                <a:solidFill>
                  <a:srgbClr val="FF0000"/>
                </a:solidFill>
                <a:latin typeface="Times New Roman"/>
                <a:cs typeface="Times New Roman"/>
              </a:rPr>
              <a:t>source </a:t>
            </a:r>
            <a:r>
              <a:rPr sz="2200" dirty="0">
                <a:solidFill>
                  <a:srgbClr val="FF0000"/>
                </a:solidFill>
                <a:latin typeface="Times New Roman"/>
                <a:cs typeface="Times New Roman"/>
              </a:rPr>
              <a:t>with receiving </a:t>
            </a:r>
            <a:r>
              <a:rPr sz="2200" spc="5" dirty="0">
                <a:solidFill>
                  <a:srgbClr val="FF0000"/>
                </a:solidFill>
                <a:latin typeface="Times New Roman"/>
                <a:cs typeface="Times New Roman"/>
              </a:rPr>
              <a:t>data rate </a:t>
            </a:r>
            <a:r>
              <a:rPr sz="2200" dirty="0">
                <a:solidFill>
                  <a:srgbClr val="FF0000"/>
                </a:solidFill>
                <a:latin typeface="Times New Roman"/>
                <a:cs typeface="Times New Roman"/>
              </a:rPr>
              <a:t>of </a:t>
            </a:r>
            <a:r>
              <a:rPr sz="2200" spc="5" dirty="0">
                <a:solidFill>
                  <a:srgbClr val="FF0000"/>
                </a:solidFill>
                <a:latin typeface="Times New Roman"/>
                <a:cs typeface="Times New Roman"/>
              </a:rPr>
              <a:t>destination</a:t>
            </a:r>
            <a:r>
              <a:rPr sz="2200" spc="-405" dirty="0">
                <a:solidFill>
                  <a:srgbClr val="FF0000"/>
                </a:solidFill>
                <a:latin typeface="Times New Roman"/>
                <a:cs typeface="Times New Roman"/>
              </a:rPr>
              <a:t> </a:t>
            </a:r>
            <a:r>
              <a:rPr sz="2200" spc="5" dirty="0">
                <a:latin typeface="Times New Roman"/>
                <a:cs typeface="Times New Roman"/>
              </a:rPr>
              <a:t>to </a:t>
            </a:r>
            <a:r>
              <a:rPr sz="2200" dirty="0">
                <a:latin typeface="Times New Roman"/>
                <a:cs typeface="Times New Roman"/>
              </a:rPr>
              <a:t>prevent</a:t>
            </a:r>
            <a:endParaRPr sz="2200">
              <a:latin typeface="Times New Roman"/>
              <a:cs typeface="Times New Roman"/>
            </a:endParaRPr>
          </a:p>
          <a:p>
            <a:pPr marL="697865">
              <a:lnSpc>
                <a:spcPct val="100000"/>
              </a:lnSpc>
              <a:spcBef>
                <a:spcPts val="360"/>
              </a:spcBef>
            </a:pPr>
            <a:r>
              <a:rPr sz="2200" spc="-5" dirty="0">
                <a:latin typeface="Times New Roman"/>
                <a:cs typeface="Times New Roman"/>
              </a:rPr>
              <a:t>overwhelming </a:t>
            </a:r>
            <a:r>
              <a:rPr sz="2200" dirty="0">
                <a:latin typeface="Times New Roman"/>
                <a:cs typeface="Times New Roman"/>
              </a:rPr>
              <a:t>the</a:t>
            </a:r>
            <a:r>
              <a:rPr sz="2200" spc="-5" dirty="0">
                <a:latin typeface="Times New Roman"/>
                <a:cs typeface="Times New Roman"/>
              </a:rPr>
              <a:t> </a:t>
            </a:r>
            <a:r>
              <a:rPr sz="2200" dirty="0">
                <a:latin typeface="Times New Roman"/>
                <a:cs typeface="Times New Roman"/>
              </a:rPr>
              <a:t>destination.</a:t>
            </a:r>
            <a:endParaRPr sz="2200">
              <a:latin typeface="Times New Roman"/>
              <a:cs typeface="Times New Roman"/>
            </a:endParaRPr>
          </a:p>
          <a:p>
            <a:pPr marL="241300" indent="-228600">
              <a:lnSpc>
                <a:spcPct val="100000"/>
              </a:lnSpc>
              <a:spcBef>
                <a:spcPts val="390"/>
              </a:spcBef>
              <a:buFont typeface="Arial"/>
              <a:buChar char="•"/>
              <a:tabLst>
                <a:tab pos="240665" algn="l"/>
                <a:tab pos="241300" algn="l"/>
              </a:tabLst>
            </a:pPr>
            <a:r>
              <a:rPr sz="2200" spc="5" dirty="0">
                <a:solidFill>
                  <a:srgbClr val="FF0000"/>
                </a:solidFill>
                <a:latin typeface="Times New Roman"/>
                <a:cs typeface="Times New Roman"/>
              </a:rPr>
              <a:t>Error</a:t>
            </a:r>
            <a:r>
              <a:rPr sz="2200" spc="-20" dirty="0">
                <a:solidFill>
                  <a:srgbClr val="FF0000"/>
                </a:solidFill>
                <a:latin typeface="Times New Roman"/>
                <a:cs typeface="Times New Roman"/>
              </a:rPr>
              <a:t> </a:t>
            </a:r>
            <a:r>
              <a:rPr sz="2200" spc="5" dirty="0">
                <a:solidFill>
                  <a:srgbClr val="FF0000"/>
                </a:solidFill>
                <a:latin typeface="Times New Roman"/>
                <a:cs typeface="Times New Roman"/>
              </a:rPr>
              <a:t>control</a:t>
            </a:r>
            <a:endParaRPr sz="2200">
              <a:latin typeface="Times New Roman"/>
              <a:cs typeface="Times New Roman"/>
            </a:endParaRPr>
          </a:p>
          <a:p>
            <a:pPr marL="697865" lvl="1" indent="-229235">
              <a:lnSpc>
                <a:spcPct val="100000"/>
              </a:lnSpc>
              <a:spcBef>
                <a:spcPts val="360"/>
              </a:spcBef>
              <a:buFont typeface="Arial"/>
              <a:buChar char="•"/>
              <a:tabLst>
                <a:tab pos="697865" algn="l"/>
                <a:tab pos="698500" algn="l"/>
              </a:tabLst>
            </a:pPr>
            <a:r>
              <a:rPr sz="2200" dirty="0">
                <a:latin typeface="Times New Roman"/>
                <a:cs typeface="Times New Roman"/>
              </a:rPr>
              <a:t>Guarantee </a:t>
            </a:r>
            <a:r>
              <a:rPr sz="2200" spc="5" dirty="0">
                <a:latin typeface="Times New Roman"/>
                <a:cs typeface="Times New Roman"/>
              </a:rPr>
              <a:t>that </a:t>
            </a:r>
            <a:r>
              <a:rPr sz="2200" spc="-5" dirty="0">
                <a:solidFill>
                  <a:srgbClr val="FF0000"/>
                </a:solidFill>
                <a:latin typeface="Times New Roman"/>
                <a:cs typeface="Times New Roman"/>
              </a:rPr>
              <a:t>segments </a:t>
            </a:r>
            <a:r>
              <a:rPr sz="2200" dirty="0">
                <a:solidFill>
                  <a:srgbClr val="FF0000"/>
                </a:solidFill>
                <a:latin typeface="Times New Roman"/>
                <a:cs typeface="Times New Roman"/>
              </a:rPr>
              <a:t>arrive at </a:t>
            </a:r>
            <a:r>
              <a:rPr sz="2200" spc="5" dirty="0">
                <a:solidFill>
                  <a:srgbClr val="FF0000"/>
                </a:solidFill>
                <a:latin typeface="Times New Roman"/>
                <a:cs typeface="Times New Roman"/>
              </a:rPr>
              <a:t>destination </a:t>
            </a:r>
            <a:r>
              <a:rPr sz="2200" dirty="0">
                <a:solidFill>
                  <a:srgbClr val="FF0000"/>
                </a:solidFill>
                <a:latin typeface="Times New Roman"/>
                <a:cs typeface="Times New Roman"/>
              </a:rPr>
              <a:t>without </a:t>
            </a:r>
            <a:r>
              <a:rPr sz="2200" spc="5" dirty="0">
                <a:solidFill>
                  <a:srgbClr val="FF0000"/>
                </a:solidFill>
                <a:latin typeface="Times New Roman"/>
                <a:cs typeface="Times New Roman"/>
              </a:rPr>
              <a:t>error </a:t>
            </a:r>
            <a:r>
              <a:rPr sz="2200" spc="5" dirty="0">
                <a:latin typeface="Times New Roman"/>
                <a:cs typeface="Times New Roman"/>
              </a:rPr>
              <a:t>and </a:t>
            </a:r>
            <a:r>
              <a:rPr sz="2200" spc="5" dirty="0">
                <a:solidFill>
                  <a:srgbClr val="FF0000"/>
                </a:solidFill>
                <a:latin typeface="Times New Roman"/>
                <a:cs typeface="Times New Roman"/>
              </a:rPr>
              <a:t>resending</a:t>
            </a:r>
            <a:r>
              <a:rPr sz="2200" spc="-290" dirty="0">
                <a:solidFill>
                  <a:srgbClr val="FF0000"/>
                </a:solidFill>
                <a:latin typeface="Times New Roman"/>
                <a:cs typeface="Times New Roman"/>
              </a:rPr>
              <a:t> </a:t>
            </a:r>
            <a:r>
              <a:rPr sz="2200" spc="5" dirty="0">
                <a:solidFill>
                  <a:srgbClr val="FF0000"/>
                </a:solidFill>
                <a:latin typeface="Times New Roman"/>
                <a:cs typeface="Times New Roman"/>
              </a:rPr>
              <a:t>corrupted</a:t>
            </a:r>
            <a:endParaRPr sz="2200">
              <a:latin typeface="Times New Roman"/>
              <a:cs typeface="Times New Roman"/>
            </a:endParaRPr>
          </a:p>
          <a:p>
            <a:pPr marL="697865">
              <a:lnSpc>
                <a:spcPct val="100000"/>
              </a:lnSpc>
              <a:spcBef>
                <a:spcPts val="385"/>
              </a:spcBef>
            </a:pPr>
            <a:r>
              <a:rPr sz="2200" spc="5" dirty="0">
                <a:solidFill>
                  <a:srgbClr val="FF0000"/>
                </a:solidFill>
                <a:latin typeface="Times New Roman"/>
                <a:cs typeface="Times New Roman"/>
              </a:rPr>
              <a:t>ones</a:t>
            </a:r>
            <a:r>
              <a:rPr sz="2200" spc="5" dirty="0">
                <a:latin typeface="Times New Roman"/>
                <a:cs typeface="Times New Roman"/>
              </a:rPr>
              <a:t>.</a:t>
            </a:r>
            <a:endParaRPr sz="2200">
              <a:latin typeface="Times New Roman"/>
              <a:cs typeface="Times New Roman"/>
            </a:endParaRPr>
          </a:p>
          <a:p>
            <a:pPr marL="241300" indent="-228600">
              <a:lnSpc>
                <a:spcPct val="100000"/>
              </a:lnSpc>
              <a:spcBef>
                <a:spcPts val="365"/>
              </a:spcBef>
              <a:buFont typeface="Arial"/>
              <a:buChar char="•"/>
              <a:tabLst>
                <a:tab pos="240665" algn="l"/>
                <a:tab pos="241300" algn="l"/>
              </a:tabLst>
            </a:pPr>
            <a:r>
              <a:rPr sz="2200" dirty="0">
                <a:solidFill>
                  <a:srgbClr val="FF0000"/>
                </a:solidFill>
                <a:latin typeface="Times New Roman"/>
                <a:cs typeface="Times New Roman"/>
              </a:rPr>
              <a:t>Congestion</a:t>
            </a:r>
            <a:r>
              <a:rPr sz="2200" spc="-55" dirty="0">
                <a:solidFill>
                  <a:srgbClr val="FF0000"/>
                </a:solidFill>
                <a:latin typeface="Times New Roman"/>
                <a:cs typeface="Times New Roman"/>
              </a:rPr>
              <a:t> </a:t>
            </a:r>
            <a:r>
              <a:rPr sz="2200" spc="5" dirty="0">
                <a:solidFill>
                  <a:srgbClr val="FF0000"/>
                </a:solidFill>
                <a:latin typeface="Times New Roman"/>
                <a:cs typeface="Times New Roman"/>
              </a:rPr>
              <a:t>control</a:t>
            </a:r>
            <a:endParaRPr sz="2200">
              <a:latin typeface="Times New Roman"/>
              <a:cs typeface="Times New Roman"/>
            </a:endParaRPr>
          </a:p>
          <a:p>
            <a:pPr marL="697865" lvl="1" indent="-229235">
              <a:lnSpc>
                <a:spcPct val="100000"/>
              </a:lnSpc>
              <a:spcBef>
                <a:spcPts val="359"/>
              </a:spcBef>
              <a:buFont typeface="Arial"/>
              <a:buChar char="•"/>
              <a:tabLst>
                <a:tab pos="697865" algn="l"/>
                <a:tab pos="698500" algn="l"/>
              </a:tabLst>
            </a:pPr>
            <a:r>
              <a:rPr sz="2200" dirty="0">
                <a:solidFill>
                  <a:srgbClr val="FF0000"/>
                </a:solidFill>
                <a:latin typeface="Times New Roman"/>
                <a:cs typeface="Times New Roman"/>
              </a:rPr>
              <a:t>Reduce loss of </a:t>
            </a:r>
            <a:r>
              <a:rPr sz="2200" spc="-5" dirty="0">
                <a:solidFill>
                  <a:srgbClr val="FF0000"/>
                </a:solidFill>
                <a:latin typeface="Times New Roman"/>
                <a:cs typeface="Times New Roman"/>
              </a:rPr>
              <a:t>segments </a:t>
            </a:r>
            <a:r>
              <a:rPr sz="2200" dirty="0">
                <a:solidFill>
                  <a:srgbClr val="FF0000"/>
                </a:solidFill>
                <a:latin typeface="Times New Roman"/>
                <a:cs typeface="Times New Roman"/>
              </a:rPr>
              <a:t>due </a:t>
            </a:r>
            <a:r>
              <a:rPr sz="2200" spc="5" dirty="0">
                <a:solidFill>
                  <a:srgbClr val="FF0000"/>
                </a:solidFill>
                <a:latin typeface="Times New Roman"/>
                <a:cs typeface="Times New Roman"/>
              </a:rPr>
              <a:t>to </a:t>
            </a:r>
            <a:r>
              <a:rPr sz="2200" dirty="0">
                <a:solidFill>
                  <a:srgbClr val="FF0000"/>
                </a:solidFill>
                <a:latin typeface="Times New Roman"/>
                <a:cs typeface="Times New Roman"/>
              </a:rPr>
              <a:t>congestion </a:t>
            </a:r>
            <a:r>
              <a:rPr sz="2200" spc="5" dirty="0">
                <a:latin typeface="Times New Roman"/>
                <a:cs typeface="Times New Roman"/>
              </a:rPr>
              <a:t>in</a:t>
            </a:r>
            <a:r>
              <a:rPr sz="2200" spc="-165" dirty="0">
                <a:latin typeface="Times New Roman"/>
                <a:cs typeface="Times New Roman"/>
              </a:rPr>
              <a:t> </a:t>
            </a:r>
            <a:r>
              <a:rPr sz="2200" dirty="0">
                <a:latin typeface="Times New Roman"/>
                <a:cs typeface="Times New Roman"/>
              </a:rPr>
              <a:t>network.</a:t>
            </a:r>
            <a:endParaRPr sz="220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7155" rIns="0" bIns="0" rtlCol="0">
            <a:spAutoFit/>
          </a:bodyPr>
          <a:lstStyle/>
          <a:p>
            <a:pPr marL="12700" marR="5080">
              <a:lnSpc>
                <a:spcPts val="4660"/>
              </a:lnSpc>
              <a:spcBef>
                <a:spcPts val="765"/>
              </a:spcBef>
            </a:pPr>
            <a:r>
              <a:rPr spc="-40" dirty="0"/>
              <a:t>Transport </a:t>
            </a:r>
            <a:r>
              <a:rPr spc="-5" dirty="0"/>
              <a:t>Layer: User Datagram</a:t>
            </a:r>
            <a:r>
              <a:rPr spc="-75" dirty="0"/>
              <a:t> </a:t>
            </a:r>
            <a:r>
              <a:rPr spc="-10" dirty="0"/>
              <a:t>Protocol  </a:t>
            </a:r>
            <a:r>
              <a:rPr spc="-5" dirty="0"/>
              <a:t>(UDP)</a:t>
            </a:r>
          </a:p>
        </p:txBody>
      </p:sp>
      <p:sp>
        <p:nvSpPr>
          <p:cNvPr id="3" name="object 3"/>
          <p:cNvSpPr txBox="1"/>
          <p:nvPr/>
        </p:nvSpPr>
        <p:spPr>
          <a:xfrm>
            <a:off x="917244" y="1725216"/>
            <a:ext cx="10189845" cy="3877310"/>
          </a:xfrm>
          <a:prstGeom prst="rect">
            <a:avLst/>
          </a:prstGeom>
        </p:spPr>
        <p:txBody>
          <a:bodyPr vert="horz" wrap="square" lIns="0" tIns="100965" rIns="0" bIns="0" rtlCol="0">
            <a:spAutoFit/>
          </a:bodyPr>
          <a:lstStyle/>
          <a:p>
            <a:pPr marL="241300" indent="-228600">
              <a:lnSpc>
                <a:spcPct val="100000"/>
              </a:lnSpc>
              <a:spcBef>
                <a:spcPts val="795"/>
              </a:spcBef>
              <a:buFont typeface="Arial"/>
              <a:buChar char="•"/>
              <a:tabLst>
                <a:tab pos="241300" algn="l"/>
              </a:tabLst>
            </a:pPr>
            <a:r>
              <a:rPr sz="2400" spc="-5" dirty="0">
                <a:solidFill>
                  <a:srgbClr val="FF0000"/>
                </a:solidFill>
                <a:latin typeface="Times New Roman"/>
                <a:cs typeface="Times New Roman"/>
              </a:rPr>
              <a:t>Connectionless</a:t>
            </a:r>
            <a:r>
              <a:rPr sz="2400" spc="-30" dirty="0">
                <a:solidFill>
                  <a:srgbClr val="FF0000"/>
                </a:solidFill>
                <a:latin typeface="Times New Roman"/>
                <a:cs typeface="Times New Roman"/>
              </a:rPr>
              <a:t> </a:t>
            </a:r>
            <a:r>
              <a:rPr sz="2400" dirty="0">
                <a:solidFill>
                  <a:srgbClr val="FF0000"/>
                </a:solidFill>
                <a:latin typeface="Times New Roman"/>
                <a:cs typeface="Times New Roman"/>
              </a:rPr>
              <a:t>protocol</a:t>
            </a:r>
            <a:r>
              <a:rPr sz="2400" dirty="0">
                <a:latin typeface="Times New Roman"/>
                <a:cs typeface="Times New Roman"/>
              </a:rPr>
              <a:t>.</a:t>
            </a:r>
            <a:endParaRPr sz="2400">
              <a:latin typeface="Times New Roman"/>
              <a:cs typeface="Times New Roman"/>
            </a:endParaRPr>
          </a:p>
          <a:p>
            <a:pPr marL="241300" indent="-228600">
              <a:lnSpc>
                <a:spcPct val="100000"/>
              </a:lnSpc>
              <a:spcBef>
                <a:spcPts val="700"/>
              </a:spcBef>
              <a:buFont typeface="Arial"/>
              <a:buChar char="•"/>
              <a:tabLst>
                <a:tab pos="241300" algn="l"/>
              </a:tabLst>
            </a:pPr>
            <a:r>
              <a:rPr sz="2400" spc="-30" dirty="0">
                <a:latin typeface="Times New Roman"/>
                <a:cs typeface="Times New Roman"/>
              </a:rPr>
              <a:t>It </a:t>
            </a:r>
            <a:r>
              <a:rPr sz="2400" spc="-5" dirty="0">
                <a:solidFill>
                  <a:srgbClr val="FF0000"/>
                </a:solidFill>
                <a:latin typeface="Times New Roman"/>
                <a:cs typeface="Times New Roman"/>
              </a:rPr>
              <a:t>transmits user </a:t>
            </a:r>
            <a:r>
              <a:rPr sz="2400" spc="-10" dirty="0">
                <a:solidFill>
                  <a:srgbClr val="FF0000"/>
                </a:solidFill>
                <a:latin typeface="Times New Roman"/>
                <a:cs typeface="Times New Roman"/>
              </a:rPr>
              <a:t>datagrams </a:t>
            </a:r>
            <a:r>
              <a:rPr sz="2400" dirty="0">
                <a:solidFill>
                  <a:srgbClr val="FF0000"/>
                </a:solidFill>
                <a:latin typeface="Times New Roman"/>
                <a:cs typeface="Times New Roman"/>
              </a:rPr>
              <a:t>without </a:t>
            </a:r>
            <a:r>
              <a:rPr sz="2400" spc="-5" dirty="0">
                <a:solidFill>
                  <a:srgbClr val="FF0000"/>
                </a:solidFill>
                <a:latin typeface="Times New Roman"/>
                <a:cs typeface="Times New Roman"/>
              </a:rPr>
              <a:t>first creating </a:t>
            </a:r>
            <a:r>
              <a:rPr sz="2400" dirty="0">
                <a:solidFill>
                  <a:srgbClr val="FF0000"/>
                </a:solidFill>
                <a:latin typeface="Times New Roman"/>
                <a:cs typeface="Times New Roman"/>
              </a:rPr>
              <a:t>a </a:t>
            </a:r>
            <a:r>
              <a:rPr sz="2400" spc="-5" dirty="0">
                <a:solidFill>
                  <a:srgbClr val="FF0000"/>
                </a:solidFill>
                <a:latin typeface="Times New Roman"/>
                <a:cs typeface="Times New Roman"/>
              </a:rPr>
              <a:t>logical</a:t>
            </a:r>
            <a:r>
              <a:rPr sz="2400" spc="114" dirty="0">
                <a:solidFill>
                  <a:srgbClr val="FF0000"/>
                </a:solidFill>
                <a:latin typeface="Times New Roman"/>
                <a:cs typeface="Times New Roman"/>
              </a:rPr>
              <a:t> </a:t>
            </a:r>
            <a:r>
              <a:rPr sz="2400" dirty="0">
                <a:solidFill>
                  <a:srgbClr val="FF0000"/>
                </a:solidFill>
                <a:latin typeface="Times New Roman"/>
                <a:cs typeface="Times New Roman"/>
              </a:rPr>
              <a:t>connection</a:t>
            </a:r>
            <a:r>
              <a:rPr sz="2400" dirty="0">
                <a:latin typeface="Times New Roman"/>
                <a:cs typeface="Times New Roman"/>
              </a:rPr>
              <a:t>.</a:t>
            </a:r>
            <a:endParaRPr sz="2400">
              <a:latin typeface="Times New Roman"/>
              <a:cs typeface="Times New Roman"/>
            </a:endParaRPr>
          </a:p>
          <a:p>
            <a:pPr marL="241300" indent="-228600">
              <a:lnSpc>
                <a:spcPct val="100000"/>
              </a:lnSpc>
              <a:spcBef>
                <a:spcPts val="720"/>
              </a:spcBef>
              <a:buFont typeface="Arial"/>
              <a:buChar char="•"/>
              <a:tabLst>
                <a:tab pos="241300" algn="l"/>
              </a:tabLst>
            </a:pPr>
            <a:r>
              <a:rPr sz="2400" spc="-10" dirty="0">
                <a:latin typeface="Times New Roman"/>
                <a:cs typeface="Times New Roman"/>
              </a:rPr>
              <a:t>Each </a:t>
            </a:r>
            <a:r>
              <a:rPr sz="2400" spc="-5" dirty="0">
                <a:latin typeface="Times New Roman"/>
                <a:cs typeface="Times New Roman"/>
              </a:rPr>
              <a:t>user </a:t>
            </a:r>
            <a:r>
              <a:rPr sz="2400" spc="-10" dirty="0">
                <a:solidFill>
                  <a:srgbClr val="FF0000"/>
                </a:solidFill>
                <a:latin typeface="Times New Roman"/>
                <a:cs typeface="Times New Roman"/>
              </a:rPr>
              <a:t>datagram </a:t>
            </a:r>
            <a:r>
              <a:rPr sz="2400" dirty="0">
                <a:solidFill>
                  <a:srgbClr val="FF0000"/>
                </a:solidFill>
                <a:latin typeface="Times New Roman"/>
                <a:cs typeface="Times New Roman"/>
              </a:rPr>
              <a:t>is </a:t>
            </a:r>
            <a:r>
              <a:rPr sz="2400" spc="-5" dirty="0">
                <a:solidFill>
                  <a:srgbClr val="FF0000"/>
                </a:solidFill>
                <a:latin typeface="Times New Roman"/>
                <a:cs typeface="Times New Roman"/>
              </a:rPr>
              <a:t>an independent</a:t>
            </a:r>
            <a:r>
              <a:rPr sz="2400" spc="65" dirty="0">
                <a:solidFill>
                  <a:srgbClr val="FF0000"/>
                </a:solidFill>
                <a:latin typeface="Times New Roman"/>
                <a:cs typeface="Times New Roman"/>
              </a:rPr>
              <a:t> </a:t>
            </a:r>
            <a:r>
              <a:rPr sz="2400" spc="-35" dirty="0">
                <a:solidFill>
                  <a:srgbClr val="FF0000"/>
                </a:solidFill>
                <a:latin typeface="Times New Roman"/>
                <a:cs typeface="Times New Roman"/>
              </a:rPr>
              <a:t>entity</a:t>
            </a:r>
            <a:r>
              <a:rPr sz="2400" spc="-35" dirty="0">
                <a:latin typeface="Times New Roman"/>
                <a:cs typeface="Times New Roman"/>
              </a:rPr>
              <a:t>.</a:t>
            </a:r>
            <a:endParaRPr sz="2400">
              <a:latin typeface="Times New Roman"/>
              <a:cs typeface="Times New Roman"/>
            </a:endParaRPr>
          </a:p>
          <a:p>
            <a:pPr marL="241300" indent="-228600">
              <a:lnSpc>
                <a:spcPct val="100000"/>
              </a:lnSpc>
              <a:spcBef>
                <a:spcPts val="725"/>
              </a:spcBef>
              <a:buFont typeface="Arial"/>
              <a:buChar char="•"/>
              <a:tabLst>
                <a:tab pos="241300" algn="l"/>
              </a:tabLst>
            </a:pPr>
            <a:r>
              <a:rPr sz="2400" dirty="0">
                <a:latin typeface="Times New Roman"/>
                <a:cs typeface="Times New Roman"/>
              </a:rPr>
              <a:t>Simple </a:t>
            </a:r>
            <a:r>
              <a:rPr sz="2400" spc="-5" dirty="0">
                <a:latin typeface="Times New Roman"/>
                <a:cs typeface="Times New Roman"/>
              </a:rPr>
              <a:t>protocol </a:t>
            </a:r>
            <a:r>
              <a:rPr sz="2400" dirty="0">
                <a:latin typeface="Times New Roman"/>
                <a:cs typeface="Times New Roman"/>
              </a:rPr>
              <a:t>that </a:t>
            </a:r>
            <a:r>
              <a:rPr sz="2400" spc="-5" dirty="0">
                <a:latin typeface="Times New Roman"/>
                <a:cs typeface="Times New Roman"/>
              </a:rPr>
              <a:t>does </a:t>
            </a:r>
            <a:r>
              <a:rPr sz="2400" dirty="0">
                <a:solidFill>
                  <a:srgbClr val="FF0000"/>
                </a:solidFill>
                <a:latin typeface="Times New Roman"/>
                <a:cs typeface="Times New Roman"/>
              </a:rPr>
              <a:t>not provide </a:t>
            </a:r>
            <a:r>
              <a:rPr sz="2400" spc="-40" dirty="0">
                <a:solidFill>
                  <a:srgbClr val="FF0000"/>
                </a:solidFill>
                <a:latin typeface="Times New Roman"/>
                <a:cs typeface="Times New Roman"/>
              </a:rPr>
              <a:t>flow, </a:t>
            </a:r>
            <a:r>
              <a:rPr sz="2400" spc="-25" dirty="0">
                <a:solidFill>
                  <a:srgbClr val="FF0000"/>
                </a:solidFill>
                <a:latin typeface="Times New Roman"/>
                <a:cs typeface="Times New Roman"/>
              </a:rPr>
              <a:t>error, </a:t>
            </a:r>
            <a:r>
              <a:rPr sz="2400" dirty="0">
                <a:solidFill>
                  <a:srgbClr val="FF0000"/>
                </a:solidFill>
                <a:latin typeface="Times New Roman"/>
                <a:cs typeface="Times New Roman"/>
              </a:rPr>
              <a:t>or </a:t>
            </a:r>
            <a:r>
              <a:rPr sz="2400" spc="-5" dirty="0">
                <a:solidFill>
                  <a:srgbClr val="FF0000"/>
                </a:solidFill>
                <a:latin typeface="Times New Roman"/>
                <a:cs typeface="Times New Roman"/>
              </a:rPr>
              <a:t>congestion</a:t>
            </a:r>
            <a:r>
              <a:rPr sz="2400" spc="95" dirty="0">
                <a:solidFill>
                  <a:srgbClr val="FF0000"/>
                </a:solidFill>
                <a:latin typeface="Times New Roman"/>
                <a:cs typeface="Times New Roman"/>
              </a:rPr>
              <a:t> </a:t>
            </a:r>
            <a:r>
              <a:rPr sz="2400" dirty="0">
                <a:solidFill>
                  <a:srgbClr val="FF0000"/>
                </a:solidFill>
                <a:latin typeface="Times New Roman"/>
                <a:cs typeface="Times New Roman"/>
              </a:rPr>
              <a:t>control</a:t>
            </a:r>
            <a:r>
              <a:rPr sz="2400" dirty="0">
                <a:latin typeface="Times New Roman"/>
                <a:cs typeface="Times New Roman"/>
              </a:rPr>
              <a:t>.</a:t>
            </a:r>
            <a:endParaRPr sz="2400">
              <a:latin typeface="Times New Roman"/>
              <a:cs typeface="Times New Roman"/>
            </a:endParaRPr>
          </a:p>
          <a:p>
            <a:pPr marL="241300" marR="376555" indent="-228600">
              <a:lnSpc>
                <a:spcPts val="2590"/>
              </a:lnSpc>
              <a:spcBef>
                <a:spcPts val="1019"/>
              </a:spcBef>
              <a:buFont typeface="Arial"/>
              <a:buChar char="•"/>
              <a:tabLst>
                <a:tab pos="241300" algn="l"/>
              </a:tabLst>
            </a:pPr>
            <a:r>
              <a:rPr sz="2400" spc="-30" dirty="0">
                <a:latin typeface="Times New Roman"/>
                <a:cs typeface="Times New Roman"/>
              </a:rPr>
              <a:t>It </a:t>
            </a:r>
            <a:r>
              <a:rPr sz="2400" spc="-5" dirty="0">
                <a:latin typeface="Times New Roman"/>
                <a:cs typeface="Times New Roman"/>
              </a:rPr>
              <a:t>is attractive </a:t>
            </a:r>
            <a:r>
              <a:rPr sz="2400" dirty="0">
                <a:latin typeface="Times New Roman"/>
                <a:cs typeface="Times New Roman"/>
              </a:rPr>
              <a:t>to an </a:t>
            </a:r>
            <a:r>
              <a:rPr sz="2400" spc="-5" dirty="0">
                <a:solidFill>
                  <a:srgbClr val="FF0000"/>
                </a:solidFill>
                <a:latin typeface="Times New Roman"/>
                <a:cs typeface="Times New Roman"/>
              </a:rPr>
              <a:t>application </a:t>
            </a:r>
            <a:r>
              <a:rPr sz="2400" spc="-10" dirty="0">
                <a:solidFill>
                  <a:srgbClr val="FF0000"/>
                </a:solidFill>
                <a:latin typeface="Times New Roman"/>
                <a:cs typeface="Times New Roman"/>
              </a:rPr>
              <a:t>program </a:t>
            </a:r>
            <a:r>
              <a:rPr sz="2400" dirty="0">
                <a:latin typeface="Times New Roman"/>
                <a:cs typeface="Times New Roman"/>
              </a:rPr>
              <a:t>that </a:t>
            </a:r>
            <a:r>
              <a:rPr sz="2400" spc="-5" dirty="0">
                <a:solidFill>
                  <a:srgbClr val="FF0000"/>
                </a:solidFill>
                <a:latin typeface="Times New Roman"/>
                <a:cs typeface="Times New Roman"/>
              </a:rPr>
              <a:t>needs </a:t>
            </a:r>
            <a:r>
              <a:rPr sz="2400" dirty="0">
                <a:solidFill>
                  <a:srgbClr val="FF0000"/>
                </a:solidFill>
                <a:latin typeface="Times New Roman"/>
                <a:cs typeface="Times New Roman"/>
              </a:rPr>
              <a:t>to </a:t>
            </a:r>
            <a:r>
              <a:rPr sz="2400" spc="-5" dirty="0">
                <a:solidFill>
                  <a:srgbClr val="FF0000"/>
                </a:solidFill>
                <a:latin typeface="Times New Roman"/>
                <a:cs typeface="Times New Roman"/>
              </a:rPr>
              <a:t>send </a:t>
            </a:r>
            <a:r>
              <a:rPr sz="2400" dirty="0">
                <a:solidFill>
                  <a:srgbClr val="FF0000"/>
                </a:solidFill>
                <a:latin typeface="Times New Roman"/>
                <a:cs typeface="Times New Roman"/>
              </a:rPr>
              <a:t>short </a:t>
            </a:r>
            <a:r>
              <a:rPr sz="2400" spc="-10" dirty="0">
                <a:solidFill>
                  <a:srgbClr val="FF0000"/>
                </a:solidFill>
                <a:latin typeface="Times New Roman"/>
                <a:cs typeface="Times New Roman"/>
              </a:rPr>
              <a:t>messages </a:t>
            </a:r>
            <a:r>
              <a:rPr sz="2400" spc="-5" dirty="0">
                <a:latin typeface="Times New Roman"/>
                <a:cs typeface="Times New Roman"/>
              </a:rPr>
              <a:t>and </a:t>
            </a:r>
            <a:r>
              <a:rPr sz="2400" spc="-5" dirty="0">
                <a:solidFill>
                  <a:srgbClr val="FF0000"/>
                </a:solidFill>
                <a:latin typeface="Times New Roman"/>
                <a:cs typeface="Times New Roman"/>
              </a:rPr>
              <a:t> cannot </a:t>
            </a:r>
            <a:r>
              <a:rPr sz="2400" spc="-15" dirty="0">
                <a:solidFill>
                  <a:srgbClr val="FF0000"/>
                </a:solidFill>
                <a:latin typeface="Times New Roman"/>
                <a:cs typeface="Times New Roman"/>
              </a:rPr>
              <a:t>afford</a:t>
            </a:r>
            <a:r>
              <a:rPr sz="2400" spc="40" dirty="0">
                <a:solidFill>
                  <a:srgbClr val="FF0000"/>
                </a:solidFill>
                <a:latin typeface="Times New Roman"/>
                <a:cs typeface="Times New Roman"/>
              </a:rPr>
              <a:t> </a:t>
            </a:r>
            <a:r>
              <a:rPr sz="2400" spc="-5" dirty="0">
                <a:solidFill>
                  <a:srgbClr val="FF0000"/>
                </a:solidFill>
                <a:latin typeface="Times New Roman"/>
                <a:cs typeface="Times New Roman"/>
              </a:rPr>
              <a:t>retransmission</a:t>
            </a:r>
            <a:r>
              <a:rPr sz="2400" spc="-5" dirty="0">
                <a:latin typeface="Times New Roman"/>
                <a:cs typeface="Times New Roman"/>
              </a:rPr>
              <a:t>.</a:t>
            </a:r>
            <a:endParaRPr sz="2400">
              <a:latin typeface="Times New Roman"/>
              <a:cs typeface="Times New Roman"/>
            </a:endParaRPr>
          </a:p>
          <a:p>
            <a:pPr marL="241300" indent="-228600">
              <a:lnSpc>
                <a:spcPct val="100000"/>
              </a:lnSpc>
              <a:spcBef>
                <a:spcPts val="690"/>
              </a:spcBef>
              <a:buFont typeface="Arial"/>
              <a:buChar char="•"/>
              <a:tabLst>
                <a:tab pos="241300" algn="l"/>
              </a:tabLst>
            </a:pPr>
            <a:r>
              <a:rPr sz="2400" b="1" spc="-15" dirty="0">
                <a:latin typeface="Times New Roman"/>
                <a:cs typeface="Times New Roman"/>
              </a:rPr>
              <a:t>Stream </a:t>
            </a:r>
            <a:r>
              <a:rPr sz="2400" b="1" spc="-10" dirty="0">
                <a:latin typeface="Times New Roman"/>
                <a:cs typeface="Times New Roman"/>
              </a:rPr>
              <a:t>Control </a:t>
            </a:r>
            <a:r>
              <a:rPr sz="2400" b="1" spc="-20" dirty="0">
                <a:latin typeface="Times New Roman"/>
                <a:cs typeface="Times New Roman"/>
              </a:rPr>
              <a:t>Transmission </a:t>
            </a:r>
            <a:r>
              <a:rPr sz="2400" b="1" spc="-15" dirty="0">
                <a:latin typeface="Times New Roman"/>
                <a:cs typeface="Times New Roman"/>
              </a:rPr>
              <a:t>Protocol</a:t>
            </a:r>
            <a:r>
              <a:rPr sz="2400" b="1" spc="65" dirty="0">
                <a:latin typeface="Times New Roman"/>
                <a:cs typeface="Times New Roman"/>
              </a:rPr>
              <a:t> </a:t>
            </a:r>
            <a:r>
              <a:rPr sz="2400" b="1" spc="-5" dirty="0">
                <a:latin typeface="Times New Roman"/>
                <a:cs typeface="Times New Roman"/>
              </a:rPr>
              <a:t>(SCTP)</a:t>
            </a:r>
            <a:endParaRPr sz="2400">
              <a:latin typeface="Times New Roman"/>
              <a:cs typeface="Times New Roman"/>
            </a:endParaRPr>
          </a:p>
          <a:p>
            <a:pPr marL="697865" lvl="1" indent="-229235">
              <a:lnSpc>
                <a:spcPct val="100000"/>
              </a:lnSpc>
              <a:spcBef>
                <a:spcPts val="215"/>
              </a:spcBef>
              <a:buFont typeface="Arial"/>
              <a:buChar char="•"/>
              <a:tabLst>
                <a:tab pos="698500" algn="l"/>
              </a:tabLst>
            </a:pPr>
            <a:r>
              <a:rPr sz="2400" spc="-5" dirty="0">
                <a:latin typeface="Times New Roman"/>
                <a:cs typeface="Times New Roman"/>
              </a:rPr>
              <a:t>A new</a:t>
            </a:r>
            <a:r>
              <a:rPr sz="2400" spc="-105" dirty="0">
                <a:latin typeface="Times New Roman"/>
                <a:cs typeface="Times New Roman"/>
              </a:rPr>
              <a:t> </a:t>
            </a:r>
            <a:r>
              <a:rPr sz="2400" spc="-5" dirty="0">
                <a:latin typeface="Times New Roman"/>
                <a:cs typeface="Times New Roman"/>
              </a:rPr>
              <a:t>protocol.</a:t>
            </a:r>
            <a:endParaRPr sz="2400">
              <a:latin typeface="Times New Roman"/>
              <a:cs typeface="Times New Roman"/>
            </a:endParaRPr>
          </a:p>
          <a:p>
            <a:pPr marL="697865" lvl="1" indent="-229235">
              <a:lnSpc>
                <a:spcPct val="100000"/>
              </a:lnSpc>
              <a:spcBef>
                <a:spcPts val="220"/>
              </a:spcBef>
              <a:buFont typeface="Arial"/>
              <a:buChar char="•"/>
              <a:tabLst>
                <a:tab pos="698500" algn="l"/>
              </a:tabLst>
            </a:pPr>
            <a:r>
              <a:rPr sz="2400" spc="-30" dirty="0">
                <a:latin typeface="Times New Roman"/>
                <a:cs typeface="Times New Roman"/>
              </a:rPr>
              <a:t>It </a:t>
            </a:r>
            <a:r>
              <a:rPr sz="2400" spc="-5" dirty="0">
                <a:latin typeface="Times New Roman"/>
                <a:cs typeface="Times New Roman"/>
              </a:rPr>
              <a:t>is designed </a:t>
            </a:r>
            <a:r>
              <a:rPr sz="2400" dirty="0">
                <a:latin typeface="Times New Roman"/>
                <a:cs typeface="Times New Roman"/>
              </a:rPr>
              <a:t>to </a:t>
            </a:r>
            <a:r>
              <a:rPr sz="2400" spc="-5" dirty="0">
                <a:solidFill>
                  <a:srgbClr val="FF0000"/>
                </a:solidFill>
                <a:latin typeface="Times New Roman"/>
                <a:cs typeface="Times New Roman"/>
              </a:rPr>
              <a:t>respond </a:t>
            </a:r>
            <a:r>
              <a:rPr sz="2400" dirty="0">
                <a:solidFill>
                  <a:srgbClr val="FF0000"/>
                </a:solidFill>
                <a:latin typeface="Times New Roman"/>
                <a:cs typeface="Times New Roman"/>
              </a:rPr>
              <a:t>to </a:t>
            </a:r>
            <a:r>
              <a:rPr sz="2400" spc="-5" dirty="0">
                <a:solidFill>
                  <a:srgbClr val="FF0000"/>
                </a:solidFill>
                <a:latin typeface="Times New Roman"/>
                <a:cs typeface="Times New Roman"/>
              </a:rPr>
              <a:t>new applications that are </a:t>
            </a:r>
            <a:r>
              <a:rPr sz="2400" spc="-15" dirty="0">
                <a:solidFill>
                  <a:srgbClr val="FF0000"/>
                </a:solidFill>
                <a:latin typeface="Times New Roman"/>
                <a:cs typeface="Times New Roman"/>
              </a:rPr>
              <a:t>emerging </a:t>
            </a:r>
            <a:r>
              <a:rPr sz="2400" dirty="0">
                <a:solidFill>
                  <a:srgbClr val="FF0000"/>
                </a:solidFill>
                <a:latin typeface="Times New Roman"/>
                <a:cs typeface="Times New Roman"/>
              </a:rPr>
              <a:t>in</a:t>
            </a:r>
            <a:r>
              <a:rPr sz="2400" spc="220" dirty="0">
                <a:solidFill>
                  <a:srgbClr val="FF0000"/>
                </a:solidFill>
                <a:latin typeface="Times New Roman"/>
                <a:cs typeface="Times New Roman"/>
              </a:rPr>
              <a:t> </a:t>
            </a:r>
            <a:r>
              <a:rPr sz="2400" dirty="0">
                <a:solidFill>
                  <a:srgbClr val="FF0000"/>
                </a:solidFill>
                <a:latin typeface="Times New Roman"/>
                <a:cs typeface="Times New Roman"/>
              </a:rPr>
              <a:t>multimedia</a:t>
            </a:r>
            <a:r>
              <a:rPr sz="2400" dirty="0">
                <a:latin typeface="Times New Roman"/>
                <a:cs typeface="Times New Roman"/>
              </a:rPr>
              <a:t>.</a:t>
            </a:r>
            <a:endParaRPr sz="240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244" y="616153"/>
            <a:ext cx="4386580" cy="695325"/>
          </a:xfrm>
          <a:prstGeom prst="rect">
            <a:avLst/>
          </a:prstGeom>
        </p:spPr>
        <p:txBody>
          <a:bodyPr vert="horz" wrap="square" lIns="0" tIns="12065" rIns="0" bIns="0" rtlCol="0">
            <a:spAutoFit/>
          </a:bodyPr>
          <a:lstStyle/>
          <a:p>
            <a:pPr marL="12700">
              <a:lnSpc>
                <a:spcPct val="100000"/>
              </a:lnSpc>
              <a:spcBef>
                <a:spcPts val="95"/>
              </a:spcBef>
            </a:pPr>
            <a:r>
              <a:rPr spc="-5" dirty="0"/>
              <a:t>Application</a:t>
            </a:r>
            <a:r>
              <a:rPr spc="-55" dirty="0"/>
              <a:t> </a:t>
            </a:r>
            <a:r>
              <a:rPr dirty="0"/>
              <a:t>Layer</a:t>
            </a:r>
          </a:p>
        </p:txBody>
      </p:sp>
      <p:sp>
        <p:nvSpPr>
          <p:cNvPr id="3" name="object 3"/>
          <p:cNvSpPr txBox="1"/>
          <p:nvPr/>
        </p:nvSpPr>
        <p:spPr>
          <a:xfrm>
            <a:off x="917244" y="1725216"/>
            <a:ext cx="9527540" cy="2114550"/>
          </a:xfrm>
          <a:prstGeom prst="rect">
            <a:avLst/>
          </a:prstGeom>
        </p:spPr>
        <p:txBody>
          <a:bodyPr vert="horz" wrap="square" lIns="0" tIns="100965" rIns="0" bIns="0" rtlCol="0">
            <a:spAutoFit/>
          </a:bodyPr>
          <a:lstStyle/>
          <a:p>
            <a:pPr marL="241300" indent="-228600">
              <a:lnSpc>
                <a:spcPct val="100000"/>
              </a:lnSpc>
              <a:spcBef>
                <a:spcPts val="795"/>
              </a:spcBef>
              <a:buFont typeface="Arial"/>
              <a:buChar char="•"/>
              <a:tabLst>
                <a:tab pos="241300" algn="l"/>
              </a:tabLst>
            </a:pPr>
            <a:r>
              <a:rPr sz="2400" spc="-15" dirty="0">
                <a:solidFill>
                  <a:srgbClr val="FF0000"/>
                </a:solidFill>
                <a:latin typeface="Times New Roman"/>
                <a:cs typeface="Times New Roman"/>
              </a:rPr>
              <a:t>Logical </a:t>
            </a:r>
            <a:r>
              <a:rPr sz="2400" spc="-5" dirty="0">
                <a:solidFill>
                  <a:srgbClr val="FF0000"/>
                </a:solidFill>
                <a:latin typeface="Times New Roman"/>
                <a:cs typeface="Times New Roman"/>
              </a:rPr>
              <a:t>connection </a:t>
            </a:r>
            <a:r>
              <a:rPr sz="2400" spc="-5" dirty="0">
                <a:latin typeface="Times New Roman"/>
                <a:cs typeface="Times New Roman"/>
              </a:rPr>
              <a:t>between </a:t>
            </a:r>
            <a:r>
              <a:rPr sz="2400" dirty="0">
                <a:latin typeface="Times New Roman"/>
                <a:cs typeface="Times New Roman"/>
              </a:rPr>
              <a:t>two </a:t>
            </a:r>
            <a:r>
              <a:rPr sz="2400" spc="-5" dirty="0">
                <a:latin typeface="Times New Roman"/>
                <a:cs typeface="Times New Roman"/>
              </a:rPr>
              <a:t>application </a:t>
            </a:r>
            <a:r>
              <a:rPr sz="2400" spc="-20" dirty="0">
                <a:latin typeface="Times New Roman"/>
                <a:cs typeface="Times New Roman"/>
              </a:rPr>
              <a:t>layers </a:t>
            </a:r>
            <a:r>
              <a:rPr sz="2400" dirty="0">
                <a:latin typeface="Times New Roman"/>
                <a:cs typeface="Times New Roman"/>
              </a:rPr>
              <a:t>is</a:t>
            </a:r>
            <a:r>
              <a:rPr sz="2400" spc="200" dirty="0">
                <a:latin typeface="Times New Roman"/>
                <a:cs typeface="Times New Roman"/>
              </a:rPr>
              <a:t> </a:t>
            </a:r>
            <a:r>
              <a:rPr sz="2400" spc="-5" dirty="0">
                <a:solidFill>
                  <a:srgbClr val="FF0000"/>
                </a:solidFill>
                <a:latin typeface="Times New Roman"/>
                <a:cs typeface="Times New Roman"/>
              </a:rPr>
              <a:t>end-to-end</a:t>
            </a:r>
            <a:r>
              <a:rPr sz="2400" spc="-5" dirty="0">
                <a:latin typeface="Times New Roman"/>
                <a:cs typeface="Times New Roman"/>
              </a:rPr>
              <a:t>.</a:t>
            </a:r>
            <a:endParaRPr sz="2400">
              <a:latin typeface="Times New Roman"/>
              <a:cs typeface="Times New Roman"/>
            </a:endParaRPr>
          </a:p>
          <a:p>
            <a:pPr marL="241300" indent="-228600">
              <a:lnSpc>
                <a:spcPct val="100000"/>
              </a:lnSpc>
              <a:spcBef>
                <a:spcPts val="700"/>
              </a:spcBef>
              <a:buFont typeface="Arial"/>
              <a:buChar char="•"/>
              <a:tabLst>
                <a:tab pos="241300" algn="l"/>
              </a:tabLst>
            </a:pPr>
            <a:r>
              <a:rPr sz="2400" dirty="0">
                <a:latin typeface="Times New Roman"/>
                <a:cs typeface="Times New Roman"/>
              </a:rPr>
              <a:t>Duty - </a:t>
            </a:r>
            <a:r>
              <a:rPr sz="2400" spc="-5" dirty="0">
                <a:solidFill>
                  <a:srgbClr val="FF0000"/>
                </a:solidFill>
                <a:latin typeface="Times New Roman"/>
                <a:cs typeface="Times New Roman"/>
              </a:rPr>
              <a:t>Process-to-process</a:t>
            </a:r>
            <a:r>
              <a:rPr sz="2400" spc="40" dirty="0">
                <a:solidFill>
                  <a:srgbClr val="FF0000"/>
                </a:solidFill>
                <a:latin typeface="Times New Roman"/>
                <a:cs typeface="Times New Roman"/>
              </a:rPr>
              <a:t> </a:t>
            </a:r>
            <a:r>
              <a:rPr sz="2400" dirty="0">
                <a:solidFill>
                  <a:srgbClr val="FF0000"/>
                </a:solidFill>
                <a:latin typeface="Times New Roman"/>
                <a:cs typeface="Times New Roman"/>
              </a:rPr>
              <a:t>communication</a:t>
            </a:r>
            <a:r>
              <a:rPr sz="2400" dirty="0">
                <a:latin typeface="Times New Roman"/>
                <a:cs typeface="Times New Roman"/>
              </a:rPr>
              <a:t>.</a:t>
            </a:r>
            <a:endParaRPr sz="2400">
              <a:latin typeface="Times New Roman"/>
              <a:cs typeface="Times New Roman"/>
            </a:endParaRPr>
          </a:p>
          <a:p>
            <a:pPr marL="697865" lvl="1" indent="-229235">
              <a:lnSpc>
                <a:spcPts val="2735"/>
              </a:lnSpc>
              <a:spcBef>
                <a:spcPts val="215"/>
              </a:spcBef>
              <a:buFont typeface="Arial"/>
              <a:buChar char="•"/>
              <a:tabLst>
                <a:tab pos="698500" algn="l"/>
              </a:tabLst>
            </a:pPr>
            <a:r>
              <a:rPr sz="2400" dirty="0">
                <a:latin typeface="Times New Roman"/>
                <a:cs typeface="Times New Roman"/>
              </a:rPr>
              <a:t>Communication is </a:t>
            </a:r>
            <a:r>
              <a:rPr sz="2400" spc="-5" dirty="0">
                <a:latin typeface="Times New Roman"/>
                <a:cs typeface="Times New Roman"/>
              </a:rPr>
              <a:t>between </a:t>
            </a:r>
            <a:r>
              <a:rPr sz="2400" dirty="0">
                <a:latin typeface="Times New Roman"/>
                <a:cs typeface="Times New Roman"/>
              </a:rPr>
              <a:t>two </a:t>
            </a:r>
            <a:r>
              <a:rPr sz="2400" i="1" spc="-15" dirty="0">
                <a:latin typeface="Times New Roman"/>
                <a:cs typeface="Times New Roman"/>
              </a:rPr>
              <a:t>processes </a:t>
            </a:r>
            <a:r>
              <a:rPr sz="2400" spc="-5" dirty="0">
                <a:latin typeface="Times New Roman"/>
                <a:cs typeface="Times New Roman"/>
              </a:rPr>
              <a:t>(two </a:t>
            </a:r>
            <a:r>
              <a:rPr sz="2400" spc="-10" dirty="0">
                <a:latin typeface="Times New Roman"/>
                <a:cs typeface="Times New Roman"/>
              </a:rPr>
              <a:t>programs </a:t>
            </a:r>
            <a:r>
              <a:rPr sz="2400" spc="-5" dirty="0">
                <a:latin typeface="Times New Roman"/>
                <a:cs typeface="Times New Roman"/>
              </a:rPr>
              <a:t>running at</a:t>
            </a:r>
            <a:r>
              <a:rPr sz="2400" spc="90" dirty="0">
                <a:latin typeface="Times New Roman"/>
                <a:cs typeface="Times New Roman"/>
              </a:rPr>
              <a:t> </a:t>
            </a:r>
            <a:r>
              <a:rPr sz="2400" dirty="0">
                <a:latin typeface="Times New Roman"/>
                <a:cs typeface="Times New Roman"/>
              </a:rPr>
              <a:t>this</a:t>
            </a:r>
            <a:endParaRPr sz="2400">
              <a:latin typeface="Times New Roman"/>
              <a:cs typeface="Times New Roman"/>
            </a:endParaRPr>
          </a:p>
          <a:p>
            <a:pPr marL="697865">
              <a:lnSpc>
                <a:spcPts val="2735"/>
              </a:lnSpc>
            </a:pPr>
            <a:r>
              <a:rPr sz="2400" spc="-15" dirty="0">
                <a:latin typeface="Times New Roman"/>
                <a:cs typeface="Times New Roman"/>
              </a:rPr>
              <a:t>layer).</a:t>
            </a:r>
            <a:endParaRPr sz="2400">
              <a:latin typeface="Times New Roman"/>
              <a:cs typeface="Times New Roman"/>
            </a:endParaRPr>
          </a:p>
          <a:p>
            <a:pPr marL="241300" indent="-228600">
              <a:lnSpc>
                <a:spcPct val="100000"/>
              </a:lnSpc>
              <a:spcBef>
                <a:spcPts val="725"/>
              </a:spcBef>
              <a:buFont typeface="Arial"/>
              <a:buChar char="•"/>
              <a:tabLst>
                <a:tab pos="241300" algn="l"/>
              </a:tabLst>
            </a:pPr>
            <a:r>
              <a:rPr sz="2400" spc="-30" dirty="0">
                <a:latin typeface="Times New Roman"/>
                <a:cs typeface="Times New Roman"/>
              </a:rPr>
              <a:t>In </a:t>
            </a:r>
            <a:r>
              <a:rPr sz="2400" spc="-15" dirty="0">
                <a:solidFill>
                  <a:srgbClr val="FF0000"/>
                </a:solidFill>
                <a:latin typeface="Times New Roman"/>
                <a:cs typeface="Times New Roman"/>
              </a:rPr>
              <a:t>Internet </a:t>
            </a:r>
            <a:r>
              <a:rPr sz="2400" dirty="0">
                <a:latin typeface="Times New Roman"/>
                <a:cs typeface="Times New Roman"/>
              </a:rPr>
              <a:t>it </a:t>
            </a:r>
            <a:r>
              <a:rPr sz="2400" spc="-5" dirty="0">
                <a:solidFill>
                  <a:srgbClr val="FF0000"/>
                </a:solidFill>
                <a:latin typeface="Times New Roman"/>
                <a:cs typeface="Times New Roman"/>
              </a:rPr>
              <a:t>includes many predefined</a:t>
            </a:r>
            <a:r>
              <a:rPr sz="2400" spc="175" dirty="0">
                <a:solidFill>
                  <a:srgbClr val="FF0000"/>
                </a:solidFill>
                <a:latin typeface="Times New Roman"/>
                <a:cs typeface="Times New Roman"/>
              </a:rPr>
              <a:t> </a:t>
            </a:r>
            <a:r>
              <a:rPr sz="2400" spc="-5" dirty="0">
                <a:solidFill>
                  <a:srgbClr val="FF0000"/>
                </a:solidFill>
                <a:latin typeface="Times New Roman"/>
                <a:cs typeface="Times New Roman"/>
              </a:rPr>
              <a:t>protocols</a:t>
            </a:r>
            <a:r>
              <a:rPr sz="2400" spc="-5" dirty="0">
                <a:latin typeface="Times New Roman"/>
                <a:cs typeface="Times New Roman"/>
              </a:rPr>
              <a:t>.</a:t>
            </a:r>
            <a:endParaRPr sz="240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244" y="188417"/>
            <a:ext cx="4386580" cy="695325"/>
          </a:xfrm>
          <a:prstGeom prst="rect">
            <a:avLst/>
          </a:prstGeom>
        </p:spPr>
        <p:txBody>
          <a:bodyPr vert="horz" wrap="square" lIns="0" tIns="12065" rIns="0" bIns="0" rtlCol="0">
            <a:spAutoFit/>
          </a:bodyPr>
          <a:lstStyle/>
          <a:p>
            <a:pPr marL="12700">
              <a:lnSpc>
                <a:spcPct val="100000"/>
              </a:lnSpc>
              <a:spcBef>
                <a:spcPts val="95"/>
              </a:spcBef>
            </a:pPr>
            <a:r>
              <a:rPr spc="-5" dirty="0"/>
              <a:t>Application</a:t>
            </a:r>
            <a:r>
              <a:rPr spc="-55" dirty="0"/>
              <a:t> </a:t>
            </a:r>
            <a:r>
              <a:rPr dirty="0"/>
              <a:t>Layer</a:t>
            </a:r>
          </a:p>
        </p:txBody>
      </p:sp>
      <p:sp>
        <p:nvSpPr>
          <p:cNvPr id="3" name="object 3"/>
          <p:cNvSpPr txBox="1"/>
          <p:nvPr/>
        </p:nvSpPr>
        <p:spPr>
          <a:xfrm>
            <a:off x="917244" y="838200"/>
            <a:ext cx="8467090" cy="5328285"/>
          </a:xfrm>
          <a:prstGeom prst="rect">
            <a:avLst/>
          </a:prstGeom>
        </p:spPr>
        <p:txBody>
          <a:bodyPr vert="horz" wrap="square" lIns="0" tIns="42545" rIns="0" bIns="0" rtlCol="0">
            <a:spAutoFit/>
          </a:bodyPr>
          <a:lstStyle/>
          <a:p>
            <a:pPr marL="469265" indent="-457200">
              <a:lnSpc>
                <a:spcPct val="100000"/>
              </a:lnSpc>
              <a:spcBef>
                <a:spcPts val="335"/>
              </a:spcBef>
              <a:buAutoNum type="arabicPeriod"/>
              <a:tabLst>
                <a:tab pos="469265" algn="l"/>
                <a:tab pos="469900" algn="l"/>
              </a:tabLst>
            </a:pPr>
            <a:r>
              <a:rPr sz="2100" b="1" dirty="0">
                <a:latin typeface="Times New Roman"/>
                <a:cs typeface="Times New Roman"/>
              </a:rPr>
              <a:t>Hypertext </a:t>
            </a:r>
            <a:r>
              <a:rPr sz="2100" b="1" spc="-15" dirty="0">
                <a:latin typeface="Times New Roman"/>
                <a:cs typeface="Times New Roman"/>
              </a:rPr>
              <a:t>Transfer </a:t>
            </a:r>
            <a:r>
              <a:rPr sz="2100" b="1" spc="-5" dirty="0">
                <a:latin typeface="Times New Roman"/>
                <a:cs typeface="Times New Roman"/>
              </a:rPr>
              <a:t>Protocol</a:t>
            </a:r>
            <a:r>
              <a:rPr sz="2100" b="1" spc="-155" dirty="0">
                <a:latin typeface="Times New Roman"/>
                <a:cs typeface="Times New Roman"/>
              </a:rPr>
              <a:t> </a:t>
            </a:r>
            <a:r>
              <a:rPr sz="2100" b="1" dirty="0">
                <a:latin typeface="Times New Roman"/>
                <a:cs typeface="Times New Roman"/>
              </a:rPr>
              <a:t>(HTTP)</a:t>
            </a:r>
            <a:endParaRPr sz="2100" dirty="0">
              <a:latin typeface="Times New Roman"/>
              <a:cs typeface="Times New Roman"/>
            </a:endParaRPr>
          </a:p>
          <a:p>
            <a:pPr marL="697865" lvl="1" indent="-229235">
              <a:lnSpc>
                <a:spcPct val="100000"/>
              </a:lnSpc>
              <a:spcBef>
                <a:spcPts val="245"/>
              </a:spcBef>
              <a:buFont typeface="Arial"/>
              <a:buChar char="•"/>
              <a:tabLst>
                <a:tab pos="697865" algn="l"/>
                <a:tab pos="698500" algn="l"/>
              </a:tabLst>
            </a:pPr>
            <a:r>
              <a:rPr sz="2100" spc="-35" dirty="0">
                <a:latin typeface="Times New Roman"/>
                <a:cs typeface="Times New Roman"/>
              </a:rPr>
              <a:t>Vehicle </a:t>
            </a:r>
            <a:r>
              <a:rPr sz="2100" dirty="0">
                <a:latin typeface="Times New Roman"/>
                <a:cs typeface="Times New Roman"/>
              </a:rPr>
              <a:t>for </a:t>
            </a:r>
            <a:r>
              <a:rPr sz="2100" dirty="0">
                <a:solidFill>
                  <a:srgbClr val="FF0000"/>
                </a:solidFill>
                <a:latin typeface="Times New Roman"/>
                <a:cs typeface="Times New Roman"/>
              </a:rPr>
              <a:t>access </a:t>
            </a:r>
            <a:r>
              <a:rPr sz="2100" spc="-35" dirty="0">
                <a:solidFill>
                  <a:srgbClr val="FF0000"/>
                </a:solidFill>
                <a:latin typeface="Times New Roman"/>
                <a:cs typeface="Times New Roman"/>
              </a:rPr>
              <a:t>World </a:t>
            </a:r>
            <a:r>
              <a:rPr sz="2100" spc="-25" dirty="0">
                <a:solidFill>
                  <a:srgbClr val="FF0000"/>
                </a:solidFill>
                <a:latin typeface="Times New Roman"/>
                <a:cs typeface="Times New Roman"/>
              </a:rPr>
              <a:t>Wide </a:t>
            </a:r>
            <a:r>
              <a:rPr sz="2100" spc="-50" dirty="0">
                <a:solidFill>
                  <a:srgbClr val="FF0000"/>
                </a:solidFill>
                <a:latin typeface="Times New Roman"/>
                <a:cs typeface="Times New Roman"/>
              </a:rPr>
              <a:t>Web</a:t>
            </a:r>
            <a:r>
              <a:rPr sz="2100" spc="-45" dirty="0">
                <a:solidFill>
                  <a:srgbClr val="FF0000"/>
                </a:solidFill>
                <a:latin typeface="Times New Roman"/>
                <a:cs typeface="Times New Roman"/>
              </a:rPr>
              <a:t> </a:t>
            </a:r>
            <a:r>
              <a:rPr sz="2100" dirty="0">
                <a:solidFill>
                  <a:srgbClr val="FF0000"/>
                </a:solidFill>
                <a:latin typeface="Times New Roman"/>
                <a:cs typeface="Times New Roman"/>
              </a:rPr>
              <a:t>(WWW</a:t>
            </a:r>
            <a:r>
              <a:rPr sz="2100" dirty="0">
                <a:latin typeface="Times New Roman"/>
                <a:cs typeface="Times New Roman"/>
              </a:rPr>
              <a:t>).</a:t>
            </a:r>
          </a:p>
          <a:p>
            <a:pPr marL="469265" indent="-457200">
              <a:lnSpc>
                <a:spcPct val="100000"/>
              </a:lnSpc>
              <a:spcBef>
                <a:spcPts val="765"/>
              </a:spcBef>
              <a:buAutoNum type="arabicPeriod"/>
              <a:tabLst>
                <a:tab pos="469265" algn="l"/>
                <a:tab pos="469900" algn="l"/>
              </a:tabLst>
            </a:pPr>
            <a:r>
              <a:rPr sz="2100" b="1" spc="-5" dirty="0">
                <a:latin typeface="Times New Roman"/>
                <a:cs typeface="Times New Roman"/>
              </a:rPr>
              <a:t>Simple </a:t>
            </a:r>
            <a:r>
              <a:rPr sz="2100" b="1" dirty="0">
                <a:latin typeface="Times New Roman"/>
                <a:cs typeface="Times New Roman"/>
              </a:rPr>
              <a:t>Mail </a:t>
            </a:r>
            <a:r>
              <a:rPr sz="2100" b="1" spc="-15" dirty="0">
                <a:latin typeface="Times New Roman"/>
                <a:cs typeface="Times New Roman"/>
              </a:rPr>
              <a:t>Transfer </a:t>
            </a:r>
            <a:r>
              <a:rPr sz="2100" b="1" spc="-5" dirty="0">
                <a:latin typeface="Times New Roman"/>
                <a:cs typeface="Times New Roman"/>
              </a:rPr>
              <a:t>Protocol</a:t>
            </a:r>
            <a:r>
              <a:rPr sz="2100" b="1" spc="-105" dirty="0">
                <a:latin typeface="Times New Roman"/>
                <a:cs typeface="Times New Roman"/>
              </a:rPr>
              <a:t> </a:t>
            </a:r>
            <a:r>
              <a:rPr sz="2100" b="1" spc="5" dirty="0">
                <a:latin typeface="Times New Roman"/>
                <a:cs typeface="Times New Roman"/>
              </a:rPr>
              <a:t>(SMTP)</a:t>
            </a:r>
            <a:endParaRPr sz="2100" dirty="0">
              <a:latin typeface="Times New Roman"/>
              <a:cs typeface="Times New Roman"/>
            </a:endParaRPr>
          </a:p>
          <a:p>
            <a:pPr marL="697865" lvl="1" indent="-229235">
              <a:lnSpc>
                <a:spcPct val="100000"/>
              </a:lnSpc>
              <a:spcBef>
                <a:spcPts val="245"/>
              </a:spcBef>
              <a:buFont typeface="Arial"/>
              <a:buChar char="•"/>
              <a:tabLst>
                <a:tab pos="697865" algn="l"/>
                <a:tab pos="698500" algn="l"/>
              </a:tabLst>
            </a:pPr>
            <a:r>
              <a:rPr sz="2100" dirty="0">
                <a:latin typeface="Times New Roman"/>
                <a:cs typeface="Times New Roman"/>
              </a:rPr>
              <a:t>Main protocol used </a:t>
            </a:r>
            <a:r>
              <a:rPr sz="2100" spc="-5" dirty="0">
                <a:latin typeface="Times New Roman"/>
                <a:cs typeface="Times New Roman"/>
              </a:rPr>
              <a:t>in </a:t>
            </a:r>
            <a:r>
              <a:rPr sz="2100" spc="-5" dirty="0">
                <a:solidFill>
                  <a:srgbClr val="FF0000"/>
                </a:solidFill>
                <a:latin typeface="Times New Roman"/>
                <a:cs typeface="Times New Roman"/>
              </a:rPr>
              <a:t>electronic </a:t>
            </a:r>
            <a:r>
              <a:rPr sz="2100" spc="-10" dirty="0">
                <a:solidFill>
                  <a:srgbClr val="FF0000"/>
                </a:solidFill>
                <a:latin typeface="Times New Roman"/>
                <a:cs typeface="Times New Roman"/>
              </a:rPr>
              <a:t>mail (e-mail)</a:t>
            </a:r>
            <a:r>
              <a:rPr sz="2100" spc="130" dirty="0">
                <a:solidFill>
                  <a:srgbClr val="FF0000"/>
                </a:solidFill>
                <a:latin typeface="Times New Roman"/>
                <a:cs typeface="Times New Roman"/>
              </a:rPr>
              <a:t> </a:t>
            </a:r>
            <a:r>
              <a:rPr sz="2100" spc="-5" dirty="0">
                <a:solidFill>
                  <a:srgbClr val="FF0000"/>
                </a:solidFill>
                <a:latin typeface="Times New Roman"/>
                <a:cs typeface="Times New Roman"/>
              </a:rPr>
              <a:t>service</a:t>
            </a:r>
            <a:r>
              <a:rPr sz="2100" spc="-5" dirty="0">
                <a:latin typeface="Times New Roman"/>
                <a:cs typeface="Times New Roman"/>
              </a:rPr>
              <a:t>.</a:t>
            </a:r>
            <a:endParaRPr sz="2100" dirty="0">
              <a:latin typeface="Times New Roman"/>
              <a:cs typeface="Times New Roman"/>
            </a:endParaRPr>
          </a:p>
          <a:p>
            <a:pPr marL="469265" indent="-457200">
              <a:lnSpc>
                <a:spcPct val="100000"/>
              </a:lnSpc>
              <a:spcBef>
                <a:spcPts val="745"/>
              </a:spcBef>
              <a:buAutoNum type="arabicPeriod"/>
              <a:tabLst>
                <a:tab pos="469265" algn="l"/>
                <a:tab pos="469900" algn="l"/>
              </a:tabLst>
            </a:pPr>
            <a:r>
              <a:rPr sz="2100" b="1" spc="-5" dirty="0">
                <a:latin typeface="Times New Roman"/>
                <a:cs typeface="Times New Roman"/>
              </a:rPr>
              <a:t>File </a:t>
            </a:r>
            <a:r>
              <a:rPr sz="2100" b="1" spc="-15" dirty="0">
                <a:latin typeface="Times New Roman"/>
                <a:cs typeface="Times New Roman"/>
              </a:rPr>
              <a:t>Transfer </a:t>
            </a:r>
            <a:r>
              <a:rPr sz="2100" b="1" spc="-5" dirty="0">
                <a:latin typeface="Times New Roman"/>
                <a:cs typeface="Times New Roman"/>
              </a:rPr>
              <a:t>Protocol</a:t>
            </a:r>
            <a:r>
              <a:rPr sz="2100" b="1" spc="-120" dirty="0">
                <a:latin typeface="Times New Roman"/>
                <a:cs typeface="Times New Roman"/>
              </a:rPr>
              <a:t> </a:t>
            </a:r>
            <a:r>
              <a:rPr sz="2100" b="1" spc="5" dirty="0">
                <a:latin typeface="Times New Roman"/>
                <a:cs typeface="Times New Roman"/>
              </a:rPr>
              <a:t>(FTP)</a:t>
            </a:r>
            <a:endParaRPr sz="2100" dirty="0">
              <a:latin typeface="Times New Roman"/>
              <a:cs typeface="Times New Roman"/>
            </a:endParaRPr>
          </a:p>
          <a:p>
            <a:pPr marL="697865" lvl="1" indent="-229235">
              <a:lnSpc>
                <a:spcPct val="100000"/>
              </a:lnSpc>
              <a:spcBef>
                <a:spcPts val="240"/>
              </a:spcBef>
              <a:buFont typeface="Arial"/>
              <a:buChar char="•"/>
              <a:tabLst>
                <a:tab pos="697865" algn="l"/>
                <a:tab pos="698500" algn="l"/>
              </a:tabLst>
            </a:pPr>
            <a:r>
              <a:rPr sz="2100" spc="5" dirty="0">
                <a:latin typeface="Times New Roman"/>
                <a:cs typeface="Times New Roman"/>
              </a:rPr>
              <a:t>Used </a:t>
            </a:r>
            <a:r>
              <a:rPr sz="2100" dirty="0">
                <a:latin typeface="Times New Roman"/>
                <a:cs typeface="Times New Roman"/>
              </a:rPr>
              <a:t>for </a:t>
            </a:r>
            <a:r>
              <a:rPr sz="2100" spc="-5" dirty="0">
                <a:solidFill>
                  <a:srgbClr val="FF0000"/>
                </a:solidFill>
                <a:latin typeface="Times New Roman"/>
                <a:cs typeface="Times New Roman"/>
              </a:rPr>
              <a:t>transferring files </a:t>
            </a:r>
            <a:r>
              <a:rPr sz="2100" dirty="0">
                <a:solidFill>
                  <a:srgbClr val="FF0000"/>
                </a:solidFill>
                <a:latin typeface="Times New Roman"/>
                <a:cs typeface="Times New Roman"/>
              </a:rPr>
              <a:t>from </a:t>
            </a:r>
            <a:r>
              <a:rPr sz="2100" spc="5" dirty="0">
                <a:solidFill>
                  <a:srgbClr val="FF0000"/>
                </a:solidFill>
                <a:latin typeface="Times New Roman"/>
                <a:cs typeface="Times New Roman"/>
              </a:rPr>
              <a:t>one </a:t>
            </a:r>
            <a:r>
              <a:rPr sz="2100" dirty="0">
                <a:solidFill>
                  <a:srgbClr val="FF0000"/>
                </a:solidFill>
                <a:latin typeface="Times New Roman"/>
                <a:cs typeface="Times New Roman"/>
              </a:rPr>
              <a:t>host </a:t>
            </a:r>
            <a:r>
              <a:rPr sz="2100" spc="-5" dirty="0">
                <a:solidFill>
                  <a:srgbClr val="FF0000"/>
                </a:solidFill>
                <a:latin typeface="Times New Roman"/>
                <a:cs typeface="Times New Roman"/>
              </a:rPr>
              <a:t>to</a:t>
            </a:r>
            <a:r>
              <a:rPr sz="2100" spc="-35" dirty="0">
                <a:solidFill>
                  <a:srgbClr val="FF0000"/>
                </a:solidFill>
                <a:latin typeface="Times New Roman"/>
                <a:cs typeface="Times New Roman"/>
              </a:rPr>
              <a:t> </a:t>
            </a:r>
            <a:r>
              <a:rPr sz="2100" spc="-15" dirty="0">
                <a:solidFill>
                  <a:srgbClr val="FF0000"/>
                </a:solidFill>
                <a:latin typeface="Times New Roman"/>
                <a:cs typeface="Times New Roman"/>
              </a:rPr>
              <a:t>another</a:t>
            </a:r>
            <a:r>
              <a:rPr sz="2100" spc="-15" dirty="0">
                <a:latin typeface="Times New Roman"/>
                <a:cs typeface="Times New Roman"/>
              </a:rPr>
              <a:t>.</a:t>
            </a:r>
            <a:endParaRPr sz="2100" dirty="0">
              <a:latin typeface="Times New Roman"/>
              <a:cs typeface="Times New Roman"/>
            </a:endParaRPr>
          </a:p>
          <a:p>
            <a:pPr marL="469265" indent="-457200">
              <a:lnSpc>
                <a:spcPct val="100000"/>
              </a:lnSpc>
              <a:spcBef>
                <a:spcPts val="770"/>
              </a:spcBef>
              <a:buAutoNum type="arabicPeriod"/>
              <a:tabLst>
                <a:tab pos="469265" algn="l"/>
                <a:tab pos="469900" algn="l"/>
              </a:tabLst>
            </a:pPr>
            <a:r>
              <a:rPr sz="2100" b="1" spc="-25" dirty="0">
                <a:latin typeface="Times New Roman"/>
                <a:cs typeface="Times New Roman"/>
              </a:rPr>
              <a:t>Terminal </a:t>
            </a:r>
            <a:r>
              <a:rPr sz="2100" b="1" spc="5" dirty="0">
                <a:latin typeface="Times New Roman"/>
                <a:cs typeface="Times New Roman"/>
              </a:rPr>
              <a:t>Network </a:t>
            </a:r>
            <a:r>
              <a:rPr sz="2100" b="1" dirty="0">
                <a:latin typeface="Times New Roman"/>
                <a:cs typeface="Times New Roman"/>
              </a:rPr>
              <a:t>(TELNET) </a:t>
            </a:r>
            <a:r>
              <a:rPr sz="2100" spc="5" dirty="0">
                <a:latin typeface="Times New Roman"/>
                <a:cs typeface="Times New Roman"/>
              </a:rPr>
              <a:t>and </a:t>
            </a:r>
            <a:r>
              <a:rPr sz="2100" b="1" spc="-5" dirty="0">
                <a:latin typeface="Times New Roman"/>
                <a:cs typeface="Times New Roman"/>
              </a:rPr>
              <a:t>Secure </a:t>
            </a:r>
            <a:r>
              <a:rPr sz="2100" b="1" dirty="0">
                <a:latin typeface="Times New Roman"/>
                <a:cs typeface="Times New Roman"/>
              </a:rPr>
              <a:t>Shell</a:t>
            </a:r>
            <a:r>
              <a:rPr sz="2100" b="1" spc="-170" dirty="0">
                <a:latin typeface="Times New Roman"/>
                <a:cs typeface="Times New Roman"/>
              </a:rPr>
              <a:t> </a:t>
            </a:r>
            <a:r>
              <a:rPr sz="2100" b="1" dirty="0">
                <a:latin typeface="Times New Roman"/>
                <a:cs typeface="Times New Roman"/>
              </a:rPr>
              <a:t>(SSH)</a:t>
            </a:r>
            <a:endParaRPr sz="2100" dirty="0">
              <a:latin typeface="Times New Roman"/>
              <a:cs typeface="Times New Roman"/>
            </a:endParaRPr>
          </a:p>
          <a:p>
            <a:pPr marL="697865" lvl="1" indent="-229235">
              <a:lnSpc>
                <a:spcPct val="100000"/>
              </a:lnSpc>
              <a:spcBef>
                <a:spcPts val="240"/>
              </a:spcBef>
              <a:buFont typeface="Arial"/>
              <a:buChar char="•"/>
              <a:tabLst>
                <a:tab pos="697865" algn="l"/>
                <a:tab pos="698500" algn="l"/>
              </a:tabLst>
            </a:pPr>
            <a:r>
              <a:rPr sz="2100" spc="5" dirty="0">
                <a:latin typeface="Times New Roman"/>
                <a:cs typeface="Times New Roman"/>
              </a:rPr>
              <a:t>Used </a:t>
            </a:r>
            <a:r>
              <a:rPr sz="2100" dirty="0">
                <a:latin typeface="Times New Roman"/>
                <a:cs typeface="Times New Roman"/>
              </a:rPr>
              <a:t>for </a:t>
            </a:r>
            <a:r>
              <a:rPr sz="2100" dirty="0">
                <a:solidFill>
                  <a:srgbClr val="FF0000"/>
                </a:solidFill>
                <a:latin typeface="Times New Roman"/>
                <a:cs typeface="Times New Roman"/>
              </a:rPr>
              <a:t>accessing </a:t>
            </a:r>
            <a:r>
              <a:rPr sz="2100" spc="5" dirty="0">
                <a:solidFill>
                  <a:srgbClr val="FF0000"/>
                </a:solidFill>
                <a:latin typeface="Times New Roman"/>
                <a:cs typeface="Times New Roman"/>
              </a:rPr>
              <a:t>a </a:t>
            </a:r>
            <a:r>
              <a:rPr sz="2100" spc="-10" dirty="0">
                <a:solidFill>
                  <a:srgbClr val="FF0000"/>
                </a:solidFill>
                <a:latin typeface="Times New Roman"/>
                <a:cs typeface="Times New Roman"/>
              </a:rPr>
              <a:t>site</a:t>
            </a:r>
            <a:r>
              <a:rPr sz="2100" spc="-50" dirty="0">
                <a:solidFill>
                  <a:srgbClr val="FF0000"/>
                </a:solidFill>
                <a:latin typeface="Times New Roman"/>
                <a:cs typeface="Times New Roman"/>
              </a:rPr>
              <a:t> </a:t>
            </a:r>
            <a:r>
              <a:rPr sz="2100" spc="-25" dirty="0">
                <a:solidFill>
                  <a:srgbClr val="FF0000"/>
                </a:solidFill>
                <a:latin typeface="Times New Roman"/>
                <a:cs typeface="Times New Roman"/>
              </a:rPr>
              <a:t>remotely</a:t>
            </a:r>
            <a:r>
              <a:rPr sz="2100" spc="-25" dirty="0">
                <a:latin typeface="Times New Roman"/>
                <a:cs typeface="Times New Roman"/>
              </a:rPr>
              <a:t>.</a:t>
            </a:r>
            <a:endParaRPr sz="2100" dirty="0">
              <a:latin typeface="Times New Roman"/>
              <a:cs typeface="Times New Roman"/>
            </a:endParaRPr>
          </a:p>
          <a:p>
            <a:pPr marL="469265" indent="-457200">
              <a:lnSpc>
                <a:spcPct val="100000"/>
              </a:lnSpc>
              <a:spcBef>
                <a:spcPts val="745"/>
              </a:spcBef>
              <a:buAutoNum type="arabicPeriod"/>
              <a:tabLst>
                <a:tab pos="469265" algn="l"/>
                <a:tab pos="469900" algn="l"/>
              </a:tabLst>
            </a:pPr>
            <a:r>
              <a:rPr sz="2100" b="1" spc="-5" dirty="0">
                <a:latin typeface="Times New Roman"/>
                <a:cs typeface="Times New Roman"/>
              </a:rPr>
              <a:t>Simple </a:t>
            </a:r>
            <a:r>
              <a:rPr sz="2100" b="1" spc="5" dirty="0">
                <a:latin typeface="Times New Roman"/>
                <a:cs typeface="Times New Roman"/>
              </a:rPr>
              <a:t>Network </a:t>
            </a:r>
            <a:r>
              <a:rPr sz="2100" b="1" dirty="0">
                <a:latin typeface="Times New Roman"/>
                <a:cs typeface="Times New Roman"/>
              </a:rPr>
              <a:t>Management </a:t>
            </a:r>
            <a:r>
              <a:rPr sz="2100" b="1" spc="-5" dirty="0">
                <a:latin typeface="Times New Roman"/>
                <a:cs typeface="Times New Roman"/>
              </a:rPr>
              <a:t>Protocol</a:t>
            </a:r>
            <a:r>
              <a:rPr sz="2100" b="1" spc="-105" dirty="0">
                <a:latin typeface="Times New Roman"/>
                <a:cs typeface="Times New Roman"/>
              </a:rPr>
              <a:t> </a:t>
            </a:r>
            <a:r>
              <a:rPr sz="2100" b="1" spc="5" dirty="0">
                <a:latin typeface="Times New Roman"/>
                <a:cs typeface="Times New Roman"/>
              </a:rPr>
              <a:t>(SNMP)</a:t>
            </a:r>
            <a:endParaRPr sz="2100" dirty="0">
              <a:latin typeface="Times New Roman"/>
              <a:cs typeface="Times New Roman"/>
            </a:endParaRPr>
          </a:p>
          <a:p>
            <a:pPr marL="697865" lvl="1" indent="-229235">
              <a:lnSpc>
                <a:spcPct val="100000"/>
              </a:lnSpc>
              <a:spcBef>
                <a:spcPts val="240"/>
              </a:spcBef>
              <a:buFont typeface="Arial"/>
              <a:buChar char="•"/>
              <a:tabLst>
                <a:tab pos="697865" algn="l"/>
                <a:tab pos="698500" algn="l"/>
              </a:tabLst>
            </a:pPr>
            <a:r>
              <a:rPr sz="2100" dirty="0">
                <a:latin typeface="Times New Roman"/>
                <a:cs typeface="Times New Roman"/>
              </a:rPr>
              <a:t>Used </a:t>
            </a:r>
            <a:r>
              <a:rPr sz="2100" spc="5" dirty="0">
                <a:latin typeface="Times New Roman"/>
                <a:cs typeface="Times New Roman"/>
              </a:rPr>
              <a:t>by an </a:t>
            </a:r>
            <a:r>
              <a:rPr sz="2100" spc="-5" dirty="0">
                <a:latin typeface="Times New Roman"/>
                <a:cs typeface="Times New Roman"/>
              </a:rPr>
              <a:t>administrator </a:t>
            </a:r>
            <a:r>
              <a:rPr sz="2100" spc="-5" dirty="0">
                <a:solidFill>
                  <a:srgbClr val="FF0000"/>
                </a:solidFill>
                <a:latin typeface="Times New Roman"/>
                <a:cs typeface="Times New Roman"/>
              </a:rPr>
              <a:t>to manage Internet </a:t>
            </a:r>
            <a:r>
              <a:rPr sz="2100" dirty="0">
                <a:solidFill>
                  <a:srgbClr val="FF0000"/>
                </a:solidFill>
                <a:latin typeface="Times New Roman"/>
                <a:cs typeface="Times New Roman"/>
              </a:rPr>
              <a:t>at global </a:t>
            </a:r>
            <a:r>
              <a:rPr sz="2100" spc="5" dirty="0">
                <a:solidFill>
                  <a:srgbClr val="FF0000"/>
                </a:solidFill>
                <a:latin typeface="Times New Roman"/>
                <a:cs typeface="Times New Roman"/>
              </a:rPr>
              <a:t>and </a:t>
            </a:r>
            <a:r>
              <a:rPr sz="2100" dirty="0">
                <a:solidFill>
                  <a:srgbClr val="FF0000"/>
                </a:solidFill>
                <a:latin typeface="Times New Roman"/>
                <a:cs typeface="Times New Roman"/>
              </a:rPr>
              <a:t>local</a:t>
            </a:r>
            <a:r>
              <a:rPr sz="2100" spc="70" dirty="0">
                <a:solidFill>
                  <a:srgbClr val="FF0000"/>
                </a:solidFill>
                <a:latin typeface="Times New Roman"/>
                <a:cs typeface="Times New Roman"/>
              </a:rPr>
              <a:t> </a:t>
            </a:r>
            <a:r>
              <a:rPr sz="2100" spc="-5" dirty="0">
                <a:solidFill>
                  <a:srgbClr val="FF0000"/>
                </a:solidFill>
                <a:latin typeface="Times New Roman"/>
                <a:cs typeface="Times New Roman"/>
              </a:rPr>
              <a:t>levels</a:t>
            </a:r>
            <a:r>
              <a:rPr sz="2100" spc="-5" dirty="0">
                <a:latin typeface="Times New Roman"/>
                <a:cs typeface="Times New Roman"/>
              </a:rPr>
              <a:t>.</a:t>
            </a:r>
            <a:endParaRPr sz="2100" dirty="0">
              <a:latin typeface="Times New Roman"/>
              <a:cs typeface="Times New Roman"/>
            </a:endParaRPr>
          </a:p>
          <a:p>
            <a:pPr marL="469265" indent="-457200">
              <a:lnSpc>
                <a:spcPct val="100000"/>
              </a:lnSpc>
              <a:spcBef>
                <a:spcPts val="775"/>
              </a:spcBef>
              <a:buAutoNum type="arabicPeriod"/>
              <a:tabLst>
                <a:tab pos="469265" algn="l"/>
                <a:tab pos="469900" algn="l"/>
              </a:tabLst>
            </a:pPr>
            <a:r>
              <a:rPr sz="2100" b="1" spc="-5" dirty="0">
                <a:latin typeface="Times New Roman"/>
                <a:cs typeface="Times New Roman"/>
              </a:rPr>
              <a:t>Domain Name </a:t>
            </a:r>
            <a:r>
              <a:rPr sz="2100" b="1" dirty="0">
                <a:latin typeface="Times New Roman"/>
                <a:cs typeface="Times New Roman"/>
              </a:rPr>
              <a:t>System</a:t>
            </a:r>
            <a:r>
              <a:rPr sz="2100" b="1" spc="-45" dirty="0">
                <a:latin typeface="Times New Roman"/>
                <a:cs typeface="Times New Roman"/>
              </a:rPr>
              <a:t> </a:t>
            </a:r>
            <a:r>
              <a:rPr sz="2100" b="1" spc="5" dirty="0">
                <a:latin typeface="Times New Roman"/>
                <a:cs typeface="Times New Roman"/>
              </a:rPr>
              <a:t>(DNS)</a:t>
            </a:r>
            <a:endParaRPr sz="2100" dirty="0">
              <a:latin typeface="Times New Roman"/>
              <a:cs typeface="Times New Roman"/>
            </a:endParaRPr>
          </a:p>
          <a:p>
            <a:pPr marL="697865" lvl="1" indent="-229235">
              <a:lnSpc>
                <a:spcPct val="100000"/>
              </a:lnSpc>
              <a:spcBef>
                <a:spcPts val="240"/>
              </a:spcBef>
              <a:buFont typeface="Arial"/>
              <a:buChar char="•"/>
              <a:tabLst>
                <a:tab pos="697865" algn="l"/>
                <a:tab pos="698500" algn="l"/>
              </a:tabLst>
            </a:pPr>
            <a:r>
              <a:rPr sz="2100" dirty="0">
                <a:latin typeface="Times New Roman"/>
                <a:cs typeface="Times New Roman"/>
              </a:rPr>
              <a:t>Used </a:t>
            </a:r>
            <a:r>
              <a:rPr sz="2100" spc="5" dirty="0">
                <a:latin typeface="Times New Roman"/>
                <a:cs typeface="Times New Roman"/>
              </a:rPr>
              <a:t>by </a:t>
            </a:r>
            <a:r>
              <a:rPr sz="2100" dirty="0">
                <a:latin typeface="Times New Roman"/>
                <a:cs typeface="Times New Roman"/>
              </a:rPr>
              <a:t>other protocols </a:t>
            </a:r>
            <a:r>
              <a:rPr sz="2100" spc="-10" dirty="0">
                <a:latin typeface="Times New Roman"/>
                <a:cs typeface="Times New Roman"/>
              </a:rPr>
              <a:t>to </a:t>
            </a:r>
            <a:r>
              <a:rPr sz="2100" spc="-5" dirty="0">
                <a:solidFill>
                  <a:srgbClr val="FF0000"/>
                </a:solidFill>
                <a:latin typeface="Times New Roman"/>
                <a:cs typeface="Times New Roman"/>
              </a:rPr>
              <a:t>find the </a:t>
            </a:r>
            <a:r>
              <a:rPr sz="2100" spc="-10" dirty="0">
                <a:solidFill>
                  <a:srgbClr val="FF0000"/>
                </a:solidFill>
                <a:latin typeface="Times New Roman"/>
                <a:cs typeface="Times New Roman"/>
              </a:rPr>
              <a:t>network-layer </a:t>
            </a:r>
            <a:r>
              <a:rPr sz="2100" dirty="0">
                <a:solidFill>
                  <a:srgbClr val="FF0000"/>
                </a:solidFill>
                <a:latin typeface="Times New Roman"/>
                <a:cs typeface="Times New Roman"/>
              </a:rPr>
              <a:t>address </a:t>
            </a:r>
            <a:r>
              <a:rPr sz="2100" spc="5" dirty="0">
                <a:latin typeface="Times New Roman"/>
                <a:cs typeface="Times New Roman"/>
              </a:rPr>
              <a:t>of a</a:t>
            </a:r>
            <a:r>
              <a:rPr sz="2100" spc="105" dirty="0">
                <a:latin typeface="Times New Roman"/>
                <a:cs typeface="Times New Roman"/>
              </a:rPr>
              <a:t> </a:t>
            </a:r>
            <a:r>
              <a:rPr sz="2100" spc="-20" dirty="0">
                <a:latin typeface="Times New Roman"/>
                <a:cs typeface="Times New Roman"/>
              </a:rPr>
              <a:t>computer.</a:t>
            </a:r>
            <a:endParaRPr sz="2100" dirty="0">
              <a:latin typeface="Times New Roman"/>
              <a:cs typeface="Times New Roman"/>
            </a:endParaRPr>
          </a:p>
          <a:p>
            <a:pPr marL="469265" indent="-457200">
              <a:lnSpc>
                <a:spcPct val="100000"/>
              </a:lnSpc>
              <a:spcBef>
                <a:spcPts val="745"/>
              </a:spcBef>
              <a:buAutoNum type="arabicPeriod"/>
              <a:tabLst>
                <a:tab pos="469265" algn="l"/>
                <a:tab pos="469900" algn="l"/>
              </a:tabLst>
            </a:pPr>
            <a:r>
              <a:rPr sz="2100" b="1" dirty="0">
                <a:latin typeface="Times New Roman"/>
                <a:cs typeface="Times New Roman"/>
              </a:rPr>
              <a:t>Internet </a:t>
            </a:r>
            <a:r>
              <a:rPr sz="2100" b="1" spc="-10" dirty="0">
                <a:latin typeface="Times New Roman"/>
                <a:cs typeface="Times New Roman"/>
              </a:rPr>
              <a:t>Group </a:t>
            </a:r>
            <a:r>
              <a:rPr sz="2100" b="1" dirty="0">
                <a:latin typeface="Times New Roman"/>
                <a:cs typeface="Times New Roman"/>
              </a:rPr>
              <a:t>Management </a:t>
            </a:r>
            <a:r>
              <a:rPr sz="2100" b="1" spc="-5" dirty="0">
                <a:latin typeface="Times New Roman"/>
                <a:cs typeface="Times New Roman"/>
              </a:rPr>
              <a:t>Protocol</a:t>
            </a:r>
            <a:r>
              <a:rPr sz="2100" b="1" spc="-85" dirty="0">
                <a:latin typeface="Times New Roman"/>
                <a:cs typeface="Times New Roman"/>
              </a:rPr>
              <a:t> </a:t>
            </a:r>
            <a:r>
              <a:rPr sz="2100" b="1" dirty="0">
                <a:latin typeface="Times New Roman"/>
                <a:cs typeface="Times New Roman"/>
              </a:rPr>
              <a:t>(IGMP)</a:t>
            </a:r>
            <a:endParaRPr sz="2100" dirty="0">
              <a:latin typeface="Times New Roman"/>
              <a:cs typeface="Times New Roman"/>
            </a:endParaRPr>
          </a:p>
          <a:p>
            <a:pPr marL="697865" lvl="1" indent="-229235">
              <a:lnSpc>
                <a:spcPct val="100000"/>
              </a:lnSpc>
              <a:spcBef>
                <a:spcPts val="240"/>
              </a:spcBef>
              <a:buFont typeface="Arial"/>
              <a:buChar char="•"/>
              <a:tabLst>
                <a:tab pos="697865" algn="l"/>
                <a:tab pos="698500" algn="l"/>
              </a:tabLst>
            </a:pPr>
            <a:r>
              <a:rPr sz="2100" dirty="0">
                <a:latin typeface="Times New Roman"/>
                <a:cs typeface="Times New Roman"/>
              </a:rPr>
              <a:t>Used </a:t>
            </a:r>
            <a:r>
              <a:rPr sz="2100" spc="-5" dirty="0">
                <a:latin typeface="Times New Roman"/>
                <a:cs typeface="Times New Roman"/>
              </a:rPr>
              <a:t>to </a:t>
            </a:r>
            <a:r>
              <a:rPr sz="2100" dirty="0">
                <a:solidFill>
                  <a:srgbClr val="FF0000"/>
                </a:solidFill>
                <a:latin typeface="Times New Roman"/>
                <a:cs typeface="Times New Roman"/>
              </a:rPr>
              <a:t>collect </a:t>
            </a:r>
            <a:r>
              <a:rPr sz="2100" spc="-10" dirty="0">
                <a:solidFill>
                  <a:srgbClr val="FF0000"/>
                </a:solidFill>
                <a:latin typeface="Times New Roman"/>
                <a:cs typeface="Times New Roman"/>
              </a:rPr>
              <a:t>membership </a:t>
            </a:r>
            <a:r>
              <a:rPr sz="2100" spc="-5" dirty="0">
                <a:solidFill>
                  <a:srgbClr val="FF0000"/>
                </a:solidFill>
                <a:latin typeface="Times New Roman"/>
                <a:cs typeface="Times New Roman"/>
              </a:rPr>
              <a:t>in </a:t>
            </a:r>
            <a:r>
              <a:rPr sz="2100" spc="5" dirty="0">
                <a:solidFill>
                  <a:srgbClr val="FF0000"/>
                </a:solidFill>
                <a:latin typeface="Times New Roman"/>
                <a:cs typeface="Times New Roman"/>
              </a:rPr>
              <a:t>a</a:t>
            </a:r>
            <a:r>
              <a:rPr sz="2100" spc="50" dirty="0">
                <a:solidFill>
                  <a:srgbClr val="FF0000"/>
                </a:solidFill>
                <a:latin typeface="Times New Roman"/>
                <a:cs typeface="Times New Roman"/>
              </a:rPr>
              <a:t> </a:t>
            </a:r>
            <a:r>
              <a:rPr sz="2100" dirty="0">
                <a:solidFill>
                  <a:srgbClr val="FF0000"/>
                </a:solidFill>
                <a:latin typeface="Times New Roman"/>
                <a:cs typeface="Times New Roman"/>
              </a:rPr>
              <a:t>group</a:t>
            </a:r>
            <a:r>
              <a:rPr sz="2100" dirty="0">
                <a:latin typeface="Times New Roman"/>
                <a:cs typeface="Times New Roman"/>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244" y="628345"/>
            <a:ext cx="5322570" cy="695325"/>
          </a:xfrm>
          <a:prstGeom prst="rect">
            <a:avLst/>
          </a:prstGeom>
        </p:spPr>
        <p:txBody>
          <a:bodyPr vert="horz" wrap="square" lIns="0" tIns="12065" rIns="0" bIns="0" rtlCol="0">
            <a:spAutoFit/>
          </a:bodyPr>
          <a:lstStyle/>
          <a:p>
            <a:pPr marL="12700">
              <a:lnSpc>
                <a:spcPct val="100000"/>
              </a:lnSpc>
              <a:spcBef>
                <a:spcPts val="95"/>
              </a:spcBef>
            </a:pPr>
            <a:r>
              <a:rPr spc="-5" dirty="0"/>
              <a:t>TCP/IP </a:t>
            </a:r>
            <a:r>
              <a:rPr spc="-10" dirty="0"/>
              <a:t>Protocol</a:t>
            </a:r>
            <a:r>
              <a:rPr spc="-300" dirty="0"/>
              <a:t> </a:t>
            </a:r>
            <a:r>
              <a:rPr spc="-5" dirty="0"/>
              <a:t>Suite</a:t>
            </a:r>
          </a:p>
        </p:txBody>
      </p:sp>
      <p:sp>
        <p:nvSpPr>
          <p:cNvPr id="3" name="object 3"/>
          <p:cNvSpPr txBox="1"/>
          <p:nvPr/>
        </p:nvSpPr>
        <p:spPr>
          <a:xfrm>
            <a:off x="917244" y="1819744"/>
            <a:ext cx="9392920" cy="2940685"/>
          </a:xfrm>
          <a:prstGeom prst="rect">
            <a:avLst/>
          </a:prstGeom>
        </p:spPr>
        <p:txBody>
          <a:bodyPr vert="horz" wrap="square" lIns="0" tIns="61594" rIns="0" bIns="0" rtlCol="0">
            <a:spAutoFit/>
          </a:bodyPr>
          <a:lstStyle/>
          <a:p>
            <a:pPr marL="241300" indent="-228600">
              <a:lnSpc>
                <a:spcPct val="100000"/>
              </a:lnSpc>
              <a:spcBef>
                <a:spcPts val="484"/>
              </a:spcBef>
              <a:buFont typeface="Arial"/>
              <a:buChar char="•"/>
              <a:tabLst>
                <a:tab pos="241300" algn="l"/>
              </a:tabLst>
            </a:pPr>
            <a:r>
              <a:rPr sz="2400" spc="-30" dirty="0">
                <a:latin typeface="Times New Roman"/>
                <a:cs typeface="Times New Roman"/>
              </a:rPr>
              <a:t>It </a:t>
            </a:r>
            <a:r>
              <a:rPr sz="2400" dirty="0">
                <a:latin typeface="Times New Roman"/>
                <a:cs typeface="Times New Roman"/>
              </a:rPr>
              <a:t>is a </a:t>
            </a:r>
            <a:r>
              <a:rPr sz="2400" spc="-5" dirty="0">
                <a:solidFill>
                  <a:srgbClr val="FF0000"/>
                </a:solidFill>
                <a:latin typeface="Times New Roman"/>
                <a:cs typeface="Times New Roman"/>
              </a:rPr>
              <a:t>protocol </a:t>
            </a:r>
            <a:r>
              <a:rPr sz="2400" dirty="0">
                <a:solidFill>
                  <a:srgbClr val="FF0000"/>
                </a:solidFill>
                <a:latin typeface="Times New Roman"/>
                <a:cs typeface="Times New Roman"/>
              </a:rPr>
              <a:t>suite - </a:t>
            </a:r>
            <a:r>
              <a:rPr sz="2400" dirty="0">
                <a:latin typeface="Times New Roman"/>
                <a:cs typeface="Times New Roman"/>
              </a:rPr>
              <a:t>a </a:t>
            </a:r>
            <a:r>
              <a:rPr sz="2400" spc="-5" dirty="0">
                <a:latin typeface="Times New Roman"/>
                <a:cs typeface="Times New Roman"/>
              </a:rPr>
              <a:t>set </a:t>
            </a:r>
            <a:r>
              <a:rPr sz="2400" dirty="0">
                <a:latin typeface="Times New Roman"/>
                <a:cs typeface="Times New Roman"/>
              </a:rPr>
              <a:t>of </a:t>
            </a:r>
            <a:r>
              <a:rPr sz="2400" spc="-5" dirty="0">
                <a:latin typeface="Times New Roman"/>
                <a:cs typeface="Times New Roman"/>
              </a:rPr>
              <a:t>protocols </a:t>
            </a:r>
            <a:r>
              <a:rPr sz="2400" spc="-10" dirty="0">
                <a:latin typeface="Times New Roman"/>
                <a:cs typeface="Times New Roman"/>
              </a:rPr>
              <a:t>organized </a:t>
            </a:r>
            <a:r>
              <a:rPr sz="2400" dirty="0">
                <a:latin typeface="Times New Roman"/>
                <a:cs typeface="Times New Roman"/>
              </a:rPr>
              <a:t>in </a:t>
            </a:r>
            <a:r>
              <a:rPr sz="2400" spc="-10" dirty="0">
                <a:latin typeface="Times New Roman"/>
                <a:cs typeface="Times New Roman"/>
              </a:rPr>
              <a:t>different</a:t>
            </a:r>
            <a:r>
              <a:rPr sz="2400" spc="105" dirty="0">
                <a:latin typeface="Times New Roman"/>
                <a:cs typeface="Times New Roman"/>
              </a:rPr>
              <a:t> </a:t>
            </a:r>
            <a:r>
              <a:rPr sz="2400" spc="-20" dirty="0">
                <a:latin typeface="Times New Roman"/>
                <a:cs typeface="Times New Roman"/>
              </a:rPr>
              <a:t>layers</a:t>
            </a:r>
            <a:endParaRPr sz="2400">
              <a:latin typeface="Times New Roman"/>
              <a:cs typeface="Times New Roman"/>
            </a:endParaRPr>
          </a:p>
          <a:p>
            <a:pPr marL="241300" indent="-228600">
              <a:lnSpc>
                <a:spcPct val="100000"/>
              </a:lnSpc>
              <a:spcBef>
                <a:spcPts val="385"/>
              </a:spcBef>
              <a:buFont typeface="Arial"/>
              <a:buChar char="•"/>
              <a:tabLst>
                <a:tab pos="241300" algn="l"/>
              </a:tabLst>
            </a:pPr>
            <a:r>
              <a:rPr sz="2400" spc="-5" dirty="0">
                <a:latin typeface="Times New Roman"/>
                <a:cs typeface="Times New Roman"/>
              </a:rPr>
              <a:t>Used </a:t>
            </a:r>
            <a:r>
              <a:rPr sz="2400" dirty="0">
                <a:latin typeface="Times New Roman"/>
                <a:cs typeface="Times New Roman"/>
              </a:rPr>
              <a:t>in </a:t>
            </a:r>
            <a:r>
              <a:rPr sz="2400" spc="-15" dirty="0">
                <a:latin typeface="Times New Roman"/>
                <a:cs typeface="Times New Roman"/>
              </a:rPr>
              <a:t>Internet</a:t>
            </a:r>
            <a:r>
              <a:rPr sz="2400" spc="70" dirty="0">
                <a:latin typeface="Times New Roman"/>
                <a:cs typeface="Times New Roman"/>
              </a:rPr>
              <a:t> </a:t>
            </a:r>
            <a:r>
              <a:rPr sz="2400" spc="-45" dirty="0">
                <a:latin typeface="Times New Roman"/>
                <a:cs typeface="Times New Roman"/>
              </a:rPr>
              <a:t>today.</a:t>
            </a:r>
            <a:endParaRPr sz="2400">
              <a:latin typeface="Times New Roman"/>
              <a:cs typeface="Times New Roman"/>
            </a:endParaRPr>
          </a:p>
          <a:p>
            <a:pPr marL="241300" indent="-228600">
              <a:lnSpc>
                <a:spcPct val="100000"/>
              </a:lnSpc>
              <a:spcBef>
                <a:spcPts val="409"/>
              </a:spcBef>
              <a:buFont typeface="Arial"/>
              <a:buChar char="•"/>
              <a:tabLst>
                <a:tab pos="241300" algn="l"/>
              </a:tabLst>
            </a:pPr>
            <a:r>
              <a:rPr sz="2400" spc="-15" dirty="0">
                <a:solidFill>
                  <a:srgbClr val="FF0000"/>
                </a:solidFill>
                <a:latin typeface="Times New Roman"/>
                <a:cs typeface="Times New Roman"/>
              </a:rPr>
              <a:t>Five-layer</a:t>
            </a:r>
            <a:r>
              <a:rPr sz="2400" spc="80" dirty="0">
                <a:solidFill>
                  <a:srgbClr val="FF0000"/>
                </a:solidFill>
                <a:latin typeface="Times New Roman"/>
                <a:cs typeface="Times New Roman"/>
              </a:rPr>
              <a:t> </a:t>
            </a:r>
            <a:r>
              <a:rPr sz="2400" dirty="0">
                <a:solidFill>
                  <a:srgbClr val="FF0000"/>
                </a:solidFill>
                <a:latin typeface="Times New Roman"/>
                <a:cs typeface="Times New Roman"/>
              </a:rPr>
              <a:t>model</a:t>
            </a:r>
            <a:r>
              <a:rPr sz="2400" dirty="0">
                <a:latin typeface="Times New Roman"/>
                <a:cs typeface="Times New Roman"/>
              </a:rPr>
              <a:t>.</a:t>
            </a:r>
            <a:endParaRPr sz="2400">
              <a:latin typeface="Times New Roman"/>
              <a:cs typeface="Times New Roman"/>
            </a:endParaRPr>
          </a:p>
          <a:p>
            <a:pPr marL="241300" indent="-228600">
              <a:lnSpc>
                <a:spcPct val="100000"/>
              </a:lnSpc>
              <a:spcBef>
                <a:spcPts val="409"/>
              </a:spcBef>
              <a:buFont typeface="Arial"/>
              <a:buChar char="•"/>
              <a:tabLst>
                <a:tab pos="241300" algn="l"/>
              </a:tabLst>
            </a:pPr>
            <a:r>
              <a:rPr sz="2400" spc="-30" dirty="0">
                <a:latin typeface="Times New Roman"/>
                <a:cs typeface="Times New Roman"/>
              </a:rPr>
              <a:t>It </a:t>
            </a:r>
            <a:r>
              <a:rPr sz="2400" spc="-5" dirty="0">
                <a:latin typeface="Times New Roman"/>
                <a:cs typeface="Times New Roman"/>
              </a:rPr>
              <a:t>is </a:t>
            </a:r>
            <a:r>
              <a:rPr sz="2400" dirty="0">
                <a:latin typeface="Times New Roman"/>
                <a:cs typeface="Times New Roman"/>
              </a:rPr>
              <a:t>a </a:t>
            </a:r>
            <a:r>
              <a:rPr sz="2400" spc="-5" dirty="0">
                <a:solidFill>
                  <a:srgbClr val="FF0000"/>
                </a:solidFill>
                <a:latin typeface="Times New Roman"/>
                <a:cs typeface="Times New Roman"/>
              </a:rPr>
              <a:t>hierarchical protocol </a:t>
            </a:r>
            <a:r>
              <a:rPr sz="2400" dirty="0">
                <a:latin typeface="Times New Roman"/>
                <a:cs typeface="Times New Roman"/>
              </a:rPr>
              <a:t>made up of </a:t>
            </a:r>
            <a:r>
              <a:rPr sz="2400" spc="-5" dirty="0">
                <a:latin typeface="Times New Roman"/>
                <a:cs typeface="Times New Roman"/>
              </a:rPr>
              <a:t>interactive</a:t>
            </a:r>
            <a:r>
              <a:rPr sz="2400" spc="90" dirty="0">
                <a:latin typeface="Times New Roman"/>
                <a:cs typeface="Times New Roman"/>
              </a:rPr>
              <a:t> </a:t>
            </a:r>
            <a:r>
              <a:rPr sz="2400" spc="-5" dirty="0">
                <a:latin typeface="Times New Roman"/>
                <a:cs typeface="Times New Roman"/>
              </a:rPr>
              <a:t>modules.</a:t>
            </a:r>
            <a:endParaRPr sz="2400">
              <a:latin typeface="Times New Roman"/>
              <a:cs typeface="Times New Roman"/>
            </a:endParaRPr>
          </a:p>
          <a:p>
            <a:pPr marL="241300" indent="-228600">
              <a:lnSpc>
                <a:spcPct val="100000"/>
              </a:lnSpc>
              <a:spcBef>
                <a:spcPts val="409"/>
              </a:spcBef>
              <a:buFont typeface="Arial"/>
              <a:buChar char="•"/>
              <a:tabLst>
                <a:tab pos="241300" algn="l"/>
              </a:tabLst>
            </a:pPr>
            <a:r>
              <a:rPr sz="2400" spc="-10" dirty="0">
                <a:latin typeface="Times New Roman"/>
                <a:cs typeface="Times New Roman"/>
              </a:rPr>
              <a:t>Each </a:t>
            </a:r>
            <a:r>
              <a:rPr sz="2400" dirty="0">
                <a:latin typeface="Times New Roman"/>
                <a:cs typeface="Times New Roman"/>
              </a:rPr>
              <a:t>module </a:t>
            </a:r>
            <a:r>
              <a:rPr sz="2400" spc="-5" dirty="0">
                <a:latin typeface="Times New Roman"/>
                <a:cs typeface="Times New Roman"/>
              </a:rPr>
              <a:t>provides </a:t>
            </a:r>
            <a:r>
              <a:rPr sz="2400" dirty="0">
                <a:latin typeface="Times New Roman"/>
                <a:cs typeface="Times New Roman"/>
              </a:rPr>
              <a:t>a </a:t>
            </a:r>
            <a:r>
              <a:rPr sz="2400" spc="-5" dirty="0">
                <a:latin typeface="Times New Roman"/>
                <a:cs typeface="Times New Roman"/>
              </a:rPr>
              <a:t>specific</a:t>
            </a:r>
            <a:r>
              <a:rPr sz="2400" spc="15" dirty="0">
                <a:latin typeface="Times New Roman"/>
                <a:cs typeface="Times New Roman"/>
              </a:rPr>
              <a:t> </a:t>
            </a:r>
            <a:r>
              <a:rPr sz="2400" spc="-20" dirty="0">
                <a:latin typeface="Times New Roman"/>
                <a:cs typeface="Times New Roman"/>
              </a:rPr>
              <a:t>functionality.</a:t>
            </a:r>
            <a:endParaRPr sz="2400">
              <a:latin typeface="Times New Roman"/>
              <a:cs typeface="Times New Roman"/>
            </a:endParaRPr>
          </a:p>
          <a:p>
            <a:pPr marL="241300" indent="-228600">
              <a:lnSpc>
                <a:spcPct val="100000"/>
              </a:lnSpc>
              <a:spcBef>
                <a:spcPts val="409"/>
              </a:spcBef>
              <a:buFont typeface="Arial"/>
              <a:buChar char="•"/>
              <a:tabLst>
                <a:tab pos="241300" algn="l"/>
              </a:tabLst>
            </a:pPr>
            <a:r>
              <a:rPr sz="2400" spc="-10" dirty="0">
                <a:latin typeface="Times New Roman"/>
                <a:cs typeface="Times New Roman"/>
              </a:rPr>
              <a:t>Hierarchical </a:t>
            </a:r>
            <a:r>
              <a:rPr sz="2400" spc="-5" dirty="0">
                <a:latin typeface="Times New Roman"/>
                <a:cs typeface="Times New Roman"/>
              </a:rPr>
              <a:t>means </a:t>
            </a:r>
            <a:r>
              <a:rPr sz="2400" dirty="0">
                <a:latin typeface="Times New Roman"/>
                <a:cs typeface="Times New Roman"/>
              </a:rPr>
              <a:t>- </a:t>
            </a:r>
            <a:r>
              <a:rPr sz="2400" spc="-10" dirty="0">
                <a:solidFill>
                  <a:srgbClr val="FF0000"/>
                </a:solidFill>
                <a:latin typeface="Times New Roman"/>
                <a:cs typeface="Times New Roman"/>
              </a:rPr>
              <a:t>each </a:t>
            </a:r>
            <a:r>
              <a:rPr sz="2400" spc="-5" dirty="0">
                <a:solidFill>
                  <a:srgbClr val="FF0000"/>
                </a:solidFill>
                <a:latin typeface="Times New Roman"/>
                <a:cs typeface="Times New Roman"/>
              </a:rPr>
              <a:t>upper level protocol </a:t>
            </a:r>
            <a:r>
              <a:rPr sz="2400" dirty="0">
                <a:latin typeface="Times New Roman"/>
                <a:cs typeface="Times New Roman"/>
              </a:rPr>
              <a:t>is </a:t>
            </a:r>
            <a:r>
              <a:rPr sz="2400" spc="-5" dirty="0">
                <a:solidFill>
                  <a:srgbClr val="FF0000"/>
                </a:solidFill>
                <a:latin typeface="Times New Roman"/>
                <a:cs typeface="Times New Roman"/>
              </a:rPr>
              <a:t>supported </a:t>
            </a:r>
            <a:r>
              <a:rPr sz="2400" dirty="0">
                <a:solidFill>
                  <a:srgbClr val="FF0000"/>
                </a:solidFill>
                <a:latin typeface="Times New Roman"/>
                <a:cs typeface="Times New Roman"/>
              </a:rPr>
              <a:t>by the</a:t>
            </a:r>
            <a:r>
              <a:rPr sz="2400" spc="165" dirty="0">
                <a:solidFill>
                  <a:srgbClr val="FF0000"/>
                </a:solidFill>
                <a:latin typeface="Times New Roman"/>
                <a:cs typeface="Times New Roman"/>
              </a:rPr>
              <a:t> </a:t>
            </a:r>
            <a:r>
              <a:rPr sz="2400" spc="-5" dirty="0">
                <a:solidFill>
                  <a:srgbClr val="FF0000"/>
                </a:solidFill>
                <a:latin typeface="Times New Roman"/>
                <a:cs typeface="Times New Roman"/>
              </a:rPr>
              <a:t>services</a:t>
            </a:r>
            <a:endParaRPr sz="2400">
              <a:latin typeface="Times New Roman"/>
              <a:cs typeface="Times New Roman"/>
            </a:endParaRPr>
          </a:p>
          <a:p>
            <a:pPr marL="241300">
              <a:lnSpc>
                <a:spcPct val="100000"/>
              </a:lnSpc>
              <a:spcBef>
                <a:spcPts val="380"/>
              </a:spcBef>
            </a:pPr>
            <a:r>
              <a:rPr sz="2400" spc="-5" dirty="0">
                <a:solidFill>
                  <a:srgbClr val="FF0000"/>
                </a:solidFill>
                <a:latin typeface="Times New Roman"/>
                <a:cs typeface="Times New Roman"/>
              </a:rPr>
              <a:t>provided </a:t>
            </a:r>
            <a:r>
              <a:rPr sz="2400" dirty="0">
                <a:solidFill>
                  <a:srgbClr val="FF0000"/>
                </a:solidFill>
                <a:latin typeface="Times New Roman"/>
                <a:cs typeface="Times New Roman"/>
              </a:rPr>
              <a:t>by one or more </a:t>
            </a:r>
            <a:r>
              <a:rPr sz="2400" spc="-5" dirty="0">
                <a:solidFill>
                  <a:srgbClr val="FF0000"/>
                </a:solidFill>
                <a:latin typeface="Times New Roman"/>
                <a:cs typeface="Times New Roman"/>
              </a:rPr>
              <a:t>lower level</a:t>
            </a:r>
            <a:r>
              <a:rPr sz="2400" spc="-35" dirty="0">
                <a:solidFill>
                  <a:srgbClr val="FF0000"/>
                </a:solidFill>
                <a:latin typeface="Times New Roman"/>
                <a:cs typeface="Times New Roman"/>
              </a:rPr>
              <a:t> </a:t>
            </a:r>
            <a:r>
              <a:rPr sz="2400" dirty="0">
                <a:solidFill>
                  <a:srgbClr val="FF0000"/>
                </a:solidFill>
                <a:latin typeface="Times New Roman"/>
                <a:cs typeface="Times New Roman"/>
              </a:rPr>
              <a:t>protocols</a:t>
            </a:r>
            <a:r>
              <a:rPr sz="2400" dirty="0">
                <a:latin typeface="Times New Roman"/>
                <a:cs typeface="Times New Roman"/>
              </a:rPr>
              <a:t>.</a:t>
            </a:r>
            <a:endParaRPr sz="240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244" y="345770"/>
            <a:ext cx="8006715" cy="695325"/>
          </a:xfrm>
          <a:prstGeom prst="rect">
            <a:avLst/>
          </a:prstGeom>
        </p:spPr>
        <p:txBody>
          <a:bodyPr vert="horz" wrap="square" lIns="0" tIns="12065" rIns="0" bIns="0" rtlCol="0">
            <a:spAutoFit/>
          </a:bodyPr>
          <a:lstStyle/>
          <a:p>
            <a:pPr marL="12700">
              <a:lnSpc>
                <a:spcPct val="100000"/>
              </a:lnSpc>
              <a:spcBef>
                <a:spcPts val="95"/>
              </a:spcBef>
            </a:pPr>
            <a:r>
              <a:rPr spc="-5" dirty="0"/>
              <a:t>Encapsulation </a:t>
            </a:r>
            <a:r>
              <a:rPr dirty="0"/>
              <a:t>and</a:t>
            </a:r>
            <a:r>
              <a:rPr spc="15" dirty="0"/>
              <a:t> </a:t>
            </a:r>
            <a:r>
              <a:rPr spc="-5" dirty="0"/>
              <a:t>Decapsulation</a:t>
            </a:r>
          </a:p>
        </p:txBody>
      </p:sp>
      <p:sp>
        <p:nvSpPr>
          <p:cNvPr id="3" name="object 3"/>
          <p:cNvSpPr txBox="1"/>
          <p:nvPr/>
        </p:nvSpPr>
        <p:spPr>
          <a:xfrm>
            <a:off x="917244" y="1306195"/>
            <a:ext cx="9569450" cy="1174750"/>
          </a:xfrm>
          <a:prstGeom prst="rect">
            <a:avLst/>
          </a:prstGeom>
        </p:spPr>
        <p:txBody>
          <a:bodyPr vert="horz" wrap="square" lIns="0" tIns="53975" rIns="0" bIns="0" rtlCol="0">
            <a:spAutoFit/>
          </a:bodyPr>
          <a:lstStyle/>
          <a:p>
            <a:pPr marL="241300" marR="5080" indent="-228600">
              <a:lnSpc>
                <a:spcPts val="2590"/>
              </a:lnSpc>
              <a:spcBef>
                <a:spcPts val="425"/>
              </a:spcBef>
              <a:buFont typeface="Arial"/>
              <a:buChar char="•"/>
              <a:tabLst>
                <a:tab pos="241300" algn="l"/>
              </a:tabLst>
            </a:pPr>
            <a:r>
              <a:rPr sz="2400" spc="-5" dirty="0">
                <a:solidFill>
                  <a:srgbClr val="FF0000"/>
                </a:solidFill>
                <a:latin typeface="Times New Roman"/>
                <a:cs typeface="Times New Roman"/>
              </a:rPr>
              <a:t>Encapsulation </a:t>
            </a:r>
            <a:r>
              <a:rPr sz="2400" dirty="0">
                <a:solidFill>
                  <a:srgbClr val="FF0000"/>
                </a:solidFill>
                <a:latin typeface="Times New Roman"/>
                <a:cs typeface="Times New Roman"/>
              </a:rPr>
              <a:t>in </a:t>
            </a:r>
            <a:r>
              <a:rPr sz="2400" spc="-5" dirty="0">
                <a:solidFill>
                  <a:srgbClr val="FF0000"/>
                </a:solidFill>
                <a:latin typeface="Times New Roman"/>
                <a:cs typeface="Times New Roman"/>
              </a:rPr>
              <a:t>source</a:t>
            </a:r>
            <a:r>
              <a:rPr sz="2400" spc="-5" dirty="0">
                <a:latin typeface="Times New Roman"/>
                <a:cs typeface="Times New Roman"/>
              </a:rPr>
              <a:t>, </a:t>
            </a:r>
            <a:r>
              <a:rPr sz="2400" spc="-5" dirty="0">
                <a:solidFill>
                  <a:srgbClr val="FF0000"/>
                </a:solidFill>
                <a:latin typeface="Times New Roman"/>
                <a:cs typeface="Times New Roman"/>
              </a:rPr>
              <a:t>decapsulation </a:t>
            </a:r>
            <a:r>
              <a:rPr sz="2400" dirty="0">
                <a:solidFill>
                  <a:srgbClr val="FF0000"/>
                </a:solidFill>
                <a:latin typeface="Times New Roman"/>
                <a:cs typeface="Times New Roman"/>
              </a:rPr>
              <a:t>in </a:t>
            </a:r>
            <a:r>
              <a:rPr sz="2400" spc="-5" dirty="0">
                <a:solidFill>
                  <a:srgbClr val="FF0000"/>
                </a:solidFill>
                <a:latin typeface="Times New Roman"/>
                <a:cs typeface="Times New Roman"/>
              </a:rPr>
              <a:t>destination</a:t>
            </a:r>
            <a:r>
              <a:rPr sz="2400" spc="-5" dirty="0">
                <a:latin typeface="Times New Roman"/>
                <a:cs typeface="Times New Roman"/>
              </a:rPr>
              <a:t>, and </a:t>
            </a:r>
            <a:r>
              <a:rPr sz="2400" spc="-5" dirty="0">
                <a:solidFill>
                  <a:srgbClr val="FF0000"/>
                </a:solidFill>
                <a:latin typeface="Times New Roman"/>
                <a:cs typeface="Times New Roman"/>
              </a:rPr>
              <a:t>encapsulation and  decapsulation </a:t>
            </a:r>
            <a:r>
              <a:rPr sz="2400" dirty="0">
                <a:solidFill>
                  <a:srgbClr val="FF0000"/>
                </a:solidFill>
                <a:latin typeface="Times New Roman"/>
                <a:cs typeface="Times New Roman"/>
              </a:rPr>
              <a:t>in </a:t>
            </a:r>
            <a:r>
              <a:rPr sz="2400" spc="-25" dirty="0">
                <a:solidFill>
                  <a:srgbClr val="FF0000"/>
                </a:solidFill>
                <a:latin typeface="Times New Roman"/>
                <a:cs typeface="Times New Roman"/>
              </a:rPr>
              <a:t>router</a:t>
            </a:r>
            <a:r>
              <a:rPr sz="2400" spc="-25" dirty="0">
                <a:latin typeface="Times New Roman"/>
                <a:cs typeface="Times New Roman"/>
              </a:rPr>
              <a:t>.</a:t>
            </a:r>
            <a:endParaRPr sz="2400">
              <a:latin typeface="Times New Roman"/>
              <a:cs typeface="Times New Roman"/>
            </a:endParaRPr>
          </a:p>
          <a:p>
            <a:pPr marL="241300" indent="-228600">
              <a:lnSpc>
                <a:spcPct val="100000"/>
              </a:lnSpc>
              <a:spcBef>
                <a:spcPts val="665"/>
              </a:spcBef>
              <a:buFont typeface="Arial"/>
              <a:buChar char="•"/>
              <a:tabLst>
                <a:tab pos="241300" algn="l"/>
              </a:tabLst>
            </a:pPr>
            <a:r>
              <a:rPr sz="2400" spc="-5" dirty="0">
                <a:solidFill>
                  <a:srgbClr val="FF0000"/>
                </a:solidFill>
                <a:latin typeface="Times New Roman"/>
                <a:cs typeface="Times New Roman"/>
              </a:rPr>
              <a:t>No encapsulation/ decapsulation </a:t>
            </a:r>
            <a:r>
              <a:rPr sz="2400" spc="-10" dirty="0">
                <a:latin typeface="Times New Roman"/>
                <a:cs typeface="Times New Roman"/>
              </a:rPr>
              <a:t>occurs </a:t>
            </a:r>
            <a:r>
              <a:rPr sz="2400" spc="-10" dirty="0">
                <a:solidFill>
                  <a:srgbClr val="FF0000"/>
                </a:solidFill>
                <a:latin typeface="Times New Roman"/>
                <a:cs typeface="Times New Roman"/>
              </a:rPr>
              <a:t>link-layer</a:t>
            </a:r>
            <a:r>
              <a:rPr sz="2400" spc="135" dirty="0">
                <a:solidFill>
                  <a:srgbClr val="FF0000"/>
                </a:solidFill>
                <a:latin typeface="Times New Roman"/>
                <a:cs typeface="Times New Roman"/>
              </a:rPr>
              <a:t> </a:t>
            </a:r>
            <a:r>
              <a:rPr sz="2400" spc="-5" dirty="0">
                <a:solidFill>
                  <a:srgbClr val="FF0000"/>
                </a:solidFill>
                <a:latin typeface="Times New Roman"/>
                <a:cs typeface="Times New Roman"/>
              </a:rPr>
              <a:t>switches</a:t>
            </a:r>
            <a:r>
              <a:rPr sz="2400" spc="-5" dirty="0">
                <a:latin typeface="Times New Roman"/>
                <a:cs typeface="Times New Roman"/>
              </a:rPr>
              <a:t>.</a:t>
            </a:r>
            <a:endParaRPr sz="2400">
              <a:latin typeface="Times New Roman"/>
              <a:cs typeface="Times New Roman"/>
            </a:endParaRPr>
          </a:p>
        </p:txBody>
      </p:sp>
      <p:sp>
        <p:nvSpPr>
          <p:cNvPr id="4" name="object 4"/>
          <p:cNvSpPr/>
          <p:nvPr/>
        </p:nvSpPr>
        <p:spPr>
          <a:xfrm>
            <a:off x="1458293" y="2511026"/>
            <a:ext cx="9366638" cy="409723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244" y="396620"/>
            <a:ext cx="7957820" cy="695325"/>
          </a:xfrm>
          <a:prstGeom prst="rect">
            <a:avLst/>
          </a:prstGeom>
        </p:spPr>
        <p:txBody>
          <a:bodyPr vert="horz" wrap="square" lIns="0" tIns="11430" rIns="0" bIns="0" rtlCol="0">
            <a:spAutoFit/>
          </a:bodyPr>
          <a:lstStyle/>
          <a:p>
            <a:pPr marL="12700">
              <a:lnSpc>
                <a:spcPct val="100000"/>
              </a:lnSpc>
              <a:spcBef>
                <a:spcPts val="90"/>
              </a:spcBef>
            </a:pPr>
            <a:r>
              <a:rPr spc="-5" dirty="0"/>
              <a:t>Encapsulation </a:t>
            </a:r>
            <a:r>
              <a:rPr dirty="0"/>
              <a:t>at </a:t>
            </a:r>
            <a:r>
              <a:rPr spc="-5" dirty="0"/>
              <a:t>the </a:t>
            </a:r>
            <a:r>
              <a:rPr spc="-15" dirty="0"/>
              <a:t>Source</a:t>
            </a:r>
            <a:r>
              <a:rPr spc="-45" dirty="0"/>
              <a:t> </a:t>
            </a:r>
            <a:r>
              <a:rPr spc="-10" dirty="0"/>
              <a:t>Host</a:t>
            </a:r>
          </a:p>
        </p:txBody>
      </p:sp>
      <p:sp>
        <p:nvSpPr>
          <p:cNvPr id="3" name="object 3"/>
          <p:cNvSpPr txBox="1"/>
          <p:nvPr/>
        </p:nvSpPr>
        <p:spPr>
          <a:xfrm>
            <a:off x="917244" y="1454353"/>
            <a:ext cx="10400030" cy="4995545"/>
          </a:xfrm>
          <a:prstGeom prst="rect">
            <a:avLst/>
          </a:prstGeom>
        </p:spPr>
        <p:txBody>
          <a:bodyPr vert="horz" wrap="square" lIns="0" tIns="57785" rIns="0" bIns="0" rtlCol="0">
            <a:spAutoFit/>
          </a:bodyPr>
          <a:lstStyle/>
          <a:p>
            <a:pPr marL="469265" indent="-457200">
              <a:lnSpc>
                <a:spcPct val="100000"/>
              </a:lnSpc>
              <a:spcBef>
                <a:spcPts val="455"/>
              </a:spcBef>
              <a:buAutoNum type="arabicPeriod"/>
              <a:tabLst>
                <a:tab pos="469265" algn="l"/>
                <a:tab pos="469900" algn="l"/>
              </a:tabLst>
            </a:pPr>
            <a:r>
              <a:rPr sz="2200" b="1" dirty="0">
                <a:latin typeface="Times New Roman"/>
                <a:cs typeface="Times New Roman"/>
              </a:rPr>
              <a:t>Application</a:t>
            </a:r>
            <a:r>
              <a:rPr sz="2200" b="1" spc="-55" dirty="0">
                <a:latin typeface="Times New Roman"/>
                <a:cs typeface="Times New Roman"/>
              </a:rPr>
              <a:t> </a:t>
            </a:r>
            <a:r>
              <a:rPr sz="2200" b="1" dirty="0">
                <a:latin typeface="Times New Roman"/>
                <a:cs typeface="Times New Roman"/>
              </a:rPr>
              <a:t>layer</a:t>
            </a:r>
            <a:endParaRPr sz="2200">
              <a:latin typeface="Times New Roman"/>
              <a:cs typeface="Times New Roman"/>
            </a:endParaRPr>
          </a:p>
          <a:p>
            <a:pPr marL="697865" lvl="1" indent="-229235">
              <a:lnSpc>
                <a:spcPct val="100000"/>
              </a:lnSpc>
              <a:spcBef>
                <a:spcPts val="360"/>
              </a:spcBef>
              <a:buFont typeface="Arial"/>
              <a:buChar char="•"/>
              <a:tabLst>
                <a:tab pos="697865" algn="l"/>
                <a:tab pos="698500" algn="l"/>
              </a:tabLst>
            </a:pPr>
            <a:r>
              <a:rPr sz="2200" dirty="0">
                <a:latin typeface="Times New Roman"/>
                <a:cs typeface="Times New Roman"/>
              </a:rPr>
              <a:t>Data </a:t>
            </a:r>
            <a:r>
              <a:rPr sz="2200" spc="5" dirty="0">
                <a:latin typeface="Times New Roman"/>
                <a:cs typeface="Times New Roman"/>
              </a:rPr>
              <a:t>to </a:t>
            </a:r>
            <a:r>
              <a:rPr sz="2200" dirty="0">
                <a:latin typeface="Times New Roman"/>
                <a:cs typeface="Times New Roman"/>
              </a:rPr>
              <a:t>be exchanged </a:t>
            </a:r>
            <a:r>
              <a:rPr sz="2200" spc="5" dirty="0">
                <a:latin typeface="Times New Roman"/>
                <a:cs typeface="Times New Roman"/>
              </a:rPr>
              <a:t>is referred to </a:t>
            </a:r>
            <a:r>
              <a:rPr sz="2200" dirty="0">
                <a:latin typeface="Times New Roman"/>
                <a:cs typeface="Times New Roman"/>
              </a:rPr>
              <a:t>as a</a:t>
            </a:r>
            <a:r>
              <a:rPr sz="2200" spc="-210" dirty="0">
                <a:latin typeface="Times New Roman"/>
                <a:cs typeface="Times New Roman"/>
              </a:rPr>
              <a:t> </a:t>
            </a:r>
            <a:r>
              <a:rPr sz="2200" i="1" dirty="0">
                <a:solidFill>
                  <a:srgbClr val="FF0000"/>
                </a:solidFill>
                <a:latin typeface="Times New Roman"/>
                <a:cs typeface="Times New Roman"/>
              </a:rPr>
              <a:t>message</a:t>
            </a:r>
            <a:r>
              <a:rPr sz="2200" dirty="0">
                <a:latin typeface="Times New Roman"/>
                <a:cs typeface="Times New Roman"/>
              </a:rPr>
              <a:t>.</a:t>
            </a:r>
            <a:endParaRPr sz="2200">
              <a:latin typeface="Times New Roman"/>
              <a:cs typeface="Times New Roman"/>
            </a:endParaRPr>
          </a:p>
          <a:p>
            <a:pPr marL="697865" lvl="1" indent="-229235">
              <a:lnSpc>
                <a:spcPct val="100000"/>
              </a:lnSpc>
              <a:spcBef>
                <a:spcPts val="390"/>
              </a:spcBef>
              <a:buFont typeface="Arial"/>
              <a:buChar char="•"/>
              <a:tabLst>
                <a:tab pos="697865" algn="l"/>
                <a:tab pos="698500" algn="l"/>
              </a:tabLst>
            </a:pPr>
            <a:r>
              <a:rPr sz="2200" dirty="0">
                <a:latin typeface="Times New Roman"/>
                <a:cs typeface="Times New Roman"/>
              </a:rPr>
              <a:t>Message does </a:t>
            </a:r>
            <a:r>
              <a:rPr sz="2200" dirty="0">
                <a:solidFill>
                  <a:srgbClr val="FF0000"/>
                </a:solidFill>
                <a:latin typeface="Times New Roman"/>
                <a:cs typeface="Times New Roman"/>
              </a:rPr>
              <a:t>not </a:t>
            </a:r>
            <a:r>
              <a:rPr sz="2200" spc="5" dirty="0">
                <a:solidFill>
                  <a:srgbClr val="FF0000"/>
                </a:solidFill>
                <a:latin typeface="Times New Roman"/>
                <a:cs typeface="Times New Roman"/>
              </a:rPr>
              <a:t>contain </a:t>
            </a:r>
            <a:r>
              <a:rPr sz="2200" dirty="0">
                <a:solidFill>
                  <a:srgbClr val="FF0000"/>
                </a:solidFill>
                <a:latin typeface="Times New Roman"/>
                <a:cs typeface="Times New Roman"/>
              </a:rPr>
              <a:t>any header or</a:t>
            </a:r>
            <a:r>
              <a:rPr sz="2200" spc="-180" dirty="0">
                <a:solidFill>
                  <a:srgbClr val="FF0000"/>
                </a:solidFill>
                <a:latin typeface="Times New Roman"/>
                <a:cs typeface="Times New Roman"/>
              </a:rPr>
              <a:t> </a:t>
            </a:r>
            <a:r>
              <a:rPr sz="2200" spc="-10" dirty="0">
                <a:solidFill>
                  <a:srgbClr val="FF0000"/>
                </a:solidFill>
                <a:latin typeface="Times New Roman"/>
                <a:cs typeface="Times New Roman"/>
              </a:rPr>
              <a:t>trailer</a:t>
            </a:r>
            <a:r>
              <a:rPr sz="2200" spc="-10" dirty="0">
                <a:latin typeface="Times New Roman"/>
                <a:cs typeface="Times New Roman"/>
              </a:rPr>
              <a:t>.</a:t>
            </a:r>
            <a:endParaRPr sz="2200">
              <a:latin typeface="Times New Roman"/>
              <a:cs typeface="Times New Roman"/>
            </a:endParaRPr>
          </a:p>
          <a:p>
            <a:pPr marL="697865" lvl="1" indent="-229235">
              <a:lnSpc>
                <a:spcPct val="100000"/>
              </a:lnSpc>
              <a:spcBef>
                <a:spcPts val="360"/>
              </a:spcBef>
              <a:buFont typeface="Arial"/>
              <a:buChar char="•"/>
              <a:tabLst>
                <a:tab pos="697865" algn="l"/>
                <a:tab pos="698500" algn="l"/>
              </a:tabLst>
            </a:pPr>
            <a:r>
              <a:rPr sz="2200" dirty="0">
                <a:latin typeface="Times New Roman"/>
                <a:cs typeface="Times New Roman"/>
              </a:rPr>
              <a:t>Message </a:t>
            </a:r>
            <a:r>
              <a:rPr sz="2200" spc="5" dirty="0">
                <a:latin typeface="Times New Roman"/>
                <a:cs typeface="Times New Roman"/>
              </a:rPr>
              <a:t>is </a:t>
            </a:r>
            <a:r>
              <a:rPr sz="2200" spc="5" dirty="0">
                <a:solidFill>
                  <a:srgbClr val="FF0000"/>
                </a:solidFill>
                <a:latin typeface="Times New Roman"/>
                <a:cs typeface="Times New Roman"/>
              </a:rPr>
              <a:t>passed to transport</a:t>
            </a:r>
            <a:r>
              <a:rPr sz="2200" spc="-215" dirty="0">
                <a:solidFill>
                  <a:srgbClr val="FF0000"/>
                </a:solidFill>
                <a:latin typeface="Times New Roman"/>
                <a:cs typeface="Times New Roman"/>
              </a:rPr>
              <a:t> </a:t>
            </a:r>
            <a:r>
              <a:rPr sz="2200" spc="-20" dirty="0">
                <a:latin typeface="Times New Roman"/>
                <a:cs typeface="Times New Roman"/>
              </a:rPr>
              <a:t>layer.</a:t>
            </a:r>
            <a:endParaRPr sz="2200">
              <a:latin typeface="Times New Roman"/>
              <a:cs typeface="Times New Roman"/>
            </a:endParaRPr>
          </a:p>
          <a:p>
            <a:pPr marL="469265" indent="-457200">
              <a:lnSpc>
                <a:spcPct val="100000"/>
              </a:lnSpc>
              <a:spcBef>
                <a:spcPts val="385"/>
              </a:spcBef>
              <a:buAutoNum type="arabicPeriod"/>
              <a:tabLst>
                <a:tab pos="469265" algn="l"/>
                <a:tab pos="469900" algn="l"/>
              </a:tabLst>
            </a:pPr>
            <a:r>
              <a:rPr sz="2200" b="1" spc="-20" dirty="0">
                <a:latin typeface="Times New Roman"/>
                <a:cs typeface="Times New Roman"/>
              </a:rPr>
              <a:t>Transport</a:t>
            </a:r>
            <a:r>
              <a:rPr sz="2200" b="1" spc="-35" dirty="0">
                <a:latin typeface="Times New Roman"/>
                <a:cs typeface="Times New Roman"/>
              </a:rPr>
              <a:t> </a:t>
            </a:r>
            <a:r>
              <a:rPr sz="2200" b="1" dirty="0">
                <a:latin typeface="Times New Roman"/>
                <a:cs typeface="Times New Roman"/>
              </a:rPr>
              <a:t>layer</a:t>
            </a:r>
            <a:endParaRPr sz="2200">
              <a:latin typeface="Times New Roman"/>
              <a:cs typeface="Times New Roman"/>
            </a:endParaRPr>
          </a:p>
          <a:p>
            <a:pPr marL="697865" lvl="1" indent="-229235">
              <a:lnSpc>
                <a:spcPct val="100000"/>
              </a:lnSpc>
              <a:spcBef>
                <a:spcPts val="360"/>
              </a:spcBef>
              <a:buFont typeface="Arial"/>
              <a:buChar char="•"/>
              <a:tabLst>
                <a:tab pos="697865" algn="l"/>
                <a:tab pos="698500" algn="l"/>
              </a:tabLst>
            </a:pPr>
            <a:r>
              <a:rPr sz="2200" spc="-30" dirty="0">
                <a:latin typeface="Times New Roman"/>
                <a:cs typeface="Times New Roman"/>
              </a:rPr>
              <a:t>Takes </a:t>
            </a:r>
            <a:r>
              <a:rPr sz="2200" spc="5" dirty="0">
                <a:latin typeface="Times New Roman"/>
                <a:cs typeface="Times New Roman"/>
              </a:rPr>
              <a:t>the </a:t>
            </a:r>
            <a:r>
              <a:rPr sz="2200" spc="-5" dirty="0">
                <a:solidFill>
                  <a:srgbClr val="FF0000"/>
                </a:solidFill>
                <a:latin typeface="Times New Roman"/>
                <a:cs typeface="Times New Roman"/>
              </a:rPr>
              <a:t>message </a:t>
            </a:r>
            <a:r>
              <a:rPr sz="2200" dirty="0">
                <a:solidFill>
                  <a:srgbClr val="FF0000"/>
                </a:solidFill>
                <a:latin typeface="Times New Roman"/>
                <a:cs typeface="Times New Roman"/>
              </a:rPr>
              <a:t>as</a:t>
            </a:r>
            <a:r>
              <a:rPr sz="2200" spc="-45" dirty="0">
                <a:solidFill>
                  <a:srgbClr val="FF0000"/>
                </a:solidFill>
                <a:latin typeface="Times New Roman"/>
                <a:cs typeface="Times New Roman"/>
              </a:rPr>
              <a:t> </a:t>
            </a:r>
            <a:r>
              <a:rPr sz="2200" dirty="0">
                <a:solidFill>
                  <a:srgbClr val="FF0000"/>
                </a:solidFill>
                <a:latin typeface="Times New Roman"/>
                <a:cs typeface="Times New Roman"/>
              </a:rPr>
              <a:t>payload</a:t>
            </a:r>
            <a:r>
              <a:rPr sz="2200" dirty="0">
                <a:latin typeface="Times New Roman"/>
                <a:cs typeface="Times New Roman"/>
              </a:rPr>
              <a:t>.</a:t>
            </a:r>
            <a:endParaRPr sz="2200">
              <a:latin typeface="Times New Roman"/>
              <a:cs typeface="Times New Roman"/>
            </a:endParaRPr>
          </a:p>
          <a:p>
            <a:pPr marL="697865" lvl="1" indent="-229235">
              <a:lnSpc>
                <a:spcPct val="100000"/>
              </a:lnSpc>
              <a:spcBef>
                <a:spcPts val="360"/>
              </a:spcBef>
              <a:buFont typeface="Arial"/>
              <a:buChar char="•"/>
              <a:tabLst>
                <a:tab pos="697865" algn="l"/>
                <a:tab pos="698500" algn="l"/>
              </a:tabLst>
            </a:pPr>
            <a:r>
              <a:rPr sz="2200" spc="-20" dirty="0">
                <a:latin typeface="Times New Roman"/>
                <a:cs typeface="Times New Roman"/>
              </a:rPr>
              <a:t>It </a:t>
            </a:r>
            <a:r>
              <a:rPr sz="2200" dirty="0">
                <a:solidFill>
                  <a:srgbClr val="FF0000"/>
                </a:solidFill>
                <a:latin typeface="Times New Roman"/>
                <a:cs typeface="Times New Roman"/>
              </a:rPr>
              <a:t>adds header </a:t>
            </a:r>
            <a:r>
              <a:rPr sz="2200" spc="5" dirty="0">
                <a:latin typeface="Times New Roman"/>
                <a:cs typeface="Times New Roman"/>
              </a:rPr>
              <a:t>to </a:t>
            </a:r>
            <a:r>
              <a:rPr sz="2200" dirty="0">
                <a:latin typeface="Times New Roman"/>
                <a:cs typeface="Times New Roman"/>
              </a:rPr>
              <a:t>payload, which </a:t>
            </a:r>
            <a:r>
              <a:rPr sz="2200" spc="5" dirty="0">
                <a:solidFill>
                  <a:srgbClr val="FF0000"/>
                </a:solidFill>
                <a:latin typeface="Times New Roman"/>
                <a:cs typeface="Times New Roman"/>
              </a:rPr>
              <a:t>contains identifiers </a:t>
            </a:r>
            <a:r>
              <a:rPr sz="2200" dirty="0">
                <a:solidFill>
                  <a:srgbClr val="FF0000"/>
                </a:solidFill>
                <a:latin typeface="Times New Roman"/>
                <a:cs typeface="Times New Roman"/>
              </a:rPr>
              <a:t>of </a:t>
            </a:r>
            <a:r>
              <a:rPr sz="2200" spc="5" dirty="0">
                <a:solidFill>
                  <a:srgbClr val="FF0000"/>
                </a:solidFill>
                <a:latin typeface="Times New Roman"/>
                <a:cs typeface="Times New Roman"/>
              </a:rPr>
              <a:t>source </a:t>
            </a:r>
            <a:r>
              <a:rPr sz="2200" dirty="0">
                <a:solidFill>
                  <a:srgbClr val="FF0000"/>
                </a:solidFill>
                <a:latin typeface="Times New Roman"/>
                <a:cs typeface="Times New Roman"/>
              </a:rPr>
              <a:t>and</a:t>
            </a:r>
            <a:r>
              <a:rPr sz="2200" spc="-235" dirty="0">
                <a:solidFill>
                  <a:srgbClr val="FF0000"/>
                </a:solidFill>
                <a:latin typeface="Times New Roman"/>
                <a:cs typeface="Times New Roman"/>
              </a:rPr>
              <a:t> </a:t>
            </a:r>
            <a:r>
              <a:rPr sz="2200" dirty="0">
                <a:solidFill>
                  <a:srgbClr val="FF0000"/>
                </a:solidFill>
                <a:latin typeface="Times New Roman"/>
                <a:cs typeface="Times New Roman"/>
              </a:rPr>
              <a:t>destination</a:t>
            </a:r>
            <a:endParaRPr sz="2200">
              <a:latin typeface="Times New Roman"/>
              <a:cs typeface="Times New Roman"/>
            </a:endParaRPr>
          </a:p>
          <a:p>
            <a:pPr marL="697865">
              <a:lnSpc>
                <a:spcPct val="100000"/>
              </a:lnSpc>
              <a:spcBef>
                <a:spcPts val="390"/>
              </a:spcBef>
            </a:pPr>
            <a:r>
              <a:rPr sz="2200" dirty="0">
                <a:solidFill>
                  <a:srgbClr val="FF0000"/>
                </a:solidFill>
                <a:latin typeface="Times New Roman"/>
                <a:cs typeface="Times New Roman"/>
              </a:rPr>
              <a:t>application</a:t>
            </a:r>
            <a:r>
              <a:rPr sz="2200" spc="-65" dirty="0">
                <a:solidFill>
                  <a:srgbClr val="FF0000"/>
                </a:solidFill>
                <a:latin typeface="Times New Roman"/>
                <a:cs typeface="Times New Roman"/>
              </a:rPr>
              <a:t> </a:t>
            </a:r>
            <a:r>
              <a:rPr sz="2200" spc="-5" dirty="0">
                <a:solidFill>
                  <a:srgbClr val="FF0000"/>
                </a:solidFill>
                <a:latin typeface="Times New Roman"/>
                <a:cs typeface="Times New Roman"/>
              </a:rPr>
              <a:t>programs</a:t>
            </a:r>
            <a:r>
              <a:rPr sz="2200" spc="-5" dirty="0">
                <a:latin typeface="Times New Roman"/>
                <a:cs typeface="Times New Roman"/>
              </a:rPr>
              <a:t>.</a:t>
            </a:r>
            <a:endParaRPr sz="2200">
              <a:latin typeface="Times New Roman"/>
              <a:cs typeface="Times New Roman"/>
            </a:endParaRPr>
          </a:p>
          <a:p>
            <a:pPr marL="697865" lvl="1" indent="-229235">
              <a:lnSpc>
                <a:spcPct val="100000"/>
              </a:lnSpc>
              <a:spcBef>
                <a:spcPts val="359"/>
              </a:spcBef>
              <a:buFont typeface="Arial"/>
              <a:buChar char="•"/>
              <a:tabLst>
                <a:tab pos="697865" algn="l"/>
                <a:tab pos="698500" algn="l"/>
              </a:tabLst>
            </a:pPr>
            <a:r>
              <a:rPr sz="2200" spc="-20" dirty="0">
                <a:latin typeface="Times New Roman"/>
                <a:cs typeface="Times New Roman"/>
              </a:rPr>
              <a:t>It </a:t>
            </a:r>
            <a:r>
              <a:rPr sz="2200" dirty="0">
                <a:solidFill>
                  <a:srgbClr val="FF0000"/>
                </a:solidFill>
                <a:latin typeface="Times New Roman"/>
                <a:cs typeface="Times New Roman"/>
              </a:rPr>
              <a:t>adds </a:t>
            </a:r>
            <a:r>
              <a:rPr sz="2200" spc="-5" dirty="0">
                <a:solidFill>
                  <a:srgbClr val="FF0000"/>
                </a:solidFill>
                <a:latin typeface="Times New Roman"/>
                <a:cs typeface="Times New Roman"/>
              </a:rPr>
              <a:t>some more </a:t>
            </a:r>
            <a:r>
              <a:rPr sz="2200" dirty="0">
                <a:solidFill>
                  <a:srgbClr val="FF0000"/>
                </a:solidFill>
                <a:latin typeface="Times New Roman"/>
                <a:cs typeface="Times New Roman"/>
              </a:rPr>
              <a:t>information </a:t>
            </a:r>
            <a:r>
              <a:rPr sz="2200" dirty="0">
                <a:latin typeface="Times New Roman"/>
                <a:cs typeface="Times New Roman"/>
              </a:rPr>
              <a:t>that </a:t>
            </a:r>
            <a:r>
              <a:rPr sz="2200" spc="5" dirty="0">
                <a:latin typeface="Times New Roman"/>
                <a:cs typeface="Times New Roman"/>
              </a:rPr>
              <a:t>is </a:t>
            </a:r>
            <a:r>
              <a:rPr sz="2200" dirty="0">
                <a:solidFill>
                  <a:srgbClr val="FF0000"/>
                </a:solidFill>
                <a:latin typeface="Times New Roman"/>
                <a:cs typeface="Times New Roman"/>
              </a:rPr>
              <a:t>needed for </a:t>
            </a:r>
            <a:r>
              <a:rPr sz="2200" spc="-5" dirty="0">
                <a:solidFill>
                  <a:srgbClr val="FF0000"/>
                </a:solidFill>
                <a:latin typeface="Times New Roman"/>
                <a:cs typeface="Times New Roman"/>
              </a:rPr>
              <a:t>end-to-end </a:t>
            </a:r>
            <a:r>
              <a:rPr sz="2200" dirty="0">
                <a:solidFill>
                  <a:srgbClr val="FF0000"/>
                </a:solidFill>
                <a:latin typeface="Times New Roman"/>
                <a:cs typeface="Times New Roman"/>
              </a:rPr>
              <a:t>delivery </a:t>
            </a:r>
            <a:r>
              <a:rPr sz="2200" dirty="0">
                <a:latin typeface="Times New Roman"/>
                <a:cs typeface="Times New Roman"/>
              </a:rPr>
              <a:t>of </a:t>
            </a:r>
            <a:r>
              <a:rPr sz="2200" spc="-5" dirty="0">
                <a:latin typeface="Times New Roman"/>
                <a:cs typeface="Times New Roman"/>
              </a:rPr>
              <a:t>message,</a:t>
            </a:r>
            <a:r>
              <a:rPr sz="2200" spc="45" dirty="0">
                <a:latin typeface="Times New Roman"/>
                <a:cs typeface="Times New Roman"/>
              </a:rPr>
              <a:t> </a:t>
            </a:r>
            <a:r>
              <a:rPr sz="2200" dirty="0">
                <a:latin typeface="Times New Roman"/>
                <a:cs typeface="Times New Roman"/>
              </a:rPr>
              <a:t>such</a:t>
            </a:r>
            <a:endParaRPr sz="2200">
              <a:latin typeface="Times New Roman"/>
              <a:cs typeface="Times New Roman"/>
            </a:endParaRPr>
          </a:p>
          <a:p>
            <a:pPr marL="697865">
              <a:lnSpc>
                <a:spcPct val="100000"/>
              </a:lnSpc>
              <a:spcBef>
                <a:spcPts val="385"/>
              </a:spcBef>
            </a:pPr>
            <a:r>
              <a:rPr sz="2200" dirty="0">
                <a:latin typeface="Times New Roman"/>
                <a:cs typeface="Times New Roman"/>
              </a:rPr>
              <a:t>as </a:t>
            </a:r>
            <a:r>
              <a:rPr sz="2200" dirty="0">
                <a:solidFill>
                  <a:srgbClr val="FF0000"/>
                </a:solidFill>
                <a:latin typeface="Times New Roman"/>
                <a:cs typeface="Times New Roman"/>
              </a:rPr>
              <a:t>information needed </a:t>
            </a:r>
            <a:r>
              <a:rPr sz="2200" spc="5" dirty="0">
                <a:solidFill>
                  <a:srgbClr val="FF0000"/>
                </a:solidFill>
                <a:latin typeface="Times New Roman"/>
                <a:cs typeface="Times New Roman"/>
              </a:rPr>
              <a:t>for </a:t>
            </a:r>
            <a:r>
              <a:rPr sz="2200" spc="-30" dirty="0">
                <a:solidFill>
                  <a:srgbClr val="FF0000"/>
                </a:solidFill>
                <a:latin typeface="Times New Roman"/>
                <a:cs typeface="Times New Roman"/>
              </a:rPr>
              <a:t>flow, </a:t>
            </a:r>
            <a:r>
              <a:rPr sz="2200" spc="5" dirty="0">
                <a:solidFill>
                  <a:srgbClr val="FF0000"/>
                </a:solidFill>
                <a:latin typeface="Times New Roman"/>
                <a:cs typeface="Times New Roman"/>
              </a:rPr>
              <a:t>error control, </a:t>
            </a:r>
            <a:r>
              <a:rPr sz="2200" dirty="0">
                <a:solidFill>
                  <a:srgbClr val="FF0000"/>
                </a:solidFill>
                <a:latin typeface="Times New Roman"/>
                <a:cs typeface="Times New Roman"/>
              </a:rPr>
              <a:t>or congestion</a:t>
            </a:r>
            <a:r>
              <a:rPr sz="2200" spc="-215" dirty="0">
                <a:solidFill>
                  <a:srgbClr val="FF0000"/>
                </a:solidFill>
                <a:latin typeface="Times New Roman"/>
                <a:cs typeface="Times New Roman"/>
              </a:rPr>
              <a:t> </a:t>
            </a:r>
            <a:r>
              <a:rPr sz="2200" spc="5" dirty="0">
                <a:solidFill>
                  <a:srgbClr val="FF0000"/>
                </a:solidFill>
                <a:latin typeface="Times New Roman"/>
                <a:cs typeface="Times New Roman"/>
              </a:rPr>
              <a:t>control</a:t>
            </a:r>
            <a:r>
              <a:rPr sz="2200" spc="5" dirty="0">
                <a:latin typeface="Times New Roman"/>
                <a:cs typeface="Times New Roman"/>
              </a:rPr>
              <a:t>.</a:t>
            </a:r>
            <a:endParaRPr sz="2200">
              <a:latin typeface="Times New Roman"/>
              <a:cs typeface="Times New Roman"/>
            </a:endParaRPr>
          </a:p>
          <a:p>
            <a:pPr marL="697865" lvl="1" indent="-229235">
              <a:lnSpc>
                <a:spcPct val="100000"/>
              </a:lnSpc>
              <a:spcBef>
                <a:spcPts val="360"/>
              </a:spcBef>
              <a:buFont typeface="Arial"/>
              <a:buChar char="•"/>
              <a:tabLst>
                <a:tab pos="697865" algn="l"/>
                <a:tab pos="698500" algn="l"/>
              </a:tabLst>
            </a:pPr>
            <a:r>
              <a:rPr sz="2200" dirty="0">
                <a:latin typeface="Times New Roman"/>
                <a:cs typeface="Times New Roman"/>
              </a:rPr>
              <a:t>Resulting transport-layer packet, which </a:t>
            </a:r>
            <a:r>
              <a:rPr sz="2200" spc="5" dirty="0">
                <a:latin typeface="Times New Roman"/>
                <a:cs typeface="Times New Roman"/>
              </a:rPr>
              <a:t>is </a:t>
            </a:r>
            <a:r>
              <a:rPr sz="2200" dirty="0">
                <a:latin typeface="Times New Roman"/>
                <a:cs typeface="Times New Roman"/>
              </a:rPr>
              <a:t>called </a:t>
            </a:r>
            <a:r>
              <a:rPr sz="2200" i="1" dirty="0">
                <a:solidFill>
                  <a:srgbClr val="FF0000"/>
                </a:solidFill>
                <a:latin typeface="Times New Roman"/>
                <a:cs typeface="Times New Roman"/>
              </a:rPr>
              <a:t>segment </a:t>
            </a:r>
            <a:r>
              <a:rPr sz="2200" spc="5" dirty="0">
                <a:solidFill>
                  <a:srgbClr val="FF0000"/>
                </a:solidFill>
                <a:latin typeface="Times New Roman"/>
                <a:cs typeface="Times New Roman"/>
              </a:rPr>
              <a:t>(in TCP</a:t>
            </a:r>
            <a:r>
              <a:rPr sz="2200" spc="5" dirty="0">
                <a:latin typeface="Times New Roman"/>
                <a:cs typeface="Times New Roman"/>
              </a:rPr>
              <a:t>) </a:t>
            </a:r>
            <a:r>
              <a:rPr sz="2200" dirty="0">
                <a:latin typeface="Times New Roman"/>
                <a:cs typeface="Times New Roman"/>
              </a:rPr>
              <a:t>and </a:t>
            </a:r>
            <a:r>
              <a:rPr sz="2200" i="1" dirty="0">
                <a:solidFill>
                  <a:srgbClr val="FF0000"/>
                </a:solidFill>
                <a:latin typeface="Times New Roman"/>
                <a:cs typeface="Times New Roman"/>
              </a:rPr>
              <a:t>user</a:t>
            </a:r>
            <a:r>
              <a:rPr sz="2200" i="1" spc="-280" dirty="0">
                <a:solidFill>
                  <a:srgbClr val="FF0000"/>
                </a:solidFill>
                <a:latin typeface="Times New Roman"/>
                <a:cs typeface="Times New Roman"/>
              </a:rPr>
              <a:t> </a:t>
            </a:r>
            <a:r>
              <a:rPr sz="2200" i="1" dirty="0">
                <a:solidFill>
                  <a:srgbClr val="FF0000"/>
                </a:solidFill>
                <a:latin typeface="Times New Roman"/>
                <a:cs typeface="Times New Roman"/>
              </a:rPr>
              <a:t>datagram</a:t>
            </a:r>
            <a:endParaRPr sz="2200">
              <a:latin typeface="Times New Roman"/>
              <a:cs typeface="Times New Roman"/>
            </a:endParaRPr>
          </a:p>
          <a:p>
            <a:pPr marL="697865">
              <a:lnSpc>
                <a:spcPct val="100000"/>
              </a:lnSpc>
              <a:spcBef>
                <a:spcPts val="360"/>
              </a:spcBef>
            </a:pPr>
            <a:r>
              <a:rPr sz="2200" spc="5" dirty="0">
                <a:solidFill>
                  <a:srgbClr val="FF0000"/>
                </a:solidFill>
                <a:latin typeface="Times New Roman"/>
                <a:cs typeface="Times New Roman"/>
              </a:rPr>
              <a:t>(in</a:t>
            </a:r>
            <a:r>
              <a:rPr sz="2200" spc="-100" dirty="0">
                <a:solidFill>
                  <a:srgbClr val="FF0000"/>
                </a:solidFill>
                <a:latin typeface="Times New Roman"/>
                <a:cs typeface="Times New Roman"/>
              </a:rPr>
              <a:t> </a:t>
            </a:r>
            <a:r>
              <a:rPr sz="2200" spc="-5" dirty="0">
                <a:solidFill>
                  <a:srgbClr val="FF0000"/>
                </a:solidFill>
                <a:latin typeface="Times New Roman"/>
                <a:cs typeface="Times New Roman"/>
              </a:rPr>
              <a:t>UDP</a:t>
            </a:r>
            <a:r>
              <a:rPr sz="2200" spc="-5" dirty="0">
                <a:latin typeface="Times New Roman"/>
                <a:cs typeface="Times New Roman"/>
              </a:rPr>
              <a:t>).</a:t>
            </a:r>
            <a:endParaRPr sz="2200">
              <a:latin typeface="Times New Roman"/>
              <a:cs typeface="Times New Roman"/>
            </a:endParaRPr>
          </a:p>
          <a:p>
            <a:pPr marL="697865" lvl="1" indent="-229235">
              <a:lnSpc>
                <a:spcPct val="100000"/>
              </a:lnSpc>
              <a:spcBef>
                <a:spcPts val="385"/>
              </a:spcBef>
              <a:buFont typeface="Arial"/>
              <a:buChar char="•"/>
              <a:tabLst>
                <a:tab pos="697865" algn="l"/>
                <a:tab pos="698500" algn="l"/>
              </a:tabLst>
            </a:pPr>
            <a:r>
              <a:rPr sz="2200" spc="-20" dirty="0">
                <a:latin typeface="Times New Roman"/>
                <a:cs typeface="Times New Roman"/>
              </a:rPr>
              <a:t>It </a:t>
            </a:r>
            <a:r>
              <a:rPr sz="2200" dirty="0">
                <a:solidFill>
                  <a:srgbClr val="FF0000"/>
                </a:solidFill>
                <a:latin typeface="Times New Roman"/>
                <a:cs typeface="Times New Roman"/>
              </a:rPr>
              <a:t>passes </a:t>
            </a:r>
            <a:r>
              <a:rPr sz="2200" spc="-5" dirty="0">
                <a:solidFill>
                  <a:srgbClr val="FF0000"/>
                </a:solidFill>
                <a:latin typeface="Times New Roman"/>
                <a:cs typeface="Times New Roman"/>
              </a:rPr>
              <a:t>packet </a:t>
            </a:r>
            <a:r>
              <a:rPr sz="2200" spc="5" dirty="0">
                <a:solidFill>
                  <a:srgbClr val="FF0000"/>
                </a:solidFill>
                <a:latin typeface="Times New Roman"/>
                <a:cs typeface="Times New Roman"/>
              </a:rPr>
              <a:t>to </a:t>
            </a:r>
            <a:r>
              <a:rPr sz="2200" dirty="0">
                <a:solidFill>
                  <a:srgbClr val="FF0000"/>
                </a:solidFill>
                <a:latin typeface="Times New Roman"/>
                <a:cs typeface="Times New Roman"/>
              </a:rPr>
              <a:t>network</a:t>
            </a:r>
            <a:r>
              <a:rPr sz="2200" spc="-45" dirty="0">
                <a:solidFill>
                  <a:srgbClr val="FF0000"/>
                </a:solidFill>
                <a:latin typeface="Times New Roman"/>
                <a:cs typeface="Times New Roman"/>
              </a:rPr>
              <a:t> </a:t>
            </a:r>
            <a:r>
              <a:rPr sz="2200" spc="-20" dirty="0">
                <a:latin typeface="Times New Roman"/>
                <a:cs typeface="Times New Roman"/>
              </a:rPr>
              <a:t>layer.</a:t>
            </a:r>
            <a:endParaRPr sz="2200">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244" y="250901"/>
            <a:ext cx="7959725" cy="695325"/>
          </a:xfrm>
          <a:prstGeom prst="rect">
            <a:avLst/>
          </a:prstGeom>
        </p:spPr>
        <p:txBody>
          <a:bodyPr vert="horz" wrap="square" lIns="0" tIns="12065" rIns="0" bIns="0" rtlCol="0">
            <a:spAutoFit/>
          </a:bodyPr>
          <a:lstStyle/>
          <a:p>
            <a:pPr marL="12700">
              <a:lnSpc>
                <a:spcPct val="100000"/>
              </a:lnSpc>
              <a:spcBef>
                <a:spcPts val="95"/>
              </a:spcBef>
            </a:pPr>
            <a:r>
              <a:rPr spc="-5" dirty="0"/>
              <a:t>Encapsulation </a:t>
            </a:r>
            <a:r>
              <a:rPr spc="5" dirty="0"/>
              <a:t>at </a:t>
            </a:r>
            <a:r>
              <a:rPr spc="-5" dirty="0"/>
              <a:t>the </a:t>
            </a:r>
            <a:r>
              <a:rPr spc="-15" dirty="0"/>
              <a:t>Source</a:t>
            </a:r>
            <a:r>
              <a:rPr spc="-55" dirty="0"/>
              <a:t> </a:t>
            </a:r>
            <a:r>
              <a:rPr spc="-5" dirty="0"/>
              <a:t>Host</a:t>
            </a:r>
          </a:p>
        </p:txBody>
      </p:sp>
      <p:sp>
        <p:nvSpPr>
          <p:cNvPr id="3" name="object 3"/>
          <p:cNvSpPr txBox="1"/>
          <p:nvPr/>
        </p:nvSpPr>
        <p:spPr>
          <a:xfrm>
            <a:off x="917244" y="1421813"/>
            <a:ext cx="10340975" cy="4611370"/>
          </a:xfrm>
          <a:prstGeom prst="rect">
            <a:avLst/>
          </a:prstGeom>
        </p:spPr>
        <p:txBody>
          <a:bodyPr vert="horz" wrap="square" lIns="0" tIns="57785" rIns="0" bIns="0" rtlCol="0">
            <a:spAutoFit/>
          </a:bodyPr>
          <a:lstStyle/>
          <a:p>
            <a:pPr marL="527685" indent="-515620">
              <a:lnSpc>
                <a:spcPct val="100000"/>
              </a:lnSpc>
              <a:spcBef>
                <a:spcPts val="455"/>
              </a:spcBef>
              <a:buAutoNum type="arabicPeriod" startAt="3"/>
              <a:tabLst>
                <a:tab pos="527685" algn="l"/>
                <a:tab pos="528320" algn="l"/>
              </a:tabLst>
            </a:pPr>
            <a:r>
              <a:rPr sz="2200" b="1" spc="5" dirty="0">
                <a:latin typeface="Times New Roman"/>
                <a:cs typeface="Times New Roman"/>
              </a:rPr>
              <a:t>Network</a:t>
            </a:r>
            <a:r>
              <a:rPr sz="2200" b="1" spc="-70" dirty="0">
                <a:latin typeface="Times New Roman"/>
                <a:cs typeface="Times New Roman"/>
              </a:rPr>
              <a:t> </a:t>
            </a:r>
            <a:r>
              <a:rPr sz="2200" b="1" dirty="0">
                <a:latin typeface="Times New Roman"/>
                <a:cs typeface="Times New Roman"/>
              </a:rPr>
              <a:t>layer</a:t>
            </a:r>
            <a:endParaRPr sz="2200">
              <a:latin typeface="Times New Roman"/>
              <a:cs typeface="Times New Roman"/>
            </a:endParaRPr>
          </a:p>
          <a:p>
            <a:pPr marL="697865" lvl="1" indent="-229235">
              <a:lnSpc>
                <a:spcPct val="100000"/>
              </a:lnSpc>
              <a:spcBef>
                <a:spcPts val="365"/>
              </a:spcBef>
              <a:buFont typeface="Arial"/>
              <a:buChar char="•"/>
              <a:tabLst>
                <a:tab pos="697865" algn="l"/>
                <a:tab pos="698500" algn="l"/>
              </a:tabLst>
            </a:pPr>
            <a:r>
              <a:rPr sz="2200" spc="-30" dirty="0">
                <a:latin typeface="Times New Roman"/>
                <a:cs typeface="Times New Roman"/>
              </a:rPr>
              <a:t>Takes </a:t>
            </a:r>
            <a:r>
              <a:rPr sz="2200" dirty="0">
                <a:latin typeface="Times New Roman"/>
                <a:cs typeface="Times New Roman"/>
              </a:rPr>
              <a:t>transport-layer packet as </a:t>
            </a:r>
            <a:r>
              <a:rPr sz="2200" spc="5" dirty="0">
                <a:latin typeface="Times New Roman"/>
                <a:cs typeface="Times New Roman"/>
              </a:rPr>
              <a:t>data </a:t>
            </a:r>
            <a:r>
              <a:rPr sz="2200" dirty="0">
                <a:latin typeface="Times New Roman"/>
                <a:cs typeface="Times New Roman"/>
              </a:rPr>
              <a:t>or</a:t>
            </a:r>
            <a:r>
              <a:rPr sz="2200" spc="-120" dirty="0">
                <a:latin typeface="Times New Roman"/>
                <a:cs typeface="Times New Roman"/>
              </a:rPr>
              <a:t> </a:t>
            </a:r>
            <a:r>
              <a:rPr sz="2200" dirty="0">
                <a:latin typeface="Times New Roman"/>
                <a:cs typeface="Times New Roman"/>
              </a:rPr>
              <a:t>payload.</a:t>
            </a:r>
            <a:endParaRPr sz="2200">
              <a:latin typeface="Times New Roman"/>
              <a:cs typeface="Times New Roman"/>
            </a:endParaRPr>
          </a:p>
          <a:p>
            <a:pPr marL="697865" lvl="1" indent="-229235">
              <a:lnSpc>
                <a:spcPct val="100000"/>
              </a:lnSpc>
              <a:spcBef>
                <a:spcPts val="380"/>
              </a:spcBef>
              <a:buFont typeface="Arial"/>
              <a:buChar char="•"/>
              <a:tabLst>
                <a:tab pos="697865" algn="l"/>
                <a:tab pos="698500" algn="l"/>
              </a:tabLst>
            </a:pPr>
            <a:r>
              <a:rPr sz="2200" dirty="0">
                <a:solidFill>
                  <a:srgbClr val="FF0000"/>
                </a:solidFill>
                <a:latin typeface="Times New Roman"/>
                <a:cs typeface="Times New Roman"/>
              </a:rPr>
              <a:t>Adds </a:t>
            </a:r>
            <a:r>
              <a:rPr sz="2200" spc="5" dirty="0">
                <a:solidFill>
                  <a:srgbClr val="FF0000"/>
                </a:solidFill>
                <a:latin typeface="Times New Roman"/>
                <a:cs typeface="Times New Roman"/>
              </a:rPr>
              <a:t>its </a:t>
            </a:r>
            <a:r>
              <a:rPr sz="2200" spc="-5" dirty="0">
                <a:solidFill>
                  <a:srgbClr val="FF0000"/>
                </a:solidFill>
                <a:latin typeface="Times New Roman"/>
                <a:cs typeface="Times New Roman"/>
              </a:rPr>
              <a:t>own </a:t>
            </a:r>
            <a:r>
              <a:rPr sz="2200" dirty="0">
                <a:solidFill>
                  <a:srgbClr val="FF0000"/>
                </a:solidFill>
                <a:latin typeface="Times New Roman"/>
                <a:cs typeface="Times New Roman"/>
              </a:rPr>
              <a:t>header </a:t>
            </a:r>
            <a:r>
              <a:rPr sz="2200" spc="5" dirty="0">
                <a:latin typeface="Times New Roman"/>
                <a:cs typeface="Times New Roman"/>
              </a:rPr>
              <a:t>to </a:t>
            </a:r>
            <a:r>
              <a:rPr sz="2200" dirty="0">
                <a:latin typeface="Times New Roman"/>
                <a:cs typeface="Times New Roman"/>
              </a:rPr>
              <a:t>the</a:t>
            </a:r>
            <a:r>
              <a:rPr sz="2200" spc="-114" dirty="0">
                <a:latin typeface="Times New Roman"/>
                <a:cs typeface="Times New Roman"/>
              </a:rPr>
              <a:t> </a:t>
            </a:r>
            <a:r>
              <a:rPr sz="2200" dirty="0">
                <a:latin typeface="Times New Roman"/>
                <a:cs typeface="Times New Roman"/>
              </a:rPr>
              <a:t>payload.</a:t>
            </a:r>
            <a:endParaRPr sz="2200">
              <a:latin typeface="Times New Roman"/>
              <a:cs typeface="Times New Roman"/>
            </a:endParaRPr>
          </a:p>
          <a:p>
            <a:pPr marL="697865" marR="5080" lvl="1" indent="-228600">
              <a:lnSpc>
                <a:spcPts val="3020"/>
              </a:lnSpc>
              <a:spcBef>
                <a:spcPts val="150"/>
              </a:spcBef>
              <a:buFont typeface="Arial"/>
              <a:buChar char="•"/>
              <a:tabLst>
                <a:tab pos="697865" algn="l"/>
                <a:tab pos="698500" algn="l"/>
              </a:tabLst>
            </a:pPr>
            <a:r>
              <a:rPr sz="2200" dirty="0">
                <a:latin typeface="Times New Roman"/>
                <a:cs typeface="Times New Roman"/>
              </a:rPr>
              <a:t>Header </a:t>
            </a:r>
            <a:r>
              <a:rPr sz="2200" spc="5" dirty="0">
                <a:latin typeface="Times New Roman"/>
                <a:cs typeface="Times New Roman"/>
              </a:rPr>
              <a:t>contains </a:t>
            </a:r>
            <a:r>
              <a:rPr sz="2200" spc="5" dirty="0">
                <a:solidFill>
                  <a:srgbClr val="FF0000"/>
                </a:solidFill>
                <a:latin typeface="Times New Roman"/>
                <a:cs typeface="Times New Roman"/>
              </a:rPr>
              <a:t>addresses </a:t>
            </a:r>
            <a:r>
              <a:rPr sz="2200" dirty="0">
                <a:solidFill>
                  <a:srgbClr val="FF0000"/>
                </a:solidFill>
                <a:latin typeface="Times New Roman"/>
                <a:cs typeface="Times New Roman"/>
              </a:rPr>
              <a:t>of </a:t>
            </a:r>
            <a:r>
              <a:rPr sz="2200" spc="5" dirty="0">
                <a:solidFill>
                  <a:srgbClr val="FF0000"/>
                </a:solidFill>
                <a:latin typeface="Times New Roman"/>
                <a:cs typeface="Times New Roman"/>
              </a:rPr>
              <a:t>source </a:t>
            </a:r>
            <a:r>
              <a:rPr sz="2200" dirty="0">
                <a:solidFill>
                  <a:srgbClr val="FF0000"/>
                </a:solidFill>
                <a:latin typeface="Times New Roman"/>
                <a:cs typeface="Times New Roman"/>
              </a:rPr>
              <a:t>and destination </a:t>
            </a:r>
            <a:r>
              <a:rPr sz="2200" spc="5" dirty="0">
                <a:solidFill>
                  <a:srgbClr val="FF0000"/>
                </a:solidFill>
                <a:latin typeface="Times New Roman"/>
                <a:cs typeface="Times New Roman"/>
              </a:rPr>
              <a:t>hosts </a:t>
            </a:r>
            <a:r>
              <a:rPr sz="2200" dirty="0">
                <a:latin typeface="Times New Roman"/>
                <a:cs typeface="Times New Roman"/>
              </a:rPr>
              <a:t>and </a:t>
            </a:r>
            <a:r>
              <a:rPr sz="2200" spc="-5" dirty="0">
                <a:latin typeface="Times New Roman"/>
                <a:cs typeface="Times New Roman"/>
              </a:rPr>
              <a:t>some more</a:t>
            </a:r>
            <a:r>
              <a:rPr sz="2200" spc="-305" dirty="0">
                <a:latin typeface="Times New Roman"/>
                <a:cs typeface="Times New Roman"/>
              </a:rPr>
              <a:t> </a:t>
            </a:r>
            <a:r>
              <a:rPr sz="2200" dirty="0">
                <a:solidFill>
                  <a:srgbClr val="FF0000"/>
                </a:solidFill>
                <a:latin typeface="Times New Roman"/>
                <a:cs typeface="Times New Roman"/>
              </a:rPr>
              <a:t>information  used for </a:t>
            </a:r>
            <a:r>
              <a:rPr sz="2200" spc="5" dirty="0">
                <a:solidFill>
                  <a:srgbClr val="FF0000"/>
                </a:solidFill>
                <a:latin typeface="Times New Roman"/>
                <a:cs typeface="Times New Roman"/>
              </a:rPr>
              <a:t>error </a:t>
            </a:r>
            <a:r>
              <a:rPr sz="2200" dirty="0">
                <a:solidFill>
                  <a:srgbClr val="FF0000"/>
                </a:solidFill>
                <a:latin typeface="Times New Roman"/>
                <a:cs typeface="Times New Roman"/>
              </a:rPr>
              <a:t>checking of the </a:t>
            </a:r>
            <a:r>
              <a:rPr sz="2200" spc="-10" dirty="0">
                <a:solidFill>
                  <a:srgbClr val="FF0000"/>
                </a:solidFill>
                <a:latin typeface="Times New Roman"/>
                <a:cs typeface="Times New Roman"/>
              </a:rPr>
              <a:t>header, </a:t>
            </a:r>
            <a:r>
              <a:rPr sz="2200" dirty="0">
                <a:solidFill>
                  <a:srgbClr val="FF0000"/>
                </a:solidFill>
                <a:latin typeface="Times New Roman"/>
                <a:cs typeface="Times New Roman"/>
              </a:rPr>
              <a:t>fragmentation information, and so</a:t>
            </a:r>
            <a:r>
              <a:rPr sz="2200" spc="-270" dirty="0">
                <a:solidFill>
                  <a:srgbClr val="FF0000"/>
                </a:solidFill>
                <a:latin typeface="Times New Roman"/>
                <a:cs typeface="Times New Roman"/>
              </a:rPr>
              <a:t> </a:t>
            </a:r>
            <a:r>
              <a:rPr sz="2200" spc="25" dirty="0">
                <a:solidFill>
                  <a:srgbClr val="FF0000"/>
                </a:solidFill>
                <a:latin typeface="Times New Roman"/>
                <a:cs typeface="Times New Roman"/>
              </a:rPr>
              <a:t>on</a:t>
            </a:r>
            <a:r>
              <a:rPr sz="2200" spc="25" dirty="0">
                <a:latin typeface="Times New Roman"/>
                <a:cs typeface="Times New Roman"/>
              </a:rPr>
              <a:t>.</a:t>
            </a:r>
            <a:endParaRPr sz="2200">
              <a:latin typeface="Times New Roman"/>
              <a:cs typeface="Times New Roman"/>
            </a:endParaRPr>
          </a:p>
          <a:p>
            <a:pPr marL="697865" lvl="1" indent="-229235">
              <a:lnSpc>
                <a:spcPct val="100000"/>
              </a:lnSpc>
              <a:spcBef>
                <a:spcPts val="200"/>
              </a:spcBef>
              <a:buFont typeface="Arial"/>
              <a:buChar char="•"/>
              <a:tabLst>
                <a:tab pos="697865" algn="l"/>
                <a:tab pos="698500" algn="l"/>
              </a:tabLst>
            </a:pPr>
            <a:r>
              <a:rPr sz="2200" dirty="0">
                <a:latin typeface="Times New Roman"/>
                <a:cs typeface="Times New Roman"/>
              </a:rPr>
              <a:t>Resulting </a:t>
            </a:r>
            <a:r>
              <a:rPr sz="2200" spc="-5" dirty="0">
                <a:latin typeface="Times New Roman"/>
                <a:cs typeface="Times New Roman"/>
              </a:rPr>
              <a:t>network-layer </a:t>
            </a:r>
            <a:r>
              <a:rPr sz="2200" dirty="0">
                <a:latin typeface="Times New Roman"/>
                <a:cs typeface="Times New Roman"/>
              </a:rPr>
              <a:t>packet, called a</a:t>
            </a:r>
            <a:r>
              <a:rPr sz="2200" spc="-100" dirty="0">
                <a:latin typeface="Times New Roman"/>
                <a:cs typeface="Times New Roman"/>
              </a:rPr>
              <a:t> </a:t>
            </a:r>
            <a:r>
              <a:rPr sz="2200" i="1" dirty="0">
                <a:solidFill>
                  <a:srgbClr val="FF0000"/>
                </a:solidFill>
                <a:latin typeface="Times New Roman"/>
                <a:cs typeface="Times New Roman"/>
              </a:rPr>
              <a:t>datagram</a:t>
            </a:r>
            <a:r>
              <a:rPr sz="2200" dirty="0">
                <a:latin typeface="Times New Roman"/>
                <a:cs typeface="Times New Roman"/>
              </a:rPr>
              <a:t>.</a:t>
            </a:r>
            <a:endParaRPr sz="2200">
              <a:latin typeface="Times New Roman"/>
              <a:cs typeface="Times New Roman"/>
            </a:endParaRPr>
          </a:p>
          <a:p>
            <a:pPr marL="697865" lvl="1" indent="-229235">
              <a:lnSpc>
                <a:spcPct val="100000"/>
              </a:lnSpc>
              <a:spcBef>
                <a:spcPts val="365"/>
              </a:spcBef>
              <a:buFont typeface="Arial"/>
              <a:buChar char="•"/>
              <a:tabLst>
                <a:tab pos="697865" algn="l"/>
                <a:tab pos="698500" algn="l"/>
              </a:tabLst>
            </a:pPr>
            <a:r>
              <a:rPr sz="2200" spc="-20" dirty="0">
                <a:latin typeface="Times New Roman"/>
                <a:cs typeface="Times New Roman"/>
              </a:rPr>
              <a:t>It </a:t>
            </a:r>
            <a:r>
              <a:rPr sz="2200" spc="5" dirty="0">
                <a:latin typeface="Times New Roman"/>
                <a:cs typeface="Times New Roman"/>
              </a:rPr>
              <a:t>then </a:t>
            </a:r>
            <a:r>
              <a:rPr sz="2200" spc="5" dirty="0">
                <a:solidFill>
                  <a:srgbClr val="FF0000"/>
                </a:solidFill>
                <a:latin typeface="Times New Roman"/>
                <a:cs typeface="Times New Roman"/>
              </a:rPr>
              <a:t>passes </a:t>
            </a:r>
            <a:r>
              <a:rPr sz="2200" dirty="0">
                <a:solidFill>
                  <a:srgbClr val="FF0000"/>
                </a:solidFill>
                <a:latin typeface="Times New Roman"/>
                <a:cs typeface="Times New Roman"/>
              </a:rPr>
              <a:t>packet </a:t>
            </a:r>
            <a:r>
              <a:rPr sz="2200" spc="5" dirty="0">
                <a:solidFill>
                  <a:srgbClr val="FF0000"/>
                </a:solidFill>
                <a:latin typeface="Times New Roman"/>
                <a:cs typeface="Times New Roman"/>
              </a:rPr>
              <a:t>to </a:t>
            </a:r>
            <a:r>
              <a:rPr sz="2200" dirty="0">
                <a:solidFill>
                  <a:srgbClr val="FF0000"/>
                </a:solidFill>
                <a:latin typeface="Times New Roman"/>
                <a:cs typeface="Times New Roman"/>
              </a:rPr>
              <a:t>data-link</a:t>
            </a:r>
            <a:r>
              <a:rPr sz="2200" spc="-100" dirty="0">
                <a:solidFill>
                  <a:srgbClr val="FF0000"/>
                </a:solidFill>
                <a:latin typeface="Times New Roman"/>
                <a:cs typeface="Times New Roman"/>
              </a:rPr>
              <a:t> </a:t>
            </a:r>
            <a:r>
              <a:rPr sz="2200" spc="-20" dirty="0">
                <a:latin typeface="Times New Roman"/>
                <a:cs typeface="Times New Roman"/>
              </a:rPr>
              <a:t>layer.</a:t>
            </a:r>
            <a:endParaRPr sz="2200">
              <a:latin typeface="Times New Roman"/>
              <a:cs typeface="Times New Roman"/>
            </a:endParaRPr>
          </a:p>
          <a:p>
            <a:pPr marL="527685" indent="-515620">
              <a:lnSpc>
                <a:spcPct val="100000"/>
              </a:lnSpc>
              <a:spcBef>
                <a:spcPts val="380"/>
              </a:spcBef>
              <a:buAutoNum type="arabicPeriod" startAt="3"/>
              <a:tabLst>
                <a:tab pos="527685" algn="l"/>
                <a:tab pos="528320" algn="l"/>
              </a:tabLst>
            </a:pPr>
            <a:r>
              <a:rPr sz="2200" b="1" dirty="0">
                <a:latin typeface="Times New Roman"/>
                <a:cs typeface="Times New Roman"/>
              </a:rPr>
              <a:t>Data-link</a:t>
            </a:r>
            <a:r>
              <a:rPr sz="2200" b="1" spc="-60" dirty="0">
                <a:latin typeface="Times New Roman"/>
                <a:cs typeface="Times New Roman"/>
              </a:rPr>
              <a:t> </a:t>
            </a:r>
            <a:r>
              <a:rPr sz="2200" b="1" dirty="0">
                <a:latin typeface="Times New Roman"/>
                <a:cs typeface="Times New Roman"/>
              </a:rPr>
              <a:t>layer</a:t>
            </a:r>
            <a:endParaRPr sz="2200">
              <a:latin typeface="Times New Roman"/>
              <a:cs typeface="Times New Roman"/>
            </a:endParaRPr>
          </a:p>
          <a:p>
            <a:pPr marL="697865" lvl="1" indent="-229235">
              <a:lnSpc>
                <a:spcPct val="100000"/>
              </a:lnSpc>
              <a:spcBef>
                <a:spcPts val="365"/>
              </a:spcBef>
              <a:buFont typeface="Arial"/>
              <a:buChar char="•"/>
              <a:tabLst>
                <a:tab pos="697865" algn="l"/>
                <a:tab pos="698500" algn="l"/>
              </a:tabLst>
            </a:pPr>
            <a:r>
              <a:rPr sz="2200" spc="-30" dirty="0">
                <a:latin typeface="Times New Roman"/>
                <a:cs typeface="Times New Roman"/>
              </a:rPr>
              <a:t>Takes </a:t>
            </a:r>
            <a:r>
              <a:rPr sz="2200" spc="-5" dirty="0">
                <a:latin typeface="Times New Roman"/>
                <a:cs typeface="Times New Roman"/>
              </a:rPr>
              <a:t>network-layer </a:t>
            </a:r>
            <a:r>
              <a:rPr sz="2200" dirty="0">
                <a:latin typeface="Times New Roman"/>
                <a:cs typeface="Times New Roman"/>
              </a:rPr>
              <a:t>packet as </a:t>
            </a:r>
            <a:r>
              <a:rPr sz="2200" spc="5" dirty="0">
                <a:latin typeface="Times New Roman"/>
                <a:cs typeface="Times New Roman"/>
              </a:rPr>
              <a:t>data </a:t>
            </a:r>
            <a:r>
              <a:rPr sz="2200" dirty="0">
                <a:latin typeface="Times New Roman"/>
                <a:cs typeface="Times New Roman"/>
              </a:rPr>
              <a:t>or</a:t>
            </a:r>
            <a:r>
              <a:rPr sz="2200" spc="-45" dirty="0">
                <a:latin typeface="Times New Roman"/>
                <a:cs typeface="Times New Roman"/>
              </a:rPr>
              <a:t> </a:t>
            </a:r>
            <a:r>
              <a:rPr sz="2200" dirty="0">
                <a:latin typeface="Times New Roman"/>
                <a:cs typeface="Times New Roman"/>
              </a:rPr>
              <a:t>payload.</a:t>
            </a:r>
            <a:endParaRPr sz="2200">
              <a:latin typeface="Times New Roman"/>
              <a:cs typeface="Times New Roman"/>
            </a:endParaRPr>
          </a:p>
          <a:p>
            <a:pPr marL="697865" lvl="1" indent="-229235">
              <a:lnSpc>
                <a:spcPct val="100000"/>
              </a:lnSpc>
              <a:spcBef>
                <a:spcPts val="385"/>
              </a:spcBef>
              <a:buFont typeface="Arial"/>
              <a:buChar char="•"/>
              <a:tabLst>
                <a:tab pos="697865" algn="l"/>
                <a:tab pos="698500" algn="l"/>
              </a:tabLst>
            </a:pPr>
            <a:r>
              <a:rPr sz="2200" dirty="0">
                <a:solidFill>
                  <a:srgbClr val="FF0000"/>
                </a:solidFill>
                <a:latin typeface="Times New Roman"/>
                <a:cs typeface="Times New Roman"/>
              </a:rPr>
              <a:t>Adds </a:t>
            </a:r>
            <a:r>
              <a:rPr sz="2200" spc="5" dirty="0">
                <a:solidFill>
                  <a:srgbClr val="FF0000"/>
                </a:solidFill>
                <a:latin typeface="Times New Roman"/>
                <a:cs typeface="Times New Roman"/>
              </a:rPr>
              <a:t>its </a:t>
            </a:r>
            <a:r>
              <a:rPr sz="2200" spc="-5" dirty="0">
                <a:solidFill>
                  <a:srgbClr val="FF0000"/>
                </a:solidFill>
                <a:latin typeface="Times New Roman"/>
                <a:cs typeface="Times New Roman"/>
              </a:rPr>
              <a:t>own </a:t>
            </a:r>
            <a:r>
              <a:rPr sz="2200" spc="-10" dirty="0">
                <a:solidFill>
                  <a:srgbClr val="FF0000"/>
                </a:solidFill>
                <a:latin typeface="Times New Roman"/>
                <a:cs typeface="Times New Roman"/>
              </a:rPr>
              <a:t>header</a:t>
            </a:r>
            <a:r>
              <a:rPr sz="2200" spc="-10" dirty="0">
                <a:latin typeface="Times New Roman"/>
                <a:cs typeface="Times New Roman"/>
              </a:rPr>
              <a:t>, </a:t>
            </a:r>
            <a:r>
              <a:rPr sz="2200" dirty="0">
                <a:latin typeface="Times New Roman"/>
                <a:cs typeface="Times New Roman"/>
              </a:rPr>
              <a:t>which </a:t>
            </a:r>
            <a:r>
              <a:rPr sz="2200" spc="5" dirty="0">
                <a:latin typeface="Times New Roman"/>
                <a:cs typeface="Times New Roman"/>
              </a:rPr>
              <a:t>contains </a:t>
            </a:r>
            <a:r>
              <a:rPr sz="2200" spc="-5" dirty="0">
                <a:solidFill>
                  <a:srgbClr val="FF0000"/>
                </a:solidFill>
                <a:latin typeface="Times New Roman"/>
                <a:cs typeface="Times New Roman"/>
              </a:rPr>
              <a:t>link-layer </a:t>
            </a:r>
            <a:r>
              <a:rPr sz="2200" spc="5" dirty="0">
                <a:solidFill>
                  <a:srgbClr val="FF0000"/>
                </a:solidFill>
                <a:latin typeface="Times New Roman"/>
                <a:cs typeface="Times New Roman"/>
              </a:rPr>
              <a:t>addresses </a:t>
            </a:r>
            <a:r>
              <a:rPr sz="2200" dirty="0">
                <a:solidFill>
                  <a:srgbClr val="FF0000"/>
                </a:solidFill>
                <a:latin typeface="Times New Roman"/>
                <a:cs typeface="Times New Roman"/>
              </a:rPr>
              <a:t>of host or next hop</a:t>
            </a:r>
            <a:r>
              <a:rPr sz="2200" spc="-235" dirty="0">
                <a:solidFill>
                  <a:srgbClr val="FF0000"/>
                </a:solidFill>
                <a:latin typeface="Times New Roman"/>
                <a:cs typeface="Times New Roman"/>
              </a:rPr>
              <a:t> </a:t>
            </a:r>
            <a:r>
              <a:rPr sz="2200" spc="5" dirty="0">
                <a:latin typeface="Times New Roman"/>
                <a:cs typeface="Times New Roman"/>
              </a:rPr>
              <a:t>(router).</a:t>
            </a:r>
            <a:endParaRPr sz="2200">
              <a:latin typeface="Times New Roman"/>
              <a:cs typeface="Times New Roman"/>
            </a:endParaRPr>
          </a:p>
          <a:p>
            <a:pPr marL="697865" lvl="1" indent="-229235">
              <a:lnSpc>
                <a:spcPct val="100000"/>
              </a:lnSpc>
              <a:spcBef>
                <a:spcPts val="360"/>
              </a:spcBef>
              <a:buFont typeface="Arial"/>
              <a:buChar char="•"/>
              <a:tabLst>
                <a:tab pos="697865" algn="l"/>
                <a:tab pos="698500" algn="l"/>
              </a:tabLst>
            </a:pPr>
            <a:r>
              <a:rPr sz="2200" dirty="0">
                <a:latin typeface="Times New Roman"/>
                <a:cs typeface="Times New Roman"/>
              </a:rPr>
              <a:t>Resulting </a:t>
            </a:r>
            <a:r>
              <a:rPr sz="2200" spc="-5" dirty="0">
                <a:latin typeface="Times New Roman"/>
                <a:cs typeface="Times New Roman"/>
              </a:rPr>
              <a:t>link-layer </a:t>
            </a:r>
            <a:r>
              <a:rPr sz="2200" dirty="0">
                <a:latin typeface="Times New Roman"/>
                <a:cs typeface="Times New Roman"/>
              </a:rPr>
              <a:t>packet, which </a:t>
            </a:r>
            <a:r>
              <a:rPr sz="2200" spc="5" dirty="0">
                <a:latin typeface="Times New Roman"/>
                <a:cs typeface="Times New Roman"/>
              </a:rPr>
              <a:t>is called </a:t>
            </a:r>
            <a:r>
              <a:rPr sz="2200" dirty="0">
                <a:solidFill>
                  <a:srgbClr val="FF0000"/>
                </a:solidFill>
                <a:latin typeface="Times New Roman"/>
                <a:cs typeface="Times New Roman"/>
              </a:rPr>
              <a:t>a</a:t>
            </a:r>
            <a:r>
              <a:rPr sz="2200" spc="-185" dirty="0">
                <a:solidFill>
                  <a:srgbClr val="FF0000"/>
                </a:solidFill>
                <a:latin typeface="Times New Roman"/>
                <a:cs typeface="Times New Roman"/>
              </a:rPr>
              <a:t> </a:t>
            </a:r>
            <a:r>
              <a:rPr sz="2200" i="1" dirty="0">
                <a:solidFill>
                  <a:srgbClr val="FF0000"/>
                </a:solidFill>
                <a:latin typeface="Times New Roman"/>
                <a:cs typeface="Times New Roman"/>
              </a:rPr>
              <a:t>frame</a:t>
            </a:r>
            <a:r>
              <a:rPr sz="2200" dirty="0">
                <a:latin typeface="Times New Roman"/>
                <a:cs typeface="Times New Roman"/>
              </a:rPr>
              <a:t>.</a:t>
            </a:r>
            <a:endParaRPr sz="2200">
              <a:latin typeface="Times New Roman"/>
              <a:cs typeface="Times New Roman"/>
            </a:endParaRPr>
          </a:p>
          <a:p>
            <a:pPr marL="697865" lvl="1" indent="-229235">
              <a:lnSpc>
                <a:spcPct val="100000"/>
              </a:lnSpc>
              <a:spcBef>
                <a:spcPts val="360"/>
              </a:spcBef>
              <a:buFont typeface="Arial"/>
              <a:buChar char="•"/>
              <a:tabLst>
                <a:tab pos="697865" algn="l"/>
                <a:tab pos="698500" algn="l"/>
              </a:tabLst>
            </a:pPr>
            <a:r>
              <a:rPr sz="2200" spc="-5" dirty="0">
                <a:latin typeface="Times New Roman"/>
                <a:cs typeface="Times New Roman"/>
              </a:rPr>
              <a:t>Frame </a:t>
            </a:r>
            <a:r>
              <a:rPr sz="2200" spc="5" dirty="0">
                <a:latin typeface="Times New Roman"/>
                <a:cs typeface="Times New Roman"/>
              </a:rPr>
              <a:t>is </a:t>
            </a:r>
            <a:r>
              <a:rPr sz="2200" spc="5" dirty="0">
                <a:solidFill>
                  <a:srgbClr val="FF0000"/>
                </a:solidFill>
                <a:latin typeface="Times New Roman"/>
                <a:cs typeface="Times New Roman"/>
              </a:rPr>
              <a:t>passed to </a:t>
            </a:r>
            <a:r>
              <a:rPr sz="2200" dirty="0">
                <a:solidFill>
                  <a:srgbClr val="FF0000"/>
                </a:solidFill>
                <a:latin typeface="Times New Roman"/>
                <a:cs typeface="Times New Roman"/>
              </a:rPr>
              <a:t>physical</a:t>
            </a:r>
            <a:r>
              <a:rPr sz="2200" spc="-120" dirty="0">
                <a:solidFill>
                  <a:srgbClr val="FF0000"/>
                </a:solidFill>
                <a:latin typeface="Times New Roman"/>
                <a:cs typeface="Times New Roman"/>
              </a:rPr>
              <a:t> </a:t>
            </a:r>
            <a:r>
              <a:rPr sz="2200" spc="-20" dirty="0">
                <a:latin typeface="Times New Roman"/>
                <a:cs typeface="Times New Roman"/>
              </a:rPr>
              <a:t>layer.</a:t>
            </a:r>
            <a:endParaRPr sz="2200">
              <a:latin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244" y="662177"/>
            <a:ext cx="10295890" cy="636270"/>
          </a:xfrm>
          <a:prstGeom prst="rect">
            <a:avLst/>
          </a:prstGeom>
        </p:spPr>
        <p:txBody>
          <a:bodyPr vert="horz" wrap="square" lIns="0" tIns="13335" rIns="0" bIns="0" rtlCol="0">
            <a:spAutoFit/>
          </a:bodyPr>
          <a:lstStyle/>
          <a:p>
            <a:pPr marL="12700">
              <a:lnSpc>
                <a:spcPct val="100000"/>
              </a:lnSpc>
              <a:spcBef>
                <a:spcPts val="105"/>
              </a:spcBef>
            </a:pPr>
            <a:r>
              <a:rPr sz="4000" spc="5" dirty="0"/>
              <a:t>Decapsulation and </a:t>
            </a:r>
            <a:r>
              <a:rPr sz="4000" dirty="0"/>
              <a:t>Encapsulation at </a:t>
            </a:r>
            <a:r>
              <a:rPr sz="4000" spc="5" dirty="0"/>
              <a:t>the</a:t>
            </a:r>
            <a:r>
              <a:rPr sz="4000" spc="-190" dirty="0"/>
              <a:t> </a:t>
            </a:r>
            <a:r>
              <a:rPr sz="4000" spc="5" dirty="0"/>
              <a:t>Router</a:t>
            </a:r>
            <a:endParaRPr sz="4000"/>
          </a:p>
        </p:txBody>
      </p:sp>
      <p:sp>
        <p:nvSpPr>
          <p:cNvPr id="3" name="object 3"/>
          <p:cNvSpPr txBox="1"/>
          <p:nvPr/>
        </p:nvSpPr>
        <p:spPr>
          <a:xfrm>
            <a:off x="917244" y="1820963"/>
            <a:ext cx="10178415" cy="4612005"/>
          </a:xfrm>
          <a:prstGeom prst="rect">
            <a:avLst/>
          </a:prstGeom>
        </p:spPr>
        <p:txBody>
          <a:bodyPr vert="horz" wrap="square" lIns="0" tIns="58419" rIns="0" bIns="0" rtlCol="0">
            <a:spAutoFit/>
          </a:bodyPr>
          <a:lstStyle/>
          <a:p>
            <a:pPr marL="241300" indent="-228600">
              <a:lnSpc>
                <a:spcPct val="100000"/>
              </a:lnSpc>
              <a:spcBef>
                <a:spcPts val="459"/>
              </a:spcBef>
              <a:buFont typeface="Arial"/>
              <a:buChar char="•"/>
              <a:tabLst>
                <a:tab pos="240665" algn="l"/>
                <a:tab pos="241300" algn="l"/>
              </a:tabLst>
            </a:pPr>
            <a:r>
              <a:rPr sz="2200" dirty="0">
                <a:latin typeface="Times New Roman"/>
                <a:cs typeface="Times New Roman"/>
              </a:rPr>
              <a:t>Both decapsulation </a:t>
            </a:r>
            <a:r>
              <a:rPr sz="2200" spc="5" dirty="0">
                <a:latin typeface="Times New Roman"/>
                <a:cs typeface="Times New Roman"/>
              </a:rPr>
              <a:t>and </a:t>
            </a:r>
            <a:r>
              <a:rPr sz="2200" dirty="0">
                <a:latin typeface="Times New Roman"/>
                <a:cs typeface="Times New Roman"/>
              </a:rPr>
              <a:t>encapsulation </a:t>
            </a:r>
            <a:r>
              <a:rPr sz="2200" spc="5" dirty="0">
                <a:latin typeface="Times New Roman"/>
                <a:cs typeface="Times New Roman"/>
              </a:rPr>
              <a:t>is </a:t>
            </a:r>
            <a:r>
              <a:rPr sz="2200" dirty="0">
                <a:latin typeface="Times New Roman"/>
                <a:cs typeface="Times New Roman"/>
              </a:rPr>
              <a:t>performed at router </a:t>
            </a:r>
            <a:r>
              <a:rPr sz="2200" spc="5" dirty="0">
                <a:latin typeface="Times New Roman"/>
                <a:cs typeface="Times New Roman"/>
              </a:rPr>
              <a:t>because it is connected</a:t>
            </a:r>
            <a:r>
              <a:rPr sz="2200" spc="-385" dirty="0">
                <a:latin typeface="Times New Roman"/>
                <a:cs typeface="Times New Roman"/>
              </a:rPr>
              <a:t> </a:t>
            </a:r>
            <a:r>
              <a:rPr sz="2200" spc="5" dirty="0">
                <a:latin typeface="Times New Roman"/>
                <a:cs typeface="Times New Roman"/>
              </a:rPr>
              <a:t>to</a:t>
            </a:r>
            <a:endParaRPr sz="2200">
              <a:latin typeface="Times New Roman"/>
              <a:cs typeface="Times New Roman"/>
            </a:endParaRPr>
          </a:p>
          <a:p>
            <a:pPr marL="241300">
              <a:lnSpc>
                <a:spcPct val="100000"/>
              </a:lnSpc>
              <a:spcBef>
                <a:spcPts val="360"/>
              </a:spcBef>
            </a:pPr>
            <a:r>
              <a:rPr sz="2200" dirty="0">
                <a:latin typeface="Times New Roman"/>
                <a:cs typeface="Times New Roman"/>
              </a:rPr>
              <a:t>two or </a:t>
            </a:r>
            <a:r>
              <a:rPr sz="2200" spc="-5" dirty="0">
                <a:latin typeface="Times New Roman"/>
                <a:cs typeface="Times New Roman"/>
              </a:rPr>
              <a:t>more</a:t>
            </a:r>
            <a:r>
              <a:rPr sz="2200" spc="-25" dirty="0">
                <a:latin typeface="Times New Roman"/>
                <a:cs typeface="Times New Roman"/>
              </a:rPr>
              <a:t> </a:t>
            </a:r>
            <a:r>
              <a:rPr sz="2200" dirty="0">
                <a:latin typeface="Times New Roman"/>
                <a:cs typeface="Times New Roman"/>
              </a:rPr>
              <a:t>links.</a:t>
            </a:r>
            <a:endParaRPr sz="2200">
              <a:latin typeface="Times New Roman"/>
              <a:cs typeface="Times New Roman"/>
            </a:endParaRPr>
          </a:p>
          <a:p>
            <a:pPr marL="527685" indent="-515620">
              <a:lnSpc>
                <a:spcPct val="100000"/>
              </a:lnSpc>
              <a:spcBef>
                <a:spcPts val="385"/>
              </a:spcBef>
              <a:buAutoNum type="arabicPeriod"/>
              <a:tabLst>
                <a:tab pos="527685" algn="l"/>
                <a:tab pos="528320" algn="l"/>
              </a:tabLst>
            </a:pPr>
            <a:r>
              <a:rPr sz="2200" dirty="0">
                <a:latin typeface="Times New Roman"/>
                <a:cs typeface="Times New Roman"/>
              </a:rPr>
              <a:t>Set of </a:t>
            </a:r>
            <a:r>
              <a:rPr sz="2200" spc="5" dirty="0">
                <a:solidFill>
                  <a:srgbClr val="FF0000"/>
                </a:solidFill>
                <a:latin typeface="Times New Roman"/>
                <a:cs typeface="Times New Roman"/>
              </a:rPr>
              <a:t>bits </a:t>
            </a:r>
            <a:r>
              <a:rPr sz="2200" spc="5" dirty="0">
                <a:latin typeface="Times New Roman"/>
                <a:cs typeface="Times New Roman"/>
              </a:rPr>
              <a:t>are </a:t>
            </a:r>
            <a:r>
              <a:rPr sz="2200" dirty="0">
                <a:solidFill>
                  <a:srgbClr val="FF0000"/>
                </a:solidFill>
                <a:latin typeface="Times New Roman"/>
                <a:cs typeface="Times New Roman"/>
              </a:rPr>
              <a:t>delivered </a:t>
            </a:r>
            <a:r>
              <a:rPr sz="2200" spc="5" dirty="0">
                <a:solidFill>
                  <a:srgbClr val="FF0000"/>
                </a:solidFill>
                <a:latin typeface="Times New Roman"/>
                <a:cs typeface="Times New Roman"/>
              </a:rPr>
              <a:t>to </a:t>
            </a:r>
            <a:r>
              <a:rPr sz="2200" spc="-5" dirty="0">
                <a:solidFill>
                  <a:srgbClr val="FF0000"/>
                </a:solidFill>
                <a:latin typeface="Times New Roman"/>
                <a:cs typeface="Times New Roman"/>
              </a:rPr>
              <a:t>DLL</a:t>
            </a:r>
            <a:r>
              <a:rPr sz="2200" spc="-5" dirty="0">
                <a:latin typeface="Times New Roman"/>
                <a:cs typeface="Times New Roman"/>
              </a:rPr>
              <a:t>. </a:t>
            </a:r>
            <a:r>
              <a:rPr sz="2200" dirty="0">
                <a:latin typeface="Times New Roman"/>
                <a:cs typeface="Times New Roman"/>
              </a:rPr>
              <a:t>DLL </a:t>
            </a:r>
            <a:r>
              <a:rPr sz="2200" dirty="0">
                <a:solidFill>
                  <a:srgbClr val="FF0000"/>
                </a:solidFill>
                <a:latin typeface="Times New Roman"/>
                <a:cs typeface="Times New Roman"/>
              </a:rPr>
              <a:t>decapsulates datagram </a:t>
            </a:r>
            <a:r>
              <a:rPr sz="2200" spc="5" dirty="0">
                <a:latin typeface="Times New Roman"/>
                <a:cs typeface="Times New Roman"/>
              </a:rPr>
              <a:t>from </a:t>
            </a:r>
            <a:r>
              <a:rPr sz="2200" spc="-5" dirty="0">
                <a:latin typeface="Times New Roman"/>
                <a:cs typeface="Times New Roman"/>
              </a:rPr>
              <a:t>frame </a:t>
            </a:r>
            <a:r>
              <a:rPr sz="2200" spc="5" dirty="0">
                <a:latin typeface="Times New Roman"/>
                <a:cs typeface="Times New Roman"/>
              </a:rPr>
              <a:t>and </a:t>
            </a:r>
            <a:r>
              <a:rPr sz="2200" spc="5" dirty="0">
                <a:solidFill>
                  <a:srgbClr val="FF0000"/>
                </a:solidFill>
                <a:latin typeface="Times New Roman"/>
                <a:cs typeface="Times New Roman"/>
              </a:rPr>
              <a:t>passes</a:t>
            </a:r>
            <a:r>
              <a:rPr sz="2200" spc="-345" dirty="0">
                <a:solidFill>
                  <a:srgbClr val="FF0000"/>
                </a:solidFill>
                <a:latin typeface="Times New Roman"/>
                <a:cs typeface="Times New Roman"/>
              </a:rPr>
              <a:t> </a:t>
            </a:r>
            <a:r>
              <a:rPr sz="2200" spc="5" dirty="0">
                <a:solidFill>
                  <a:srgbClr val="FF0000"/>
                </a:solidFill>
                <a:latin typeface="Times New Roman"/>
                <a:cs typeface="Times New Roman"/>
              </a:rPr>
              <a:t>it</a:t>
            </a:r>
            <a:endParaRPr sz="2200">
              <a:latin typeface="Times New Roman"/>
              <a:cs typeface="Times New Roman"/>
            </a:endParaRPr>
          </a:p>
          <a:p>
            <a:pPr marL="527685">
              <a:lnSpc>
                <a:spcPct val="100000"/>
              </a:lnSpc>
              <a:spcBef>
                <a:spcPts val="360"/>
              </a:spcBef>
            </a:pPr>
            <a:r>
              <a:rPr sz="2200" spc="5" dirty="0">
                <a:solidFill>
                  <a:srgbClr val="FF0000"/>
                </a:solidFill>
                <a:latin typeface="Times New Roman"/>
                <a:cs typeface="Times New Roman"/>
              </a:rPr>
              <a:t>to </a:t>
            </a:r>
            <a:r>
              <a:rPr sz="2200" dirty="0">
                <a:solidFill>
                  <a:srgbClr val="FF0000"/>
                </a:solidFill>
                <a:latin typeface="Times New Roman"/>
                <a:cs typeface="Times New Roman"/>
              </a:rPr>
              <a:t>network</a:t>
            </a:r>
            <a:r>
              <a:rPr sz="2200" spc="-50" dirty="0">
                <a:solidFill>
                  <a:srgbClr val="FF0000"/>
                </a:solidFill>
                <a:latin typeface="Times New Roman"/>
                <a:cs typeface="Times New Roman"/>
              </a:rPr>
              <a:t> </a:t>
            </a:r>
            <a:r>
              <a:rPr sz="2200" spc="-20" dirty="0">
                <a:latin typeface="Times New Roman"/>
                <a:cs typeface="Times New Roman"/>
              </a:rPr>
              <a:t>layer.</a:t>
            </a:r>
            <a:endParaRPr sz="2200">
              <a:latin typeface="Times New Roman"/>
              <a:cs typeface="Times New Roman"/>
            </a:endParaRPr>
          </a:p>
          <a:p>
            <a:pPr marL="527685" indent="-515620">
              <a:lnSpc>
                <a:spcPct val="100000"/>
              </a:lnSpc>
              <a:spcBef>
                <a:spcPts val="385"/>
              </a:spcBef>
              <a:buAutoNum type="arabicPeriod" startAt="2"/>
              <a:tabLst>
                <a:tab pos="527685" algn="l"/>
                <a:tab pos="528320" algn="l"/>
              </a:tabLst>
            </a:pPr>
            <a:r>
              <a:rPr sz="2200" dirty="0">
                <a:latin typeface="Times New Roman"/>
                <a:cs typeface="Times New Roman"/>
              </a:rPr>
              <a:t>Network layer only </a:t>
            </a:r>
            <a:r>
              <a:rPr sz="2200" spc="5" dirty="0">
                <a:solidFill>
                  <a:srgbClr val="FF0000"/>
                </a:solidFill>
                <a:latin typeface="Times New Roman"/>
                <a:cs typeface="Times New Roman"/>
              </a:rPr>
              <a:t>inspects source and </a:t>
            </a:r>
            <a:r>
              <a:rPr sz="2200" dirty="0">
                <a:solidFill>
                  <a:srgbClr val="FF0000"/>
                </a:solidFill>
                <a:latin typeface="Times New Roman"/>
                <a:cs typeface="Times New Roman"/>
              </a:rPr>
              <a:t>destination addresses </a:t>
            </a:r>
            <a:r>
              <a:rPr sz="2200" spc="5" dirty="0">
                <a:latin typeface="Times New Roman"/>
                <a:cs typeface="Times New Roman"/>
              </a:rPr>
              <a:t>in </a:t>
            </a:r>
            <a:r>
              <a:rPr sz="2200" dirty="0">
                <a:latin typeface="Times New Roman"/>
                <a:cs typeface="Times New Roman"/>
              </a:rPr>
              <a:t>datagram header</a:t>
            </a:r>
            <a:r>
              <a:rPr sz="2200" spc="-335" dirty="0">
                <a:latin typeface="Times New Roman"/>
                <a:cs typeface="Times New Roman"/>
              </a:rPr>
              <a:t> </a:t>
            </a:r>
            <a:r>
              <a:rPr sz="2200" spc="5" dirty="0">
                <a:latin typeface="Times New Roman"/>
                <a:cs typeface="Times New Roman"/>
              </a:rPr>
              <a:t>and</a:t>
            </a:r>
            <a:endParaRPr sz="2200">
              <a:latin typeface="Times New Roman"/>
              <a:cs typeface="Times New Roman"/>
            </a:endParaRPr>
          </a:p>
          <a:p>
            <a:pPr marL="527685">
              <a:lnSpc>
                <a:spcPct val="100000"/>
              </a:lnSpc>
              <a:spcBef>
                <a:spcPts val="360"/>
              </a:spcBef>
            </a:pPr>
            <a:r>
              <a:rPr sz="2200" spc="5" dirty="0">
                <a:solidFill>
                  <a:srgbClr val="FF0000"/>
                </a:solidFill>
                <a:latin typeface="Times New Roman"/>
                <a:cs typeface="Times New Roman"/>
              </a:rPr>
              <a:t>consults its </a:t>
            </a:r>
            <a:r>
              <a:rPr sz="2200" dirty="0">
                <a:solidFill>
                  <a:srgbClr val="FF0000"/>
                </a:solidFill>
                <a:latin typeface="Times New Roman"/>
                <a:cs typeface="Times New Roman"/>
              </a:rPr>
              <a:t>forwarding </a:t>
            </a:r>
            <a:r>
              <a:rPr sz="2200" spc="5" dirty="0">
                <a:solidFill>
                  <a:srgbClr val="FF0000"/>
                </a:solidFill>
                <a:latin typeface="Times New Roman"/>
                <a:cs typeface="Times New Roman"/>
              </a:rPr>
              <a:t>table to find </a:t>
            </a:r>
            <a:r>
              <a:rPr sz="2200" dirty="0">
                <a:solidFill>
                  <a:srgbClr val="FF0000"/>
                </a:solidFill>
                <a:latin typeface="Times New Roman"/>
                <a:cs typeface="Times New Roman"/>
              </a:rPr>
              <a:t>the next</a:t>
            </a:r>
            <a:r>
              <a:rPr sz="2200" spc="-270" dirty="0">
                <a:solidFill>
                  <a:srgbClr val="FF0000"/>
                </a:solidFill>
                <a:latin typeface="Times New Roman"/>
                <a:cs typeface="Times New Roman"/>
              </a:rPr>
              <a:t> </a:t>
            </a:r>
            <a:r>
              <a:rPr sz="2200" dirty="0">
                <a:solidFill>
                  <a:srgbClr val="FF0000"/>
                </a:solidFill>
                <a:latin typeface="Times New Roman"/>
                <a:cs typeface="Times New Roman"/>
              </a:rPr>
              <a:t>hop</a:t>
            </a:r>
            <a:r>
              <a:rPr sz="2200" dirty="0">
                <a:latin typeface="Times New Roman"/>
                <a:cs typeface="Times New Roman"/>
              </a:rPr>
              <a:t>.</a:t>
            </a:r>
            <a:endParaRPr sz="2200">
              <a:latin typeface="Times New Roman"/>
              <a:cs typeface="Times New Roman"/>
            </a:endParaRPr>
          </a:p>
          <a:p>
            <a:pPr marL="697865" lvl="1" indent="-229235">
              <a:lnSpc>
                <a:spcPct val="100000"/>
              </a:lnSpc>
              <a:spcBef>
                <a:spcPts val="365"/>
              </a:spcBef>
              <a:buFont typeface="Arial"/>
              <a:buChar char="•"/>
              <a:tabLst>
                <a:tab pos="697865" algn="l"/>
                <a:tab pos="698500" algn="l"/>
              </a:tabLst>
            </a:pPr>
            <a:r>
              <a:rPr sz="2200" dirty="0">
                <a:latin typeface="Times New Roman"/>
                <a:cs typeface="Times New Roman"/>
              </a:rPr>
              <a:t>Contents of datagram </a:t>
            </a:r>
            <a:r>
              <a:rPr sz="2200" spc="5" dirty="0">
                <a:latin typeface="Times New Roman"/>
                <a:cs typeface="Times New Roman"/>
              </a:rPr>
              <a:t>should </a:t>
            </a:r>
            <a:r>
              <a:rPr sz="2200" dirty="0">
                <a:latin typeface="Times New Roman"/>
                <a:cs typeface="Times New Roman"/>
              </a:rPr>
              <a:t>not be changed by network layer </a:t>
            </a:r>
            <a:r>
              <a:rPr sz="2200" spc="5" dirty="0">
                <a:latin typeface="Times New Roman"/>
                <a:cs typeface="Times New Roman"/>
              </a:rPr>
              <a:t>in </a:t>
            </a:r>
            <a:r>
              <a:rPr sz="2200" dirty="0">
                <a:latin typeface="Times New Roman"/>
                <a:cs typeface="Times New Roman"/>
              </a:rPr>
              <a:t>the router</a:t>
            </a:r>
            <a:r>
              <a:rPr sz="2200" spc="-220" dirty="0">
                <a:latin typeface="Times New Roman"/>
                <a:cs typeface="Times New Roman"/>
              </a:rPr>
              <a:t> </a:t>
            </a:r>
            <a:r>
              <a:rPr sz="2200" dirty="0">
                <a:latin typeface="Times New Roman"/>
                <a:cs typeface="Times New Roman"/>
              </a:rPr>
              <a:t>unless</a:t>
            </a:r>
            <a:endParaRPr sz="2200">
              <a:latin typeface="Times New Roman"/>
              <a:cs typeface="Times New Roman"/>
            </a:endParaRPr>
          </a:p>
          <a:p>
            <a:pPr marL="697865">
              <a:lnSpc>
                <a:spcPct val="100000"/>
              </a:lnSpc>
              <a:spcBef>
                <a:spcPts val="385"/>
              </a:spcBef>
            </a:pPr>
            <a:r>
              <a:rPr sz="2200" spc="5" dirty="0">
                <a:latin typeface="Times New Roman"/>
                <a:cs typeface="Times New Roman"/>
              </a:rPr>
              <a:t>there is </a:t>
            </a:r>
            <a:r>
              <a:rPr sz="2200" dirty="0">
                <a:latin typeface="Times New Roman"/>
                <a:cs typeface="Times New Roman"/>
              </a:rPr>
              <a:t>a need </a:t>
            </a:r>
            <a:r>
              <a:rPr sz="2200" spc="5" dirty="0">
                <a:latin typeface="Times New Roman"/>
                <a:cs typeface="Times New Roman"/>
              </a:rPr>
              <a:t>to </a:t>
            </a:r>
            <a:r>
              <a:rPr sz="2200" spc="-5" dirty="0">
                <a:latin typeface="Times New Roman"/>
                <a:cs typeface="Times New Roman"/>
              </a:rPr>
              <a:t>fragment </a:t>
            </a:r>
            <a:r>
              <a:rPr sz="2200" spc="5" dirty="0">
                <a:latin typeface="Times New Roman"/>
                <a:cs typeface="Times New Roman"/>
              </a:rPr>
              <a:t>the </a:t>
            </a:r>
            <a:r>
              <a:rPr sz="2200" dirty="0">
                <a:latin typeface="Times New Roman"/>
                <a:cs typeface="Times New Roman"/>
              </a:rPr>
              <a:t>datagram </a:t>
            </a:r>
            <a:r>
              <a:rPr sz="2200" spc="5" dirty="0">
                <a:latin typeface="Times New Roman"/>
                <a:cs typeface="Times New Roman"/>
              </a:rPr>
              <a:t>if it is too big to </a:t>
            </a:r>
            <a:r>
              <a:rPr sz="2200" dirty="0">
                <a:latin typeface="Times New Roman"/>
                <a:cs typeface="Times New Roman"/>
              </a:rPr>
              <a:t>be </a:t>
            </a:r>
            <a:r>
              <a:rPr sz="2200" spc="5" dirty="0">
                <a:latin typeface="Times New Roman"/>
                <a:cs typeface="Times New Roman"/>
              </a:rPr>
              <a:t>passed </a:t>
            </a:r>
            <a:r>
              <a:rPr sz="2200" dirty="0">
                <a:latin typeface="Times New Roman"/>
                <a:cs typeface="Times New Roman"/>
              </a:rPr>
              <a:t>through </a:t>
            </a:r>
            <a:r>
              <a:rPr sz="2200" spc="5" dirty="0">
                <a:latin typeface="Times New Roman"/>
                <a:cs typeface="Times New Roman"/>
              </a:rPr>
              <a:t>the</a:t>
            </a:r>
            <a:r>
              <a:rPr sz="2200" spc="-335" dirty="0">
                <a:latin typeface="Times New Roman"/>
                <a:cs typeface="Times New Roman"/>
              </a:rPr>
              <a:t> </a:t>
            </a:r>
            <a:r>
              <a:rPr sz="2200" dirty="0">
                <a:latin typeface="Times New Roman"/>
                <a:cs typeface="Times New Roman"/>
              </a:rPr>
              <a:t>next</a:t>
            </a:r>
            <a:endParaRPr sz="2200">
              <a:latin typeface="Times New Roman"/>
              <a:cs typeface="Times New Roman"/>
            </a:endParaRPr>
          </a:p>
          <a:p>
            <a:pPr marL="697865">
              <a:lnSpc>
                <a:spcPct val="100000"/>
              </a:lnSpc>
              <a:spcBef>
                <a:spcPts val="360"/>
              </a:spcBef>
            </a:pPr>
            <a:r>
              <a:rPr sz="2200" spc="-5" dirty="0">
                <a:latin typeface="Times New Roman"/>
                <a:cs typeface="Times New Roman"/>
              </a:rPr>
              <a:t>link.</a:t>
            </a:r>
            <a:endParaRPr sz="2200">
              <a:latin typeface="Times New Roman"/>
              <a:cs typeface="Times New Roman"/>
            </a:endParaRPr>
          </a:p>
          <a:p>
            <a:pPr marL="697865" lvl="1" indent="-229235">
              <a:lnSpc>
                <a:spcPct val="100000"/>
              </a:lnSpc>
              <a:spcBef>
                <a:spcPts val="385"/>
              </a:spcBef>
              <a:buFont typeface="Arial"/>
              <a:buChar char="•"/>
              <a:tabLst>
                <a:tab pos="697865" algn="l"/>
                <a:tab pos="698500" algn="l"/>
              </a:tabLst>
            </a:pPr>
            <a:r>
              <a:rPr sz="2200" dirty="0">
                <a:latin typeface="Times New Roman"/>
                <a:cs typeface="Times New Roman"/>
              </a:rPr>
              <a:t>Datagram </a:t>
            </a:r>
            <a:r>
              <a:rPr sz="2200" spc="5" dirty="0">
                <a:latin typeface="Times New Roman"/>
                <a:cs typeface="Times New Roman"/>
              </a:rPr>
              <a:t>is then passed to </a:t>
            </a:r>
            <a:r>
              <a:rPr sz="2200" dirty="0">
                <a:latin typeface="Times New Roman"/>
                <a:cs typeface="Times New Roman"/>
              </a:rPr>
              <a:t>DLL of next</a:t>
            </a:r>
            <a:r>
              <a:rPr sz="2200" spc="-275" dirty="0">
                <a:latin typeface="Times New Roman"/>
                <a:cs typeface="Times New Roman"/>
              </a:rPr>
              <a:t> </a:t>
            </a:r>
            <a:r>
              <a:rPr sz="2200" spc="-5" dirty="0">
                <a:latin typeface="Times New Roman"/>
                <a:cs typeface="Times New Roman"/>
              </a:rPr>
              <a:t>link.</a:t>
            </a:r>
            <a:endParaRPr sz="2200">
              <a:latin typeface="Times New Roman"/>
              <a:cs typeface="Times New Roman"/>
            </a:endParaRPr>
          </a:p>
          <a:p>
            <a:pPr marL="527685" indent="-515620">
              <a:lnSpc>
                <a:spcPct val="100000"/>
              </a:lnSpc>
              <a:spcBef>
                <a:spcPts val="360"/>
              </a:spcBef>
              <a:buAutoNum type="arabicPeriod" startAt="3"/>
              <a:tabLst>
                <a:tab pos="527685" algn="l"/>
                <a:tab pos="528320" algn="l"/>
              </a:tabLst>
            </a:pPr>
            <a:r>
              <a:rPr sz="2200" dirty="0">
                <a:latin typeface="Times New Roman"/>
                <a:cs typeface="Times New Roman"/>
              </a:rPr>
              <a:t>DLL of next </a:t>
            </a:r>
            <a:r>
              <a:rPr sz="2200" spc="5" dirty="0">
                <a:latin typeface="Times New Roman"/>
                <a:cs typeface="Times New Roman"/>
              </a:rPr>
              <a:t>link </a:t>
            </a:r>
            <a:r>
              <a:rPr sz="2200" dirty="0">
                <a:solidFill>
                  <a:srgbClr val="FF0000"/>
                </a:solidFill>
                <a:latin typeface="Times New Roman"/>
                <a:cs typeface="Times New Roman"/>
              </a:rPr>
              <a:t>encapsulates the datagram </a:t>
            </a:r>
            <a:r>
              <a:rPr sz="2200" spc="5" dirty="0">
                <a:latin typeface="Times New Roman"/>
                <a:cs typeface="Times New Roman"/>
              </a:rPr>
              <a:t>in </a:t>
            </a:r>
            <a:r>
              <a:rPr sz="2200" dirty="0">
                <a:latin typeface="Times New Roman"/>
                <a:cs typeface="Times New Roman"/>
              </a:rPr>
              <a:t>a </a:t>
            </a:r>
            <a:r>
              <a:rPr sz="2200" spc="-5" dirty="0">
                <a:latin typeface="Times New Roman"/>
                <a:cs typeface="Times New Roman"/>
              </a:rPr>
              <a:t>frame </a:t>
            </a:r>
            <a:r>
              <a:rPr sz="2200" dirty="0">
                <a:latin typeface="Times New Roman"/>
                <a:cs typeface="Times New Roman"/>
              </a:rPr>
              <a:t>and </a:t>
            </a:r>
            <a:r>
              <a:rPr sz="2200" dirty="0">
                <a:solidFill>
                  <a:srgbClr val="FF0000"/>
                </a:solidFill>
                <a:latin typeface="Times New Roman"/>
                <a:cs typeface="Times New Roman"/>
              </a:rPr>
              <a:t>passes it </a:t>
            </a:r>
            <a:r>
              <a:rPr sz="2200" spc="5" dirty="0">
                <a:solidFill>
                  <a:srgbClr val="FF0000"/>
                </a:solidFill>
                <a:latin typeface="Times New Roman"/>
                <a:cs typeface="Times New Roman"/>
              </a:rPr>
              <a:t>to </a:t>
            </a:r>
            <a:r>
              <a:rPr sz="2200" dirty="0">
                <a:solidFill>
                  <a:srgbClr val="FF0000"/>
                </a:solidFill>
                <a:latin typeface="Times New Roman"/>
                <a:cs typeface="Times New Roman"/>
              </a:rPr>
              <a:t>physical</a:t>
            </a:r>
            <a:r>
              <a:rPr sz="2200" spc="-320" dirty="0">
                <a:solidFill>
                  <a:srgbClr val="FF0000"/>
                </a:solidFill>
                <a:latin typeface="Times New Roman"/>
                <a:cs typeface="Times New Roman"/>
              </a:rPr>
              <a:t> </a:t>
            </a:r>
            <a:r>
              <a:rPr sz="2200" dirty="0">
                <a:latin typeface="Times New Roman"/>
                <a:cs typeface="Times New Roman"/>
              </a:rPr>
              <a:t>layer</a:t>
            </a:r>
            <a:endParaRPr sz="2200">
              <a:latin typeface="Times New Roman"/>
              <a:cs typeface="Times New Roman"/>
            </a:endParaRPr>
          </a:p>
          <a:p>
            <a:pPr marL="527685">
              <a:lnSpc>
                <a:spcPct val="100000"/>
              </a:lnSpc>
              <a:spcBef>
                <a:spcPts val="365"/>
              </a:spcBef>
            </a:pPr>
            <a:r>
              <a:rPr sz="2200" spc="5" dirty="0">
                <a:latin typeface="Times New Roman"/>
                <a:cs typeface="Times New Roman"/>
              </a:rPr>
              <a:t>for</a:t>
            </a:r>
            <a:r>
              <a:rPr sz="2200" spc="-25" dirty="0">
                <a:latin typeface="Times New Roman"/>
                <a:cs typeface="Times New Roman"/>
              </a:rPr>
              <a:t> </a:t>
            </a:r>
            <a:r>
              <a:rPr sz="2200" dirty="0">
                <a:latin typeface="Times New Roman"/>
                <a:cs typeface="Times New Roman"/>
              </a:rPr>
              <a:t>transmission.</a:t>
            </a:r>
            <a:endParaRPr sz="2200">
              <a:latin typeface="Times New Roman"/>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244" y="628345"/>
            <a:ext cx="9029065" cy="695325"/>
          </a:xfrm>
          <a:prstGeom prst="rect">
            <a:avLst/>
          </a:prstGeom>
        </p:spPr>
        <p:txBody>
          <a:bodyPr vert="horz" wrap="square" lIns="0" tIns="12065" rIns="0" bIns="0" rtlCol="0">
            <a:spAutoFit/>
          </a:bodyPr>
          <a:lstStyle/>
          <a:p>
            <a:pPr marL="12700">
              <a:lnSpc>
                <a:spcPct val="100000"/>
              </a:lnSpc>
              <a:spcBef>
                <a:spcPts val="95"/>
              </a:spcBef>
            </a:pPr>
            <a:r>
              <a:rPr spc="-5" dirty="0"/>
              <a:t>Decapsulation at the Destination</a:t>
            </a:r>
            <a:r>
              <a:rPr spc="55" dirty="0"/>
              <a:t> </a:t>
            </a:r>
            <a:r>
              <a:rPr spc="-5" dirty="0"/>
              <a:t>Host</a:t>
            </a:r>
          </a:p>
        </p:txBody>
      </p:sp>
      <p:sp>
        <p:nvSpPr>
          <p:cNvPr id="3" name="object 3"/>
          <p:cNvSpPr txBox="1"/>
          <p:nvPr/>
        </p:nvSpPr>
        <p:spPr>
          <a:xfrm>
            <a:off x="917244" y="1819744"/>
            <a:ext cx="9431655" cy="2526030"/>
          </a:xfrm>
          <a:prstGeom prst="rect">
            <a:avLst/>
          </a:prstGeom>
        </p:spPr>
        <p:txBody>
          <a:bodyPr vert="horz" wrap="square" lIns="0" tIns="61594" rIns="0" bIns="0" rtlCol="0">
            <a:spAutoFit/>
          </a:bodyPr>
          <a:lstStyle/>
          <a:p>
            <a:pPr marL="241300" indent="-228600">
              <a:lnSpc>
                <a:spcPct val="100000"/>
              </a:lnSpc>
              <a:spcBef>
                <a:spcPts val="484"/>
              </a:spcBef>
              <a:buFont typeface="Arial"/>
              <a:buChar char="•"/>
              <a:tabLst>
                <a:tab pos="241300" algn="l"/>
              </a:tabLst>
            </a:pPr>
            <a:r>
              <a:rPr sz="2400" dirty="0">
                <a:latin typeface="Times New Roman"/>
                <a:cs typeface="Times New Roman"/>
              </a:rPr>
              <a:t>At the </a:t>
            </a:r>
            <a:r>
              <a:rPr sz="2400" spc="-5" dirty="0">
                <a:latin typeface="Times New Roman"/>
                <a:cs typeface="Times New Roman"/>
              </a:rPr>
              <a:t>destination </a:t>
            </a:r>
            <a:r>
              <a:rPr sz="2400" dirty="0">
                <a:latin typeface="Times New Roman"/>
                <a:cs typeface="Times New Roman"/>
              </a:rPr>
              <a:t>host, </a:t>
            </a:r>
            <a:r>
              <a:rPr sz="2400" spc="-10" dirty="0">
                <a:latin typeface="Times New Roman"/>
                <a:cs typeface="Times New Roman"/>
              </a:rPr>
              <a:t>each</a:t>
            </a:r>
            <a:r>
              <a:rPr sz="2400" spc="-45" dirty="0">
                <a:latin typeface="Times New Roman"/>
                <a:cs typeface="Times New Roman"/>
              </a:rPr>
              <a:t> </a:t>
            </a:r>
            <a:r>
              <a:rPr sz="2400" spc="-20" dirty="0">
                <a:latin typeface="Times New Roman"/>
                <a:cs typeface="Times New Roman"/>
              </a:rPr>
              <a:t>layer</a:t>
            </a:r>
            <a:endParaRPr sz="2400">
              <a:latin typeface="Times New Roman"/>
              <a:cs typeface="Times New Roman"/>
            </a:endParaRPr>
          </a:p>
          <a:p>
            <a:pPr marL="697865" lvl="1" indent="-229235">
              <a:lnSpc>
                <a:spcPct val="100000"/>
              </a:lnSpc>
              <a:spcBef>
                <a:spcPts val="385"/>
              </a:spcBef>
              <a:buFont typeface="Arial"/>
              <a:buChar char="•"/>
              <a:tabLst>
                <a:tab pos="698500" algn="l"/>
              </a:tabLst>
            </a:pPr>
            <a:r>
              <a:rPr sz="2400" dirty="0">
                <a:latin typeface="Times New Roman"/>
                <a:cs typeface="Times New Roman"/>
              </a:rPr>
              <a:t>Only </a:t>
            </a:r>
            <a:r>
              <a:rPr sz="2400" spc="-5" dirty="0">
                <a:solidFill>
                  <a:srgbClr val="FF0000"/>
                </a:solidFill>
                <a:latin typeface="Times New Roman"/>
                <a:cs typeface="Times New Roman"/>
              </a:rPr>
              <a:t>decapsulates </a:t>
            </a:r>
            <a:r>
              <a:rPr sz="2400" dirty="0">
                <a:latin typeface="Times New Roman"/>
                <a:cs typeface="Times New Roman"/>
              </a:rPr>
              <a:t>the </a:t>
            </a:r>
            <a:r>
              <a:rPr sz="2400" spc="-10" dirty="0">
                <a:latin typeface="Times New Roman"/>
                <a:cs typeface="Times New Roman"/>
              </a:rPr>
              <a:t>packet</a:t>
            </a:r>
            <a:r>
              <a:rPr sz="2400" spc="30" dirty="0">
                <a:latin typeface="Times New Roman"/>
                <a:cs typeface="Times New Roman"/>
              </a:rPr>
              <a:t> </a:t>
            </a:r>
            <a:r>
              <a:rPr sz="2400" spc="-5" dirty="0">
                <a:latin typeface="Times New Roman"/>
                <a:cs typeface="Times New Roman"/>
              </a:rPr>
              <a:t>received</a:t>
            </a:r>
            <a:endParaRPr sz="2400">
              <a:latin typeface="Times New Roman"/>
              <a:cs typeface="Times New Roman"/>
            </a:endParaRPr>
          </a:p>
          <a:p>
            <a:pPr marL="697865" lvl="1" indent="-229235">
              <a:lnSpc>
                <a:spcPct val="100000"/>
              </a:lnSpc>
              <a:spcBef>
                <a:spcPts val="409"/>
              </a:spcBef>
              <a:buFont typeface="Arial"/>
              <a:buChar char="•"/>
              <a:tabLst>
                <a:tab pos="698500" algn="l"/>
              </a:tabLst>
            </a:pPr>
            <a:r>
              <a:rPr sz="2400" spc="-5" dirty="0">
                <a:solidFill>
                  <a:srgbClr val="FF0000"/>
                </a:solidFill>
                <a:latin typeface="Times New Roman"/>
                <a:cs typeface="Times New Roman"/>
              </a:rPr>
              <a:t>Removes </a:t>
            </a:r>
            <a:r>
              <a:rPr sz="2400" dirty="0">
                <a:solidFill>
                  <a:srgbClr val="FF0000"/>
                </a:solidFill>
                <a:latin typeface="Times New Roman"/>
                <a:cs typeface="Times New Roman"/>
              </a:rPr>
              <a:t>the</a:t>
            </a:r>
            <a:r>
              <a:rPr sz="2400" spc="-10" dirty="0">
                <a:solidFill>
                  <a:srgbClr val="FF0000"/>
                </a:solidFill>
                <a:latin typeface="Times New Roman"/>
                <a:cs typeface="Times New Roman"/>
              </a:rPr>
              <a:t> </a:t>
            </a:r>
            <a:r>
              <a:rPr sz="2400" spc="-15" dirty="0">
                <a:solidFill>
                  <a:srgbClr val="FF0000"/>
                </a:solidFill>
                <a:latin typeface="Times New Roman"/>
                <a:cs typeface="Times New Roman"/>
              </a:rPr>
              <a:t>payload</a:t>
            </a:r>
            <a:endParaRPr sz="2400">
              <a:latin typeface="Times New Roman"/>
              <a:cs typeface="Times New Roman"/>
            </a:endParaRPr>
          </a:p>
          <a:p>
            <a:pPr marL="697865" marR="5080" lvl="1" indent="-228600">
              <a:lnSpc>
                <a:spcPct val="114199"/>
              </a:lnSpc>
              <a:buFont typeface="Arial"/>
              <a:buChar char="•"/>
              <a:tabLst>
                <a:tab pos="698500" algn="l"/>
              </a:tabLst>
            </a:pPr>
            <a:r>
              <a:rPr sz="2400" spc="-5" dirty="0">
                <a:solidFill>
                  <a:srgbClr val="FF0000"/>
                </a:solidFill>
                <a:latin typeface="Times New Roman"/>
                <a:cs typeface="Times New Roman"/>
              </a:rPr>
              <a:t>Delivers </a:t>
            </a:r>
            <a:r>
              <a:rPr sz="2400" dirty="0">
                <a:latin typeface="Times New Roman"/>
                <a:cs typeface="Times New Roman"/>
              </a:rPr>
              <a:t>the </a:t>
            </a:r>
            <a:r>
              <a:rPr sz="2400" spc="-15" dirty="0">
                <a:latin typeface="Times New Roman"/>
                <a:cs typeface="Times New Roman"/>
              </a:rPr>
              <a:t>payload </a:t>
            </a:r>
            <a:r>
              <a:rPr sz="2400" dirty="0">
                <a:solidFill>
                  <a:srgbClr val="FF0000"/>
                </a:solidFill>
                <a:latin typeface="Times New Roman"/>
                <a:cs typeface="Times New Roman"/>
              </a:rPr>
              <a:t>to the </a:t>
            </a:r>
            <a:r>
              <a:rPr sz="2400" spc="-5" dirty="0">
                <a:solidFill>
                  <a:srgbClr val="FF0000"/>
                </a:solidFill>
                <a:latin typeface="Times New Roman"/>
                <a:cs typeface="Times New Roman"/>
              </a:rPr>
              <a:t>next-higher </a:t>
            </a:r>
            <a:r>
              <a:rPr sz="2400" spc="-20" dirty="0">
                <a:solidFill>
                  <a:srgbClr val="FF0000"/>
                </a:solidFill>
                <a:latin typeface="Times New Roman"/>
                <a:cs typeface="Times New Roman"/>
              </a:rPr>
              <a:t>layer </a:t>
            </a:r>
            <a:r>
              <a:rPr sz="2400" spc="-5" dirty="0">
                <a:solidFill>
                  <a:srgbClr val="FF0000"/>
                </a:solidFill>
                <a:latin typeface="Times New Roman"/>
                <a:cs typeface="Times New Roman"/>
              </a:rPr>
              <a:t>protocol </a:t>
            </a:r>
            <a:r>
              <a:rPr sz="2400" dirty="0">
                <a:latin typeface="Times New Roman"/>
                <a:cs typeface="Times New Roman"/>
              </a:rPr>
              <a:t>until the </a:t>
            </a:r>
            <a:r>
              <a:rPr sz="2400" spc="-10" dirty="0">
                <a:latin typeface="Times New Roman"/>
                <a:cs typeface="Times New Roman"/>
              </a:rPr>
              <a:t>message  reaches </a:t>
            </a:r>
            <a:r>
              <a:rPr sz="2400" dirty="0">
                <a:latin typeface="Times New Roman"/>
                <a:cs typeface="Times New Roman"/>
              </a:rPr>
              <a:t>the </a:t>
            </a:r>
            <a:r>
              <a:rPr sz="2400" spc="-5" dirty="0">
                <a:latin typeface="Times New Roman"/>
                <a:cs typeface="Times New Roman"/>
              </a:rPr>
              <a:t>application</a:t>
            </a:r>
            <a:r>
              <a:rPr sz="2400" spc="35" dirty="0">
                <a:latin typeface="Times New Roman"/>
                <a:cs typeface="Times New Roman"/>
              </a:rPr>
              <a:t> </a:t>
            </a:r>
            <a:r>
              <a:rPr sz="2400" spc="-45" dirty="0">
                <a:latin typeface="Times New Roman"/>
                <a:cs typeface="Times New Roman"/>
              </a:rPr>
              <a:t>layer.</a:t>
            </a:r>
            <a:endParaRPr sz="2400">
              <a:latin typeface="Times New Roman"/>
              <a:cs typeface="Times New Roman"/>
            </a:endParaRPr>
          </a:p>
          <a:p>
            <a:pPr marL="241300" indent="-228600">
              <a:lnSpc>
                <a:spcPct val="100000"/>
              </a:lnSpc>
              <a:spcBef>
                <a:spcPts val="409"/>
              </a:spcBef>
              <a:buFont typeface="Arial"/>
              <a:buChar char="•"/>
              <a:tabLst>
                <a:tab pos="241300" algn="l"/>
              </a:tabLst>
            </a:pPr>
            <a:r>
              <a:rPr sz="2400" spc="-5" dirty="0">
                <a:latin typeface="Times New Roman"/>
                <a:cs typeface="Times New Roman"/>
              </a:rPr>
              <a:t>Decapsulation </a:t>
            </a:r>
            <a:r>
              <a:rPr sz="2400" dirty="0">
                <a:latin typeface="Times New Roman"/>
                <a:cs typeface="Times New Roman"/>
              </a:rPr>
              <a:t>involves </a:t>
            </a:r>
            <a:r>
              <a:rPr sz="2400" spc="-10" dirty="0">
                <a:solidFill>
                  <a:srgbClr val="FF0000"/>
                </a:solidFill>
                <a:latin typeface="Times New Roman"/>
                <a:cs typeface="Times New Roman"/>
              </a:rPr>
              <a:t>error</a:t>
            </a:r>
            <a:r>
              <a:rPr sz="2400" spc="5" dirty="0">
                <a:solidFill>
                  <a:srgbClr val="FF0000"/>
                </a:solidFill>
                <a:latin typeface="Times New Roman"/>
                <a:cs typeface="Times New Roman"/>
              </a:rPr>
              <a:t> </a:t>
            </a:r>
            <a:r>
              <a:rPr sz="2400" spc="-10" dirty="0">
                <a:solidFill>
                  <a:srgbClr val="FF0000"/>
                </a:solidFill>
                <a:latin typeface="Times New Roman"/>
                <a:cs typeface="Times New Roman"/>
              </a:rPr>
              <a:t>checking</a:t>
            </a:r>
            <a:r>
              <a:rPr sz="2400" spc="-10" dirty="0">
                <a:latin typeface="Times New Roman"/>
                <a:cs typeface="Times New Roman"/>
              </a:rPr>
              <a:t>.</a:t>
            </a:r>
            <a:endParaRPr sz="2400">
              <a:latin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244" y="628345"/>
            <a:ext cx="3585845" cy="695325"/>
          </a:xfrm>
          <a:prstGeom prst="rect">
            <a:avLst/>
          </a:prstGeom>
        </p:spPr>
        <p:txBody>
          <a:bodyPr vert="horz" wrap="square" lIns="0" tIns="12065" rIns="0" bIns="0" rtlCol="0">
            <a:spAutoFit/>
          </a:bodyPr>
          <a:lstStyle/>
          <a:p>
            <a:pPr marL="12700">
              <a:lnSpc>
                <a:spcPct val="100000"/>
              </a:lnSpc>
              <a:spcBef>
                <a:spcPts val="95"/>
              </a:spcBef>
            </a:pPr>
            <a:r>
              <a:rPr spc="-5" dirty="0"/>
              <a:t>OSI vs</a:t>
            </a:r>
            <a:r>
              <a:rPr spc="-130" dirty="0"/>
              <a:t> </a:t>
            </a:r>
            <a:r>
              <a:rPr spc="-5" dirty="0"/>
              <a:t>TCP/IP</a:t>
            </a:r>
          </a:p>
        </p:txBody>
      </p:sp>
      <p:grpSp>
        <p:nvGrpSpPr>
          <p:cNvPr id="3" name="object 3"/>
          <p:cNvGrpSpPr/>
          <p:nvPr/>
        </p:nvGrpSpPr>
        <p:grpSpPr>
          <a:xfrm>
            <a:off x="1898263" y="1922867"/>
            <a:ext cx="8088630" cy="4516755"/>
            <a:chOff x="1898263" y="1922867"/>
            <a:chExt cx="8088630" cy="4516755"/>
          </a:xfrm>
        </p:grpSpPr>
        <p:sp>
          <p:nvSpPr>
            <p:cNvPr id="4" name="object 4"/>
            <p:cNvSpPr/>
            <p:nvPr/>
          </p:nvSpPr>
          <p:spPr>
            <a:xfrm>
              <a:off x="1898263" y="5808217"/>
              <a:ext cx="8088630" cy="631190"/>
            </a:xfrm>
            <a:custGeom>
              <a:avLst/>
              <a:gdLst/>
              <a:ahLst/>
              <a:cxnLst/>
              <a:rect l="l" t="t" r="r" b="b"/>
              <a:pathLst>
                <a:path w="8088630" h="631189">
                  <a:moveTo>
                    <a:pt x="0" y="631016"/>
                  </a:moveTo>
                  <a:lnTo>
                    <a:pt x="8088268" y="631016"/>
                  </a:lnTo>
                  <a:lnTo>
                    <a:pt x="8088268" y="0"/>
                  </a:lnTo>
                  <a:lnTo>
                    <a:pt x="0" y="0"/>
                  </a:lnTo>
                  <a:lnTo>
                    <a:pt x="0" y="631016"/>
                  </a:lnTo>
                  <a:close/>
                </a:path>
              </a:pathLst>
            </a:custGeom>
            <a:solidFill>
              <a:srgbClr val="DDDDDD"/>
            </a:solidFill>
          </p:spPr>
          <p:txBody>
            <a:bodyPr wrap="square" lIns="0" tIns="0" rIns="0" bIns="0" rtlCol="0"/>
            <a:lstStyle/>
            <a:p>
              <a:endParaRPr/>
            </a:p>
          </p:txBody>
        </p:sp>
        <p:sp>
          <p:nvSpPr>
            <p:cNvPr id="5" name="object 5"/>
            <p:cNvSpPr/>
            <p:nvPr/>
          </p:nvSpPr>
          <p:spPr>
            <a:xfrm>
              <a:off x="1898263" y="5160774"/>
              <a:ext cx="8088630" cy="647700"/>
            </a:xfrm>
            <a:custGeom>
              <a:avLst/>
              <a:gdLst/>
              <a:ahLst/>
              <a:cxnLst/>
              <a:rect l="l" t="t" r="r" b="b"/>
              <a:pathLst>
                <a:path w="8088630" h="647700">
                  <a:moveTo>
                    <a:pt x="8088268" y="0"/>
                  </a:moveTo>
                  <a:lnTo>
                    <a:pt x="0" y="0"/>
                  </a:lnTo>
                  <a:lnTo>
                    <a:pt x="0" y="647442"/>
                  </a:lnTo>
                  <a:lnTo>
                    <a:pt x="8088268" y="647442"/>
                  </a:lnTo>
                  <a:lnTo>
                    <a:pt x="8088268" y="0"/>
                  </a:lnTo>
                  <a:close/>
                </a:path>
              </a:pathLst>
            </a:custGeom>
            <a:solidFill>
              <a:srgbClr val="FFFFCC"/>
            </a:solidFill>
          </p:spPr>
          <p:txBody>
            <a:bodyPr wrap="square" lIns="0" tIns="0" rIns="0" bIns="0" rtlCol="0"/>
            <a:lstStyle/>
            <a:p>
              <a:endParaRPr/>
            </a:p>
          </p:txBody>
        </p:sp>
        <p:sp>
          <p:nvSpPr>
            <p:cNvPr id="6" name="object 6"/>
            <p:cNvSpPr/>
            <p:nvPr/>
          </p:nvSpPr>
          <p:spPr>
            <a:xfrm>
              <a:off x="1898263" y="4512734"/>
              <a:ext cx="8088630" cy="648335"/>
            </a:xfrm>
            <a:custGeom>
              <a:avLst/>
              <a:gdLst/>
              <a:ahLst/>
              <a:cxnLst/>
              <a:rect l="l" t="t" r="r" b="b"/>
              <a:pathLst>
                <a:path w="8088630" h="648335">
                  <a:moveTo>
                    <a:pt x="8088268" y="0"/>
                  </a:moveTo>
                  <a:lnTo>
                    <a:pt x="0" y="0"/>
                  </a:lnTo>
                  <a:lnTo>
                    <a:pt x="0" y="648039"/>
                  </a:lnTo>
                  <a:lnTo>
                    <a:pt x="8088268" y="648039"/>
                  </a:lnTo>
                  <a:lnTo>
                    <a:pt x="8088268" y="0"/>
                  </a:lnTo>
                  <a:close/>
                </a:path>
              </a:pathLst>
            </a:custGeom>
            <a:solidFill>
              <a:srgbClr val="DDDDDD"/>
            </a:solidFill>
          </p:spPr>
          <p:txBody>
            <a:bodyPr wrap="square" lIns="0" tIns="0" rIns="0" bIns="0" rtlCol="0"/>
            <a:lstStyle/>
            <a:p>
              <a:endParaRPr/>
            </a:p>
          </p:txBody>
        </p:sp>
        <p:sp>
          <p:nvSpPr>
            <p:cNvPr id="7" name="object 7"/>
            <p:cNvSpPr/>
            <p:nvPr/>
          </p:nvSpPr>
          <p:spPr>
            <a:xfrm>
              <a:off x="1898263" y="3865291"/>
              <a:ext cx="8088630" cy="647700"/>
            </a:xfrm>
            <a:custGeom>
              <a:avLst/>
              <a:gdLst/>
              <a:ahLst/>
              <a:cxnLst/>
              <a:rect l="l" t="t" r="r" b="b"/>
              <a:pathLst>
                <a:path w="8088630" h="647700">
                  <a:moveTo>
                    <a:pt x="8088268" y="0"/>
                  </a:moveTo>
                  <a:lnTo>
                    <a:pt x="0" y="0"/>
                  </a:lnTo>
                  <a:lnTo>
                    <a:pt x="0" y="647442"/>
                  </a:lnTo>
                  <a:lnTo>
                    <a:pt x="8088268" y="647442"/>
                  </a:lnTo>
                  <a:lnTo>
                    <a:pt x="8088268" y="0"/>
                  </a:lnTo>
                  <a:close/>
                </a:path>
              </a:pathLst>
            </a:custGeom>
            <a:solidFill>
              <a:srgbClr val="FFFFCC"/>
            </a:solidFill>
          </p:spPr>
          <p:txBody>
            <a:bodyPr wrap="square" lIns="0" tIns="0" rIns="0" bIns="0" rtlCol="0"/>
            <a:lstStyle/>
            <a:p>
              <a:endParaRPr/>
            </a:p>
          </p:txBody>
        </p:sp>
        <p:sp>
          <p:nvSpPr>
            <p:cNvPr id="8" name="object 8"/>
            <p:cNvSpPr/>
            <p:nvPr/>
          </p:nvSpPr>
          <p:spPr>
            <a:xfrm>
              <a:off x="1898263" y="3217848"/>
              <a:ext cx="8088630" cy="647700"/>
            </a:xfrm>
            <a:custGeom>
              <a:avLst/>
              <a:gdLst/>
              <a:ahLst/>
              <a:cxnLst/>
              <a:rect l="l" t="t" r="r" b="b"/>
              <a:pathLst>
                <a:path w="8088630" h="647700">
                  <a:moveTo>
                    <a:pt x="8088268" y="0"/>
                  </a:moveTo>
                  <a:lnTo>
                    <a:pt x="0" y="0"/>
                  </a:lnTo>
                  <a:lnTo>
                    <a:pt x="0" y="647442"/>
                  </a:lnTo>
                  <a:lnTo>
                    <a:pt x="8088268" y="647442"/>
                  </a:lnTo>
                  <a:lnTo>
                    <a:pt x="8088268" y="0"/>
                  </a:lnTo>
                  <a:close/>
                </a:path>
              </a:pathLst>
            </a:custGeom>
            <a:solidFill>
              <a:srgbClr val="DDDDDD"/>
            </a:solidFill>
          </p:spPr>
          <p:txBody>
            <a:bodyPr wrap="square" lIns="0" tIns="0" rIns="0" bIns="0" rtlCol="0"/>
            <a:lstStyle/>
            <a:p>
              <a:endParaRPr/>
            </a:p>
          </p:txBody>
        </p:sp>
        <p:sp>
          <p:nvSpPr>
            <p:cNvPr id="9" name="object 9"/>
            <p:cNvSpPr/>
            <p:nvPr/>
          </p:nvSpPr>
          <p:spPr>
            <a:xfrm>
              <a:off x="1898263" y="2570477"/>
              <a:ext cx="8088630" cy="647700"/>
            </a:xfrm>
            <a:custGeom>
              <a:avLst/>
              <a:gdLst/>
              <a:ahLst/>
              <a:cxnLst/>
              <a:rect l="l" t="t" r="r" b="b"/>
              <a:pathLst>
                <a:path w="8088630" h="647700">
                  <a:moveTo>
                    <a:pt x="8088268" y="0"/>
                  </a:moveTo>
                  <a:lnTo>
                    <a:pt x="0" y="0"/>
                  </a:lnTo>
                  <a:lnTo>
                    <a:pt x="0" y="647442"/>
                  </a:lnTo>
                  <a:lnTo>
                    <a:pt x="8088268" y="647442"/>
                  </a:lnTo>
                  <a:lnTo>
                    <a:pt x="8088268" y="0"/>
                  </a:lnTo>
                  <a:close/>
                </a:path>
              </a:pathLst>
            </a:custGeom>
            <a:solidFill>
              <a:srgbClr val="FFFFCC"/>
            </a:solidFill>
          </p:spPr>
          <p:txBody>
            <a:bodyPr wrap="square" lIns="0" tIns="0" rIns="0" bIns="0" rtlCol="0"/>
            <a:lstStyle/>
            <a:p>
              <a:endParaRPr/>
            </a:p>
          </p:txBody>
        </p:sp>
        <p:sp>
          <p:nvSpPr>
            <p:cNvPr id="10" name="object 10"/>
            <p:cNvSpPr/>
            <p:nvPr/>
          </p:nvSpPr>
          <p:spPr>
            <a:xfrm>
              <a:off x="1898263" y="1922867"/>
              <a:ext cx="8088630" cy="647700"/>
            </a:xfrm>
            <a:custGeom>
              <a:avLst/>
              <a:gdLst/>
              <a:ahLst/>
              <a:cxnLst/>
              <a:rect l="l" t="t" r="r" b="b"/>
              <a:pathLst>
                <a:path w="8088630" h="647700">
                  <a:moveTo>
                    <a:pt x="8088268" y="0"/>
                  </a:moveTo>
                  <a:lnTo>
                    <a:pt x="0" y="0"/>
                  </a:lnTo>
                  <a:lnTo>
                    <a:pt x="0" y="647442"/>
                  </a:lnTo>
                  <a:lnTo>
                    <a:pt x="8088268" y="647442"/>
                  </a:lnTo>
                  <a:lnTo>
                    <a:pt x="8088268" y="0"/>
                  </a:lnTo>
                  <a:close/>
                </a:path>
              </a:pathLst>
            </a:custGeom>
            <a:solidFill>
              <a:srgbClr val="DDDDDD"/>
            </a:solidFill>
          </p:spPr>
          <p:txBody>
            <a:bodyPr wrap="square" lIns="0" tIns="0" rIns="0" bIns="0" rtlCol="0"/>
            <a:lstStyle/>
            <a:p>
              <a:endParaRPr/>
            </a:p>
          </p:txBody>
        </p:sp>
      </p:grpSp>
      <p:sp>
        <p:nvSpPr>
          <p:cNvPr id="11" name="object 11"/>
          <p:cNvSpPr txBox="1"/>
          <p:nvPr/>
        </p:nvSpPr>
        <p:spPr>
          <a:xfrm>
            <a:off x="1895312" y="1903596"/>
            <a:ext cx="2268855" cy="647700"/>
          </a:xfrm>
          <a:prstGeom prst="rect">
            <a:avLst/>
          </a:prstGeom>
          <a:solidFill>
            <a:srgbClr val="DDDDDD"/>
          </a:solidFill>
          <a:ln w="30065">
            <a:solidFill>
              <a:srgbClr val="000000"/>
            </a:solidFill>
          </a:ln>
        </p:spPr>
        <p:txBody>
          <a:bodyPr vert="horz" wrap="square" lIns="0" tIns="87630" rIns="0" bIns="0" rtlCol="0">
            <a:spAutoFit/>
          </a:bodyPr>
          <a:lstStyle/>
          <a:p>
            <a:pPr marL="311785">
              <a:lnSpc>
                <a:spcPct val="100000"/>
              </a:lnSpc>
              <a:spcBef>
                <a:spcPts val="690"/>
              </a:spcBef>
            </a:pPr>
            <a:r>
              <a:rPr sz="2650" spc="-10" dirty="0">
                <a:latin typeface="Arial"/>
                <a:cs typeface="Arial"/>
              </a:rPr>
              <a:t>Application</a:t>
            </a:r>
            <a:endParaRPr sz="2650">
              <a:latin typeface="Arial"/>
              <a:cs typeface="Arial"/>
            </a:endParaRPr>
          </a:p>
        </p:txBody>
      </p:sp>
      <p:sp>
        <p:nvSpPr>
          <p:cNvPr id="12" name="object 12"/>
          <p:cNvSpPr txBox="1"/>
          <p:nvPr/>
        </p:nvSpPr>
        <p:spPr>
          <a:xfrm>
            <a:off x="1895312" y="2550968"/>
            <a:ext cx="2268855" cy="648335"/>
          </a:xfrm>
          <a:prstGeom prst="rect">
            <a:avLst/>
          </a:prstGeom>
          <a:solidFill>
            <a:srgbClr val="FFFFCC"/>
          </a:solidFill>
          <a:ln w="30065">
            <a:solidFill>
              <a:srgbClr val="000000"/>
            </a:solidFill>
          </a:ln>
        </p:spPr>
        <p:txBody>
          <a:bodyPr vert="horz" wrap="square" lIns="0" tIns="87630" rIns="0" bIns="0" rtlCol="0">
            <a:spAutoFit/>
          </a:bodyPr>
          <a:lstStyle/>
          <a:p>
            <a:pPr marL="192405">
              <a:lnSpc>
                <a:spcPct val="100000"/>
              </a:lnSpc>
              <a:spcBef>
                <a:spcPts val="690"/>
              </a:spcBef>
            </a:pPr>
            <a:r>
              <a:rPr sz="2650" spc="-5" dirty="0">
                <a:latin typeface="Arial"/>
                <a:cs typeface="Arial"/>
              </a:rPr>
              <a:t>Presentation</a:t>
            </a:r>
            <a:endParaRPr sz="2650">
              <a:latin typeface="Arial"/>
              <a:cs typeface="Arial"/>
            </a:endParaRPr>
          </a:p>
        </p:txBody>
      </p:sp>
      <p:sp>
        <p:nvSpPr>
          <p:cNvPr id="13" name="object 13"/>
          <p:cNvSpPr txBox="1"/>
          <p:nvPr/>
        </p:nvSpPr>
        <p:spPr>
          <a:xfrm>
            <a:off x="1895312" y="3199055"/>
            <a:ext cx="2268855" cy="647700"/>
          </a:xfrm>
          <a:prstGeom prst="rect">
            <a:avLst/>
          </a:prstGeom>
          <a:solidFill>
            <a:srgbClr val="DDDDDD"/>
          </a:solidFill>
          <a:ln w="30065">
            <a:solidFill>
              <a:srgbClr val="000000"/>
            </a:solidFill>
          </a:ln>
        </p:spPr>
        <p:txBody>
          <a:bodyPr vert="horz" wrap="square" lIns="0" tIns="87630" rIns="0" bIns="0" rtlCol="0">
            <a:spAutoFit/>
          </a:bodyPr>
          <a:lstStyle/>
          <a:p>
            <a:pPr marL="537210">
              <a:lnSpc>
                <a:spcPct val="100000"/>
              </a:lnSpc>
              <a:spcBef>
                <a:spcPts val="690"/>
              </a:spcBef>
            </a:pPr>
            <a:r>
              <a:rPr sz="2650" spc="-5" dirty="0">
                <a:latin typeface="Arial"/>
                <a:cs typeface="Arial"/>
              </a:rPr>
              <a:t>Session</a:t>
            </a:r>
            <a:endParaRPr sz="2650">
              <a:latin typeface="Arial"/>
              <a:cs typeface="Arial"/>
            </a:endParaRPr>
          </a:p>
        </p:txBody>
      </p:sp>
      <p:sp>
        <p:nvSpPr>
          <p:cNvPr id="14" name="object 14"/>
          <p:cNvSpPr txBox="1"/>
          <p:nvPr/>
        </p:nvSpPr>
        <p:spPr>
          <a:xfrm>
            <a:off x="1895312" y="3846427"/>
            <a:ext cx="2268855" cy="647700"/>
          </a:xfrm>
          <a:prstGeom prst="rect">
            <a:avLst/>
          </a:prstGeom>
          <a:solidFill>
            <a:srgbClr val="FFFFCC"/>
          </a:solidFill>
          <a:ln w="30040">
            <a:solidFill>
              <a:srgbClr val="000000"/>
            </a:solidFill>
          </a:ln>
        </p:spPr>
        <p:txBody>
          <a:bodyPr vert="horz" wrap="square" lIns="0" tIns="88265" rIns="0" bIns="0" rtlCol="0">
            <a:spAutoFit/>
          </a:bodyPr>
          <a:lstStyle/>
          <a:p>
            <a:pPr marL="415290">
              <a:lnSpc>
                <a:spcPct val="100000"/>
              </a:lnSpc>
              <a:spcBef>
                <a:spcPts val="695"/>
              </a:spcBef>
            </a:pPr>
            <a:r>
              <a:rPr sz="2650" spc="-5" dirty="0">
                <a:latin typeface="Arial"/>
                <a:cs typeface="Arial"/>
              </a:rPr>
              <a:t>Transport</a:t>
            </a:r>
            <a:endParaRPr sz="2650">
              <a:latin typeface="Arial"/>
              <a:cs typeface="Arial"/>
            </a:endParaRPr>
          </a:p>
        </p:txBody>
      </p:sp>
      <p:sp>
        <p:nvSpPr>
          <p:cNvPr id="15" name="object 15"/>
          <p:cNvSpPr txBox="1"/>
          <p:nvPr/>
        </p:nvSpPr>
        <p:spPr>
          <a:xfrm>
            <a:off x="1895312" y="4493965"/>
            <a:ext cx="2268855" cy="647700"/>
          </a:xfrm>
          <a:prstGeom prst="rect">
            <a:avLst/>
          </a:prstGeom>
          <a:solidFill>
            <a:srgbClr val="DDDDDD"/>
          </a:solidFill>
          <a:ln w="30040">
            <a:solidFill>
              <a:srgbClr val="000000"/>
            </a:solidFill>
          </a:ln>
        </p:spPr>
        <p:txBody>
          <a:bodyPr vert="horz" wrap="square" lIns="0" tIns="87630" rIns="0" bIns="0" rtlCol="0">
            <a:spAutoFit/>
          </a:bodyPr>
          <a:lstStyle/>
          <a:p>
            <a:pPr marL="518795">
              <a:lnSpc>
                <a:spcPct val="100000"/>
              </a:lnSpc>
              <a:spcBef>
                <a:spcPts val="690"/>
              </a:spcBef>
            </a:pPr>
            <a:r>
              <a:rPr sz="2650" spc="-5" dirty="0">
                <a:latin typeface="Arial"/>
                <a:cs typeface="Arial"/>
              </a:rPr>
              <a:t>Network</a:t>
            </a:r>
            <a:endParaRPr sz="2650">
              <a:latin typeface="Arial"/>
              <a:cs typeface="Arial"/>
            </a:endParaRPr>
          </a:p>
        </p:txBody>
      </p:sp>
      <p:sp>
        <p:nvSpPr>
          <p:cNvPr id="16" name="object 16"/>
          <p:cNvSpPr txBox="1"/>
          <p:nvPr/>
        </p:nvSpPr>
        <p:spPr>
          <a:xfrm>
            <a:off x="1895312" y="5141408"/>
            <a:ext cx="2268855" cy="650875"/>
          </a:xfrm>
          <a:prstGeom prst="rect">
            <a:avLst/>
          </a:prstGeom>
          <a:solidFill>
            <a:srgbClr val="FFFFCC"/>
          </a:solidFill>
          <a:ln w="30040">
            <a:solidFill>
              <a:srgbClr val="000000"/>
            </a:solidFill>
          </a:ln>
        </p:spPr>
        <p:txBody>
          <a:bodyPr vert="horz" wrap="square" lIns="0" tIns="87630" rIns="0" bIns="0" rtlCol="0">
            <a:spAutoFit/>
          </a:bodyPr>
          <a:lstStyle/>
          <a:p>
            <a:pPr marL="426720">
              <a:lnSpc>
                <a:spcPct val="100000"/>
              </a:lnSpc>
              <a:spcBef>
                <a:spcPts val="690"/>
              </a:spcBef>
            </a:pPr>
            <a:r>
              <a:rPr sz="2650" spc="-10" dirty="0">
                <a:latin typeface="Arial"/>
                <a:cs typeface="Arial"/>
              </a:rPr>
              <a:t>Data</a:t>
            </a:r>
            <a:r>
              <a:rPr sz="2650" spc="-25" dirty="0">
                <a:latin typeface="Arial"/>
                <a:cs typeface="Arial"/>
              </a:rPr>
              <a:t> </a:t>
            </a:r>
            <a:r>
              <a:rPr sz="2650" spc="-5" dirty="0">
                <a:latin typeface="Arial"/>
                <a:cs typeface="Arial"/>
              </a:rPr>
              <a:t>Link</a:t>
            </a:r>
            <a:endParaRPr sz="2650">
              <a:latin typeface="Arial"/>
              <a:cs typeface="Arial"/>
            </a:endParaRPr>
          </a:p>
        </p:txBody>
      </p:sp>
      <p:sp>
        <p:nvSpPr>
          <p:cNvPr id="17" name="object 17"/>
          <p:cNvSpPr txBox="1"/>
          <p:nvPr/>
        </p:nvSpPr>
        <p:spPr>
          <a:xfrm>
            <a:off x="1895312" y="5791788"/>
            <a:ext cx="2268855" cy="647700"/>
          </a:xfrm>
          <a:prstGeom prst="rect">
            <a:avLst/>
          </a:prstGeom>
          <a:solidFill>
            <a:srgbClr val="DDDDDD"/>
          </a:solidFill>
          <a:ln w="30040">
            <a:solidFill>
              <a:srgbClr val="000000"/>
            </a:solidFill>
          </a:ln>
        </p:spPr>
        <p:txBody>
          <a:bodyPr vert="horz" wrap="square" lIns="0" tIns="87630" rIns="0" bIns="0" rtlCol="0">
            <a:spAutoFit/>
          </a:bodyPr>
          <a:lstStyle/>
          <a:p>
            <a:pPr marL="510540">
              <a:lnSpc>
                <a:spcPct val="100000"/>
              </a:lnSpc>
              <a:spcBef>
                <a:spcPts val="690"/>
              </a:spcBef>
            </a:pPr>
            <a:r>
              <a:rPr sz="2650" spc="-5" dirty="0">
                <a:latin typeface="Arial"/>
                <a:cs typeface="Arial"/>
              </a:rPr>
              <a:t>Physical</a:t>
            </a:r>
            <a:endParaRPr sz="2650">
              <a:latin typeface="Arial"/>
              <a:cs typeface="Arial"/>
            </a:endParaRPr>
          </a:p>
        </p:txBody>
      </p:sp>
      <p:sp>
        <p:nvSpPr>
          <p:cNvPr id="18" name="object 18"/>
          <p:cNvSpPr/>
          <p:nvPr/>
        </p:nvSpPr>
        <p:spPr>
          <a:xfrm>
            <a:off x="4163849" y="1903596"/>
            <a:ext cx="2264410" cy="1943100"/>
          </a:xfrm>
          <a:custGeom>
            <a:avLst/>
            <a:gdLst/>
            <a:ahLst/>
            <a:cxnLst/>
            <a:rect l="l" t="t" r="r" b="b"/>
            <a:pathLst>
              <a:path w="2264410" h="1943100">
                <a:moveTo>
                  <a:pt x="0" y="1942830"/>
                </a:moveTo>
                <a:lnTo>
                  <a:pt x="2263839" y="1942830"/>
                </a:lnTo>
                <a:lnTo>
                  <a:pt x="2263839" y="0"/>
                </a:lnTo>
                <a:lnTo>
                  <a:pt x="0" y="0"/>
                </a:lnTo>
                <a:lnTo>
                  <a:pt x="0" y="1942830"/>
                </a:lnTo>
              </a:path>
            </a:pathLst>
          </a:custGeom>
          <a:ln w="30065">
            <a:solidFill>
              <a:srgbClr val="000000"/>
            </a:solidFill>
          </a:ln>
        </p:spPr>
        <p:txBody>
          <a:bodyPr wrap="square" lIns="0" tIns="0" rIns="0" bIns="0" rtlCol="0"/>
          <a:lstStyle/>
          <a:p>
            <a:endParaRPr/>
          </a:p>
        </p:txBody>
      </p:sp>
      <p:sp>
        <p:nvSpPr>
          <p:cNvPr id="19" name="object 19"/>
          <p:cNvSpPr txBox="1"/>
          <p:nvPr/>
        </p:nvSpPr>
        <p:spPr>
          <a:xfrm>
            <a:off x="4178882" y="2550968"/>
            <a:ext cx="2233930" cy="648335"/>
          </a:xfrm>
          <a:prstGeom prst="rect">
            <a:avLst/>
          </a:prstGeom>
          <a:solidFill>
            <a:srgbClr val="FFFFCC"/>
          </a:solidFill>
        </p:spPr>
        <p:txBody>
          <a:bodyPr vert="horz" wrap="square" lIns="0" tIns="87630" rIns="0" bIns="0" rtlCol="0">
            <a:spAutoFit/>
          </a:bodyPr>
          <a:lstStyle/>
          <a:p>
            <a:pPr marL="294640">
              <a:lnSpc>
                <a:spcPct val="100000"/>
              </a:lnSpc>
              <a:spcBef>
                <a:spcPts val="690"/>
              </a:spcBef>
            </a:pPr>
            <a:r>
              <a:rPr sz="2650" spc="-10" dirty="0">
                <a:latin typeface="Arial"/>
                <a:cs typeface="Arial"/>
              </a:rPr>
              <a:t>Application</a:t>
            </a:r>
            <a:endParaRPr sz="2650">
              <a:latin typeface="Arial"/>
              <a:cs typeface="Arial"/>
            </a:endParaRPr>
          </a:p>
        </p:txBody>
      </p:sp>
      <p:sp>
        <p:nvSpPr>
          <p:cNvPr id="20" name="object 20"/>
          <p:cNvSpPr txBox="1"/>
          <p:nvPr/>
        </p:nvSpPr>
        <p:spPr>
          <a:xfrm>
            <a:off x="4163849" y="3846427"/>
            <a:ext cx="2264410" cy="647700"/>
          </a:xfrm>
          <a:prstGeom prst="rect">
            <a:avLst/>
          </a:prstGeom>
          <a:solidFill>
            <a:srgbClr val="FFFFCC"/>
          </a:solidFill>
          <a:ln w="30040">
            <a:solidFill>
              <a:srgbClr val="000000"/>
            </a:solidFill>
          </a:ln>
        </p:spPr>
        <p:txBody>
          <a:bodyPr vert="horz" wrap="square" lIns="0" tIns="88265" rIns="0" bIns="0" rtlCol="0">
            <a:spAutoFit/>
          </a:bodyPr>
          <a:lstStyle/>
          <a:p>
            <a:pPr marL="412750">
              <a:lnSpc>
                <a:spcPct val="100000"/>
              </a:lnSpc>
              <a:spcBef>
                <a:spcPts val="695"/>
              </a:spcBef>
            </a:pPr>
            <a:r>
              <a:rPr sz="2650" spc="-5" dirty="0">
                <a:latin typeface="Arial"/>
                <a:cs typeface="Arial"/>
              </a:rPr>
              <a:t>Transport</a:t>
            </a:r>
            <a:endParaRPr sz="2650">
              <a:latin typeface="Arial"/>
              <a:cs typeface="Arial"/>
            </a:endParaRPr>
          </a:p>
        </p:txBody>
      </p:sp>
      <p:sp>
        <p:nvSpPr>
          <p:cNvPr id="21" name="object 21"/>
          <p:cNvSpPr txBox="1"/>
          <p:nvPr/>
        </p:nvSpPr>
        <p:spPr>
          <a:xfrm>
            <a:off x="4163849" y="4493965"/>
            <a:ext cx="2264410" cy="647700"/>
          </a:xfrm>
          <a:prstGeom prst="rect">
            <a:avLst/>
          </a:prstGeom>
          <a:solidFill>
            <a:srgbClr val="DDDDDD"/>
          </a:solidFill>
          <a:ln w="30040">
            <a:solidFill>
              <a:srgbClr val="000000"/>
            </a:solidFill>
          </a:ln>
        </p:spPr>
        <p:txBody>
          <a:bodyPr vert="horz" wrap="square" lIns="0" tIns="87630" rIns="0" bIns="0" rtlCol="0">
            <a:spAutoFit/>
          </a:bodyPr>
          <a:lstStyle/>
          <a:p>
            <a:pPr marL="516255">
              <a:lnSpc>
                <a:spcPct val="100000"/>
              </a:lnSpc>
              <a:spcBef>
                <a:spcPts val="690"/>
              </a:spcBef>
            </a:pPr>
            <a:r>
              <a:rPr sz="2650" spc="-5" dirty="0">
                <a:latin typeface="Arial"/>
                <a:cs typeface="Arial"/>
              </a:rPr>
              <a:t>Network</a:t>
            </a:r>
            <a:endParaRPr sz="2650">
              <a:latin typeface="Arial"/>
              <a:cs typeface="Arial"/>
            </a:endParaRPr>
          </a:p>
        </p:txBody>
      </p:sp>
      <p:sp>
        <p:nvSpPr>
          <p:cNvPr id="22" name="object 22"/>
          <p:cNvSpPr txBox="1"/>
          <p:nvPr/>
        </p:nvSpPr>
        <p:spPr>
          <a:xfrm>
            <a:off x="4163849" y="5141408"/>
            <a:ext cx="2264410" cy="650875"/>
          </a:xfrm>
          <a:prstGeom prst="rect">
            <a:avLst/>
          </a:prstGeom>
          <a:solidFill>
            <a:srgbClr val="FFFFCC"/>
          </a:solidFill>
          <a:ln w="30040">
            <a:solidFill>
              <a:srgbClr val="000000"/>
            </a:solidFill>
          </a:ln>
        </p:spPr>
        <p:txBody>
          <a:bodyPr vert="horz" wrap="square" lIns="0" tIns="87630" rIns="0" bIns="0" rtlCol="0">
            <a:spAutoFit/>
          </a:bodyPr>
          <a:lstStyle/>
          <a:p>
            <a:pPr marL="423545">
              <a:lnSpc>
                <a:spcPct val="100000"/>
              </a:lnSpc>
              <a:spcBef>
                <a:spcPts val="690"/>
              </a:spcBef>
            </a:pPr>
            <a:r>
              <a:rPr sz="2650" spc="-10" dirty="0">
                <a:latin typeface="Arial"/>
                <a:cs typeface="Arial"/>
              </a:rPr>
              <a:t>Data</a:t>
            </a:r>
            <a:r>
              <a:rPr sz="2650" spc="-25" dirty="0">
                <a:latin typeface="Arial"/>
                <a:cs typeface="Arial"/>
              </a:rPr>
              <a:t> </a:t>
            </a:r>
            <a:r>
              <a:rPr sz="2650" spc="-5" dirty="0">
                <a:latin typeface="Arial"/>
                <a:cs typeface="Arial"/>
              </a:rPr>
              <a:t>Link</a:t>
            </a:r>
            <a:endParaRPr sz="2650">
              <a:latin typeface="Arial"/>
              <a:cs typeface="Arial"/>
            </a:endParaRPr>
          </a:p>
        </p:txBody>
      </p:sp>
      <p:sp>
        <p:nvSpPr>
          <p:cNvPr id="23" name="object 23"/>
          <p:cNvSpPr txBox="1"/>
          <p:nvPr/>
        </p:nvSpPr>
        <p:spPr>
          <a:xfrm>
            <a:off x="4163849" y="5791788"/>
            <a:ext cx="2264410" cy="647700"/>
          </a:xfrm>
          <a:prstGeom prst="rect">
            <a:avLst/>
          </a:prstGeom>
          <a:solidFill>
            <a:srgbClr val="DDDDDD"/>
          </a:solidFill>
          <a:ln w="30040">
            <a:solidFill>
              <a:srgbClr val="000000"/>
            </a:solidFill>
          </a:ln>
        </p:spPr>
        <p:txBody>
          <a:bodyPr vert="horz" wrap="square" lIns="0" tIns="87630" rIns="0" bIns="0" rtlCol="0">
            <a:spAutoFit/>
          </a:bodyPr>
          <a:lstStyle/>
          <a:p>
            <a:pPr marL="508000">
              <a:lnSpc>
                <a:spcPct val="100000"/>
              </a:lnSpc>
              <a:spcBef>
                <a:spcPts val="690"/>
              </a:spcBef>
            </a:pPr>
            <a:r>
              <a:rPr sz="2650" spc="-5" dirty="0">
                <a:latin typeface="Arial"/>
                <a:cs typeface="Arial"/>
              </a:rPr>
              <a:t>Physical</a:t>
            </a:r>
            <a:endParaRPr sz="2650">
              <a:latin typeface="Arial"/>
              <a:cs typeface="Arial"/>
            </a:endParaRPr>
          </a:p>
        </p:txBody>
      </p:sp>
      <p:grpSp>
        <p:nvGrpSpPr>
          <p:cNvPr id="24" name="object 24"/>
          <p:cNvGrpSpPr/>
          <p:nvPr/>
        </p:nvGrpSpPr>
        <p:grpSpPr>
          <a:xfrm>
            <a:off x="6835070" y="1903596"/>
            <a:ext cx="2635885" cy="4535805"/>
            <a:chOff x="6835070" y="1903596"/>
            <a:chExt cx="2635885" cy="4535805"/>
          </a:xfrm>
        </p:grpSpPr>
        <p:sp>
          <p:nvSpPr>
            <p:cNvPr id="25" name="object 25"/>
            <p:cNvSpPr/>
            <p:nvPr/>
          </p:nvSpPr>
          <p:spPr>
            <a:xfrm>
              <a:off x="6914057" y="4708617"/>
              <a:ext cx="0" cy="1516380"/>
            </a:xfrm>
            <a:custGeom>
              <a:avLst/>
              <a:gdLst/>
              <a:ahLst/>
              <a:cxnLst/>
              <a:rect l="l" t="t" r="r" b="b"/>
              <a:pathLst>
                <a:path h="1516379">
                  <a:moveTo>
                    <a:pt x="0" y="0"/>
                  </a:moveTo>
                  <a:lnTo>
                    <a:pt x="0" y="1515985"/>
                  </a:lnTo>
                </a:path>
              </a:pathLst>
            </a:custGeom>
            <a:ln w="16528">
              <a:solidFill>
                <a:srgbClr val="000000"/>
              </a:solidFill>
            </a:ln>
          </p:spPr>
          <p:txBody>
            <a:bodyPr wrap="square" lIns="0" tIns="0" rIns="0" bIns="0" rtlCol="0"/>
            <a:lstStyle/>
            <a:p>
              <a:endParaRPr/>
            </a:p>
          </p:txBody>
        </p:sp>
        <p:sp>
          <p:nvSpPr>
            <p:cNvPr id="26" name="object 26"/>
            <p:cNvSpPr/>
            <p:nvPr/>
          </p:nvSpPr>
          <p:spPr>
            <a:xfrm>
              <a:off x="6835064" y="4493971"/>
              <a:ext cx="154940" cy="1945639"/>
            </a:xfrm>
            <a:custGeom>
              <a:avLst/>
              <a:gdLst/>
              <a:ahLst/>
              <a:cxnLst/>
              <a:rect l="l" t="t" r="r" b="b"/>
              <a:pathLst>
                <a:path w="154940" h="1945639">
                  <a:moveTo>
                    <a:pt x="154622" y="1711274"/>
                  </a:moveTo>
                  <a:lnTo>
                    <a:pt x="0" y="1711274"/>
                  </a:lnTo>
                  <a:lnTo>
                    <a:pt x="78981" y="1945271"/>
                  </a:lnTo>
                  <a:lnTo>
                    <a:pt x="154622" y="1711274"/>
                  </a:lnTo>
                  <a:close/>
                </a:path>
                <a:path w="154940" h="1945639">
                  <a:moveTo>
                    <a:pt x="154622" y="233997"/>
                  </a:moveTo>
                  <a:lnTo>
                    <a:pt x="78981" y="0"/>
                  </a:lnTo>
                  <a:lnTo>
                    <a:pt x="0" y="233997"/>
                  </a:lnTo>
                  <a:lnTo>
                    <a:pt x="154622" y="233997"/>
                  </a:lnTo>
                  <a:close/>
                </a:path>
              </a:pathLst>
            </a:custGeom>
            <a:solidFill>
              <a:srgbClr val="000000"/>
            </a:solidFill>
          </p:spPr>
          <p:txBody>
            <a:bodyPr wrap="square" lIns="0" tIns="0" rIns="0" bIns="0" rtlCol="0"/>
            <a:lstStyle/>
            <a:p>
              <a:endParaRPr/>
            </a:p>
          </p:txBody>
        </p:sp>
        <p:sp>
          <p:nvSpPr>
            <p:cNvPr id="27" name="object 27"/>
            <p:cNvSpPr/>
            <p:nvPr/>
          </p:nvSpPr>
          <p:spPr>
            <a:xfrm>
              <a:off x="7723315" y="4077579"/>
              <a:ext cx="0" cy="1518920"/>
            </a:xfrm>
            <a:custGeom>
              <a:avLst/>
              <a:gdLst/>
              <a:ahLst/>
              <a:cxnLst/>
              <a:rect l="l" t="t" r="r" b="b"/>
              <a:pathLst>
                <a:path h="1518920">
                  <a:moveTo>
                    <a:pt x="0" y="0"/>
                  </a:moveTo>
                  <a:lnTo>
                    <a:pt x="0" y="1518325"/>
                  </a:lnTo>
                </a:path>
              </a:pathLst>
            </a:custGeom>
            <a:ln w="16528">
              <a:solidFill>
                <a:srgbClr val="000000"/>
              </a:solidFill>
            </a:ln>
          </p:spPr>
          <p:txBody>
            <a:bodyPr wrap="square" lIns="0" tIns="0" rIns="0" bIns="0" rtlCol="0"/>
            <a:lstStyle/>
            <a:p>
              <a:endParaRPr/>
            </a:p>
          </p:txBody>
        </p:sp>
        <p:sp>
          <p:nvSpPr>
            <p:cNvPr id="28" name="object 28"/>
            <p:cNvSpPr/>
            <p:nvPr/>
          </p:nvSpPr>
          <p:spPr>
            <a:xfrm>
              <a:off x="7644803" y="3865295"/>
              <a:ext cx="154940" cy="1943100"/>
            </a:xfrm>
            <a:custGeom>
              <a:avLst/>
              <a:gdLst/>
              <a:ahLst/>
              <a:cxnLst/>
              <a:rect l="l" t="t" r="r" b="b"/>
              <a:pathLst>
                <a:path w="154940" h="1943100">
                  <a:moveTo>
                    <a:pt x="154622" y="1711274"/>
                  </a:moveTo>
                  <a:lnTo>
                    <a:pt x="0" y="1711274"/>
                  </a:lnTo>
                  <a:lnTo>
                    <a:pt x="78511" y="1942922"/>
                  </a:lnTo>
                  <a:lnTo>
                    <a:pt x="154622" y="1711274"/>
                  </a:lnTo>
                  <a:close/>
                </a:path>
                <a:path w="154940" h="1943100">
                  <a:moveTo>
                    <a:pt x="154622" y="233997"/>
                  </a:moveTo>
                  <a:lnTo>
                    <a:pt x="78511" y="0"/>
                  </a:lnTo>
                  <a:lnTo>
                    <a:pt x="0" y="233997"/>
                  </a:lnTo>
                  <a:lnTo>
                    <a:pt x="154622" y="233997"/>
                  </a:lnTo>
                  <a:close/>
                </a:path>
              </a:pathLst>
            </a:custGeom>
            <a:solidFill>
              <a:srgbClr val="000000"/>
            </a:solidFill>
          </p:spPr>
          <p:txBody>
            <a:bodyPr wrap="square" lIns="0" tIns="0" rIns="0" bIns="0" rtlCol="0"/>
            <a:lstStyle/>
            <a:p>
              <a:endParaRPr/>
            </a:p>
          </p:txBody>
        </p:sp>
        <p:sp>
          <p:nvSpPr>
            <p:cNvPr id="29" name="object 29"/>
            <p:cNvSpPr/>
            <p:nvPr/>
          </p:nvSpPr>
          <p:spPr>
            <a:xfrm>
              <a:off x="8530418" y="2115885"/>
              <a:ext cx="0" cy="3480435"/>
            </a:xfrm>
            <a:custGeom>
              <a:avLst/>
              <a:gdLst/>
              <a:ahLst/>
              <a:cxnLst/>
              <a:rect l="l" t="t" r="r" b="b"/>
              <a:pathLst>
                <a:path h="3480435">
                  <a:moveTo>
                    <a:pt x="0" y="0"/>
                  </a:moveTo>
                  <a:lnTo>
                    <a:pt x="0" y="3480020"/>
                  </a:lnTo>
                </a:path>
              </a:pathLst>
            </a:custGeom>
            <a:ln w="16528">
              <a:solidFill>
                <a:srgbClr val="000000"/>
              </a:solidFill>
            </a:ln>
          </p:spPr>
          <p:txBody>
            <a:bodyPr wrap="square" lIns="0" tIns="0" rIns="0" bIns="0" rtlCol="0"/>
            <a:lstStyle/>
            <a:p>
              <a:endParaRPr/>
            </a:p>
          </p:txBody>
        </p:sp>
        <p:sp>
          <p:nvSpPr>
            <p:cNvPr id="30" name="object 30"/>
            <p:cNvSpPr/>
            <p:nvPr/>
          </p:nvSpPr>
          <p:spPr>
            <a:xfrm>
              <a:off x="8454060" y="1903602"/>
              <a:ext cx="155575" cy="3904615"/>
            </a:xfrm>
            <a:custGeom>
              <a:avLst/>
              <a:gdLst/>
              <a:ahLst/>
              <a:cxnLst/>
              <a:rect l="l" t="t" r="r" b="b"/>
              <a:pathLst>
                <a:path w="155575" h="3904615">
                  <a:moveTo>
                    <a:pt x="155333" y="3672967"/>
                  </a:moveTo>
                  <a:lnTo>
                    <a:pt x="0" y="3672967"/>
                  </a:lnTo>
                  <a:lnTo>
                    <a:pt x="76352" y="3904615"/>
                  </a:lnTo>
                  <a:lnTo>
                    <a:pt x="155333" y="3672967"/>
                  </a:lnTo>
                  <a:close/>
                </a:path>
                <a:path w="155575" h="3904615">
                  <a:moveTo>
                    <a:pt x="155333" y="234022"/>
                  </a:moveTo>
                  <a:lnTo>
                    <a:pt x="76352" y="0"/>
                  </a:lnTo>
                  <a:lnTo>
                    <a:pt x="0" y="234022"/>
                  </a:lnTo>
                  <a:lnTo>
                    <a:pt x="155333" y="234022"/>
                  </a:lnTo>
                  <a:close/>
                </a:path>
              </a:pathLst>
            </a:custGeom>
            <a:solidFill>
              <a:srgbClr val="000000"/>
            </a:solidFill>
          </p:spPr>
          <p:txBody>
            <a:bodyPr wrap="square" lIns="0" tIns="0" rIns="0" bIns="0" rtlCol="0"/>
            <a:lstStyle/>
            <a:p>
              <a:endParaRPr/>
            </a:p>
          </p:txBody>
        </p:sp>
        <p:sp>
          <p:nvSpPr>
            <p:cNvPr id="31" name="object 31"/>
            <p:cNvSpPr/>
            <p:nvPr/>
          </p:nvSpPr>
          <p:spPr>
            <a:xfrm>
              <a:off x="9394488" y="4077579"/>
              <a:ext cx="0" cy="2147570"/>
            </a:xfrm>
            <a:custGeom>
              <a:avLst/>
              <a:gdLst/>
              <a:ahLst/>
              <a:cxnLst/>
              <a:rect l="l" t="t" r="r" b="b"/>
              <a:pathLst>
                <a:path h="2147570">
                  <a:moveTo>
                    <a:pt x="0" y="0"/>
                  </a:moveTo>
                  <a:lnTo>
                    <a:pt x="0" y="2147023"/>
                  </a:lnTo>
                </a:path>
              </a:pathLst>
            </a:custGeom>
            <a:ln w="16528">
              <a:solidFill>
                <a:srgbClr val="000000"/>
              </a:solidFill>
            </a:ln>
          </p:spPr>
          <p:txBody>
            <a:bodyPr wrap="square" lIns="0" tIns="0" rIns="0" bIns="0" rtlCol="0"/>
            <a:lstStyle/>
            <a:p>
              <a:endParaRPr/>
            </a:p>
          </p:txBody>
        </p:sp>
        <p:sp>
          <p:nvSpPr>
            <p:cNvPr id="32" name="object 32"/>
            <p:cNvSpPr/>
            <p:nvPr/>
          </p:nvSpPr>
          <p:spPr>
            <a:xfrm>
              <a:off x="9315501" y="3865295"/>
              <a:ext cx="155575" cy="2574290"/>
            </a:xfrm>
            <a:custGeom>
              <a:avLst/>
              <a:gdLst/>
              <a:ahLst/>
              <a:cxnLst/>
              <a:rect l="l" t="t" r="r" b="b"/>
              <a:pathLst>
                <a:path w="155575" h="2574290">
                  <a:moveTo>
                    <a:pt x="155092" y="2339949"/>
                  </a:moveTo>
                  <a:lnTo>
                    <a:pt x="0" y="2339949"/>
                  </a:lnTo>
                  <a:lnTo>
                    <a:pt x="78981" y="2573947"/>
                  </a:lnTo>
                  <a:lnTo>
                    <a:pt x="155092" y="2339949"/>
                  </a:lnTo>
                  <a:close/>
                </a:path>
                <a:path w="155575" h="2574290">
                  <a:moveTo>
                    <a:pt x="155092" y="233997"/>
                  </a:moveTo>
                  <a:lnTo>
                    <a:pt x="78981" y="0"/>
                  </a:lnTo>
                  <a:lnTo>
                    <a:pt x="0" y="233997"/>
                  </a:lnTo>
                  <a:lnTo>
                    <a:pt x="155092" y="233997"/>
                  </a:lnTo>
                  <a:close/>
                </a:path>
              </a:pathLst>
            </a:custGeom>
            <a:solidFill>
              <a:srgbClr val="000000"/>
            </a:solidFill>
          </p:spPr>
          <p:txBody>
            <a:bodyPr wrap="square" lIns="0" tIns="0" rIns="0" bIns="0" rtlCol="0"/>
            <a:lstStyle/>
            <a:p>
              <a:endParaRPr/>
            </a:p>
          </p:txBody>
        </p:sp>
      </p:grpSp>
      <p:sp>
        <p:nvSpPr>
          <p:cNvPr id="33" name="object 33"/>
          <p:cNvSpPr txBox="1"/>
          <p:nvPr/>
        </p:nvSpPr>
        <p:spPr>
          <a:xfrm>
            <a:off x="6967386" y="4829618"/>
            <a:ext cx="349885" cy="1275080"/>
          </a:xfrm>
          <a:prstGeom prst="rect">
            <a:avLst/>
          </a:prstGeom>
        </p:spPr>
        <p:txBody>
          <a:bodyPr vert="vert" wrap="square" lIns="0" tIns="0" rIns="0" bIns="0" rtlCol="0">
            <a:spAutoFit/>
          </a:bodyPr>
          <a:lstStyle/>
          <a:p>
            <a:pPr marL="12700">
              <a:lnSpc>
                <a:spcPts val="2620"/>
              </a:lnSpc>
            </a:pPr>
            <a:r>
              <a:rPr sz="2250" spc="5" dirty="0">
                <a:latin typeface="Arial"/>
                <a:cs typeface="Arial"/>
              </a:rPr>
              <a:t>Hardware</a:t>
            </a:r>
            <a:endParaRPr sz="2250">
              <a:latin typeface="Arial"/>
              <a:cs typeface="Arial"/>
            </a:endParaRPr>
          </a:p>
        </p:txBody>
      </p:sp>
      <p:sp>
        <p:nvSpPr>
          <p:cNvPr id="34" name="object 34"/>
          <p:cNvSpPr txBox="1"/>
          <p:nvPr/>
        </p:nvSpPr>
        <p:spPr>
          <a:xfrm>
            <a:off x="7777122" y="4222627"/>
            <a:ext cx="349885" cy="1228725"/>
          </a:xfrm>
          <a:prstGeom prst="rect">
            <a:avLst/>
          </a:prstGeom>
        </p:spPr>
        <p:txBody>
          <a:bodyPr vert="vert" wrap="square" lIns="0" tIns="0" rIns="0" bIns="0" rtlCol="0">
            <a:spAutoFit/>
          </a:bodyPr>
          <a:lstStyle/>
          <a:p>
            <a:pPr marL="12700">
              <a:lnSpc>
                <a:spcPts val="2620"/>
              </a:lnSpc>
            </a:pPr>
            <a:r>
              <a:rPr sz="2250" dirty="0">
                <a:latin typeface="Arial"/>
                <a:cs typeface="Arial"/>
              </a:rPr>
              <a:t>F</a:t>
            </a:r>
            <a:r>
              <a:rPr sz="2250" spc="5" dirty="0">
                <a:latin typeface="Arial"/>
                <a:cs typeface="Arial"/>
              </a:rPr>
              <a:t>i</a:t>
            </a:r>
            <a:r>
              <a:rPr sz="2250" spc="-10" dirty="0">
                <a:latin typeface="Arial"/>
                <a:cs typeface="Arial"/>
              </a:rPr>
              <a:t>r</a:t>
            </a:r>
            <a:r>
              <a:rPr sz="2250" spc="-20" dirty="0">
                <a:latin typeface="Arial"/>
                <a:cs typeface="Arial"/>
              </a:rPr>
              <a:t>m</a:t>
            </a:r>
            <a:r>
              <a:rPr sz="2250" spc="-25" dirty="0">
                <a:latin typeface="Arial"/>
                <a:cs typeface="Arial"/>
              </a:rPr>
              <a:t>w</a:t>
            </a:r>
            <a:r>
              <a:rPr sz="2250" spc="-5" dirty="0">
                <a:latin typeface="Arial"/>
                <a:cs typeface="Arial"/>
              </a:rPr>
              <a:t>a</a:t>
            </a:r>
            <a:r>
              <a:rPr sz="2250" spc="10" dirty="0">
                <a:latin typeface="Arial"/>
                <a:cs typeface="Arial"/>
              </a:rPr>
              <a:t>r</a:t>
            </a:r>
            <a:r>
              <a:rPr sz="2250" dirty="0">
                <a:latin typeface="Arial"/>
                <a:cs typeface="Arial"/>
              </a:rPr>
              <a:t>e</a:t>
            </a:r>
            <a:endParaRPr sz="2250">
              <a:latin typeface="Arial"/>
              <a:cs typeface="Arial"/>
            </a:endParaRPr>
          </a:p>
        </p:txBody>
      </p:sp>
      <p:sp>
        <p:nvSpPr>
          <p:cNvPr id="35" name="object 35"/>
          <p:cNvSpPr txBox="1"/>
          <p:nvPr/>
        </p:nvSpPr>
        <p:spPr>
          <a:xfrm>
            <a:off x="8586620" y="3276142"/>
            <a:ext cx="349885" cy="1160780"/>
          </a:xfrm>
          <a:prstGeom prst="rect">
            <a:avLst/>
          </a:prstGeom>
        </p:spPr>
        <p:txBody>
          <a:bodyPr vert="vert" wrap="square" lIns="0" tIns="0" rIns="0" bIns="0" rtlCol="0">
            <a:spAutoFit/>
          </a:bodyPr>
          <a:lstStyle/>
          <a:p>
            <a:pPr marL="12700">
              <a:lnSpc>
                <a:spcPts val="2620"/>
              </a:lnSpc>
            </a:pPr>
            <a:r>
              <a:rPr sz="2250" spc="-30" dirty="0">
                <a:latin typeface="Arial"/>
                <a:cs typeface="Arial"/>
              </a:rPr>
              <a:t>S</a:t>
            </a:r>
            <a:r>
              <a:rPr sz="2250" spc="-5" dirty="0">
                <a:latin typeface="Arial"/>
                <a:cs typeface="Arial"/>
              </a:rPr>
              <a:t>o</a:t>
            </a:r>
            <a:r>
              <a:rPr sz="2250" spc="-10" dirty="0">
                <a:latin typeface="Arial"/>
                <a:cs typeface="Arial"/>
              </a:rPr>
              <a:t>f</a:t>
            </a:r>
            <a:r>
              <a:rPr sz="2250" spc="5" dirty="0">
                <a:latin typeface="Arial"/>
                <a:cs typeface="Arial"/>
              </a:rPr>
              <a:t>t</a:t>
            </a:r>
            <a:r>
              <a:rPr sz="2250" spc="-20" dirty="0">
                <a:latin typeface="Arial"/>
                <a:cs typeface="Arial"/>
              </a:rPr>
              <a:t>w</a:t>
            </a:r>
            <a:r>
              <a:rPr sz="2250" spc="-10" dirty="0">
                <a:latin typeface="Arial"/>
                <a:cs typeface="Arial"/>
              </a:rPr>
              <a:t>ar</a:t>
            </a:r>
            <a:r>
              <a:rPr sz="2250" dirty="0">
                <a:latin typeface="Arial"/>
                <a:cs typeface="Arial"/>
              </a:rPr>
              <a:t>e</a:t>
            </a:r>
            <a:endParaRPr sz="2250">
              <a:latin typeface="Arial"/>
              <a:cs typeface="Arial"/>
            </a:endParaRPr>
          </a:p>
        </p:txBody>
      </p:sp>
      <p:sp>
        <p:nvSpPr>
          <p:cNvPr id="36" name="object 36"/>
          <p:cNvSpPr txBox="1"/>
          <p:nvPr/>
        </p:nvSpPr>
        <p:spPr>
          <a:xfrm>
            <a:off x="9461210" y="4081309"/>
            <a:ext cx="322580" cy="2139950"/>
          </a:xfrm>
          <a:prstGeom prst="rect">
            <a:avLst/>
          </a:prstGeom>
        </p:spPr>
        <p:txBody>
          <a:bodyPr vert="vert" wrap="square" lIns="0" tIns="0" rIns="0" bIns="0" rtlCol="0">
            <a:spAutoFit/>
          </a:bodyPr>
          <a:lstStyle/>
          <a:p>
            <a:pPr marL="12700">
              <a:lnSpc>
                <a:spcPts val="2415"/>
              </a:lnSpc>
            </a:pPr>
            <a:r>
              <a:rPr sz="2100" spc="-15" dirty="0">
                <a:latin typeface="Arial"/>
                <a:cs typeface="Arial"/>
              </a:rPr>
              <a:t>Operating</a:t>
            </a:r>
            <a:r>
              <a:rPr sz="2100" spc="-70" dirty="0">
                <a:latin typeface="Arial"/>
                <a:cs typeface="Arial"/>
              </a:rPr>
              <a:t> </a:t>
            </a:r>
            <a:r>
              <a:rPr sz="2100" spc="-15" dirty="0">
                <a:latin typeface="Arial"/>
                <a:cs typeface="Arial"/>
              </a:rPr>
              <a:t>System</a:t>
            </a:r>
            <a:endParaRPr sz="2100">
              <a:latin typeface="Arial"/>
              <a:cs typeface="Arial"/>
            </a:endParaRPr>
          </a:p>
        </p:txBody>
      </p:sp>
      <p:grpSp>
        <p:nvGrpSpPr>
          <p:cNvPr id="37" name="object 37"/>
          <p:cNvGrpSpPr/>
          <p:nvPr/>
        </p:nvGrpSpPr>
        <p:grpSpPr>
          <a:xfrm>
            <a:off x="9315501" y="1939416"/>
            <a:ext cx="155575" cy="1942464"/>
            <a:chOff x="9315501" y="1939416"/>
            <a:chExt cx="155575" cy="1942464"/>
          </a:xfrm>
        </p:grpSpPr>
        <p:sp>
          <p:nvSpPr>
            <p:cNvPr id="38" name="object 38"/>
            <p:cNvSpPr/>
            <p:nvPr/>
          </p:nvSpPr>
          <p:spPr>
            <a:xfrm>
              <a:off x="9394488" y="2154092"/>
              <a:ext cx="0" cy="1515745"/>
            </a:xfrm>
            <a:custGeom>
              <a:avLst/>
              <a:gdLst/>
              <a:ahLst/>
              <a:cxnLst/>
              <a:rect l="l" t="t" r="r" b="b"/>
              <a:pathLst>
                <a:path h="1515745">
                  <a:moveTo>
                    <a:pt x="0" y="0"/>
                  </a:moveTo>
                  <a:lnTo>
                    <a:pt x="0" y="1515388"/>
                  </a:lnTo>
                </a:path>
              </a:pathLst>
            </a:custGeom>
            <a:ln w="16528">
              <a:solidFill>
                <a:srgbClr val="000000"/>
              </a:solidFill>
            </a:ln>
          </p:spPr>
          <p:txBody>
            <a:bodyPr wrap="square" lIns="0" tIns="0" rIns="0" bIns="0" rtlCol="0"/>
            <a:lstStyle/>
            <a:p>
              <a:endParaRPr/>
            </a:p>
          </p:txBody>
        </p:sp>
        <p:sp>
          <p:nvSpPr>
            <p:cNvPr id="39" name="object 39"/>
            <p:cNvSpPr/>
            <p:nvPr/>
          </p:nvSpPr>
          <p:spPr>
            <a:xfrm>
              <a:off x="9315501" y="1939416"/>
              <a:ext cx="155575" cy="1942464"/>
            </a:xfrm>
            <a:custGeom>
              <a:avLst/>
              <a:gdLst/>
              <a:ahLst/>
              <a:cxnLst/>
              <a:rect l="l" t="t" r="r" b="b"/>
              <a:pathLst>
                <a:path w="155575" h="1942464">
                  <a:moveTo>
                    <a:pt x="155092" y="1711210"/>
                  </a:moveTo>
                  <a:lnTo>
                    <a:pt x="0" y="1711210"/>
                  </a:lnTo>
                  <a:lnTo>
                    <a:pt x="78981" y="1942363"/>
                  </a:lnTo>
                  <a:lnTo>
                    <a:pt x="155092" y="1711210"/>
                  </a:lnTo>
                  <a:close/>
                </a:path>
                <a:path w="155575" h="1942464">
                  <a:moveTo>
                    <a:pt x="155092" y="234022"/>
                  </a:moveTo>
                  <a:lnTo>
                    <a:pt x="78981" y="0"/>
                  </a:lnTo>
                  <a:lnTo>
                    <a:pt x="0" y="234022"/>
                  </a:lnTo>
                  <a:lnTo>
                    <a:pt x="155092" y="234022"/>
                  </a:lnTo>
                  <a:close/>
                </a:path>
              </a:pathLst>
            </a:custGeom>
            <a:solidFill>
              <a:srgbClr val="000000"/>
            </a:solidFill>
          </p:spPr>
          <p:txBody>
            <a:bodyPr wrap="square" lIns="0" tIns="0" rIns="0" bIns="0" rtlCol="0"/>
            <a:lstStyle/>
            <a:p>
              <a:endParaRPr/>
            </a:p>
          </p:txBody>
        </p:sp>
      </p:grpSp>
      <p:sp>
        <p:nvSpPr>
          <p:cNvPr id="40" name="object 40"/>
          <p:cNvSpPr txBox="1"/>
          <p:nvPr/>
        </p:nvSpPr>
        <p:spPr>
          <a:xfrm>
            <a:off x="9461210" y="2230939"/>
            <a:ext cx="322580" cy="1362710"/>
          </a:xfrm>
          <a:prstGeom prst="rect">
            <a:avLst/>
          </a:prstGeom>
        </p:spPr>
        <p:txBody>
          <a:bodyPr vert="vert" wrap="square" lIns="0" tIns="0" rIns="0" bIns="0" rtlCol="0">
            <a:spAutoFit/>
          </a:bodyPr>
          <a:lstStyle/>
          <a:p>
            <a:pPr marL="12700">
              <a:lnSpc>
                <a:spcPts val="2415"/>
              </a:lnSpc>
            </a:pPr>
            <a:r>
              <a:rPr sz="2100" spc="-15" dirty="0">
                <a:latin typeface="Arial"/>
                <a:cs typeface="Arial"/>
              </a:rPr>
              <a:t>User</a:t>
            </a:r>
            <a:r>
              <a:rPr sz="2100" spc="-70" dirty="0">
                <a:latin typeface="Arial"/>
                <a:cs typeface="Arial"/>
              </a:rPr>
              <a:t> </a:t>
            </a:r>
            <a:r>
              <a:rPr sz="2100" spc="-15" dirty="0">
                <a:latin typeface="Arial"/>
                <a:cs typeface="Arial"/>
              </a:rPr>
              <a:t>space</a:t>
            </a:r>
            <a:endParaRPr sz="2100">
              <a:latin typeface="Arial"/>
              <a:cs typeface="Arial"/>
            </a:endParaRPr>
          </a:p>
        </p:txBody>
      </p:sp>
      <p:sp>
        <p:nvSpPr>
          <p:cNvPr id="41" name="object 41"/>
          <p:cNvSpPr txBox="1"/>
          <p:nvPr/>
        </p:nvSpPr>
        <p:spPr>
          <a:xfrm>
            <a:off x="2616360" y="1361680"/>
            <a:ext cx="602615" cy="429259"/>
          </a:xfrm>
          <a:prstGeom prst="rect">
            <a:avLst/>
          </a:prstGeom>
        </p:spPr>
        <p:txBody>
          <a:bodyPr vert="horz" wrap="square" lIns="0" tIns="12065" rIns="0" bIns="0" rtlCol="0">
            <a:spAutoFit/>
          </a:bodyPr>
          <a:lstStyle/>
          <a:p>
            <a:pPr marL="12700">
              <a:lnSpc>
                <a:spcPct val="100000"/>
              </a:lnSpc>
              <a:spcBef>
                <a:spcPts val="95"/>
              </a:spcBef>
            </a:pPr>
            <a:r>
              <a:rPr sz="2650" spc="-15" dirty="0">
                <a:latin typeface="Arial"/>
                <a:cs typeface="Arial"/>
              </a:rPr>
              <a:t>O</a:t>
            </a:r>
            <a:r>
              <a:rPr sz="2650" spc="-20" dirty="0">
                <a:latin typeface="Arial"/>
                <a:cs typeface="Arial"/>
              </a:rPr>
              <a:t>S</a:t>
            </a:r>
            <a:r>
              <a:rPr sz="2650" dirty="0">
                <a:latin typeface="Arial"/>
                <a:cs typeface="Arial"/>
              </a:rPr>
              <a:t>I</a:t>
            </a:r>
            <a:endParaRPr sz="2650">
              <a:latin typeface="Arial"/>
              <a:cs typeface="Arial"/>
            </a:endParaRPr>
          </a:p>
        </p:txBody>
      </p:sp>
      <p:sp>
        <p:nvSpPr>
          <p:cNvPr id="42" name="object 42"/>
          <p:cNvSpPr txBox="1"/>
          <p:nvPr/>
        </p:nvSpPr>
        <p:spPr>
          <a:xfrm>
            <a:off x="4694747" y="1356427"/>
            <a:ext cx="1102360" cy="429259"/>
          </a:xfrm>
          <a:prstGeom prst="rect">
            <a:avLst/>
          </a:prstGeom>
        </p:spPr>
        <p:txBody>
          <a:bodyPr vert="horz" wrap="square" lIns="0" tIns="12065" rIns="0" bIns="0" rtlCol="0">
            <a:spAutoFit/>
          </a:bodyPr>
          <a:lstStyle/>
          <a:p>
            <a:pPr marL="12700">
              <a:lnSpc>
                <a:spcPct val="100000"/>
              </a:lnSpc>
              <a:spcBef>
                <a:spcPts val="95"/>
              </a:spcBef>
            </a:pPr>
            <a:r>
              <a:rPr sz="2650" spc="-20" dirty="0">
                <a:latin typeface="Arial"/>
                <a:cs typeface="Arial"/>
              </a:rPr>
              <a:t>T</a:t>
            </a:r>
            <a:r>
              <a:rPr sz="2650" spc="-15" dirty="0">
                <a:latin typeface="Arial"/>
                <a:cs typeface="Arial"/>
              </a:rPr>
              <a:t>C</a:t>
            </a:r>
            <a:r>
              <a:rPr sz="2650" spc="-20" dirty="0">
                <a:latin typeface="Arial"/>
                <a:cs typeface="Arial"/>
              </a:rPr>
              <a:t>P</a:t>
            </a:r>
            <a:r>
              <a:rPr sz="2650" spc="-15" dirty="0">
                <a:latin typeface="Arial"/>
                <a:cs typeface="Arial"/>
              </a:rPr>
              <a:t>/I</a:t>
            </a:r>
            <a:r>
              <a:rPr sz="2650" dirty="0">
                <a:latin typeface="Arial"/>
                <a:cs typeface="Arial"/>
              </a:rPr>
              <a:t>P</a:t>
            </a:r>
            <a:endParaRPr sz="265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244" y="326593"/>
            <a:ext cx="5565775" cy="695325"/>
          </a:xfrm>
          <a:prstGeom prst="rect">
            <a:avLst/>
          </a:prstGeom>
        </p:spPr>
        <p:txBody>
          <a:bodyPr vert="horz" wrap="square" lIns="0" tIns="12065" rIns="0" bIns="0" rtlCol="0">
            <a:spAutoFit/>
          </a:bodyPr>
          <a:lstStyle/>
          <a:p>
            <a:pPr marL="12700">
              <a:lnSpc>
                <a:spcPct val="100000"/>
              </a:lnSpc>
              <a:spcBef>
                <a:spcPts val="95"/>
              </a:spcBef>
            </a:pPr>
            <a:r>
              <a:rPr spc="-5" dirty="0"/>
              <a:t>TCP/IP and OSI</a:t>
            </a:r>
            <a:r>
              <a:rPr spc="-280" dirty="0"/>
              <a:t> </a:t>
            </a:r>
            <a:r>
              <a:rPr spc="-5" dirty="0"/>
              <a:t>model</a:t>
            </a:r>
          </a:p>
        </p:txBody>
      </p:sp>
      <p:sp>
        <p:nvSpPr>
          <p:cNvPr id="3" name="object 3"/>
          <p:cNvSpPr/>
          <p:nvPr/>
        </p:nvSpPr>
        <p:spPr>
          <a:xfrm>
            <a:off x="1442467" y="1081799"/>
            <a:ext cx="7320534" cy="493800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244" y="337515"/>
            <a:ext cx="3203575" cy="636905"/>
          </a:xfrm>
          <a:prstGeom prst="rect">
            <a:avLst/>
          </a:prstGeom>
        </p:spPr>
        <p:txBody>
          <a:bodyPr vert="horz" wrap="square" lIns="0" tIns="13970" rIns="0" bIns="0" rtlCol="0">
            <a:spAutoFit/>
          </a:bodyPr>
          <a:lstStyle/>
          <a:p>
            <a:pPr marL="12700">
              <a:lnSpc>
                <a:spcPct val="100000"/>
              </a:lnSpc>
              <a:spcBef>
                <a:spcPts val="110"/>
              </a:spcBef>
            </a:pPr>
            <a:r>
              <a:rPr sz="4000" b="0" spc="5" dirty="0">
                <a:latin typeface="Times New Roman"/>
                <a:cs typeface="Times New Roman"/>
              </a:rPr>
              <a:t>Protocol</a:t>
            </a:r>
            <a:r>
              <a:rPr sz="4000" b="0" spc="-120" dirty="0">
                <a:latin typeface="Times New Roman"/>
                <a:cs typeface="Times New Roman"/>
              </a:rPr>
              <a:t> </a:t>
            </a:r>
            <a:r>
              <a:rPr sz="4000" b="0" dirty="0">
                <a:latin typeface="Times New Roman"/>
                <a:cs typeface="Times New Roman"/>
              </a:rPr>
              <a:t>Stacks</a:t>
            </a:r>
            <a:endParaRPr sz="4000">
              <a:latin typeface="Times New Roman"/>
              <a:cs typeface="Times New Roman"/>
            </a:endParaRPr>
          </a:p>
        </p:txBody>
      </p:sp>
      <p:sp>
        <p:nvSpPr>
          <p:cNvPr id="3" name="object 3"/>
          <p:cNvSpPr/>
          <p:nvPr/>
        </p:nvSpPr>
        <p:spPr>
          <a:xfrm>
            <a:off x="2075514" y="1080215"/>
            <a:ext cx="8176389" cy="549390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244" y="628345"/>
            <a:ext cx="4276090" cy="695325"/>
          </a:xfrm>
          <a:prstGeom prst="rect">
            <a:avLst/>
          </a:prstGeom>
        </p:spPr>
        <p:txBody>
          <a:bodyPr vert="horz" wrap="square" lIns="0" tIns="12065" rIns="0" bIns="0" rtlCol="0">
            <a:spAutoFit/>
          </a:bodyPr>
          <a:lstStyle/>
          <a:p>
            <a:pPr marL="12700">
              <a:lnSpc>
                <a:spcPct val="100000"/>
              </a:lnSpc>
              <a:spcBef>
                <a:spcPts val="95"/>
              </a:spcBef>
            </a:pPr>
            <a:r>
              <a:rPr b="0" spc="-15" dirty="0">
                <a:latin typeface="Times New Roman"/>
                <a:cs typeface="Times New Roman"/>
              </a:rPr>
              <a:t>Summary </a:t>
            </a:r>
            <a:r>
              <a:rPr b="0" spc="-5" dirty="0">
                <a:latin typeface="Times New Roman"/>
                <a:cs typeface="Times New Roman"/>
              </a:rPr>
              <a:t>of</a:t>
            </a:r>
            <a:r>
              <a:rPr b="0" spc="25" dirty="0">
                <a:latin typeface="Times New Roman"/>
                <a:cs typeface="Times New Roman"/>
              </a:rPr>
              <a:t> </a:t>
            </a:r>
            <a:r>
              <a:rPr b="0" spc="-5" dirty="0">
                <a:latin typeface="Times New Roman"/>
                <a:cs typeface="Times New Roman"/>
              </a:rPr>
              <a:t>duties</a:t>
            </a:r>
          </a:p>
        </p:txBody>
      </p:sp>
      <p:sp>
        <p:nvSpPr>
          <p:cNvPr id="3" name="object 3"/>
          <p:cNvSpPr/>
          <p:nvPr/>
        </p:nvSpPr>
        <p:spPr>
          <a:xfrm>
            <a:off x="1048816" y="2434132"/>
            <a:ext cx="10027031" cy="334848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1">
            <a:extLst>
              <a:ext uri="{FF2B5EF4-FFF2-40B4-BE49-F238E27FC236}">
                <a16:creationId xmlns:a16="http://schemas.microsoft.com/office/drawing/2014/main" id="{7789ABA7-F1F9-7539-91F0-DB710E052162}"/>
              </a:ext>
            </a:extLst>
          </p:cNvPr>
          <p:cNvSpPr>
            <a:spLocks noGrp="1"/>
          </p:cNvSpPr>
          <p:nvPr>
            <p:ph type="sldNum" sz="quarter" idx="10"/>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rtl="0" eaLnBrk="1" fontAlgn="base" hangingPunct="1">
              <a:spcBef>
                <a:spcPct val="0"/>
              </a:spcBef>
              <a:spcAft>
                <a:spcPct val="0"/>
              </a:spcAft>
              <a:defRPr sz="20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5pPr>
            <a:lvl6pPr marL="2286000" algn="l" defTabSz="914400" rtl="0" eaLnBrk="1" latinLnBrk="0" hangingPunct="1">
              <a:defRPr b="1" kern="1200">
                <a:solidFill>
                  <a:schemeClr val="tx1"/>
                </a:solidFill>
                <a:latin typeface="Times New Roman" panose="02020603050405020304" pitchFamily="18" charset="0"/>
                <a:ea typeface="+mn-ea"/>
                <a:cs typeface="+mn-cs"/>
              </a:defRPr>
            </a:lvl6pPr>
            <a:lvl7pPr marL="2743200" algn="l" defTabSz="914400" rtl="0" eaLnBrk="1" latinLnBrk="0" hangingPunct="1">
              <a:defRPr b="1" kern="1200">
                <a:solidFill>
                  <a:schemeClr val="tx1"/>
                </a:solidFill>
                <a:latin typeface="Times New Roman" panose="02020603050405020304" pitchFamily="18" charset="0"/>
                <a:ea typeface="+mn-ea"/>
                <a:cs typeface="+mn-cs"/>
              </a:defRPr>
            </a:lvl7pPr>
            <a:lvl8pPr marL="3200400" algn="l" defTabSz="914400" rtl="0" eaLnBrk="1" latinLnBrk="0" hangingPunct="1">
              <a:defRPr b="1" kern="1200">
                <a:solidFill>
                  <a:schemeClr val="tx1"/>
                </a:solidFill>
                <a:latin typeface="Times New Roman" panose="02020603050405020304" pitchFamily="18" charset="0"/>
                <a:ea typeface="+mn-ea"/>
                <a:cs typeface="+mn-cs"/>
              </a:defRPr>
            </a:lvl8pPr>
            <a:lvl9pPr marL="3657600" algn="l" defTabSz="914400" rtl="0" eaLnBrk="1" latinLnBrk="0" hangingPunct="1">
              <a:defRPr b="1" kern="1200">
                <a:solidFill>
                  <a:schemeClr val="tx1"/>
                </a:solidFill>
                <a:latin typeface="Times New Roman" panose="02020603050405020304" pitchFamily="18" charset="0"/>
                <a:ea typeface="+mn-ea"/>
                <a:cs typeface="+mn-cs"/>
              </a:defRPr>
            </a:lvl9pPr>
          </a:lstStyle>
          <a:p>
            <a:r>
              <a:rPr lang="en-US" altLang="en-US"/>
              <a:t>2.</a:t>
            </a:r>
            <a:fld id="{F8466490-6732-4476-A193-9CF92ABED91C}" type="slidenum">
              <a:rPr lang="en-US" altLang="en-US" smtClean="0"/>
              <a:pPr>
                <a:defRPr/>
              </a:pPr>
              <a:t>29</a:t>
            </a:fld>
            <a:endParaRPr lang="en-US" altLang="en-US">
              <a:latin typeface="Arial" panose="020B0604020202020204" pitchFamily="34" charset="0"/>
            </a:endParaRPr>
          </a:p>
        </p:txBody>
      </p:sp>
      <p:sp>
        <p:nvSpPr>
          <p:cNvPr id="72707" name="Line 2">
            <a:extLst>
              <a:ext uri="{FF2B5EF4-FFF2-40B4-BE49-F238E27FC236}">
                <a16:creationId xmlns:a16="http://schemas.microsoft.com/office/drawing/2014/main" id="{7ED33983-6B3C-2D71-2EBF-3C9A54CC6BA5}"/>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708" name="Line 3">
            <a:extLst>
              <a:ext uri="{FF2B5EF4-FFF2-40B4-BE49-F238E27FC236}">
                <a16:creationId xmlns:a16="http://schemas.microsoft.com/office/drawing/2014/main" id="{7962EAA8-223A-0D21-1032-46CE7BF1E99B}"/>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709" name="Text Box 4">
            <a:extLst>
              <a:ext uri="{FF2B5EF4-FFF2-40B4-BE49-F238E27FC236}">
                <a16:creationId xmlns:a16="http://schemas.microsoft.com/office/drawing/2014/main" id="{2D930E87-BE3C-188F-C1D7-E4FDF59AAB50}"/>
              </a:ext>
            </a:extLst>
          </p:cNvPr>
          <p:cNvSpPr txBox="1">
            <a:spLocks noChangeArrowheads="1"/>
          </p:cNvSpPr>
          <p:nvPr/>
        </p:nvSpPr>
        <p:spPr bwMode="auto">
          <a:xfrm>
            <a:off x="1828801" y="381000"/>
            <a:ext cx="3997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a:solidFill>
                  <a:schemeClr val="folHlink"/>
                </a:solidFill>
              </a:rPr>
              <a:t>Figure 2.17  </a:t>
            </a:r>
            <a:r>
              <a:rPr lang="en-US" altLang="en-US" sz="2000" i="1"/>
              <a:t>Addresses in TCP/IP</a:t>
            </a:r>
          </a:p>
        </p:txBody>
      </p:sp>
      <p:sp>
        <p:nvSpPr>
          <p:cNvPr id="72710" name="Line 5">
            <a:extLst>
              <a:ext uri="{FF2B5EF4-FFF2-40B4-BE49-F238E27FC236}">
                <a16:creationId xmlns:a16="http://schemas.microsoft.com/office/drawing/2014/main" id="{495FE8CA-ED07-2D2B-A0EE-C780C9C39FD0}"/>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72711" name="Picture 6">
            <a:extLst>
              <a:ext uri="{FF2B5EF4-FFF2-40B4-BE49-F238E27FC236}">
                <a16:creationId xmlns:a16="http://schemas.microsoft.com/office/drawing/2014/main" id="{35774D4B-C295-107C-1B4B-7722A9826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288" y="2286001"/>
            <a:ext cx="7834312" cy="199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244" y="628345"/>
            <a:ext cx="8459470" cy="695325"/>
          </a:xfrm>
          <a:prstGeom prst="rect">
            <a:avLst/>
          </a:prstGeom>
        </p:spPr>
        <p:txBody>
          <a:bodyPr vert="horz" wrap="square" lIns="0" tIns="12065" rIns="0" bIns="0" rtlCol="0">
            <a:spAutoFit/>
          </a:bodyPr>
          <a:lstStyle/>
          <a:p>
            <a:pPr marL="12700">
              <a:lnSpc>
                <a:spcPct val="100000"/>
              </a:lnSpc>
              <a:spcBef>
                <a:spcPts val="95"/>
              </a:spcBef>
            </a:pPr>
            <a:r>
              <a:rPr spc="-5" dirty="0"/>
              <a:t>Layers in </a:t>
            </a:r>
            <a:r>
              <a:rPr dirty="0"/>
              <a:t>the </a:t>
            </a:r>
            <a:r>
              <a:rPr spc="-5" dirty="0"/>
              <a:t>TCP/IP </a:t>
            </a:r>
            <a:r>
              <a:rPr spc="-15" dirty="0"/>
              <a:t>protocol</a:t>
            </a:r>
            <a:r>
              <a:rPr spc="-325" dirty="0"/>
              <a:t> </a:t>
            </a:r>
            <a:r>
              <a:rPr spc="-10" dirty="0"/>
              <a:t>suite</a:t>
            </a:r>
          </a:p>
        </p:txBody>
      </p:sp>
      <p:sp>
        <p:nvSpPr>
          <p:cNvPr id="3" name="object 3"/>
          <p:cNvSpPr txBox="1"/>
          <p:nvPr/>
        </p:nvSpPr>
        <p:spPr>
          <a:xfrm>
            <a:off x="917244" y="1813636"/>
            <a:ext cx="10135235" cy="720725"/>
          </a:xfrm>
          <a:prstGeom prst="rect">
            <a:avLst/>
          </a:prstGeom>
        </p:spPr>
        <p:txBody>
          <a:bodyPr vert="horz" wrap="square" lIns="0" tIns="12700" rIns="0" bIns="0" rtlCol="0">
            <a:spAutoFit/>
          </a:bodyPr>
          <a:lstStyle/>
          <a:p>
            <a:pPr marL="241300" indent="-228600">
              <a:lnSpc>
                <a:spcPts val="2735"/>
              </a:lnSpc>
              <a:spcBef>
                <a:spcPts val="100"/>
              </a:spcBef>
              <a:buFont typeface="Arial"/>
              <a:buChar char="•"/>
              <a:tabLst>
                <a:tab pos="241300" algn="l"/>
              </a:tabLst>
            </a:pPr>
            <a:r>
              <a:rPr sz="2400" spc="-10" dirty="0">
                <a:solidFill>
                  <a:srgbClr val="FF0000"/>
                </a:solidFill>
                <a:latin typeface="Times New Roman"/>
                <a:cs typeface="Times New Roman"/>
              </a:rPr>
              <a:t>Original TCP/IP </a:t>
            </a:r>
            <a:r>
              <a:rPr sz="2400" spc="-5" dirty="0">
                <a:solidFill>
                  <a:srgbClr val="FF0000"/>
                </a:solidFill>
                <a:latin typeface="Times New Roman"/>
                <a:cs typeface="Times New Roman"/>
              </a:rPr>
              <a:t>protocol </a:t>
            </a:r>
            <a:r>
              <a:rPr sz="2400" dirty="0">
                <a:solidFill>
                  <a:srgbClr val="FF0000"/>
                </a:solidFill>
                <a:latin typeface="Times New Roman"/>
                <a:cs typeface="Times New Roman"/>
              </a:rPr>
              <a:t>suite </a:t>
            </a:r>
            <a:r>
              <a:rPr sz="2400" spc="-10" dirty="0">
                <a:latin typeface="Times New Roman"/>
                <a:cs typeface="Times New Roman"/>
              </a:rPr>
              <a:t>was </a:t>
            </a:r>
            <a:r>
              <a:rPr sz="2400" spc="-5" dirty="0">
                <a:latin typeface="Times New Roman"/>
                <a:cs typeface="Times New Roman"/>
              </a:rPr>
              <a:t>defined as </a:t>
            </a:r>
            <a:r>
              <a:rPr sz="2400" spc="-5" dirty="0">
                <a:solidFill>
                  <a:srgbClr val="FF0000"/>
                </a:solidFill>
                <a:latin typeface="Times New Roman"/>
                <a:cs typeface="Times New Roman"/>
              </a:rPr>
              <a:t>four software </a:t>
            </a:r>
            <a:r>
              <a:rPr sz="2400" spc="-20" dirty="0">
                <a:solidFill>
                  <a:srgbClr val="FF0000"/>
                </a:solidFill>
                <a:latin typeface="Times New Roman"/>
                <a:cs typeface="Times New Roman"/>
              </a:rPr>
              <a:t>layers </a:t>
            </a:r>
            <a:r>
              <a:rPr sz="2400" dirty="0">
                <a:solidFill>
                  <a:srgbClr val="FF0000"/>
                </a:solidFill>
                <a:latin typeface="Times New Roman"/>
                <a:cs typeface="Times New Roman"/>
              </a:rPr>
              <a:t>built upon</a:t>
            </a:r>
            <a:r>
              <a:rPr sz="2400" spc="140" dirty="0">
                <a:solidFill>
                  <a:srgbClr val="FF0000"/>
                </a:solidFill>
                <a:latin typeface="Times New Roman"/>
                <a:cs typeface="Times New Roman"/>
              </a:rPr>
              <a:t> </a:t>
            </a:r>
            <a:r>
              <a:rPr sz="2400" dirty="0">
                <a:solidFill>
                  <a:srgbClr val="FF0000"/>
                </a:solidFill>
                <a:latin typeface="Times New Roman"/>
                <a:cs typeface="Times New Roman"/>
              </a:rPr>
              <a:t>the</a:t>
            </a:r>
            <a:endParaRPr sz="2400">
              <a:latin typeface="Times New Roman"/>
              <a:cs typeface="Times New Roman"/>
            </a:endParaRPr>
          </a:p>
          <a:p>
            <a:pPr marL="241300">
              <a:lnSpc>
                <a:spcPts val="2735"/>
              </a:lnSpc>
            </a:pPr>
            <a:r>
              <a:rPr sz="2400" spc="-10" dirty="0">
                <a:solidFill>
                  <a:srgbClr val="FF0000"/>
                </a:solidFill>
                <a:latin typeface="Times New Roman"/>
                <a:cs typeface="Times New Roman"/>
              </a:rPr>
              <a:t>hardware</a:t>
            </a:r>
            <a:r>
              <a:rPr sz="2400" spc="-10" dirty="0">
                <a:latin typeface="Times New Roman"/>
                <a:cs typeface="Times New Roman"/>
              </a:rPr>
              <a:t>.</a:t>
            </a:r>
            <a:endParaRPr sz="2400">
              <a:latin typeface="Times New Roman"/>
              <a:cs typeface="Times New Roman"/>
            </a:endParaRPr>
          </a:p>
        </p:txBody>
      </p:sp>
      <p:sp>
        <p:nvSpPr>
          <p:cNvPr id="4" name="object 4"/>
          <p:cNvSpPr/>
          <p:nvPr/>
        </p:nvSpPr>
        <p:spPr>
          <a:xfrm>
            <a:off x="2282447" y="2722211"/>
            <a:ext cx="7760070" cy="353668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1">
            <a:extLst>
              <a:ext uri="{FF2B5EF4-FFF2-40B4-BE49-F238E27FC236}">
                <a16:creationId xmlns:a16="http://schemas.microsoft.com/office/drawing/2014/main" id="{6D2382E2-B57E-4812-8BAF-4FDE8D81D7F8}"/>
              </a:ext>
            </a:extLst>
          </p:cNvPr>
          <p:cNvSpPr>
            <a:spLocks noGrp="1"/>
          </p:cNvSpPr>
          <p:nvPr>
            <p:ph type="sldNum" sz="quarter" idx="10"/>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rtl="0" eaLnBrk="1" fontAlgn="base" hangingPunct="1">
              <a:spcBef>
                <a:spcPct val="0"/>
              </a:spcBef>
              <a:spcAft>
                <a:spcPct val="0"/>
              </a:spcAft>
              <a:defRPr sz="20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5pPr>
            <a:lvl6pPr marL="2286000" algn="l" defTabSz="914400" rtl="0" eaLnBrk="1" latinLnBrk="0" hangingPunct="1">
              <a:defRPr b="1" kern="1200">
                <a:solidFill>
                  <a:schemeClr val="tx1"/>
                </a:solidFill>
                <a:latin typeface="Times New Roman" panose="02020603050405020304" pitchFamily="18" charset="0"/>
                <a:ea typeface="+mn-ea"/>
                <a:cs typeface="+mn-cs"/>
              </a:defRPr>
            </a:lvl6pPr>
            <a:lvl7pPr marL="2743200" algn="l" defTabSz="914400" rtl="0" eaLnBrk="1" latinLnBrk="0" hangingPunct="1">
              <a:defRPr b="1" kern="1200">
                <a:solidFill>
                  <a:schemeClr val="tx1"/>
                </a:solidFill>
                <a:latin typeface="Times New Roman" panose="02020603050405020304" pitchFamily="18" charset="0"/>
                <a:ea typeface="+mn-ea"/>
                <a:cs typeface="+mn-cs"/>
              </a:defRPr>
            </a:lvl7pPr>
            <a:lvl8pPr marL="3200400" algn="l" defTabSz="914400" rtl="0" eaLnBrk="1" latinLnBrk="0" hangingPunct="1">
              <a:defRPr b="1" kern="1200">
                <a:solidFill>
                  <a:schemeClr val="tx1"/>
                </a:solidFill>
                <a:latin typeface="Times New Roman" panose="02020603050405020304" pitchFamily="18" charset="0"/>
                <a:ea typeface="+mn-ea"/>
                <a:cs typeface="+mn-cs"/>
              </a:defRPr>
            </a:lvl8pPr>
            <a:lvl9pPr marL="3657600" algn="l" defTabSz="914400" rtl="0" eaLnBrk="1" latinLnBrk="0" hangingPunct="1">
              <a:defRPr b="1" kern="1200">
                <a:solidFill>
                  <a:schemeClr val="tx1"/>
                </a:solidFill>
                <a:latin typeface="Times New Roman" panose="02020603050405020304" pitchFamily="18" charset="0"/>
                <a:ea typeface="+mn-ea"/>
                <a:cs typeface="+mn-cs"/>
              </a:defRPr>
            </a:lvl9pPr>
          </a:lstStyle>
          <a:p>
            <a:r>
              <a:rPr lang="en-US" altLang="en-US"/>
              <a:t>2.</a:t>
            </a:r>
            <a:fld id="{F8466490-6732-4476-A193-9CF92ABED91C}" type="slidenum">
              <a:rPr lang="en-US" altLang="en-US" smtClean="0"/>
              <a:pPr>
                <a:defRPr/>
              </a:pPr>
              <a:t>30</a:t>
            </a:fld>
            <a:endParaRPr lang="en-US" altLang="en-US">
              <a:latin typeface="Arial" panose="020B0604020202020204" pitchFamily="34" charset="0"/>
            </a:endParaRPr>
          </a:p>
        </p:txBody>
      </p:sp>
      <p:sp>
        <p:nvSpPr>
          <p:cNvPr id="74755" name="Line 2">
            <a:extLst>
              <a:ext uri="{FF2B5EF4-FFF2-40B4-BE49-F238E27FC236}">
                <a16:creationId xmlns:a16="http://schemas.microsoft.com/office/drawing/2014/main" id="{4BC387DA-0A78-3CCE-5D34-A02DCF3DE48E}"/>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4756" name="Line 3">
            <a:extLst>
              <a:ext uri="{FF2B5EF4-FFF2-40B4-BE49-F238E27FC236}">
                <a16:creationId xmlns:a16="http://schemas.microsoft.com/office/drawing/2014/main" id="{DFD4DFEA-0382-251C-45F2-6DB03DF9054B}"/>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4757" name="Text Box 4">
            <a:extLst>
              <a:ext uri="{FF2B5EF4-FFF2-40B4-BE49-F238E27FC236}">
                <a16:creationId xmlns:a16="http://schemas.microsoft.com/office/drawing/2014/main" id="{BD3845F1-AAB9-ED8F-C3CB-2AB7726441D3}"/>
              </a:ext>
            </a:extLst>
          </p:cNvPr>
          <p:cNvSpPr txBox="1">
            <a:spLocks noChangeArrowheads="1"/>
          </p:cNvSpPr>
          <p:nvPr/>
        </p:nvSpPr>
        <p:spPr bwMode="auto">
          <a:xfrm>
            <a:off x="1828800" y="381000"/>
            <a:ext cx="676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a:solidFill>
                  <a:schemeClr val="folHlink"/>
                </a:solidFill>
              </a:rPr>
              <a:t>Figure 2.18  </a:t>
            </a:r>
            <a:r>
              <a:rPr lang="en-US" altLang="en-US" sz="2000" i="1"/>
              <a:t>Relationship of layers and addresses in TCP/IP</a:t>
            </a:r>
          </a:p>
        </p:txBody>
      </p:sp>
      <p:sp>
        <p:nvSpPr>
          <p:cNvPr id="74758" name="Line 5">
            <a:extLst>
              <a:ext uri="{FF2B5EF4-FFF2-40B4-BE49-F238E27FC236}">
                <a16:creationId xmlns:a16="http://schemas.microsoft.com/office/drawing/2014/main" id="{EFC71F35-B2B3-22F1-3141-9BFC9CCD1AEC}"/>
              </a:ext>
            </a:extLst>
          </p:cNvPr>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74759" name="Picture 6">
            <a:extLst>
              <a:ext uri="{FF2B5EF4-FFF2-40B4-BE49-F238E27FC236}">
                <a16:creationId xmlns:a16="http://schemas.microsoft.com/office/drawing/2014/main" id="{A53B6865-B83C-246D-A30D-D135CC4E01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266826"/>
            <a:ext cx="7467600" cy="482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1">
            <a:extLst>
              <a:ext uri="{FF2B5EF4-FFF2-40B4-BE49-F238E27FC236}">
                <a16:creationId xmlns:a16="http://schemas.microsoft.com/office/drawing/2014/main" id="{4083CEB0-66B5-FE80-7C83-E3483F03DDBB}"/>
              </a:ext>
            </a:extLst>
          </p:cNvPr>
          <p:cNvSpPr>
            <a:spLocks noGrp="1"/>
          </p:cNvSpPr>
          <p:nvPr>
            <p:ph type="sldNum" sz="quarter" idx="10"/>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rtl="0" eaLnBrk="1" fontAlgn="base" hangingPunct="1">
              <a:spcBef>
                <a:spcPct val="0"/>
              </a:spcBef>
              <a:spcAft>
                <a:spcPct val="0"/>
              </a:spcAft>
              <a:defRPr sz="20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5pPr>
            <a:lvl6pPr marL="2286000" algn="l" defTabSz="914400" rtl="0" eaLnBrk="1" latinLnBrk="0" hangingPunct="1">
              <a:defRPr b="1" kern="1200">
                <a:solidFill>
                  <a:schemeClr val="tx1"/>
                </a:solidFill>
                <a:latin typeface="Times New Roman" panose="02020603050405020304" pitchFamily="18" charset="0"/>
                <a:ea typeface="+mn-ea"/>
                <a:cs typeface="+mn-cs"/>
              </a:defRPr>
            </a:lvl6pPr>
            <a:lvl7pPr marL="2743200" algn="l" defTabSz="914400" rtl="0" eaLnBrk="1" latinLnBrk="0" hangingPunct="1">
              <a:defRPr b="1" kern="1200">
                <a:solidFill>
                  <a:schemeClr val="tx1"/>
                </a:solidFill>
                <a:latin typeface="Times New Roman" panose="02020603050405020304" pitchFamily="18" charset="0"/>
                <a:ea typeface="+mn-ea"/>
                <a:cs typeface="+mn-cs"/>
              </a:defRPr>
            </a:lvl7pPr>
            <a:lvl8pPr marL="3200400" algn="l" defTabSz="914400" rtl="0" eaLnBrk="1" latinLnBrk="0" hangingPunct="1">
              <a:defRPr b="1" kern="1200">
                <a:solidFill>
                  <a:schemeClr val="tx1"/>
                </a:solidFill>
                <a:latin typeface="Times New Roman" panose="02020603050405020304" pitchFamily="18" charset="0"/>
                <a:ea typeface="+mn-ea"/>
                <a:cs typeface="+mn-cs"/>
              </a:defRPr>
            </a:lvl8pPr>
            <a:lvl9pPr marL="3657600" algn="l" defTabSz="914400" rtl="0" eaLnBrk="1" latinLnBrk="0" hangingPunct="1">
              <a:defRPr b="1" kern="1200">
                <a:solidFill>
                  <a:schemeClr val="tx1"/>
                </a:solidFill>
                <a:latin typeface="Times New Roman" panose="02020603050405020304" pitchFamily="18" charset="0"/>
                <a:ea typeface="+mn-ea"/>
                <a:cs typeface="+mn-cs"/>
              </a:defRPr>
            </a:lvl9pPr>
          </a:lstStyle>
          <a:p>
            <a:r>
              <a:rPr lang="en-US" altLang="en-US"/>
              <a:t>2.</a:t>
            </a:r>
            <a:fld id="{F8466490-6732-4476-A193-9CF92ABED91C}" type="slidenum">
              <a:rPr lang="en-US" altLang="en-US" smtClean="0"/>
              <a:pPr>
                <a:defRPr/>
              </a:pPr>
              <a:t>31</a:t>
            </a:fld>
            <a:endParaRPr lang="en-US" altLang="en-US">
              <a:latin typeface="Arial" panose="020B0604020202020204" pitchFamily="34" charset="0"/>
            </a:endParaRPr>
          </a:p>
        </p:txBody>
      </p:sp>
      <p:sp>
        <p:nvSpPr>
          <p:cNvPr id="76803" name="Rectangle 2">
            <a:extLst>
              <a:ext uri="{FF2B5EF4-FFF2-40B4-BE49-F238E27FC236}">
                <a16:creationId xmlns:a16="http://schemas.microsoft.com/office/drawing/2014/main" id="{EAF21481-8E72-48AB-E73F-BBA4C67679F9}"/>
              </a:ext>
            </a:extLst>
          </p:cNvPr>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76804" name="Rectangle 3">
            <a:extLst>
              <a:ext uri="{FF2B5EF4-FFF2-40B4-BE49-F238E27FC236}">
                <a16:creationId xmlns:a16="http://schemas.microsoft.com/office/drawing/2014/main" id="{348C03AA-A9BE-F4FE-6B4E-3294B2A837CB}"/>
              </a:ext>
            </a:extLst>
          </p:cNvPr>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grpSp>
        <p:nvGrpSpPr>
          <p:cNvPr id="76805" name="Group 14">
            <a:extLst>
              <a:ext uri="{FF2B5EF4-FFF2-40B4-BE49-F238E27FC236}">
                <a16:creationId xmlns:a16="http://schemas.microsoft.com/office/drawing/2014/main" id="{09E02E83-2C8E-151E-5D67-E11C83A12092}"/>
              </a:ext>
            </a:extLst>
          </p:cNvPr>
          <p:cNvGrpSpPr>
            <a:grpSpLocks/>
          </p:cNvGrpSpPr>
          <p:nvPr/>
        </p:nvGrpSpPr>
        <p:grpSpPr bwMode="auto">
          <a:xfrm>
            <a:off x="2014539" y="773113"/>
            <a:ext cx="738187" cy="474662"/>
            <a:chOff x="309" y="487"/>
            <a:chExt cx="465" cy="299"/>
          </a:xfrm>
        </p:grpSpPr>
        <p:sp>
          <p:nvSpPr>
            <p:cNvPr id="76812" name="Rectangle 4">
              <a:extLst>
                <a:ext uri="{FF2B5EF4-FFF2-40B4-BE49-F238E27FC236}">
                  <a16:creationId xmlns:a16="http://schemas.microsoft.com/office/drawing/2014/main" id="{76F8BAAE-F2F6-6F91-AF47-116B631765CD}"/>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76813" name="Rectangle 5">
              <a:extLst>
                <a:ext uri="{FF2B5EF4-FFF2-40B4-BE49-F238E27FC236}">
                  <a16:creationId xmlns:a16="http://schemas.microsoft.com/office/drawing/2014/main" id="{7D0AC748-5ECB-B662-31A6-6B6256F560A0}"/>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grpSp>
      <p:sp>
        <p:nvSpPr>
          <p:cNvPr id="76806" name="Rectangle 6">
            <a:extLst>
              <a:ext uri="{FF2B5EF4-FFF2-40B4-BE49-F238E27FC236}">
                <a16:creationId xmlns:a16="http://schemas.microsoft.com/office/drawing/2014/main" id="{6A14978D-892F-8A31-C268-1F89059D6C29}"/>
              </a:ext>
            </a:extLst>
          </p:cNvPr>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76807" name="Rectangle 7">
            <a:extLst>
              <a:ext uri="{FF2B5EF4-FFF2-40B4-BE49-F238E27FC236}">
                <a16:creationId xmlns:a16="http://schemas.microsoft.com/office/drawing/2014/main" id="{C9EBCFC4-F7D8-5EF3-8C8A-26AB2FF18A29}"/>
              </a:ext>
            </a:extLst>
          </p:cNvPr>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76808" name="Rectangle 8">
            <a:extLst>
              <a:ext uri="{FF2B5EF4-FFF2-40B4-BE49-F238E27FC236}">
                <a16:creationId xmlns:a16="http://schemas.microsoft.com/office/drawing/2014/main" id="{109206B9-0D25-BBC9-07C9-62C54EB7A0BE}"/>
              </a:ext>
            </a:extLst>
          </p:cNvPr>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76809" name="Rectangle 10">
            <a:extLst>
              <a:ext uri="{FF2B5EF4-FFF2-40B4-BE49-F238E27FC236}">
                <a16:creationId xmlns:a16="http://schemas.microsoft.com/office/drawing/2014/main" id="{C6AE604A-F637-17AC-CC76-297A95C80767}"/>
              </a:ext>
            </a:extLst>
          </p:cNvPr>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US" altLang="en-US"/>
          </a:p>
        </p:txBody>
      </p:sp>
      <p:sp>
        <p:nvSpPr>
          <p:cNvPr id="76810" name="Rectangle 11">
            <a:extLst>
              <a:ext uri="{FF2B5EF4-FFF2-40B4-BE49-F238E27FC236}">
                <a16:creationId xmlns:a16="http://schemas.microsoft.com/office/drawing/2014/main" id="{D0AE90E2-7FAA-C606-CADC-C12CDF1024F8}"/>
              </a:ext>
            </a:extLst>
          </p:cNvPr>
          <p:cNvSpPr>
            <a:spLocks noChangeArrowheads="1"/>
          </p:cNvSpPr>
          <p:nvPr/>
        </p:nvSpPr>
        <p:spPr bwMode="auto">
          <a:xfrm>
            <a:off x="1752600" y="1447800"/>
            <a:ext cx="85344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just"/>
            <a:r>
              <a:rPr lang="en-US" altLang="en-US" sz="2800" i="1"/>
              <a:t>In Figure 2.19 a node with physical address 10 sends a frame to a node with physical address 87. The two nodes are connected by a link (bus topology LAN). As the figure shows, the computer with physical address </a:t>
            </a:r>
            <a:r>
              <a:rPr lang="en-US" altLang="en-US" sz="2800" i="1">
                <a:solidFill>
                  <a:schemeClr val="hlink"/>
                </a:solidFill>
              </a:rPr>
              <a:t>10</a:t>
            </a:r>
            <a:r>
              <a:rPr lang="en-US" altLang="en-US" sz="2800" i="1"/>
              <a:t> is the sender, and the computer with physical address </a:t>
            </a:r>
            <a:r>
              <a:rPr lang="en-US" altLang="en-US" sz="2800" i="1">
                <a:solidFill>
                  <a:schemeClr val="hlink"/>
                </a:solidFill>
              </a:rPr>
              <a:t>87</a:t>
            </a:r>
            <a:r>
              <a:rPr lang="en-US" altLang="en-US" sz="2800" i="1"/>
              <a:t> is the receiver.</a:t>
            </a:r>
          </a:p>
        </p:txBody>
      </p:sp>
      <p:sp>
        <p:nvSpPr>
          <p:cNvPr id="76811" name="Text Box 13">
            <a:extLst>
              <a:ext uri="{FF2B5EF4-FFF2-40B4-BE49-F238E27FC236}">
                <a16:creationId xmlns:a16="http://schemas.microsoft.com/office/drawing/2014/main" id="{3DF48C49-83F3-4C00-0C77-F20E27EA3FB9}"/>
              </a:ext>
            </a:extLst>
          </p:cNvPr>
          <p:cNvSpPr txBox="1">
            <a:spLocks noChangeArrowheads="1"/>
          </p:cNvSpPr>
          <p:nvPr/>
        </p:nvSpPr>
        <p:spPr bwMode="auto">
          <a:xfrm>
            <a:off x="2667001" y="182564"/>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3200" i="1">
                <a:solidFill>
                  <a:schemeClr val="hlink"/>
                </a:solidFill>
              </a:rPr>
              <a:t>Example 2.1</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1">
            <a:extLst>
              <a:ext uri="{FF2B5EF4-FFF2-40B4-BE49-F238E27FC236}">
                <a16:creationId xmlns:a16="http://schemas.microsoft.com/office/drawing/2014/main" id="{AC626512-2FEC-3D98-6AFB-C94241DBDCC7}"/>
              </a:ext>
            </a:extLst>
          </p:cNvPr>
          <p:cNvSpPr>
            <a:spLocks noGrp="1"/>
          </p:cNvSpPr>
          <p:nvPr>
            <p:ph type="sldNum" sz="quarter" idx="10"/>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rtl="0" eaLnBrk="1" fontAlgn="base" hangingPunct="1">
              <a:spcBef>
                <a:spcPct val="0"/>
              </a:spcBef>
              <a:spcAft>
                <a:spcPct val="0"/>
              </a:spcAft>
              <a:defRPr sz="20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5pPr>
            <a:lvl6pPr marL="2286000" algn="l" defTabSz="914400" rtl="0" eaLnBrk="1" latinLnBrk="0" hangingPunct="1">
              <a:defRPr b="1" kern="1200">
                <a:solidFill>
                  <a:schemeClr val="tx1"/>
                </a:solidFill>
                <a:latin typeface="Times New Roman" panose="02020603050405020304" pitchFamily="18" charset="0"/>
                <a:ea typeface="+mn-ea"/>
                <a:cs typeface="+mn-cs"/>
              </a:defRPr>
            </a:lvl6pPr>
            <a:lvl7pPr marL="2743200" algn="l" defTabSz="914400" rtl="0" eaLnBrk="1" latinLnBrk="0" hangingPunct="1">
              <a:defRPr b="1" kern="1200">
                <a:solidFill>
                  <a:schemeClr val="tx1"/>
                </a:solidFill>
                <a:latin typeface="Times New Roman" panose="02020603050405020304" pitchFamily="18" charset="0"/>
                <a:ea typeface="+mn-ea"/>
                <a:cs typeface="+mn-cs"/>
              </a:defRPr>
            </a:lvl7pPr>
            <a:lvl8pPr marL="3200400" algn="l" defTabSz="914400" rtl="0" eaLnBrk="1" latinLnBrk="0" hangingPunct="1">
              <a:defRPr b="1" kern="1200">
                <a:solidFill>
                  <a:schemeClr val="tx1"/>
                </a:solidFill>
                <a:latin typeface="Times New Roman" panose="02020603050405020304" pitchFamily="18" charset="0"/>
                <a:ea typeface="+mn-ea"/>
                <a:cs typeface="+mn-cs"/>
              </a:defRPr>
            </a:lvl8pPr>
            <a:lvl9pPr marL="3657600" algn="l" defTabSz="914400" rtl="0" eaLnBrk="1" latinLnBrk="0" hangingPunct="1">
              <a:defRPr b="1" kern="1200">
                <a:solidFill>
                  <a:schemeClr val="tx1"/>
                </a:solidFill>
                <a:latin typeface="Times New Roman" panose="02020603050405020304" pitchFamily="18" charset="0"/>
                <a:ea typeface="+mn-ea"/>
                <a:cs typeface="+mn-cs"/>
              </a:defRPr>
            </a:lvl9pPr>
          </a:lstStyle>
          <a:p>
            <a:r>
              <a:rPr lang="en-US" altLang="en-US"/>
              <a:t>2.</a:t>
            </a:r>
            <a:fld id="{F8466490-6732-4476-A193-9CF92ABED91C}" type="slidenum">
              <a:rPr lang="en-US" altLang="en-US" smtClean="0"/>
              <a:pPr>
                <a:defRPr/>
              </a:pPr>
              <a:t>32</a:t>
            </a:fld>
            <a:endParaRPr lang="en-US" altLang="en-US">
              <a:latin typeface="Arial" panose="020B0604020202020204" pitchFamily="34" charset="0"/>
            </a:endParaRPr>
          </a:p>
        </p:txBody>
      </p:sp>
      <p:sp>
        <p:nvSpPr>
          <p:cNvPr id="78851" name="Line 2">
            <a:extLst>
              <a:ext uri="{FF2B5EF4-FFF2-40B4-BE49-F238E27FC236}">
                <a16:creationId xmlns:a16="http://schemas.microsoft.com/office/drawing/2014/main" id="{311EF3A5-89D7-2710-66B3-507D88760282}"/>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8852" name="Line 3">
            <a:extLst>
              <a:ext uri="{FF2B5EF4-FFF2-40B4-BE49-F238E27FC236}">
                <a16:creationId xmlns:a16="http://schemas.microsoft.com/office/drawing/2014/main" id="{99B6BDE6-DF14-FEBB-CFF5-7747D20699F4}"/>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8853" name="Text Box 4">
            <a:extLst>
              <a:ext uri="{FF2B5EF4-FFF2-40B4-BE49-F238E27FC236}">
                <a16:creationId xmlns:a16="http://schemas.microsoft.com/office/drawing/2014/main" id="{ED6E8EC9-E456-9072-B26C-645EC237B9E8}"/>
              </a:ext>
            </a:extLst>
          </p:cNvPr>
          <p:cNvSpPr txBox="1">
            <a:spLocks noChangeArrowheads="1"/>
          </p:cNvSpPr>
          <p:nvPr/>
        </p:nvSpPr>
        <p:spPr bwMode="auto">
          <a:xfrm>
            <a:off x="1828801" y="381000"/>
            <a:ext cx="3763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a:solidFill>
                  <a:schemeClr val="folHlink"/>
                </a:solidFill>
              </a:rPr>
              <a:t>Figure 2.19  </a:t>
            </a:r>
            <a:r>
              <a:rPr lang="en-US" altLang="en-US" sz="2000" i="1"/>
              <a:t>Physical addresses</a:t>
            </a:r>
          </a:p>
        </p:txBody>
      </p:sp>
      <p:sp>
        <p:nvSpPr>
          <p:cNvPr id="78854" name="Line 5">
            <a:extLst>
              <a:ext uri="{FF2B5EF4-FFF2-40B4-BE49-F238E27FC236}">
                <a16:creationId xmlns:a16="http://schemas.microsoft.com/office/drawing/2014/main" id="{3C90BB73-4E00-3648-7730-05D24A09544F}"/>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78855" name="Picture 6">
            <a:extLst>
              <a:ext uri="{FF2B5EF4-FFF2-40B4-BE49-F238E27FC236}">
                <a16:creationId xmlns:a16="http://schemas.microsoft.com/office/drawing/2014/main" id="{62B124D1-D973-60DF-31FC-C8B3BCEB16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5014" y="2487614"/>
            <a:ext cx="8053387" cy="185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1">
            <a:extLst>
              <a:ext uri="{FF2B5EF4-FFF2-40B4-BE49-F238E27FC236}">
                <a16:creationId xmlns:a16="http://schemas.microsoft.com/office/drawing/2014/main" id="{C9909014-3AC4-9177-EB36-8E451D09A979}"/>
              </a:ext>
            </a:extLst>
          </p:cNvPr>
          <p:cNvSpPr>
            <a:spLocks noGrp="1"/>
          </p:cNvSpPr>
          <p:nvPr>
            <p:ph type="sldNum" sz="quarter" idx="10"/>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rtl="0" eaLnBrk="1" fontAlgn="base" hangingPunct="1">
              <a:spcBef>
                <a:spcPct val="0"/>
              </a:spcBef>
              <a:spcAft>
                <a:spcPct val="0"/>
              </a:spcAft>
              <a:defRPr sz="20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5pPr>
            <a:lvl6pPr marL="2286000" algn="l" defTabSz="914400" rtl="0" eaLnBrk="1" latinLnBrk="0" hangingPunct="1">
              <a:defRPr b="1" kern="1200">
                <a:solidFill>
                  <a:schemeClr val="tx1"/>
                </a:solidFill>
                <a:latin typeface="Times New Roman" panose="02020603050405020304" pitchFamily="18" charset="0"/>
                <a:ea typeface="+mn-ea"/>
                <a:cs typeface="+mn-cs"/>
              </a:defRPr>
            </a:lvl6pPr>
            <a:lvl7pPr marL="2743200" algn="l" defTabSz="914400" rtl="0" eaLnBrk="1" latinLnBrk="0" hangingPunct="1">
              <a:defRPr b="1" kern="1200">
                <a:solidFill>
                  <a:schemeClr val="tx1"/>
                </a:solidFill>
                <a:latin typeface="Times New Roman" panose="02020603050405020304" pitchFamily="18" charset="0"/>
                <a:ea typeface="+mn-ea"/>
                <a:cs typeface="+mn-cs"/>
              </a:defRPr>
            </a:lvl7pPr>
            <a:lvl8pPr marL="3200400" algn="l" defTabSz="914400" rtl="0" eaLnBrk="1" latinLnBrk="0" hangingPunct="1">
              <a:defRPr b="1" kern="1200">
                <a:solidFill>
                  <a:schemeClr val="tx1"/>
                </a:solidFill>
                <a:latin typeface="Times New Roman" panose="02020603050405020304" pitchFamily="18" charset="0"/>
                <a:ea typeface="+mn-ea"/>
                <a:cs typeface="+mn-cs"/>
              </a:defRPr>
            </a:lvl8pPr>
            <a:lvl9pPr marL="3657600" algn="l" defTabSz="914400" rtl="0" eaLnBrk="1" latinLnBrk="0" hangingPunct="1">
              <a:defRPr b="1" kern="1200">
                <a:solidFill>
                  <a:schemeClr val="tx1"/>
                </a:solidFill>
                <a:latin typeface="Times New Roman" panose="02020603050405020304" pitchFamily="18" charset="0"/>
                <a:ea typeface="+mn-ea"/>
                <a:cs typeface="+mn-cs"/>
              </a:defRPr>
            </a:lvl9pPr>
          </a:lstStyle>
          <a:p>
            <a:r>
              <a:rPr lang="en-US" altLang="en-US"/>
              <a:t>2.</a:t>
            </a:r>
            <a:fld id="{F8466490-6732-4476-A193-9CF92ABED91C}" type="slidenum">
              <a:rPr lang="en-US" altLang="en-US" smtClean="0"/>
              <a:pPr>
                <a:defRPr/>
              </a:pPr>
              <a:t>33</a:t>
            </a:fld>
            <a:endParaRPr lang="en-US" altLang="en-US">
              <a:latin typeface="Arial" panose="020B0604020202020204" pitchFamily="34" charset="0"/>
            </a:endParaRPr>
          </a:p>
        </p:txBody>
      </p:sp>
      <p:sp>
        <p:nvSpPr>
          <p:cNvPr id="80899" name="Rectangle 2">
            <a:extLst>
              <a:ext uri="{FF2B5EF4-FFF2-40B4-BE49-F238E27FC236}">
                <a16:creationId xmlns:a16="http://schemas.microsoft.com/office/drawing/2014/main" id="{15FD960A-83DC-E182-B9A4-F9E43547EDB8}"/>
              </a:ext>
            </a:extLst>
          </p:cNvPr>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80900" name="Rectangle 3">
            <a:extLst>
              <a:ext uri="{FF2B5EF4-FFF2-40B4-BE49-F238E27FC236}">
                <a16:creationId xmlns:a16="http://schemas.microsoft.com/office/drawing/2014/main" id="{23A22B44-4AEC-F425-D033-D4A24FBE7ED6}"/>
              </a:ext>
            </a:extLst>
          </p:cNvPr>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grpSp>
        <p:nvGrpSpPr>
          <p:cNvPr id="80901" name="Group 4">
            <a:extLst>
              <a:ext uri="{FF2B5EF4-FFF2-40B4-BE49-F238E27FC236}">
                <a16:creationId xmlns:a16="http://schemas.microsoft.com/office/drawing/2014/main" id="{36D13D18-74FE-8A14-7897-B93250D7C194}"/>
              </a:ext>
            </a:extLst>
          </p:cNvPr>
          <p:cNvGrpSpPr>
            <a:grpSpLocks/>
          </p:cNvGrpSpPr>
          <p:nvPr/>
        </p:nvGrpSpPr>
        <p:grpSpPr bwMode="auto">
          <a:xfrm>
            <a:off x="2014539" y="773113"/>
            <a:ext cx="738187" cy="474662"/>
            <a:chOff x="309" y="487"/>
            <a:chExt cx="465" cy="299"/>
          </a:xfrm>
        </p:grpSpPr>
        <p:sp>
          <p:nvSpPr>
            <p:cNvPr id="80909" name="Rectangle 5">
              <a:extLst>
                <a:ext uri="{FF2B5EF4-FFF2-40B4-BE49-F238E27FC236}">
                  <a16:creationId xmlns:a16="http://schemas.microsoft.com/office/drawing/2014/main" id="{76A38B69-55A3-B392-A059-AF51F8ACF0A1}"/>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80910" name="Rectangle 6">
              <a:extLst>
                <a:ext uri="{FF2B5EF4-FFF2-40B4-BE49-F238E27FC236}">
                  <a16:creationId xmlns:a16="http://schemas.microsoft.com/office/drawing/2014/main" id="{65597546-A3B8-11DB-CDA8-7BE218800EC7}"/>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grpSp>
      <p:sp>
        <p:nvSpPr>
          <p:cNvPr id="80902" name="Rectangle 7">
            <a:extLst>
              <a:ext uri="{FF2B5EF4-FFF2-40B4-BE49-F238E27FC236}">
                <a16:creationId xmlns:a16="http://schemas.microsoft.com/office/drawing/2014/main" id="{45FAAE1B-559A-E853-657A-0D0408ECF21D}"/>
              </a:ext>
            </a:extLst>
          </p:cNvPr>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80903" name="Rectangle 8">
            <a:extLst>
              <a:ext uri="{FF2B5EF4-FFF2-40B4-BE49-F238E27FC236}">
                <a16:creationId xmlns:a16="http://schemas.microsoft.com/office/drawing/2014/main" id="{4B84B2D9-F0FA-9CEE-C656-7A51FAE6E4F0}"/>
              </a:ext>
            </a:extLst>
          </p:cNvPr>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80904" name="Rectangle 9">
            <a:extLst>
              <a:ext uri="{FF2B5EF4-FFF2-40B4-BE49-F238E27FC236}">
                <a16:creationId xmlns:a16="http://schemas.microsoft.com/office/drawing/2014/main" id="{B47444F8-F2D4-C4E4-78C9-C8DCBCBF7624}"/>
              </a:ext>
            </a:extLst>
          </p:cNvPr>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80905" name="Rectangle 10">
            <a:extLst>
              <a:ext uri="{FF2B5EF4-FFF2-40B4-BE49-F238E27FC236}">
                <a16:creationId xmlns:a16="http://schemas.microsoft.com/office/drawing/2014/main" id="{BCDD26C9-0B96-9D50-D5A5-A4174C49D799}"/>
              </a:ext>
            </a:extLst>
          </p:cNvPr>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US" altLang="en-US"/>
          </a:p>
        </p:txBody>
      </p:sp>
      <p:sp>
        <p:nvSpPr>
          <p:cNvPr id="80906" name="Rectangle 11">
            <a:extLst>
              <a:ext uri="{FF2B5EF4-FFF2-40B4-BE49-F238E27FC236}">
                <a16:creationId xmlns:a16="http://schemas.microsoft.com/office/drawing/2014/main" id="{A779FBAA-B029-662B-3F06-A44297A3D60E}"/>
              </a:ext>
            </a:extLst>
          </p:cNvPr>
          <p:cNvSpPr>
            <a:spLocks noChangeArrowheads="1"/>
          </p:cNvSpPr>
          <p:nvPr/>
        </p:nvSpPr>
        <p:spPr bwMode="auto">
          <a:xfrm>
            <a:off x="1752600" y="1447801"/>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just"/>
            <a:r>
              <a:rPr lang="en-US" altLang="en-US" sz="2800" i="1"/>
              <a:t>Most local-area networks use a </a:t>
            </a:r>
            <a:r>
              <a:rPr lang="en-US" altLang="en-US" sz="2800" i="1">
                <a:solidFill>
                  <a:schemeClr val="hlink"/>
                </a:solidFill>
              </a:rPr>
              <a:t>48-bit</a:t>
            </a:r>
            <a:r>
              <a:rPr lang="en-US" altLang="en-US" sz="2800" i="1"/>
              <a:t> (6-byte) physical address written as 12 hexadecimal digits; every byte (2 hexadecimal digits) is separated by a colon, as shown below:</a:t>
            </a:r>
          </a:p>
        </p:txBody>
      </p:sp>
      <p:sp>
        <p:nvSpPr>
          <p:cNvPr id="80907" name="Text Box 12">
            <a:extLst>
              <a:ext uri="{FF2B5EF4-FFF2-40B4-BE49-F238E27FC236}">
                <a16:creationId xmlns:a16="http://schemas.microsoft.com/office/drawing/2014/main" id="{EAEC98F5-857D-49CE-2F9C-EE2DFEC80C88}"/>
              </a:ext>
            </a:extLst>
          </p:cNvPr>
          <p:cNvSpPr txBox="1">
            <a:spLocks noChangeArrowheads="1"/>
          </p:cNvSpPr>
          <p:nvPr/>
        </p:nvSpPr>
        <p:spPr bwMode="auto">
          <a:xfrm>
            <a:off x="2667001" y="182564"/>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3200" i="1">
                <a:solidFill>
                  <a:schemeClr val="hlink"/>
                </a:solidFill>
              </a:rPr>
              <a:t>Example 2.2</a:t>
            </a:r>
          </a:p>
        </p:txBody>
      </p:sp>
      <p:sp>
        <p:nvSpPr>
          <p:cNvPr id="80908" name="Rectangle 14">
            <a:extLst>
              <a:ext uri="{FF2B5EF4-FFF2-40B4-BE49-F238E27FC236}">
                <a16:creationId xmlns:a16="http://schemas.microsoft.com/office/drawing/2014/main" id="{87CD11AB-7032-EDD6-450F-B71978D720CE}"/>
              </a:ext>
            </a:extLst>
          </p:cNvPr>
          <p:cNvSpPr>
            <a:spLocks noChangeArrowheads="1"/>
          </p:cNvSpPr>
          <p:nvPr/>
        </p:nvSpPr>
        <p:spPr bwMode="auto">
          <a:xfrm>
            <a:off x="1752600" y="3717926"/>
            <a:ext cx="8534400" cy="150336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tLang="en-US" sz="3200">
                <a:solidFill>
                  <a:schemeClr val="folHlink"/>
                </a:solidFill>
              </a:rPr>
              <a:t>07:01:02:01:2C:4B</a:t>
            </a:r>
            <a:br>
              <a:rPr lang="en-US" altLang="en-US" sz="3200">
                <a:solidFill>
                  <a:schemeClr val="folHlink"/>
                </a:solidFill>
              </a:rPr>
            </a:br>
            <a:endParaRPr lang="en-US" altLang="en-US" sz="3200">
              <a:solidFill>
                <a:schemeClr val="folHlink"/>
              </a:solidFill>
            </a:endParaRPr>
          </a:p>
          <a:p>
            <a:pPr algn="ctr"/>
            <a:r>
              <a:rPr lang="en-US" altLang="en-US" sz="2800"/>
              <a:t>A 6-byte (12 hexadecimal digits) physical address.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1">
            <a:extLst>
              <a:ext uri="{FF2B5EF4-FFF2-40B4-BE49-F238E27FC236}">
                <a16:creationId xmlns:a16="http://schemas.microsoft.com/office/drawing/2014/main" id="{A655743F-DF7D-7C6F-3586-6B027CE896A3}"/>
              </a:ext>
            </a:extLst>
          </p:cNvPr>
          <p:cNvSpPr>
            <a:spLocks noGrp="1"/>
          </p:cNvSpPr>
          <p:nvPr>
            <p:ph type="sldNum" sz="quarter" idx="10"/>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rtl="0" eaLnBrk="1" fontAlgn="base" hangingPunct="1">
              <a:spcBef>
                <a:spcPct val="0"/>
              </a:spcBef>
              <a:spcAft>
                <a:spcPct val="0"/>
              </a:spcAft>
              <a:defRPr sz="20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5pPr>
            <a:lvl6pPr marL="2286000" algn="l" defTabSz="914400" rtl="0" eaLnBrk="1" latinLnBrk="0" hangingPunct="1">
              <a:defRPr b="1" kern="1200">
                <a:solidFill>
                  <a:schemeClr val="tx1"/>
                </a:solidFill>
                <a:latin typeface="Times New Roman" panose="02020603050405020304" pitchFamily="18" charset="0"/>
                <a:ea typeface="+mn-ea"/>
                <a:cs typeface="+mn-cs"/>
              </a:defRPr>
            </a:lvl6pPr>
            <a:lvl7pPr marL="2743200" algn="l" defTabSz="914400" rtl="0" eaLnBrk="1" latinLnBrk="0" hangingPunct="1">
              <a:defRPr b="1" kern="1200">
                <a:solidFill>
                  <a:schemeClr val="tx1"/>
                </a:solidFill>
                <a:latin typeface="Times New Roman" panose="02020603050405020304" pitchFamily="18" charset="0"/>
                <a:ea typeface="+mn-ea"/>
                <a:cs typeface="+mn-cs"/>
              </a:defRPr>
            </a:lvl7pPr>
            <a:lvl8pPr marL="3200400" algn="l" defTabSz="914400" rtl="0" eaLnBrk="1" latinLnBrk="0" hangingPunct="1">
              <a:defRPr b="1" kern="1200">
                <a:solidFill>
                  <a:schemeClr val="tx1"/>
                </a:solidFill>
                <a:latin typeface="Times New Roman" panose="02020603050405020304" pitchFamily="18" charset="0"/>
                <a:ea typeface="+mn-ea"/>
                <a:cs typeface="+mn-cs"/>
              </a:defRPr>
            </a:lvl8pPr>
            <a:lvl9pPr marL="3657600" algn="l" defTabSz="914400" rtl="0" eaLnBrk="1" latinLnBrk="0" hangingPunct="1">
              <a:defRPr b="1" kern="1200">
                <a:solidFill>
                  <a:schemeClr val="tx1"/>
                </a:solidFill>
                <a:latin typeface="Times New Roman" panose="02020603050405020304" pitchFamily="18" charset="0"/>
                <a:ea typeface="+mn-ea"/>
                <a:cs typeface="+mn-cs"/>
              </a:defRPr>
            </a:lvl9pPr>
          </a:lstStyle>
          <a:p>
            <a:r>
              <a:rPr lang="en-US" altLang="en-US"/>
              <a:t>2.</a:t>
            </a:r>
            <a:fld id="{F8466490-6732-4476-A193-9CF92ABED91C}" type="slidenum">
              <a:rPr lang="en-US" altLang="en-US" smtClean="0"/>
              <a:pPr>
                <a:defRPr/>
              </a:pPr>
              <a:t>34</a:t>
            </a:fld>
            <a:endParaRPr lang="en-US" altLang="en-US">
              <a:latin typeface="Arial" panose="020B0604020202020204" pitchFamily="34" charset="0"/>
            </a:endParaRPr>
          </a:p>
        </p:txBody>
      </p:sp>
      <p:sp>
        <p:nvSpPr>
          <p:cNvPr id="82947" name="Rectangle 2">
            <a:extLst>
              <a:ext uri="{FF2B5EF4-FFF2-40B4-BE49-F238E27FC236}">
                <a16:creationId xmlns:a16="http://schemas.microsoft.com/office/drawing/2014/main" id="{F9874573-C3A8-14EA-183F-14C1000C4642}"/>
              </a:ext>
            </a:extLst>
          </p:cNvPr>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82948" name="Rectangle 3">
            <a:extLst>
              <a:ext uri="{FF2B5EF4-FFF2-40B4-BE49-F238E27FC236}">
                <a16:creationId xmlns:a16="http://schemas.microsoft.com/office/drawing/2014/main" id="{D2A0D1C2-DF95-C98C-D5A9-A938051F7ED5}"/>
              </a:ext>
            </a:extLst>
          </p:cNvPr>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grpSp>
        <p:nvGrpSpPr>
          <p:cNvPr id="82949" name="Group 4">
            <a:extLst>
              <a:ext uri="{FF2B5EF4-FFF2-40B4-BE49-F238E27FC236}">
                <a16:creationId xmlns:a16="http://schemas.microsoft.com/office/drawing/2014/main" id="{D5223206-FE51-1606-5575-FD949255385B}"/>
              </a:ext>
            </a:extLst>
          </p:cNvPr>
          <p:cNvGrpSpPr>
            <a:grpSpLocks/>
          </p:cNvGrpSpPr>
          <p:nvPr/>
        </p:nvGrpSpPr>
        <p:grpSpPr bwMode="auto">
          <a:xfrm>
            <a:off x="2014539" y="773113"/>
            <a:ext cx="738187" cy="474662"/>
            <a:chOff x="309" y="487"/>
            <a:chExt cx="465" cy="299"/>
          </a:xfrm>
        </p:grpSpPr>
        <p:sp>
          <p:nvSpPr>
            <p:cNvPr id="82956" name="Rectangle 5">
              <a:extLst>
                <a:ext uri="{FF2B5EF4-FFF2-40B4-BE49-F238E27FC236}">
                  <a16:creationId xmlns:a16="http://schemas.microsoft.com/office/drawing/2014/main" id="{0EA9AAB1-FC81-A13D-7279-02198EB97ABD}"/>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82957" name="Rectangle 6">
              <a:extLst>
                <a:ext uri="{FF2B5EF4-FFF2-40B4-BE49-F238E27FC236}">
                  <a16:creationId xmlns:a16="http://schemas.microsoft.com/office/drawing/2014/main" id="{0792E202-9376-A1F0-9944-010E68B7E607}"/>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grpSp>
      <p:sp>
        <p:nvSpPr>
          <p:cNvPr id="82950" name="Rectangle 7">
            <a:extLst>
              <a:ext uri="{FF2B5EF4-FFF2-40B4-BE49-F238E27FC236}">
                <a16:creationId xmlns:a16="http://schemas.microsoft.com/office/drawing/2014/main" id="{1461BC91-5B27-38D6-B6C0-B2FBCD817D92}"/>
              </a:ext>
            </a:extLst>
          </p:cNvPr>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82951" name="Rectangle 8">
            <a:extLst>
              <a:ext uri="{FF2B5EF4-FFF2-40B4-BE49-F238E27FC236}">
                <a16:creationId xmlns:a16="http://schemas.microsoft.com/office/drawing/2014/main" id="{27401752-CDEF-E5EC-4987-376B6247AD37}"/>
              </a:ext>
            </a:extLst>
          </p:cNvPr>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82952" name="Rectangle 9">
            <a:extLst>
              <a:ext uri="{FF2B5EF4-FFF2-40B4-BE49-F238E27FC236}">
                <a16:creationId xmlns:a16="http://schemas.microsoft.com/office/drawing/2014/main" id="{68652F12-E80E-4ADB-08CF-704E109D4A84}"/>
              </a:ext>
            </a:extLst>
          </p:cNvPr>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82953" name="Rectangle 10">
            <a:extLst>
              <a:ext uri="{FF2B5EF4-FFF2-40B4-BE49-F238E27FC236}">
                <a16:creationId xmlns:a16="http://schemas.microsoft.com/office/drawing/2014/main" id="{D7F0E6C0-2803-8EC4-F7FF-7CDB6BD325CE}"/>
              </a:ext>
            </a:extLst>
          </p:cNvPr>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US" altLang="en-US"/>
          </a:p>
        </p:txBody>
      </p:sp>
      <p:sp>
        <p:nvSpPr>
          <p:cNvPr id="82954" name="Rectangle 11">
            <a:extLst>
              <a:ext uri="{FF2B5EF4-FFF2-40B4-BE49-F238E27FC236}">
                <a16:creationId xmlns:a16="http://schemas.microsoft.com/office/drawing/2014/main" id="{694B520E-40D0-2A39-7820-0AA711CC14EE}"/>
              </a:ext>
            </a:extLst>
          </p:cNvPr>
          <p:cNvSpPr>
            <a:spLocks noChangeArrowheads="1"/>
          </p:cNvSpPr>
          <p:nvPr/>
        </p:nvSpPr>
        <p:spPr bwMode="auto">
          <a:xfrm>
            <a:off x="1752600" y="1524001"/>
            <a:ext cx="85344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just"/>
            <a:r>
              <a:rPr lang="en-US" altLang="en-US" sz="2800" i="1"/>
              <a:t>Figure 2.20 shows a part of an internet with two routers connecting three LANs. Each device (computer or router) has a pair of addresses (logical and physical) for each connection. In this case, each computer is connected to only one link and therefore has only one pair of addresses. Each router, however, is connected to three networks (only two are shown in the figure). So each router has three pairs of addresses, one for each connection. </a:t>
            </a:r>
          </a:p>
        </p:txBody>
      </p:sp>
      <p:sp>
        <p:nvSpPr>
          <p:cNvPr id="82955" name="Text Box 12">
            <a:extLst>
              <a:ext uri="{FF2B5EF4-FFF2-40B4-BE49-F238E27FC236}">
                <a16:creationId xmlns:a16="http://schemas.microsoft.com/office/drawing/2014/main" id="{B789683F-2A70-E951-37A2-088065E63584}"/>
              </a:ext>
            </a:extLst>
          </p:cNvPr>
          <p:cNvSpPr txBox="1">
            <a:spLocks noChangeArrowheads="1"/>
          </p:cNvSpPr>
          <p:nvPr/>
        </p:nvSpPr>
        <p:spPr bwMode="auto">
          <a:xfrm>
            <a:off x="2667001" y="182564"/>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3200" i="1">
                <a:solidFill>
                  <a:schemeClr val="hlink"/>
                </a:solidFill>
              </a:rPr>
              <a:t>Example 2.3</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1">
            <a:extLst>
              <a:ext uri="{FF2B5EF4-FFF2-40B4-BE49-F238E27FC236}">
                <a16:creationId xmlns:a16="http://schemas.microsoft.com/office/drawing/2014/main" id="{8A506D03-3B76-A5FC-D0C7-E7BC5838FB7D}"/>
              </a:ext>
            </a:extLst>
          </p:cNvPr>
          <p:cNvSpPr>
            <a:spLocks noGrp="1"/>
          </p:cNvSpPr>
          <p:nvPr>
            <p:ph type="sldNum" sz="quarter" idx="10"/>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rtl="0" eaLnBrk="1" fontAlgn="base" hangingPunct="1">
              <a:spcBef>
                <a:spcPct val="0"/>
              </a:spcBef>
              <a:spcAft>
                <a:spcPct val="0"/>
              </a:spcAft>
              <a:defRPr sz="20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5pPr>
            <a:lvl6pPr marL="2286000" algn="l" defTabSz="914400" rtl="0" eaLnBrk="1" latinLnBrk="0" hangingPunct="1">
              <a:defRPr b="1" kern="1200">
                <a:solidFill>
                  <a:schemeClr val="tx1"/>
                </a:solidFill>
                <a:latin typeface="Times New Roman" panose="02020603050405020304" pitchFamily="18" charset="0"/>
                <a:ea typeface="+mn-ea"/>
                <a:cs typeface="+mn-cs"/>
              </a:defRPr>
            </a:lvl6pPr>
            <a:lvl7pPr marL="2743200" algn="l" defTabSz="914400" rtl="0" eaLnBrk="1" latinLnBrk="0" hangingPunct="1">
              <a:defRPr b="1" kern="1200">
                <a:solidFill>
                  <a:schemeClr val="tx1"/>
                </a:solidFill>
                <a:latin typeface="Times New Roman" panose="02020603050405020304" pitchFamily="18" charset="0"/>
                <a:ea typeface="+mn-ea"/>
                <a:cs typeface="+mn-cs"/>
              </a:defRPr>
            </a:lvl7pPr>
            <a:lvl8pPr marL="3200400" algn="l" defTabSz="914400" rtl="0" eaLnBrk="1" latinLnBrk="0" hangingPunct="1">
              <a:defRPr b="1" kern="1200">
                <a:solidFill>
                  <a:schemeClr val="tx1"/>
                </a:solidFill>
                <a:latin typeface="Times New Roman" panose="02020603050405020304" pitchFamily="18" charset="0"/>
                <a:ea typeface="+mn-ea"/>
                <a:cs typeface="+mn-cs"/>
              </a:defRPr>
            </a:lvl8pPr>
            <a:lvl9pPr marL="3657600" algn="l" defTabSz="914400" rtl="0" eaLnBrk="1" latinLnBrk="0" hangingPunct="1">
              <a:defRPr b="1" kern="1200">
                <a:solidFill>
                  <a:schemeClr val="tx1"/>
                </a:solidFill>
                <a:latin typeface="Times New Roman" panose="02020603050405020304" pitchFamily="18" charset="0"/>
                <a:ea typeface="+mn-ea"/>
                <a:cs typeface="+mn-cs"/>
              </a:defRPr>
            </a:lvl9pPr>
          </a:lstStyle>
          <a:p>
            <a:r>
              <a:rPr lang="en-US" altLang="en-US"/>
              <a:t>2.</a:t>
            </a:r>
            <a:fld id="{F8466490-6732-4476-A193-9CF92ABED91C}" type="slidenum">
              <a:rPr lang="en-US" altLang="en-US" smtClean="0"/>
              <a:pPr>
                <a:defRPr/>
              </a:pPr>
              <a:t>35</a:t>
            </a:fld>
            <a:endParaRPr lang="en-US" altLang="en-US">
              <a:latin typeface="Arial" panose="020B0604020202020204" pitchFamily="34" charset="0"/>
            </a:endParaRPr>
          </a:p>
        </p:txBody>
      </p:sp>
      <p:sp>
        <p:nvSpPr>
          <p:cNvPr id="84995" name="Line 2">
            <a:extLst>
              <a:ext uri="{FF2B5EF4-FFF2-40B4-BE49-F238E27FC236}">
                <a16:creationId xmlns:a16="http://schemas.microsoft.com/office/drawing/2014/main" id="{F01E4422-6383-7F4D-6981-C339917754F9}"/>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4996" name="Line 3">
            <a:extLst>
              <a:ext uri="{FF2B5EF4-FFF2-40B4-BE49-F238E27FC236}">
                <a16:creationId xmlns:a16="http://schemas.microsoft.com/office/drawing/2014/main" id="{824B0EE6-83ED-CC08-F168-50804C471B90}"/>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4997" name="Text Box 4">
            <a:extLst>
              <a:ext uri="{FF2B5EF4-FFF2-40B4-BE49-F238E27FC236}">
                <a16:creationId xmlns:a16="http://schemas.microsoft.com/office/drawing/2014/main" id="{D74D8F5C-FB8E-749B-EA0D-99E0BDCB75A5}"/>
              </a:ext>
            </a:extLst>
          </p:cNvPr>
          <p:cNvSpPr txBox="1">
            <a:spLocks noChangeArrowheads="1"/>
          </p:cNvSpPr>
          <p:nvPr/>
        </p:nvSpPr>
        <p:spPr bwMode="auto">
          <a:xfrm>
            <a:off x="1828801" y="381000"/>
            <a:ext cx="3128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a:solidFill>
                  <a:schemeClr val="folHlink"/>
                </a:solidFill>
              </a:rPr>
              <a:t>Figure 2.20  </a:t>
            </a:r>
            <a:r>
              <a:rPr lang="en-US" altLang="en-US" sz="2000" i="1"/>
              <a:t>IP addresses</a:t>
            </a:r>
          </a:p>
        </p:txBody>
      </p:sp>
      <p:sp>
        <p:nvSpPr>
          <p:cNvPr id="84998" name="Line 5">
            <a:extLst>
              <a:ext uri="{FF2B5EF4-FFF2-40B4-BE49-F238E27FC236}">
                <a16:creationId xmlns:a16="http://schemas.microsoft.com/office/drawing/2014/main" id="{83249021-345A-5B1B-985F-EC52184710F1}"/>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4999" name="Picture 6">
            <a:extLst>
              <a:ext uri="{FF2B5EF4-FFF2-40B4-BE49-F238E27FC236}">
                <a16:creationId xmlns:a16="http://schemas.microsoft.com/office/drawing/2014/main" id="{92A235E4-D70A-E15D-A1A3-B5C4CAF3A2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4988" y="1089026"/>
            <a:ext cx="6069012" cy="508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1">
            <a:extLst>
              <a:ext uri="{FF2B5EF4-FFF2-40B4-BE49-F238E27FC236}">
                <a16:creationId xmlns:a16="http://schemas.microsoft.com/office/drawing/2014/main" id="{3D779C03-B68B-ACF6-5C1D-C376E3A21ABD}"/>
              </a:ext>
            </a:extLst>
          </p:cNvPr>
          <p:cNvSpPr>
            <a:spLocks noGrp="1"/>
          </p:cNvSpPr>
          <p:nvPr>
            <p:ph type="sldNum" sz="quarter" idx="10"/>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rtl="0" eaLnBrk="1" fontAlgn="base" hangingPunct="1">
              <a:spcBef>
                <a:spcPct val="0"/>
              </a:spcBef>
              <a:spcAft>
                <a:spcPct val="0"/>
              </a:spcAft>
              <a:defRPr sz="20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5pPr>
            <a:lvl6pPr marL="2286000" algn="l" defTabSz="914400" rtl="0" eaLnBrk="1" latinLnBrk="0" hangingPunct="1">
              <a:defRPr b="1" kern="1200">
                <a:solidFill>
                  <a:schemeClr val="tx1"/>
                </a:solidFill>
                <a:latin typeface="Times New Roman" panose="02020603050405020304" pitchFamily="18" charset="0"/>
                <a:ea typeface="+mn-ea"/>
                <a:cs typeface="+mn-cs"/>
              </a:defRPr>
            </a:lvl6pPr>
            <a:lvl7pPr marL="2743200" algn="l" defTabSz="914400" rtl="0" eaLnBrk="1" latinLnBrk="0" hangingPunct="1">
              <a:defRPr b="1" kern="1200">
                <a:solidFill>
                  <a:schemeClr val="tx1"/>
                </a:solidFill>
                <a:latin typeface="Times New Roman" panose="02020603050405020304" pitchFamily="18" charset="0"/>
                <a:ea typeface="+mn-ea"/>
                <a:cs typeface="+mn-cs"/>
              </a:defRPr>
            </a:lvl7pPr>
            <a:lvl8pPr marL="3200400" algn="l" defTabSz="914400" rtl="0" eaLnBrk="1" latinLnBrk="0" hangingPunct="1">
              <a:defRPr b="1" kern="1200">
                <a:solidFill>
                  <a:schemeClr val="tx1"/>
                </a:solidFill>
                <a:latin typeface="Times New Roman" panose="02020603050405020304" pitchFamily="18" charset="0"/>
                <a:ea typeface="+mn-ea"/>
                <a:cs typeface="+mn-cs"/>
              </a:defRPr>
            </a:lvl8pPr>
            <a:lvl9pPr marL="3657600" algn="l" defTabSz="914400" rtl="0" eaLnBrk="1" latinLnBrk="0" hangingPunct="1">
              <a:defRPr b="1" kern="1200">
                <a:solidFill>
                  <a:schemeClr val="tx1"/>
                </a:solidFill>
                <a:latin typeface="Times New Roman" panose="02020603050405020304" pitchFamily="18" charset="0"/>
                <a:ea typeface="+mn-ea"/>
                <a:cs typeface="+mn-cs"/>
              </a:defRPr>
            </a:lvl9pPr>
          </a:lstStyle>
          <a:p>
            <a:r>
              <a:rPr lang="en-US" altLang="en-US"/>
              <a:t>2.</a:t>
            </a:r>
            <a:fld id="{F8466490-6732-4476-A193-9CF92ABED91C}" type="slidenum">
              <a:rPr lang="en-US" altLang="en-US" smtClean="0"/>
              <a:pPr>
                <a:defRPr/>
              </a:pPr>
              <a:t>36</a:t>
            </a:fld>
            <a:endParaRPr lang="en-US" altLang="en-US">
              <a:latin typeface="Arial" panose="020B0604020202020204" pitchFamily="34" charset="0"/>
            </a:endParaRPr>
          </a:p>
        </p:txBody>
      </p:sp>
      <p:sp>
        <p:nvSpPr>
          <p:cNvPr id="87043" name="Rectangle 2">
            <a:extLst>
              <a:ext uri="{FF2B5EF4-FFF2-40B4-BE49-F238E27FC236}">
                <a16:creationId xmlns:a16="http://schemas.microsoft.com/office/drawing/2014/main" id="{43A6306B-E113-1D5E-FE0E-9A57E55EA77E}"/>
              </a:ext>
            </a:extLst>
          </p:cNvPr>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87044" name="Rectangle 3">
            <a:extLst>
              <a:ext uri="{FF2B5EF4-FFF2-40B4-BE49-F238E27FC236}">
                <a16:creationId xmlns:a16="http://schemas.microsoft.com/office/drawing/2014/main" id="{296F8F25-C415-D61A-A850-38033B76575E}"/>
              </a:ext>
            </a:extLst>
          </p:cNvPr>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grpSp>
        <p:nvGrpSpPr>
          <p:cNvPr id="87045" name="Group 4">
            <a:extLst>
              <a:ext uri="{FF2B5EF4-FFF2-40B4-BE49-F238E27FC236}">
                <a16:creationId xmlns:a16="http://schemas.microsoft.com/office/drawing/2014/main" id="{BD7134F4-4726-263A-CA9E-A767280AAFAE}"/>
              </a:ext>
            </a:extLst>
          </p:cNvPr>
          <p:cNvGrpSpPr>
            <a:grpSpLocks/>
          </p:cNvGrpSpPr>
          <p:nvPr/>
        </p:nvGrpSpPr>
        <p:grpSpPr bwMode="auto">
          <a:xfrm>
            <a:off x="2014539" y="773113"/>
            <a:ext cx="738187" cy="474662"/>
            <a:chOff x="309" y="487"/>
            <a:chExt cx="465" cy="299"/>
          </a:xfrm>
        </p:grpSpPr>
        <p:sp>
          <p:nvSpPr>
            <p:cNvPr id="87052" name="Rectangle 5">
              <a:extLst>
                <a:ext uri="{FF2B5EF4-FFF2-40B4-BE49-F238E27FC236}">
                  <a16:creationId xmlns:a16="http://schemas.microsoft.com/office/drawing/2014/main" id="{6AD21C80-1741-389D-5091-CAAE9444D986}"/>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87053" name="Rectangle 6">
              <a:extLst>
                <a:ext uri="{FF2B5EF4-FFF2-40B4-BE49-F238E27FC236}">
                  <a16:creationId xmlns:a16="http://schemas.microsoft.com/office/drawing/2014/main" id="{33E9EAB2-1889-B741-F883-F3B22348A86F}"/>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grpSp>
      <p:sp>
        <p:nvSpPr>
          <p:cNvPr id="87046" name="Rectangle 7">
            <a:extLst>
              <a:ext uri="{FF2B5EF4-FFF2-40B4-BE49-F238E27FC236}">
                <a16:creationId xmlns:a16="http://schemas.microsoft.com/office/drawing/2014/main" id="{C910F927-48EC-E719-DE95-2E03F8C82FC3}"/>
              </a:ext>
            </a:extLst>
          </p:cNvPr>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87047" name="Rectangle 8">
            <a:extLst>
              <a:ext uri="{FF2B5EF4-FFF2-40B4-BE49-F238E27FC236}">
                <a16:creationId xmlns:a16="http://schemas.microsoft.com/office/drawing/2014/main" id="{71A3E8C3-0BA4-8749-D53F-1CA758CD73D8}"/>
              </a:ext>
            </a:extLst>
          </p:cNvPr>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87048" name="Rectangle 9">
            <a:extLst>
              <a:ext uri="{FF2B5EF4-FFF2-40B4-BE49-F238E27FC236}">
                <a16:creationId xmlns:a16="http://schemas.microsoft.com/office/drawing/2014/main" id="{0757A821-133A-C77D-9B21-BA42433E5710}"/>
              </a:ext>
            </a:extLst>
          </p:cNvPr>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87049" name="Rectangle 10">
            <a:extLst>
              <a:ext uri="{FF2B5EF4-FFF2-40B4-BE49-F238E27FC236}">
                <a16:creationId xmlns:a16="http://schemas.microsoft.com/office/drawing/2014/main" id="{449668B5-73CE-95CA-AB4D-12D8D89592A4}"/>
              </a:ext>
            </a:extLst>
          </p:cNvPr>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US" altLang="en-US"/>
          </a:p>
        </p:txBody>
      </p:sp>
      <p:sp>
        <p:nvSpPr>
          <p:cNvPr id="87050" name="Rectangle 11">
            <a:extLst>
              <a:ext uri="{FF2B5EF4-FFF2-40B4-BE49-F238E27FC236}">
                <a16:creationId xmlns:a16="http://schemas.microsoft.com/office/drawing/2014/main" id="{05C60085-019B-9085-5BC2-310C338E6DF5}"/>
              </a:ext>
            </a:extLst>
          </p:cNvPr>
          <p:cNvSpPr>
            <a:spLocks noChangeArrowheads="1"/>
          </p:cNvSpPr>
          <p:nvPr/>
        </p:nvSpPr>
        <p:spPr bwMode="auto">
          <a:xfrm>
            <a:off x="1752600" y="1371600"/>
            <a:ext cx="85344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just"/>
            <a:r>
              <a:rPr lang="en-US" altLang="en-US" sz="2800" i="1"/>
              <a:t>Figure 2.21 shows two computers communicating via the Internet. The sending computer is running three processes at this time with port addresses a, b, and c. The receiving computer is running two processes at this time with port addresses j and k. Process </a:t>
            </a:r>
            <a:r>
              <a:rPr lang="en-US" altLang="en-US" sz="2800" i="1">
                <a:solidFill>
                  <a:schemeClr val="hlink"/>
                </a:solidFill>
              </a:rPr>
              <a:t>a</a:t>
            </a:r>
            <a:r>
              <a:rPr lang="en-US" altLang="en-US" sz="2800" i="1"/>
              <a:t> in the sending computer needs to communicate with process </a:t>
            </a:r>
            <a:r>
              <a:rPr lang="en-US" altLang="en-US" sz="2800" i="1">
                <a:solidFill>
                  <a:schemeClr val="hlink"/>
                </a:solidFill>
              </a:rPr>
              <a:t>j</a:t>
            </a:r>
            <a:r>
              <a:rPr lang="en-US" altLang="en-US" sz="2800" i="1"/>
              <a:t> in the receiving computer. Note that although physical addresses change from hop to hop, logical and port addresses remain the same from the source to destination. </a:t>
            </a:r>
          </a:p>
        </p:txBody>
      </p:sp>
      <p:sp>
        <p:nvSpPr>
          <p:cNvPr id="87051" name="Text Box 12">
            <a:extLst>
              <a:ext uri="{FF2B5EF4-FFF2-40B4-BE49-F238E27FC236}">
                <a16:creationId xmlns:a16="http://schemas.microsoft.com/office/drawing/2014/main" id="{200BCC4F-36A4-3BB8-2011-2B74FEBEBAC3}"/>
              </a:ext>
            </a:extLst>
          </p:cNvPr>
          <p:cNvSpPr txBox="1">
            <a:spLocks noChangeArrowheads="1"/>
          </p:cNvSpPr>
          <p:nvPr/>
        </p:nvSpPr>
        <p:spPr bwMode="auto">
          <a:xfrm>
            <a:off x="2667001" y="182564"/>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3200" i="1">
                <a:solidFill>
                  <a:schemeClr val="hlink"/>
                </a:solidFill>
              </a:rPr>
              <a:t>Example 2.4</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1">
            <a:extLst>
              <a:ext uri="{FF2B5EF4-FFF2-40B4-BE49-F238E27FC236}">
                <a16:creationId xmlns:a16="http://schemas.microsoft.com/office/drawing/2014/main" id="{DE670FAF-5AF4-E3B8-5C90-BD51F0F5F0AC}"/>
              </a:ext>
            </a:extLst>
          </p:cNvPr>
          <p:cNvSpPr>
            <a:spLocks noGrp="1"/>
          </p:cNvSpPr>
          <p:nvPr>
            <p:ph type="sldNum" sz="quarter" idx="10"/>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rtl="0" eaLnBrk="1" fontAlgn="base" hangingPunct="1">
              <a:spcBef>
                <a:spcPct val="0"/>
              </a:spcBef>
              <a:spcAft>
                <a:spcPct val="0"/>
              </a:spcAft>
              <a:defRPr sz="20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5pPr>
            <a:lvl6pPr marL="2286000" algn="l" defTabSz="914400" rtl="0" eaLnBrk="1" latinLnBrk="0" hangingPunct="1">
              <a:defRPr b="1" kern="1200">
                <a:solidFill>
                  <a:schemeClr val="tx1"/>
                </a:solidFill>
                <a:latin typeface="Times New Roman" panose="02020603050405020304" pitchFamily="18" charset="0"/>
                <a:ea typeface="+mn-ea"/>
                <a:cs typeface="+mn-cs"/>
              </a:defRPr>
            </a:lvl6pPr>
            <a:lvl7pPr marL="2743200" algn="l" defTabSz="914400" rtl="0" eaLnBrk="1" latinLnBrk="0" hangingPunct="1">
              <a:defRPr b="1" kern="1200">
                <a:solidFill>
                  <a:schemeClr val="tx1"/>
                </a:solidFill>
                <a:latin typeface="Times New Roman" panose="02020603050405020304" pitchFamily="18" charset="0"/>
                <a:ea typeface="+mn-ea"/>
                <a:cs typeface="+mn-cs"/>
              </a:defRPr>
            </a:lvl7pPr>
            <a:lvl8pPr marL="3200400" algn="l" defTabSz="914400" rtl="0" eaLnBrk="1" latinLnBrk="0" hangingPunct="1">
              <a:defRPr b="1" kern="1200">
                <a:solidFill>
                  <a:schemeClr val="tx1"/>
                </a:solidFill>
                <a:latin typeface="Times New Roman" panose="02020603050405020304" pitchFamily="18" charset="0"/>
                <a:ea typeface="+mn-ea"/>
                <a:cs typeface="+mn-cs"/>
              </a:defRPr>
            </a:lvl8pPr>
            <a:lvl9pPr marL="3657600" algn="l" defTabSz="914400" rtl="0" eaLnBrk="1" latinLnBrk="0" hangingPunct="1">
              <a:defRPr b="1" kern="1200">
                <a:solidFill>
                  <a:schemeClr val="tx1"/>
                </a:solidFill>
                <a:latin typeface="Times New Roman" panose="02020603050405020304" pitchFamily="18" charset="0"/>
                <a:ea typeface="+mn-ea"/>
                <a:cs typeface="+mn-cs"/>
              </a:defRPr>
            </a:lvl9pPr>
          </a:lstStyle>
          <a:p>
            <a:r>
              <a:rPr lang="en-US" altLang="en-US"/>
              <a:t>2.</a:t>
            </a:r>
            <a:fld id="{F8466490-6732-4476-A193-9CF92ABED91C}" type="slidenum">
              <a:rPr lang="en-US" altLang="en-US" smtClean="0"/>
              <a:pPr>
                <a:defRPr/>
              </a:pPr>
              <a:t>37</a:t>
            </a:fld>
            <a:endParaRPr lang="en-US" altLang="en-US">
              <a:latin typeface="Arial" panose="020B0604020202020204" pitchFamily="34" charset="0"/>
            </a:endParaRPr>
          </a:p>
        </p:txBody>
      </p:sp>
      <p:sp>
        <p:nvSpPr>
          <p:cNvPr id="89091" name="Line 2">
            <a:extLst>
              <a:ext uri="{FF2B5EF4-FFF2-40B4-BE49-F238E27FC236}">
                <a16:creationId xmlns:a16="http://schemas.microsoft.com/office/drawing/2014/main" id="{FC65EDBA-2BC6-1037-8DAB-09177C612477}"/>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9092" name="Line 3">
            <a:extLst>
              <a:ext uri="{FF2B5EF4-FFF2-40B4-BE49-F238E27FC236}">
                <a16:creationId xmlns:a16="http://schemas.microsoft.com/office/drawing/2014/main" id="{6BEC39DD-9CE6-8F69-A31A-6E6CA41E5AFD}"/>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9093" name="Text Box 4">
            <a:extLst>
              <a:ext uri="{FF2B5EF4-FFF2-40B4-BE49-F238E27FC236}">
                <a16:creationId xmlns:a16="http://schemas.microsoft.com/office/drawing/2014/main" id="{F23D0575-7C0F-AD2A-4C13-E74DEA05CEDB}"/>
              </a:ext>
            </a:extLst>
          </p:cNvPr>
          <p:cNvSpPr txBox="1">
            <a:spLocks noChangeArrowheads="1"/>
          </p:cNvSpPr>
          <p:nvPr/>
        </p:nvSpPr>
        <p:spPr bwMode="auto">
          <a:xfrm>
            <a:off x="1828801" y="381000"/>
            <a:ext cx="3325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a:solidFill>
                  <a:schemeClr val="folHlink"/>
                </a:solidFill>
              </a:rPr>
              <a:t>Figure 2.21  </a:t>
            </a:r>
            <a:r>
              <a:rPr lang="en-US" altLang="en-US" sz="2000" i="1"/>
              <a:t>Port addresses</a:t>
            </a:r>
          </a:p>
        </p:txBody>
      </p:sp>
      <p:sp>
        <p:nvSpPr>
          <p:cNvPr id="89094" name="Line 5">
            <a:extLst>
              <a:ext uri="{FF2B5EF4-FFF2-40B4-BE49-F238E27FC236}">
                <a16:creationId xmlns:a16="http://schemas.microsoft.com/office/drawing/2014/main" id="{9F72DE95-F2DD-0217-B3D3-1F9C4549355B}"/>
              </a:ext>
            </a:extLst>
          </p:cNvPr>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9095" name="Picture 6">
            <a:extLst>
              <a:ext uri="{FF2B5EF4-FFF2-40B4-BE49-F238E27FC236}">
                <a16:creationId xmlns:a16="http://schemas.microsoft.com/office/drawing/2014/main" id="{CEED56FA-ED15-CC96-12DF-DB5B879689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9826" y="990600"/>
            <a:ext cx="7038975"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1">
            <a:extLst>
              <a:ext uri="{FF2B5EF4-FFF2-40B4-BE49-F238E27FC236}">
                <a16:creationId xmlns:a16="http://schemas.microsoft.com/office/drawing/2014/main" id="{547B5B74-8088-662B-0151-D5D6948696DF}"/>
              </a:ext>
            </a:extLst>
          </p:cNvPr>
          <p:cNvSpPr>
            <a:spLocks noGrp="1"/>
          </p:cNvSpPr>
          <p:nvPr>
            <p:ph type="sldNum" sz="quarter" idx="10"/>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rtl="0" eaLnBrk="1" fontAlgn="base" hangingPunct="1">
              <a:spcBef>
                <a:spcPct val="0"/>
              </a:spcBef>
              <a:spcAft>
                <a:spcPct val="0"/>
              </a:spcAft>
              <a:defRPr sz="20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5pPr>
            <a:lvl6pPr marL="2286000" algn="l" defTabSz="914400" rtl="0" eaLnBrk="1" latinLnBrk="0" hangingPunct="1">
              <a:defRPr b="1" kern="1200">
                <a:solidFill>
                  <a:schemeClr val="tx1"/>
                </a:solidFill>
                <a:latin typeface="Times New Roman" panose="02020603050405020304" pitchFamily="18" charset="0"/>
                <a:ea typeface="+mn-ea"/>
                <a:cs typeface="+mn-cs"/>
              </a:defRPr>
            </a:lvl6pPr>
            <a:lvl7pPr marL="2743200" algn="l" defTabSz="914400" rtl="0" eaLnBrk="1" latinLnBrk="0" hangingPunct="1">
              <a:defRPr b="1" kern="1200">
                <a:solidFill>
                  <a:schemeClr val="tx1"/>
                </a:solidFill>
                <a:latin typeface="Times New Roman" panose="02020603050405020304" pitchFamily="18" charset="0"/>
                <a:ea typeface="+mn-ea"/>
                <a:cs typeface="+mn-cs"/>
              </a:defRPr>
            </a:lvl7pPr>
            <a:lvl8pPr marL="3200400" algn="l" defTabSz="914400" rtl="0" eaLnBrk="1" latinLnBrk="0" hangingPunct="1">
              <a:defRPr b="1" kern="1200">
                <a:solidFill>
                  <a:schemeClr val="tx1"/>
                </a:solidFill>
                <a:latin typeface="Times New Roman" panose="02020603050405020304" pitchFamily="18" charset="0"/>
                <a:ea typeface="+mn-ea"/>
                <a:cs typeface="+mn-cs"/>
              </a:defRPr>
            </a:lvl8pPr>
            <a:lvl9pPr marL="3657600" algn="l" defTabSz="914400" rtl="0" eaLnBrk="1" latinLnBrk="0" hangingPunct="1">
              <a:defRPr b="1" kern="1200">
                <a:solidFill>
                  <a:schemeClr val="tx1"/>
                </a:solidFill>
                <a:latin typeface="Times New Roman" panose="02020603050405020304" pitchFamily="18" charset="0"/>
                <a:ea typeface="+mn-ea"/>
                <a:cs typeface="+mn-cs"/>
              </a:defRPr>
            </a:lvl9pPr>
          </a:lstStyle>
          <a:p>
            <a:r>
              <a:rPr lang="en-US" altLang="en-US"/>
              <a:t>2.</a:t>
            </a:r>
            <a:fld id="{F8466490-6732-4476-A193-9CF92ABED91C}" type="slidenum">
              <a:rPr lang="en-US" altLang="en-US" smtClean="0"/>
              <a:pPr>
                <a:defRPr/>
              </a:pPr>
              <a:t>38</a:t>
            </a:fld>
            <a:endParaRPr lang="en-US" altLang="en-US">
              <a:latin typeface="Arial" panose="020B0604020202020204" pitchFamily="34" charset="0"/>
            </a:endParaRPr>
          </a:p>
        </p:txBody>
      </p:sp>
      <p:sp>
        <p:nvSpPr>
          <p:cNvPr id="91139" name="Rectangle 2">
            <a:extLst>
              <a:ext uri="{FF2B5EF4-FFF2-40B4-BE49-F238E27FC236}">
                <a16:creationId xmlns:a16="http://schemas.microsoft.com/office/drawing/2014/main" id="{52E5AF6C-7639-59FD-F2A9-24B9DA913294}"/>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91140" name="Rectangle 3">
            <a:extLst>
              <a:ext uri="{FF2B5EF4-FFF2-40B4-BE49-F238E27FC236}">
                <a16:creationId xmlns:a16="http://schemas.microsoft.com/office/drawing/2014/main" id="{F0CA4E1A-E9E7-FD45-1A55-A2F950C6DDDA}"/>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91141" name="Rectangle 4">
            <a:extLst>
              <a:ext uri="{FF2B5EF4-FFF2-40B4-BE49-F238E27FC236}">
                <a16:creationId xmlns:a16="http://schemas.microsoft.com/office/drawing/2014/main" id="{DE7AAD72-2503-B82D-4D69-34C89B55E4C5}"/>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91142" name="Rectangle 5">
            <a:extLst>
              <a:ext uri="{FF2B5EF4-FFF2-40B4-BE49-F238E27FC236}">
                <a16:creationId xmlns:a16="http://schemas.microsoft.com/office/drawing/2014/main" id="{E04A420F-FC06-C009-5D9A-2E9CE3B3D11A}"/>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91143" name="Rectangle 6">
            <a:extLst>
              <a:ext uri="{FF2B5EF4-FFF2-40B4-BE49-F238E27FC236}">
                <a16:creationId xmlns:a16="http://schemas.microsoft.com/office/drawing/2014/main" id="{B5B12077-4B8A-F8FD-7A88-409BB675E25D}"/>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91144" name="Rectangle 7">
            <a:extLst>
              <a:ext uri="{FF2B5EF4-FFF2-40B4-BE49-F238E27FC236}">
                <a16:creationId xmlns:a16="http://schemas.microsoft.com/office/drawing/2014/main" id="{0BF34B9D-6272-BF98-82FB-2B1148A10A7A}"/>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91145" name="Rectangle 8">
            <a:extLst>
              <a:ext uri="{FF2B5EF4-FFF2-40B4-BE49-F238E27FC236}">
                <a16:creationId xmlns:a16="http://schemas.microsoft.com/office/drawing/2014/main" id="{38B92A78-5BDC-A174-485A-7AF50C049A54}"/>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91146" name="Line 9">
            <a:extLst>
              <a:ext uri="{FF2B5EF4-FFF2-40B4-BE49-F238E27FC236}">
                <a16:creationId xmlns:a16="http://schemas.microsoft.com/office/drawing/2014/main" id="{515B56BA-85CD-5844-DB08-FD25BBB89130}"/>
              </a:ext>
            </a:extLst>
          </p:cNvPr>
          <p:cNvSpPr>
            <a:spLocks noChangeShapeType="1"/>
          </p:cNvSpPr>
          <p:nvPr/>
        </p:nvSpPr>
        <p:spPr bwMode="auto">
          <a:xfrm>
            <a:off x="1981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1147" name="Line 10">
            <a:extLst>
              <a:ext uri="{FF2B5EF4-FFF2-40B4-BE49-F238E27FC236}">
                <a16:creationId xmlns:a16="http://schemas.microsoft.com/office/drawing/2014/main" id="{620571D1-F4CF-390C-318B-654A5443E2F9}"/>
              </a:ext>
            </a:extLst>
          </p:cNvPr>
          <p:cNvSpPr>
            <a:spLocks noChangeShapeType="1"/>
          </p:cNvSpPr>
          <p:nvPr/>
        </p:nvSpPr>
        <p:spPr bwMode="auto">
          <a:xfrm>
            <a:off x="1982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1148" name="Rectangle 11">
            <a:extLst>
              <a:ext uri="{FF2B5EF4-FFF2-40B4-BE49-F238E27FC236}">
                <a16:creationId xmlns:a16="http://schemas.microsoft.com/office/drawing/2014/main" id="{192568C5-35B1-E1F9-7BBB-DD5B689ACC8A}"/>
              </a:ext>
            </a:extLst>
          </p:cNvPr>
          <p:cNvSpPr>
            <a:spLocks noChangeArrowheads="1"/>
          </p:cNvSpPr>
          <p:nvPr/>
        </p:nvSpPr>
        <p:spPr bwMode="auto">
          <a:xfrm>
            <a:off x="2019300" y="3063876"/>
            <a:ext cx="8077200" cy="83099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tLang="en-US" sz="2400"/>
              <a:t>The physical addresses will change from hop to hop,</a:t>
            </a:r>
          </a:p>
          <a:p>
            <a:pPr algn="ctr"/>
            <a:r>
              <a:rPr lang="en-US" altLang="en-US" sz="2400"/>
              <a:t>but the logical addresses usually remain the same.</a:t>
            </a:r>
          </a:p>
        </p:txBody>
      </p:sp>
      <p:grpSp>
        <p:nvGrpSpPr>
          <p:cNvPr id="91149" name="Group 15">
            <a:extLst>
              <a:ext uri="{FF2B5EF4-FFF2-40B4-BE49-F238E27FC236}">
                <a16:creationId xmlns:a16="http://schemas.microsoft.com/office/drawing/2014/main" id="{9FA806A1-3F3E-DCA0-61FD-85370EC8DFC7}"/>
              </a:ext>
            </a:extLst>
          </p:cNvPr>
          <p:cNvGrpSpPr>
            <a:grpSpLocks/>
          </p:cNvGrpSpPr>
          <p:nvPr/>
        </p:nvGrpSpPr>
        <p:grpSpPr bwMode="auto">
          <a:xfrm>
            <a:off x="2057400" y="2286000"/>
            <a:ext cx="1143000" cy="566738"/>
            <a:chOff x="1200" y="1248"/>
            <a:chExt cx="720" cy="357"/>
          </a:xfrm>
        </p:grpSpPr>
        <p:pic>
          <p:nvPicPr>
            <p:cNvPr id="91150" name="Picture 16">
              <a:extLst>
                <a:ext uri="{FF2B5EF4-FFF2-40B4-BE49-F238E27FC236}">
                  <a16:creationId xmlns:a16="http://schemas.microsoft.com/office/drawing/2014/main" id="{4530F5EB-B145-8836-5E52-681006CF8D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151" name="Text Box 17">
              <a:extLst>
                <a:ext uri="{FF2B5EF4-FFF2-40B4-BE49-F238E27FC236}">
                  <a16:creationId xmlns:a16="http://schemas.microsoft.com/office/drawing/2014/main" id="{0D65F9C1-9713-AF72-9847-FD46B1AB1F5D}"/>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800" i="1">
                  <a:solidFill>
                    <a:schemeClr val="hlink"/>
                  </a:solidFill>
                </a:rPr>
                <a:t>Note</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1">
            <a:extLst>
              <a:ext uri="{FF2B5EF4-FFF2-40B4-BE49-F238E27FC236}">
                <a16:creationId xmlns:a16="http://schemas.microsoft.com/office/drawing/2014/main" id="{EC84C231-915B-0808-450F-2E7AB8B6B63B}"/>
              </a:ext>
            </a:extLst>
          </p:cNvPr>
          <p:cNvSpPr>
            <a:spLocks noGrp="1"/>
          </p:cNvSpPr>
          <p:nvPr>
            <p:ph type="sldNum" sz="quarter" idx="10"/>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rtl="0" eaLnBrk="1" fontAlgn="base" hangingPunct="1">
              <a:spcBef>
                <a:spcPct val="0"/>
              </a:spcBef>
              <a:spcAft>
                <a:spcPct val="0"/>
              </a:spcAft>
              <a:defRPr sz="20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5pPr>
            <a:lvl6pPr marL="2286000" algn="l" defTabSz="914400" rtl="0" eaLnBrk="1" latinLnBrk="0" hangingPunct="1">
              <a:defRPr b="1" kern="1200">
                <a:solidFill>
                  <a:schemeClr val="tx1"/>
                </a:solidFill>
                <a:latin typeface="Times New Roman" panose="02020603050405020304" pitchFamily="18" charset="0"/>
                <a:ea typeface="+mn-ea"/>
                <a:cs typeface="+mn-cs"/>
              </a:defRPr>
            </a:lvl6pPr>
            <a:lvl7pPr marL="2743200" algn="l" defTabSz="914400" rtl="0" eaLnBrk="1" latinLnBrk="0" hangingPunct="1">
              <a:defRPr b="1" kern="1200">
                <a:solidFill>
                  <a:schemeClr val="tx1"/>
                </a:solidFill>
                <a:latin typeface="Times New Roman" panose="02020603050405020304" pitchFamily="18" charset="0"/>
                <a:ea typeface="+mn-ea"/>
                <a:cs typeface="+mn-cs"/>
              </a:defRPr>
            </a:lvl7pPr>
            <a:lvl8pPr marL="3200400" algn="l" defTabSz="914400" rtl="0" eaLnBrk="1" latinLnBrk="0" hangingPunct="1">
              <a:defRPr b="1" kern="1200">
                <a:solidFill>
                  <a:schemeClr val="tx1"/>
                </a:solidFill>
                <a:latin typeface="Times New Roman" panose="02020603050405020304" pitchFamily="18" charset="0"/>
                <a:ea typeface="+mn-ea"/>
                <a:cs typeface="+mn-cs"/>
              </a:defRPr>
            </a:lvl8pPr>
            <a:lvl9pPr marL="3657600" algn="l" defTabSz="914400" rtl="0" eaLnBrk="1" latinLnBrk="0" hangingPunct="1">
              <a:defRPr b="1" kern="1200">
                <a:solidFill>
                  <a:schemeClr val="tx1"/>
                </a:solidFill>
                <a:latin typeface="Times New Roman" panose="02020603050405020304" pitchFamily="18" charset="0"/>
                <a:ea typeface="+mn-ea"/>
                <a:cs typeface="+mn-cs"/>
              </a:defRPr>
            </a:lvl9pPr>
          </a:lstStyle>
          <a:p>
            <a:r>
              <a:rPr lang="en-US" altLang="en-US"/>
              <a:t>2.</a:t>
            </a:r>
            <a:fld id="{F8466490-6732-4476-A193-9CF92ABED91C}" type="slidenum">
              <a:rPr lang="en-US" altLang="en-US" smtClean="0"/>
              <a:pPr>
                <a:defRPr/>
              </a:pPr>
              <a:t>39</a:t>
            </a:fld>
            <a:endParaRPr lang="en-US" altLang="en-US">
              <a:latin typeface="Arial" panose="020B0604020202020204" pitchFamily="34" charset="0"/>
            </a:endParaRPr>
          </a:p>
        </p:txBody>
      </p:sp>
      <p:sp>
        <p:nvSpPr>
          <p:cNvPr id="93187" name="Rectangle 2">
            <a:extLst>
              <a:ext uri="{FF2B5EF4-FFF2-40B4-BE49-F238E27FC236}">
                <a16:creationId xmlns:a16="http://schemas.microsoft.com/office/drawing/2014/main" id="{709D3A29-25FE-E6E4-A6AA-3619ED12063A}"/>
              </a:ext>
            </a:extLst>
          </p:cNvPr>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93188" name="Rectangle 3">
            <a:extLst>
              <a:ext uri="{FF2B5EF4-FFF2-40B4-BE49-F238E27FC236}">
                <a16:creationId xmlns:a16="http://schemas.microsoft.com/office/drawing/2014/main" id="{4BA477D3-ED7F-DF0C-3875-4C7E65EB65B4}"/>
              </a:ext>
            </a:extLst>
          </p:cNvPr>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grpSp>
        <p:nvGrpSpPr>
          <p:cNvPr id="93189" name="Group 4">
            <a:extLst>
              <a:ext uri="{FF2B5EF4-FFF2-40B4-BE49-F238E27FC236}">
                <a16:creationId xmlns:a16="http://schemas.microsoft.com/office/drawing/2014/main" id="{E1F2BB79-F478-D8B6-093D-9718B3B22F2D}"/>
              </a:ext>
            </a:extLst>
          </p:cNvPr>
          <p:cNvGrpSpPr>
            <a:grpSpLocks/>
          </p:cNvGrpSpPr>
          <p:nvPr/>
        </p:nvGrpSpPr>
        <p:grpSpPr bwMode="auto">
          <a:xfrm>
            <a:off x="2014539" y="773113"/>
            <a:ext cx="738187" cy="474662"/>
            <a:chOff x="309" y="487"/>
            <a:chExt cx="465" cy="299"/>
          </a:xfrm>
        </p:grpSpPr>
        <p:sp>
          <p:nvSpPr>
            <p:cNvPr id="93197" name="Rectangle 5">
              <a:extLst>
                <a:ext uri="{FF2B5EF4-FFF2-40B4-BE49-F238E27FC236}">
                  <a16:creationId xmlns:a16="http://schemas.microsoft.com/office/drawing/2014/main" id="{2205999A-A87E-95A2-FA71-84005E461121}"/>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93198" name="Rectangle 6">
              <a:extLst>
                <a:ext uri="{FF2B5EF4-FFF2-40B4-BE49-F238E27FC236}">
                  <a16:creationId xmlns:a16="http://schemas.microsoft.com/office/drawing/2014/main" id="{3E45C27D-5599-C3CE-FE41-60EA2D5B78C2}"/>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grpSp>
      <p:sp>
        <p:nvSpPr>
          <p:cNvPr id="93190" name="Rectangle 7">
            <a:extLst>
              <a:ext uri="{FF2B5EF4-FFF2-40B4-BE49-F238E27FC236}">
                <a16:creationId xmlns:a16="http://schemas.microsoft.com/office/drawing/2014/main" id="{3DE09C97-C404-21C6-2AF4-E5887A155E61}"/>
              </a:ext>
            </a:extLst>
          </p:cNvPr>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93191" name="Rectangle 8">
            <a:extLst>
              <a:ext uri="{FF2B5EF4-FFF2-40B4-BE49-F238E27FC236}">
                <a16:creationId xmlns:a16="http://schemas.microsoft.com/office/drawing/2014/main" id="{8B602A53-A8A7-9F74-8DB1-90176A408B55}"/>
              </a:ext>
            </a:extLst>
          </p:cNvPr>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93192" name="Rectangle 9">
            <a:extLst>
              <a:ext uri="{FF2B5EF4-FFF2-40B4-BE49-F238E27FC236}">
                <a16:creationId xmlns:a16="http://schemas.microsoft.com/office/drawing/2014/main" id="{48FE9916-4DF6-A2D4-1156-1E65BC1FB83A}"/>
              </a:ext>
            </a:extLst>
          </p:cNvPr>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93193" name="Rectangle 10">
            <a:extLst>
              <a:ext uri="{FF2B5EF4-FFF2-40B4-BE49-F238E27FC236}">
                <a16:creationId xmlns:a16="http://schemas.microsoft.com/office/drawing/2014/main" id="{11EC02F9-46B9-D0B8-77AC-FF78EA88385E}"/>
              </a:ext>
            </a:extLst>
          </p:cNvPr>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US" altLang="en-US"/>
          </a:p>
        </p:txBody>
      </p:sp>
      <p:sp>
        <p:nvSpPr>
          <p:cNvPr id="93194" name="Text Box 12">
            <a:extLst>
              <a:ext uri="{FF2B5EF4-FFF2-40B4-BE49-F238E27FC236}">
                <a16:creationId xmlns:a16="http://schemas.microsoft.com/office/drawing/2014/main" id="{90349763-8732-5B52-545B-436944F4FF2F}"/>
              </a:ext>
            </a:extLst>
          </p:cNvPr>
          <p:cNvSpPr txBox="1">
            <a:spLocks noChangeArrowheads="1"/>
          </p:cNvSpPr>
          <p:nvPr/>
        </p:nvSpPr>
        <p:spPr bwMode="auto">
          <a:xfrm>
            <a:off x="2667001" y="182564"/>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3200" i="1">
                <a:solidFill>
                  <a:schemeClr val="hlink"/>
                </a:solidFill>
              </a:rPr>
              <a:t>Example 2.5</a:t>
            </a:r>
          </a:p>
        </p:txBody>
      </p:sp>
      <p:sp>
        <p:nvSpPr>
          <p:cNvPr id="93195" name="Rectangle 13">
            <a:extLst>
              <a:ext uri="{FF2B5EF4-FFF2-40B4-BE49-F238E27FC236}">
                <a16:creationId xmlns:a16="http://schemas.microsoft.com/office/drawing/2014/main" id="{86F7A55A-610C-263B-6527-3601D30A42C9}"/>
              </a:ext>
            </a:extLst>
          </p:cNvPr>
          <p:cNvSpPr>
            <a:spLocks noChangeArrowheads="1"/>
          </p:cNvSpPr>
          <p:nvPr/>
        </p:nvSpPr>
        <p:spPr bwMode="auto">
          <a:xfrm>
            <a:off x="1752600" y="144780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just"/>
            <a:r>
              <a:rPr lang="en-US" altLang="en-US" sz="2800" i="1"/>
              <a:t>A port address is a 16-bit address represented by one decimal number as shown.</a:t>
            </a:r>
          </a:p>
        </p:txBody>
      </p:sp>
      <p:sp>
        <p:nvSpPr>
          <p:cNvPr id="93196" name="Rectangle 16">
            <a:extLst>
              <a:ext uri="{FF2B5EF4-FFF2-40B4-BE49-F238E27FC236}">
                <a16:creationId xmlns:a16="http://schemas.microsoft.com/office/drawing/2014/main" id="{BC2E1BA1-D447-6E7B-2054-514AB5F7CABE}"/>
              </a:ext>
            </a:extLst>
          </p:cNvPr>
          <p:cNvSpPr>
            <a:spLocks noChangeArrowheads="1"/>
          </p:cNvSpPr>
          <p:nvPr/>
        </p:nvSpPr>
        <p:spPr bwMode="auto">
          <a:xfrm>
            <a:off x="1828800" y="2819400"/>
            <a:ext cx="8382000" cy="19304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tLang="en-US" sz="3200">
                <a:solidFill>
                  <a:schemeClr val="folHlink"/>
                </a:solidFill>
              </a:rPr>
              <a:t>753</a:t>
            </a:r>
            <a:br>
              <a:rPr lang="en-US" altLang="en-US" sz="3200">
                <a:solidFill>
                  <a:schemeClr val="folHlink"/>
                </a:solidFill>
              </a:rPr>
            </a:br>
            <a:endParaRPr lang="en-US" altLang="en-US" sz="3200">
              <a:solidFill>
                <a:schemeClr val="folHlink"/>
              </a:solidFill>
            </a:endParaRPr>
          </a:p>
          <a:p>
            <a:pPr algn="ctr"/>
            <a:r>
              <a:rPr lang="en-US" altLang="en-US" sz="2800"/>
              <a:t>A 16-bit port address represented </a:t>
            </a:r>
            <a:br>
              <a:rPr lang="en-US" altLang="en-US" sz="2800"/>
            </a:br>
            <a:r>
              <a:rPr lang="en-US" altLang="en-US" sz="2800"/>
              <a:t>as one single number.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842509" y="3157551"/>
            <a:ext cx="7310882" cy="276993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917244" y="628345"/>
            <a:ext cx="8689340" cy="695325"/>
          </a:xfrm>
          <a:prstGeom prst="rect">
            <a:avLst/>
          </a:prstGeom>
        </p:spPr>
        <p:txBody>
          <a:bodyPr vert="horz" wrap="square" lIns="0" tIns="12065" rIns="0" bIns="0" rtlCol="0">
            <a:spAutoFit/>
          </a:bodyPr>
          <a:lstStyle/>
          <a:p>
            <a:pPr marL="12700">
              <a:lnSpc>
                <a:spcPct val="100000"/>
              </a:lnSpc>
              <a:spcBef>
                <a:spcPts val="95"/>
              </a:spcBef>
            </a:pPr>
            <a:r>
              <a:rPr spc="-5" dirty="0"/>
              <a:t>Communication </a:t>
            </a:r>
            <a:r>
              <a:rPr spc="-15" dirty="0"/>
              <a:t>through </a:t>
            </a:r>
            <a:r>
              <a:rPr spc="-5" dirty="0"/>
              <a:t>an</a:t>
            </a:r>
            <a:r>
              <a:rPr spc="5" dirty="0"/>
              <a:t> </a:t>
            </a:r>
            <a:r>
              <a:rPr spc="-5" dirty="0"/>
              <a:t>internet</a:t>
            </a:r>
          </a:p>
        </p:txBody>
      </p:sp>
      <p:sp>
        <p:nvSpPr>
          <p:cNvPr id="4" name="object 4"/>
          <p:cNvSpPr txBox="1"/>
          <p:nvPr/>
        </p:nvSpPr>
        <p:spPr>
          <a:xfrm>
            <a:off x="917244" y="1820963"/>
            <a:ext cx="8900160" cy="3084195"/>
          </a:xfrm>
          <a:prstGeom prst="rect">
            <a:avLst/>
          </a:prstGeom>
        </p:spPr>
        <p:txBody>
          <a:bodyPr vert="horz" wrap="square" lIns="0" tIns="58419" rIns="0" bIns="0" rtlCol="0">
            <a:spAutoFit/>
          </a:bodyPr>
          <a:lstStyle/>
          <a:p>
            <a:pPr marL="356870" indent="-344805">
              <a:lnSpc>
                <a:spcPct val="100000"/>
              </a:lnSpc>
              <a:spcBef>
                <a:spcPts val="459"/>
              </a:spcBef>
              <a:buFont typeface="Arial"/>
              <a:buChar char="•"/>
              <a:tabLst>
                <a:tab pos="356870" algn="l"/>
                <a:tab pos="357505" algn="l"/>
              </a:tabLst>
            </a:pPr>
            <a:r>
              <a:rPr sz="2200" spc="-5" dirty="0">
                <a:solidFill>
                  <a:srgbClr val="FF0000"/>
                </a:solidFill>
                <a:latin typeface="Times New Roman"/>
                <a:cs typeface="Times New Roman"/>
              </a:rPr>
              <a:t>Small </a:t>
            </a:r>
            <a:r>
              <a:rPr sz="2200" spc="5" dirty="0">
                <a:solidFill>
                  <a:srgbClr val="FF0000"/>
                </a:solidFill>
                <a:latin typeface="Times New Roman"/>
                <a:cs typeface="Times New Roman"/>
              </a:rPr>
              <a:t>internet </a:t>
            </a:r>
            <a:r>
              <a:rPr sz="2200" spc="-5" dirty="0">
                <a:latin typeface="Times New Roman"/>
                <a:cs typeface="Times New Roman"/>
              </a:rPr>
              <a:t>made </a:t>
            </a:r>
            <a:r>
              <a:rPr sz="2200" spc="5" dirty="0">
                <a:latin typeface="Times New Roman"/>
                <a:cs typeface="Times New Roman"/>
              </a:rPr>
              <a:t>up </a:t>
            </a:r>
            <a:r>
              <a:rPr sz="2200" dirty="0">
                <a:latin typeface="Times New Roman"/>
                <a:cs typeface="Times New Roman"/>
              </a:rPr>
              <a:t>of </a:t>
            </a:r>
            <a:r>
              <a:rPr sz="2200" spc="5" dirty="0">
                <a:solidFill>
                  <a:srgbClr val="FF0000"/>
                </a:solidFill>
                <a:latin typeface="Times New Roman"/>
                <a:cs typeface="Times New Roman"/>
              </a:rPr>
              <a:t>three </a:t>
            </a:r>
            <a:r>
              <a:rPr sz="2200" spc="-5" dirty="0">
                <a:solidFill>
                  <a:srgbClr val="FF0000"/>
                </a:solidFill>
                <a:latin typeface="Times New Roman"/>
                <a:cs typeface="Times New Roman"/>
              </a:rPr>
              <a:t>LANs </a:t>
            </a:r>
            <a:r>
              <a:rPr sz="2200" dirty="0">
                <a:solidFill>
                  <a:srgbClr val="FF0000"/>
                </a:solidFill>
                <a:latin typeface="Times New Roman"/>
                <a:cs typeface="Times New Roman"/>
              </a:rPr>
              <a:t>(links), </a:t>
            </a:r>
            <a:r>
              <a:rPr sz="2200" spc="5" dirty="0">
                <a:solidFill>
                  <a:srgbClr val="FF0000"/>
                </a:solidFill>
                <a:latin typeface="Times New Roman"/>
                <a:cs typeface="Times New Roman"/>
              </a:rPr>
              <a:t>each </a:t>
            </a:r>
            <a:r>
              <a:rPr sz="2200" dirty="0">
                <a:solidFill>
                  <a:srgbClr val="FF0000"/>
                </a:solidFill>
                <a:latin typeface="Times New Roman"/>
                <a:cs typeface="Times New Roman"/>
              </a:rPr>
              <a:t>with a </a:t>
            </a:r>
            <a:r>
              <a:rPr sz="2200" spc="-5" dirty="0">
                <a:solidFill>
                  <a:srgbClr val="FF0000"/>
                </a:solidFill>
                <a:latin typeface="Times New Roman"/>
                <a:cs typeface="Times New Roman"/>
              </a:rPr>
              <a:t>link-layer</a:t>
            </a:r>
            <a:r>
              <a:rPr sz="2200" spc="-140" dirty="0">
                <a:solidFill>
                  <a:srgbClr val="FF0000"/>
                </a:solidFill>
                <a:latin typeface="Times New Roman"/>
                <a:cs typeface="Times New Roman"/>
              </a:rPr>
              <a:t> </a:t>
            </a:r>
            <a:r>
              <a:rPr sz="2200" spc="5" dirty="0">
                <a:solidFill>
                  <a:srgbClr val="FF0000"/>
                </a:solidFill>
                <a:latin typeface="Times New Roman"/>
                <a:cs typeface="Times New Roman"/>
              </a:rPr>
              <a:t>switch</a:t>
            </a:r>
            <a:r>
              <a:rPr sz="2200" spc="5" dirty="0">
                <a:latin typeface="Times New Roman"/>
                <a:cs typeface="Times New Roman"/>
              </a:rPr>
              <a:t>.</a:t>
            </a:r>
            <a:endParaRPr sz="2200">
              <a:latin typeface="Times New Roman"/>
              <a:cs typeface="Times New Roman"/>
            </a:endParaRPr>
          </a:p>
          <a:p>
            <a:pPr marL="356870" indent="-344805">
              <a:lnSpc>
                <a:spcPct val="100000"/>
              </a:lnSpc>
              <a:spcBef>
                <a:spcPts val="360"/>
              </a:spcBef>
              <a:buFont typeface="Arial"/>
              <a:buChar char="•"/>
              <a:tabLst>
                <a:tab pos="356870" algn="l"/>
                <a:tab pos="357505" algn="l"/>
              </a:tabLst>
            </a:pPr>
            <a:r>
              <a:rPr sz="2200" spc="-5" dirty="0">
                <a:latin typeface="Times New Roman"/>
                <a:cs typeface="Times New Roman"/>
              </a:rPr>
              <a:t>Links </a:t>
            </a:r>
            <a:r>
              <a:rPr sz="2200" spc="5" dirty="0">
                <a:latin typeface="Times New Roman"/>
                <a:cs typeface="Times New Roman"/>
              </a:rPr>
              <a:t>are </a:t>
            </a:r>
            <a:r>
              <a:rPr sz="2200" dirty="0">
                <a:solidFill>
                  <a:srgbClr val="FF0000"/>
                </a:solidFill>
                <a:latin typeface="Times New Roman"/>
                <a:cs typeface="Times New Roman"/>
              </a:rPr>
              <a:t>connected by one</a:t>
            </a:r>
            <a:r>
              <a:rPr sz="2200" spc="-110" dirty="0">
                <a:solidFill>
                  <a:srgbClr val="FF0000"/>
                </a:solidFill>
                <a:latin typeface="Times New Roman"/>
                <a:cs typeface="Times New Roman"/>
              </a:rPr>
              <a:t> </a:t>
            </a:r>
            <a:r>
              <a:rPr sz="2200" spc="-10" dirty="0">
                <a:solidFill>
                  <a:srgbClr val="FF0000"/>
                </a:solidFill>
                <a:latin typeface="Times New Roman"/>
                <a:cs typeface="Times New Roman"/>
              </a:rPr>
              <a:t>router</a:t>
            </a:r>
            <a:r>
              <a:rPr sz="2200" spc="-10" dirty="0">
                <a:latin typeface="Times New Roman"/>
                <a:cs typeface="Times New Roman"/>
              </a:rPr>
              <a:t>.</a:t>
            </a:r>
            <a:endParaRPr sz="2200">
              <a:latin typeface="Times New Roman"/>
              <a:cs typeface="Times New Roman"/>
            </a:endParaRPr>
          </a:p>
          <a:p>
            <a:pPr marL="356870" indent="-344805">
              <a:lnSpc>
                <a:spcPct val="100000"/>
              </a:lnSpc>
              <a:spcBef>
                <a:spcPts val="385"/>
              </a:spcBef>
              <a:buFont typeface="Arial"/>
              <a:buChar char="•"/>
              <a:tabLst>
                <a:tab pos="356870" algn="l"/>
                <a:tab pos="357505" algn="l"/>
              </a:tabLst>
            </a:pPr>
            <a:r>
              <a:rPr sz="2200" spc="-5" dirty="0">
                <a:latin typeface="Times New Roman"/>
                <a:cs typeface="Times New Roman"/>
              </a:rPr>
              <a:t>Five </a:t>
            </a:r>
            <a:r>
              <a:rPr sz="2200" dirty="0">
                <a:latin typeface="Times New Roman"/>
                <a:cs typeface="Times New Roman"/>
              </a:rPr>
              <a:t>communicating devices </a:t>
            </a:r>
            <a:r>
              <a:rPr sz="2200" spc="5" dirty="0">
                <a:latin typeface="Times New Roman"/>
                <a:cs typeface="Times New Roman"/>
              </a:rPr>
              <a:t>in this</a:t>
            </a:r>
            <a:r>
              <a:rPr sz="2200" spc="-90" dirty="0">
                <a:latin typeface="Times New Roman"/>
                <a:cs typeface="Times New Roman"/>
              </a:rPr>
              <a:t> </a:t>
            </a:r>
            <a:r>
              <a:rPr sz="2200" dirty="0">
                <a:latin typeface="Times New Roman"/>
                <a:cs typeface="Times New Roman"/>
              </a:rPr>
              <a:t>communication:</a:t>
            </a:r>
            <a:endParaRPr sz="2200">
              <a:latin typeface="Times New Roman"/>
              <a:cs typeface="Times New Roman"/>
            </a:endParaRPr>
          </a:p>
          <a:p>
            <a:pPr marL="814069" lvl="1" indent="-345440">
              <a:lnSpc>
                <a:spcPct val="100000"/>
              </a:lnSpc>
              <a:spcBef>
                <a:spcPts val="360"/>
              </a:spcBef>
              <a:buAutoNum type="arabicPeriod"/>
              <a:tabLst>
                <a:tab pos="814069" algn="l"/>
                <a:tab pos="814705" algn="l"/>
              </a:tabLst>
            </a:pPr>
            <a:r>
              <a:rPr sz="2200" dirty="0">
                <a:latin typeface="Times New Roman"/>
                <a:cs typeface="Times New Roman"/>
              </a:rPr>
              <a:t>Source host (computer</a:t>
            </a:r>
            <a:r>
              <a:rPr sz="2200" spc="-195" dirty="0">
                <a:latin typeface="Times New Roman"/>
                <a:cs typeface="Times New Roman"/>
              </a:rPr>
              <a:t> </a:t>
            </a:r>
            <a:r>
              <a:rPr sz="2200" spc="-5" dirty="0">
                <a:latin typeface="Times New Roman"/>
                <a:cs typeface="Times New Roman"/>
              </a:rPr>
              <a:t>A)</a:t>
            </a:r>
            <a:endParaRPr sz="2200">
              <a:latin typeface="Times New Roman"/>
              <a:cs typeface="Times New Roman"/>
            </a:endParaRPr>
          </a:p>
          <a:p>
            <a:pPr marL="814069" lvl="1" indent="-345440">
              <a:lnSpc>
                <a:spcPct val="100000"/>
              </a:lnSpc>
              <a:spcBef>
                <a:spcPts val="385"/>
              </a:spcBef>
              <a:buAutoNum type="arabicPeriod"/>
              <a:tabLst>
                <a:tab pos="814069" algn="l"/>
                <a:tab pos="814705" algn="l"/>
              </a:tabLst>
            </a:pPr>
            <a:r>
              <a:rPr sz="2200" spc="-5" dirty="0">
                <a:latin typeface="Times New Roman"/>
                <a:cs typeface="Times New Roman"/>
              </a:rPr>
              <a:t>Link-layer </a:t>
            </a:r>
            <a:r>
              <a:rPr sz="2200" dirty="0">
                <a:latin typeface="Times New Roman"/>
                <a:cs typeface="Times New Roman"/>
              </a:rPr>
              <a:t>switch </a:t>
            </a:r>
            <a:r>
              <a:rPr sz="2200" spc="5" dirty="0">
                <a:latin typeface="Times New Roman"/>
                <a:cs typeface="Times New Roman"/>
              </a:rPr>
              <a:t>in link</a:t>
            </a:r>
            <a:r>
              <a:rPr sz="2200" spc="-70" dirty="0">
                <a:latin typeface="Times New Roman"/>
                <a:cs typeface="Times New Roman"/>
              </a:rPr>
              <a:t> </a:t>
            </a:r>
            <a:r>
              <a:rPr sz="2200" spc="5" dirty="0">
                <a:latin typeface="Times New Roman"/>
                <a:cs typeface="Times New Roman"/>
              </a:rPr>
              <a:t>1</a:t>
            </a:r>
            <a:endParaRPr sz="2200">
              <a:latin typeface="Times New Roman"/>
              <a:cs typeface="Times New Roman"/>
            </a:endParaRPr>
          </a:p>
          <a:p>
            <a:pPr marL="814069" lvl="1" indent="-345440">
              <a:lnSpc>
                <a:spcPct val="100000"/>
              </a:lnSpc>
              <a:spcBef>
                <a:spcPts val="360"/>
              </a:spcBef>
              <a:buAutoNum type="arabicPeriod"/>
              <a:tabLst>
                <a:tab pos="814069" algn="l"/>
                <a:tab pos="814705" algn="l"/>
              </a:tabLst>
            </a:pPr>
            <a:r>
              <a:rPr sz="2200" dirty="0">
                <a:latin typeface="Times New Roman"/>
                <a:cs typeface="Times New Roman"/>
              </a:rPr>
              <a:t>Router</a:t>
            </a:r>
            <a:endParaRPr sz="2200">
              <a:latin typeface="Times New Roman"/>
              <a:cs typeface="Times New Roman"/>
            </a:endParaRPr>
          </a:p>
          <a:p>
            <a:pPr marL="814069" lvl="1" indent="-345440">
              <a:lnSpc>
                <a:spcPct val="100000"/>
              </a:lnSpc>
              <a:spcBef>
                <a:spcPts val="365"/>
              </a:spcBef>
              <a:buAutoNum type="arabicPeriod"/>
              <a:tabLst>
                <a:tab pos="814069" algn="l"/>
                <a:tab pos="814705" algn="l"/>
              </a:tabLst>
            </a:pPr>
            <a:r>
              <a:rPr sz="2200" spc="-5" dirty="0">
                <a:latin typeface="Times New Roman"/>
                <a:cs typeface="Times New Roman"/>
              </a:rPr>
              <a:t>Link-layer </a:t>
            </a:r>
            <a:r>
              <a:rPr sz="2200" spc="5" dirty="0">
                <a:latin typeface="Times New Roman"/>
                <a:cs typeface="Times New Roman"/>
              </a:rPr>
              <a:t>switch in link</a:t>
            </a:r>
            <a:r>
              <a:rPr sz="2200" spc="-70" dirty="0">
                <a:latin typeface="Times New Roman"/>
                <a:cs typeface="Times New Roman"/>
              </a:rPr>
              <a:t> </a:t>
            </a:r>
            <a:r>
              <a:rPr sz="2200" dirty="0">
                <a:latin typeface="Times New Roman"/>
                <a:cs typeface="Times New Roman"/>
              </a:rPr>
              <a:t>2</a:t>
            </a:r>
            <a:endParaRPr sz="2200">
              <a:latin typeface="Times New Roman"/>
              <a:cs typeface="Times New Roman"/>
            </a:endParaRPr>
          </a:p>
          <a:p>
            <a:pPr marL="814069" lvl="1" indent="-345440">
              <a:lnSpc>
                <a:spcPct val="100000"/>
              </a:lnSpc>
              <a:spcBef>
                <a:spcPts val="385"/>
              </a:spcBef>
              <a:buAutoNum type="arabicPeriod"/>
              <a:tabLst>
                <a:tab pos="814069" algn="l"/>
                <a:tab pos="814705" algn="l"/>
              </a:tabLst>
            </a:pPr>
            <a:r>
              <a:rPr sz="2200" dirty="0">
                <a:latin typeface="Times New Roman"/>
                <a:cs typeface="Times New Roman"/>
              </a:rPr>
              <a:t>Destination host (computer</a:t>
            </a:r>
            <a:r>
              <a:rPr sz="2200" spc="-135" dirty="0">
                <a:latin typeface="Times New Roman"/>
                <a:cs typeface="Times New Roman"/>
              </a:rPr>
              <a:t> </a:t>
            </a:r>
            <a:r>
              <a:rPr sz="2200" dirty="0">
                <a:latin typeface="Times New Roman"/>
                <a:cs typeface="Times New Roman"/>
              </a:rPr>
              <a:t>B).</a:t>
            </a:r>
            <a:endParaRPr sz="22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94701" y="3694051"/>
            <a:ext cx="10164572" cy="272120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917244" y="358597"/>
            <a:ext cx="8387080" cy="695325"/>
          </a:xfrm>
          <a:prstGeom prst="rect">
            <a:avLst/>
          </a:prstGeom>
        </p:spPr>
        <p:txBody>
          <a:bodyPr vert="horz" wrap="square" lIns="0" tIns="12065" rIns="0" bIns="0" rtlCol="0">
            <a:spAutoFit/>
          </a:bodyPr>
          <a:lstStyle/>
          <a:p>
            <a:pPr marL="12700">
              <a:lnSpc>
                <a:spcPct val="100000"/>
              </a:lnSpc>
              <a:spcBef>
                <a:spcPts val="95"/>
              </a:spcBef>
            </a:pPr>
            <a:r>
              <a:rPr spc="-5" dirty="0"/>
              <a:t>Logical connections </a:t>
            </a:r>
            <a:r>
              <a:rPr spc="-10" dirty="0"/>
              <a:t>between</a:t>
            </a:r>
            <a:r>
              <a:rPr spc="35" dirty="0"/>
              <a:t> </a:t>
            </a:r>
            <a:r>
              <a:rPr spc="-5" dirty="0"/>
              <a:t>layers</a:t>
            </a:r>
          </a:p>
        </p:txBody>
      </p:sp>
      <p:sp>
        <p:nvSpPr>
          <p:cNvPr id="4" name="object 4"/>
          <p:cNvSpPr txBox="1"/>
          <p:nvPr/>
        </p:nvSpPr>
        <p:spPr>
          <a:xfrm>
            <a:off x="917244" y="1388440"/>
            <a:ext cx="10332720" cy="2090420"/>
          </a:xfrm>
          <a:prstGeom prst="rect">
            <a:avLst/>
          </a:prstGeom>
        </p:spPr>
        <p:txBody>
          <a:bodyPr vert="horz" wrap="square" lIns="0" tIns="12700" rIns="0" bIns="0" rtlCol="0">
            <a:spAutoFit/>
          </a:bodyPr>
          <a:lstStyle/>
          <a:p>
            <a:pPr marL="356870" indent="-344805">
              <a:lnSpc>
                <a:spcPts val="2735"/>
              </a:lnSpc>
              <a:spcBef>
                <a:spcPts val="100"/>
              </a:spcBef>
              <a:buFont typeface="Arial"/>
              <a:buChar char="•"/>
              <a:tabLst>
                <a:tab pos="356870" algn="l"/>
                <a:tab pos="357505" algn="l"/>
              </a:tabLst>
            </a:pPr>
            <a:r>
              <a:rPr sz="2400" spc="-10" dirty="0">
                <a:solidFill>
                  <a:srgbClr val="FF0000"/>
                </a:solidFill>
                <a:latin typeface="Times New Roman"/>
                <a:cs typeface="Times New Roman"/>
              </a:rPr>
              <a:t>Each </a:t>
            </a:r>
            <a:r>
              <a:rPr sz="2400" spc="-5" dirty="0">
                <a:solidFill>
                  <a:srgbClr val="FF0000"/>
                </a:solidFill>
                <a:latin typeface="Times New Roman"/>
                <a:cs typeface="Times New Roman"/>
              </a:rPr>
              <a:t>device </a:t>
            </a:r>
            <a:r>
              <a:rPr sz="2400" dirty="0">
                <a:solidFill>
                  <a:srgbClr val="FF0000"/>
                </a:solidFill>
                <a:latin typeface="Times New Roman"/>
                <a:cs typeface="Times New Roman"/>
              </a:rPr>
              <a:t>is </a:t>
            </a:r>
            <a:r>
              <a:rPr sz="2400" spc="-5" dirty="0">
                <a:solidFill>
                  <a:srgbClr val="FF0000"/>
                </a:solidFill>
                <a:latin typeface="Times New Roman"/>
                <a:cs typeface="Times New Roman"/>
              </a:rPr>
              <a:t>involved </a:t>
            </a:r>
            <a:r>
              <a:rPr sz="2400" dirty="0">
                <a:solidFill>
                  <a:srgbClr val="FF0000"/>
                </a:solidFill>
                <a:latin typeface="Times New Roman"/>
                <a:cs typeface="Times New Roman"/>
              </a:rPr>
              <a:t>with a </a:t>
            </a:r>
            <a:r>
              <a:rPr sz="2400" spc="-5" dirty="0">
                <a:solidFill>
                  <a:srgbClr val="FF0000"/>
                </a:solidFill>
                <a:latin typeface="Times New Roman"/>
                <a:cs typeface="Times New Roman"/>
              </a:rPr>
              <a:t>set </a:t>
            </a:r>
            <a:r>
              <a:rPr sz="2400" dirty="0">
                <a:solidFill>
                  <a:srgbClr val="FF0000"/>
                </a:solidFill>
                <a:latin typeface="Times New Roman"/>
                <a:cs typeface="Times New Roman"/>
              </a:rPr>
              <a:t>of </a:t>
            </a:r>
            <a:r>
              <a:rPr sz="2400" spc="-20" dirty="0">
                <a:solidFill>
                  <a:srgbClr val="FF0000"/>
                </a:solidFill>
                <a:latin typeface="Times New Roman"/>
                <a:cs typeface="Times New Roman"/>
              </a:rPr>
              <a:t>layers </a:t>
            </a:r>
            <a:r>
              <a:rPr sz="2400" spc="-5" dirty="0">
                <a:latin typeface="Times New Roman"/>
                <a:cs typeface="Times New Roman"/>
              </a:rPr>
              <a:t>depending </a:t>
            </a:r>
            <a:r>
              <a:rPr sz="2400" dirty="0">
                <a:latin typeface="Times New Roman"/>
                <a:cs typeface="Times New Roman"/>
              </a:rPr>
              <a:t>on the </a:t>
            </a:r>
            <a:r>
              <a:rPr sz="2400" spc="-5" dirty="0">
                <a:latin typeface="Times New Roman"/>
                <a:cs typeface="Times New Roman"/>
              </a:rPr>
              <a:t>role </a:t>
            </a:r>
            <a:r>
              <a:rPr sz="2400" dirty="0">
                <a:latin typeface="Times New Roman"/>
                <a:cs typeface="Times New Roman"/>
              </a:rPr>
              <a:t>of the </a:t>
            </a:r>
            <a:r>
              <a:rPr sz="2400" spc="-5" dirty="0">
                <a:latin typeface="Times New Roman"/>
                <a:cs typeface="Times New Roman"/>
              </a:rPr>
              <a:t>device</a:t>
            </a:r>
            <a:r>
              <a:rPr sz="2400" spc="170" dirty="0">
                <a:latin typeface="Times New Roman"/>
                <a:cs typeface="Times New Roman"/>
              </a:rPr>
              <a:t> </a:t>
            </a:r>
            <a:r>
              <a:rPr sz="2400" dirty="0">
                <a:latin typeface="Times New Roman"/>
                <a:cs typeface="Times New Roman"/>
              </a:rPr>
              <a:t>in</a:t>
            </a:r>
            <a:endParaRPr sz="2400">
              <a:latin typeface="Times New Roman"/>
              <a:cs typeface="Times New Roman"/>
            </a:endParaRPr>
          </a:p>
          <a:p>
            <a:pPr marL="356870">
              <a:lnSpc>
                <a:spcPts val="2735"/>
              </a:lnSpc>
            </a:pPr>
            <a:r>
              <a:rPr sz="2400" dirty="0">
                <a:latin typeface="Times New Roman"/>
                <a:cs typeface="Times New Roman"/>
              </a:rPr>
              <a:t>the</a:t>
            </a:r>
            <a:r>
              <a:rPr sz="2400" spc="-5" dirty="0">
                <a:latin typeface="Times New Roman"/>
                <a:cs typeface="Times New Roman"/>
              </a:rPr>
              <a:t> internet.</a:t>
            </a:r>
            <a:endParaRPr sz="2400">
              <a:latin typeface="Times New Roman"/>
              <a:cs typeface="Times New Roman"/>
            </a:endParaRPr>
          </a:p>
          <a:p>
            <a:pPr marL="356870" indent="-344805">
              <a:lnSpc>
                <a:spcPct val="100000"/>
              </a:lnSpc>
              <a:spcBef>
                <a:spcPts val="700"/>
              </a:spcBef>
              <a:buFont typeface="Arial"/>
              <a:buChar char="•"/>
              <a:tabLst>
                <a:tab pos="356870" algn="l"/>
                <a:tab pos="357505" algn="l"/>
              </a:tabLst>
            </a:pPr>
            <a:r>
              <a:rPr sz="2400" spc="-60" dirty="0">
                <a:solidFill>
                  <a:srgbClr val="FF0000"/>
                </a:solidFill>
                <a:latin typeface="Times New Roman"/>
                <a:cs typeface="Times New Roman"/>
              </a:rPr>
              <a:t>Two </a:t>
            </a:r>
            <a:r>
              <a:rPr sz="2400" dirty="0">
                <a:solidFill>
                  <a:srgbClr val="FF0000"/>
                </a:solidFill>
                <a:latin typeface="Times New Roman"/>
                <a:cs typeface="Times New Roman"/>
              </a:rPr>
              <a:t>hosts </a:t>
            </a:r>
            <a:r>
              <a:rPr sz="2400" spc="-10" dirty="0">
                <a:latin typeface="Times New Roman"/>
                <a:cs typeface="Times New Roman"/>
              </a:rPr>
              <a:t>are </a:t>
            </a:r>
            <a:r>
              <a:rPr sz="2400" dirty="0">
                <a:solidFill>
                  <a:srgbClr val="FF0000"/>
                </a:solidFill>
                <a:latin typeface="Times New Roman"/>
                <a:cs typeface="Times New Roman"/>
              </a:rPr>
              <a:t>involved in </a:t>
            </a:r>
            <a:r>
              <a:rPr sz="2400" spc="-5" dirty="0">
                <a:solidFill>
                  <a:srgbClr val="FF0000"/>
                </a:solidFill>
                <a:latin typeface="Times New Roman"/>
                <a:cs typeface="Times New Roman"/>
              </a:rPr>
              <a:t>all five</a:t>
            </a:r>
            <a:r>
              <a:rPr sz="2400" spc="35" dirty="0">
                <a:solidFill>
                  <a:srgbClr val="FF0000"/>
                </a:solidFill>
                <a:latin typeface="Times New Roman"/>
                <a:cs typeface="Times New Roman"/>
              </a:rPr>
              <a:t> </a:t>
            </a:r>
            <a:r>
              <a:rPr sz="2400" spc="-15" dirty="0">
                <a:solidFill>
                  <a:srgbClr val="FF0000"/>
                </a:solidFill>
                <a:latin typeface="Times New Roman"/>
                <a:cs typeface="Times New Roman"/>
              </a:rPr>
              <a:t>layers</a:t>
            </a:r>
            <a:r>
              <a:rPr sz="2400" spc="-15" dirty="0">
                <a:latin typeface="Times New Roman"/>
                <a:cs typeface="Times New Roman"/>
              </a:rPr>
              <a:t>.</a:t>
            </a:r>
            <a:endParaRPr sz="2400">
              <a:latin typeface="Times New Roman"/>
              <a:cs typeface="Times New Roman"/>
            </a:endParaRPr>
          </a:p>
          <a:p>
            <a:pPr marL="356870" indent="-344805">
              <a:lnSpc>
                <a:spcPct val="100000"/>
              </a:lnSpc>
              <a:spcBef>
                <a:spcPts val="720"/>
              </a:spcBef>
              <a:buFont typeface="Arial"/>
              <a:buChar char="•"/>
              <a:tabLst>
                <a:tab pos="356870" algn="l"/>
                <a:tab pos="357505" algn="l"/>
              </a:tabLst>
            </a:pPr>
            <a:r>
              <a:rPr sz="2400" dirty="0">
                <a:solidFill>
                  <a:srgbClr val="FF0000"/>
                </a:solidFill>
                <a:latin typeface="Times New Roman"/>
                <a:cs typeface="Times New Roman"/>
              </a:rPr>
              <a:t>Router </a:t>
            </a:r>
            <a:r>
              <a:rPr sz="2400" spc="-5" dirty="0">
                <a:latin typeface="Times New Roman"/>
                <a:cs typeface="Times New Roman"/>
              </a:rPr>
              <a:t>is </a:t>
            </a:r>
            <a:r>
              <a:rPr sz="2400" dirty="0">
                <a:latin typeface="Times New Roman"/>
                <a:cs typeface="Times New Roman"/>
              </a:rPr>
              <a:t>involved in </a:t>
            </a:r>
            <a:r>
              <a:rPr sz="2400" dirty="0">
                <a:solidFill>
                  <a:srgbClr val="FF0000"/>
                </a:solidFill>
                <a:latin typeface="Times New Roman"/>
                <a:cs typeface="Times New Roman"/>
              </a:rPr>
              <a:t>only </a:t>
            </a:r>
            <a:r>
              <a:rPr sz="2400" spc="-5" dirty="0">
                <a:solidFill>
                  <a:srgbClr val="FF0000"/>
                </a:solidFill>
                <a:latin typeface="Times New Roman"/>
                <a:cs typeface="Times New Roman"/>
              </a:rPr>
              <a:t>three</a:t>
            </a:r>
            <a:r>
              <a:rPr sz="2400" spc="-45" dirty="0">
                <a:solidFill>
                  <a:srgbClr val="FF0000"/>
                </a:solidFill>
                <a:latin typeface="Times New Roman"/>
                <a:cs typeface="Times New Roman"/>
              </a:rPr>
              <a:t> </a:t>
            </a:r>
            <a:r>
              <a:rPr sz="2400" spc="-15" dirty="0">
                <a:solidFill>
                  <a:srgbClr val="FF0000"/>
                </a:solidFill>
                <a:latin typeface="Times New Roman"/>
                <a:cs typeface="Times New Roman"/>
              </a:rPr>
              <a:t>layers</a:t>
            </a:r>
            <a:r>
              <a:rPr sz="2400" spc="-15" dirty="0">
                <a:latin typeface="Times New Roman"/>
                <a:cs typeface="Times New Roman"/>
              </a:rPr>
              <a:t>.</a:t>
            </a:r>
            <a:endParaRPr sz="2400">
              <a:latin typeface="Times New Roman"/>
              <a:cs typeface="Times New Roman"/>
            </a:endParaRPr>
          </a:p>
          <a:p>
            <a:pPr marL="356870" indent="-344805">
              <a:lnSpc>
                <a:spcPct val="100000"/>
              </a:lnSpc>
              <a:spcBef>
                <a:spcPts val="720"/>
              </a:spcBef>
              <a:buFont typeface="Arial"/>
              <a:buChar char="•"/>
              <a:tabLst>
                <a:tab pos="356870" algn="l"/>
                <a:tab pos="357505" algn="l"/>
              </a:tabLst>
            </a:pPr>
            <a:r>
              <a:rPr sz="2400" spc="-5" dirty="0">
                <a:latin typeface="Times New Roman"/>
                <a:cs typeface="Times New Roman"/>
              </a:rPr>
              <a:t>A </a:t>
            </a:r>
            <a:r>
              <a:rPr sz="2400" spc="-10" dirty="0">
                <a:solidFill>
                  <a:srgbClr val="FF0000"/>
                </a:solidFill>
                <a:latin typeface="Times New Roman"/>
                <a:cs typeface="Times New Roman"/>
              </a:rPr>
              <a:t>link-layer </a:t>
            </a:r>
            <a:r>
              <a:rPr sz="2400" spc="-5" dirty="0">
                <a:solidFill>
                  <a:srgbClr val="FF0000"/>
                </a:solidFill>
                <a:latin typeface="Times New Roman"/>
                <a:cs typeface="Times New Roman"/>
              </a:rPr>
              <a:t>switch </a:t>
            </a:r>
            <a:r>
              <a:rPr sz="2400" spc="-5" dirty="0">
                <a:latin typeface="Times New Roman"/>
                <a:cs typeface="Times New Roman"/>
              </a:rPr>
              <a:t>is </a:t>
            </a:r>
            <a:r>
              <a:rPr sz="2400" dirty="0">
                <a:latin typeface="Times New Roman"/>
                <a:cs typeface="Times New Roman"/>
              </a:rPr>
              <a:t>involved only in </a:t>
            </a:r>
            <a:r>
              <a:rPr sz="2400" spc="-5" dirty="0">
                <a:solidFill>
                  <a:srgbClr val="FF0000"/>
                </a:solidFill>
                <a:latin typeface="Times New Roman"/>
                <a:cs typeface="Times New Roman"/>
              </a:rPr>
              <a:t>two </a:t>
            </a:r>
            <a:r>
              <a:rPr sz="2400" spc="-15" dirty="0">
                <a:solidFill>
                  <a:srgbClr val="FF0000"/>
                </a:solidFill>
                <a:latin typeface="Times New Roman"/>
                <a:cs typeface="Times New Roman"/>
              </a:rPr>
              <a:t>layers</a:t>
            </a:r>
            <a:r>
              <a:rPr sz="2400" spc="-15" dirty="0">
                <a:latin typeface="Times New Roman"/>
                <a:cs typeface="Times New Roman"/>
              </a:rPr>
              <a:t>, </a:t>
            </a:r>
            <a:r>
              <a:rPr sz="2400" spc="-5" dirty="0">
                <a:latin typeface="Times New Roman"/>
                <a:cs typeface="Times New Roman"/>
              </a:rPr>
              <a:t>data-link and</a:t>
            </a:r>
            <a:r>
              <a:rPr sz="2400" spc="45" dirty="0">
                <a:latin typeface="Times New Roman"/>
                <a:cs typeface="Times New Roman"/>
              </a:rPr>
              <a:t> </a:t>
            </a:r>
            <a:r>
              <a:rPr sz="2400" spc="-10" dirty="0">
                <a:latin typeface="Times New Roman"/>
                <a:cs typeface="Times New Roman"/>
              </a:rPr>
              <a:t>physical.</a:t>
            </a:r>
            <a:endParaRPr sz="24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244" y="616153"/>
            <a:ext cx="9833610" cy="695325"/>
          </a:xfrm>
          <a:prstGeom prst="rect">
            <a:avLst/>
          </a:prstGeom>
        </p:spPr>
        <p:txBody>
          <a:bodyPr vert="horz" wrap="square" lIns="0" tIns="12065" rIns="0" bIns="0" rtlCol="0">
            <a:spAutoFit/>
          </a:bodyPr>
          <a:lstStyle/>
          <a:p>
            <a:pPr marL="12700">
              <a:lnSpc>
                <a:spcPct val="100000"/>
              </a:lnSpc>
              <a:spcBef>
                <a:spcPts val="95"/>
              </a:spcBef>
            </a:pPr>
            <a:r>
              <a:rPr spc="-5" dirty="0"/>
              <a:t>Logical connections </a:t>
            </a:r>
            <a:r>
              <a:rPr spc="-10" dirty="0"/>
              <a:t>between </a:t>
            </a:r>
            <a:r>
              <a:rPr spc="-5" dirty="0"/>
              <a:t>layers</a:t>
            </a:r>
            <a:r>
              <a:rPr spc="95" dirty="0"/>
              <a:t> </a:t>
            </a:r>
            <a:r>
              <a:rPr spc="-5" dirty="0"/>
              <a:t>cont..</a:t>
            </a:r>
          </a:p>
        </p:txBody>
      </p:sp>
      <p:sp>
        <p:nvSpPr>
          <p:cNvPr id="3" name="object 3"/>
          <p:cNvSpPr txBox="1"/>
          <p:nvPr/>
        </p:nvSpPr>
        <p:spPr>
          <a:xfrm>
            <a:off x="917244" y="1819744"/>
            <a:ext cx="10074275" cy="3776345"/>
          </a:xfrm>
          <a:prstGeom prst="rect">
            <a:avLst/>
          </a:prstGeom>
        </p:spPr>
        <p:txBody>
          <a:bodyPr vert="horz" wrap="square" lIns="0" tIns="61594" rIns="0" bIns="0" rtlCol="0">
            <a:spAutoFit/>
          </a:bodyPr>
          <a:lstStyle/>
          <a:p>
            <a:pPr marL="241300" indent="-228600">
              <a:lnSpc>
                <a:spcPct val="100000"/>
              </a:lnSpc>
              <a:spcBef>
                <a:spcPts val="484"/>
              </a:spcBef>
              <a:buFont typeface="Arial"/>
              <a:buChar char="•"/>
              <a:tabLst>
                <a:tab pos="241300" algn="l"/>
              </a:tabLst>
            </a:pPr>
            <a:r>
              <a:rPr sz="2400" b="1" spc="-75" dirty="0">
                <a:latin typeface="Times New Roman"/>
                <a:cs typeface="Times New Roman"/>
              </a:rPr>
              <a:t>Top </a:t>
            </a:r>
            <a:r>
              <a:rPr sz="2400" b="1" spc="-15" dirty="0">
                <a:latin typeface="Times New Roman"/>
                <a:cs typeface="Times New Roman"/>
              </a:rPr>
              <a:t>three </a:t>
            </a:r>
            <a:r>
              <a:rPr sz="2400" b="1" spc="-5" dirty="0">
                <a:latin typeface="Times New Roman"/>
                <a:cs typeface="Times New Roman"/>
              </a:rPr>
              <a:t>layers </a:t>
            </a:r>
            <a:r>
              <a:rPr sz="2400" b="1" dirty="0">
                <a:latin typeface="Times New Roman"/>
                <a:cs typeface="Times New Roman"/>
              </a:rPr>
              <a:t>- </a:t>
            </a:r>
            <a:r>
              <a:rPr sz="2400" b="1" dirty="0">
                <a:solidFill>
                  <a:srgbClr val="FF0000"/>
                </a:solidFill>
                <a:latin typeface="Times New Roman"/>
                <a:cs typeface="Times New Roman"/>
              </a:rPr>
              <a:t>application, </a:t>
            </a:r>
            <a:r>
              <a:rPr sz="2400" b="1" spc="-5" dirty="0">
                <a:solidFill>
                  <a:srgbClr val="FF0000"/>
                </a:solidFill>
                <a:latin typeface="Times New Roman"/>
                <a:cs typeface="Times New Roman"/>
              </a:rPr>
              <a:t>transport</a:t>
            </a:r>
            <a:r>
              <a:rPr sz="2400" b="1" spc="-5" dirty="0">
                <a:latin typeface="Times New Roman"/>
                <a:cs typeface="Times New Roman"/>
              </a:rPr>
              <a:t>, </a:t>
            </a:r>
            <a:r>
              <a:rPr sz="2400" b="1" dirty="0">
                <a:latin typeface="Times New Roman"/>
                <a:cs typeface="Times New Roman"/>
              </a:rPr>
              <a:t>and</a:t>
            </a:r>
            <a:r>
              <a:rPr sz="2400" b="1" spc="85" dirty="0">
                <a:latin typeface="Times New Roman"/>
                <a:cs typeface="Times New Roman"/>
              </a:rPr>
              <a:t> </a:t>
            </a:r>
            <a:r>
              <a:rPr sz="2400" b="1" spc="-5" dirty="0">
                <a:solidFill>
                  <a:srgbClr val="FF0000"/>
                </a:solidFill>
                <a:latin typeface="Times New Roman"/>
                <a:cs typeface="Times New Roman"/>
              </a:rPr>
              <a:t>network</a:t>
            </a:r>
            <a:endParaRPr sz="2400">
              <a:latin typeface="Times New Roman"/>
              <a:cs typeface="Times New Roman"/>
            </a:endParaRPr>
          </a:p>
          <a:p>
            <a:pPr marL="697865" lvl="1" indent="-229235">
              <a:lnSpc>
                <a:spcPct val="100000"/>
              </a:lnSpc>
              <a:spcBef>
                <a:spcPts val="385"/>
              </a:spcBef>
              <a:buFont typeface="Arial"/>
              <a:buChar char="•"/>
              <a:tabLst>
                <a:tab pos="698500" algn="l"/>
              </a:tabLst>
            </a:pPr>
            <a:r>
              <a:rPr sz="2400" dirty="0">
                <a:solidFill>
                  <a:srgbClr val="FF0000"/>
                </a:solidFill>
                <a:latin typeface="Times New Roman"/>
                <a:cs typeface="Times New Roman"/>
              </a:rPr>
              <a:t>Duty </a:t>
            </a:r>
            <a:r>
              <a:rPr sz="2400" spc="-5" dirty="0">
                <a:latin typeface="Times New Roman"/>
                <a:cs typeface="Times New Roman"/>
              </a:rPr>
              <a:t>is</a:t>
            </a:r>
            <a:r>
              <a:rPr sz="2400" dirty="0">
                <a:latin typeface="Times New Roman"/>
                <a:cs typeface="Times New Roman"/>
              </a:rPr>
              <a:t> </a:t>
            </a:r>
            <a:r>
              <a:rPr sz="2400" spc="-5" dirty="0">
                <a:solidFill>
                  <a:srgbClr val="FF0000"/>
                </a:solidFill>
                <a:latin typeface="Times New Roman"/>
                <a:cs typeface="Times New Roman"/>
              </a:rPr>
              <a:t>end-to-end</a:t>
            </a:r>
            <a:r>
              <a:rPr sz="2400" spc="-5" dirty="0">
                <a:latin typeface="Times New Roman"/>
                <a:cs typeface="Times New Roman"/>
              </a:rPr>
              <a:t>.</a:t>
            </a:r>
            <a:endParaRPr sz="2400">
              <a:latin typeface="Times New Roman"/>
              <a:cs typeface="Times New Roman"/>
            </a:endParaRPr>
          </a:p>
          <a:p>
            <a:pPr marL="697865" lvl="1" indent="-229235">
              <a:lnSpc>
                <a:spcPct val="100000"/>
              </a:lnSpc>
              <a:spcBef>
                <a:spcPts val="409"/>
              </a:spcBef>
              <a:buFont typeface="Arial"/>
              <a:buChar char="•"/>
              <a:tabLst>
                <a:tab pos="698500" algn="l"/>
              </a:tabLst>
            </a:pPr>
            <a:r>
              <a:rPr sz="2400" spc="-5" dirty="0">
                <a:solidFill>
                  <a:srgbClr val="FF0000"/>
                </a:solidFill>
                <a:latin typeface="Times New Roman"/>
                <a:cs typeface="Times New Roman"/>
              </a:rPr>
              <a:t>Domain </a:t>
            </a:r>
            <a:r>
              <a:rPr sz="2400" dirty="0">
                <a:latin typeface="Times New Roman"/>
                <a:cs typeface="Times New Roman"/>
              </a:rPr>
              <a:t>of duty is the</a:t>
            </a:r>
            <a:r>
              <a:rPr sz="2400" spc="-35" dirty="0">
                <a:latin typeface="Times New Roman"/>
                <a:cs typeface="Times New Roman"/>
              </a:rPr>
              <a:t> </a:t>
            </a:r>
            <a:r>
              <a:rPr sz="2400" spc="-5" dirty="0">
                <a:solidFill>
                  <a:srgbClr val="FF0000"/>
                </a:solidFill>
                <a:latin typeface="Times New Roman"/>
                <a:cs typeface="Times New Roman"/>
              </a:rPr>
              <a:t>internet</a:t>
            </a:r>
            <a:r>
              <a:rPr sz="2400" spc="-5" dirty="0">
                <a:latin typeface="Times New Roman"/>
                <a:cs typeface="Times New Roman"/>
              </a:rPr>
              <a:t>.</a:t>
            </a:r>
            <a:endParaRPr sz="2400">
              <a:latin typeface="Times New Roman"/>
              <a:cs typeface="Times New Roman"/>
            </a:endParaRPr>
          </a:p>
          <a:p>
            <a:pPr marL="697865" lvl="1" indent="-229235">
              <a:lnSpc>
                <a:spcPct val="100000"/>
              </a:lnSpc>
              <a:spcBef>
                <a:spcPts val="409"/>
              </a:spcBef>
              <a:buFont typeface="Arial"/>
              <a:buChar char="•"/>
              <a:tabLst>
                <a:tab pos="698500" algn="l"/>
              </a:tabLst>
            </a:pPr>
            <a:r>
              <a:rPr sz="2400" spc="-5" dirty="0">
                <a:solidFill>
                  <a:srgbClr val="FF0000"/>
                </a:solidFill>
                <a:latin typeface="Times New Roman"/>
                <a:cs typeface="Times New Roman"/>
              </a:rPr>
              <a:t>Data </a:t>
            </a:r>
            <a:r>
              <a:rPr sz="2400" dirty="0">
                <a:solidFill>
                  <a:srgbClr val="FF0000"/>
                </a:solidFill>
                <a:latin typeface="Times New Roman"/>
                <a:cs typeface="Times New Roman"/>
              </a:rPr>
              <a:t>unit </a:t>
            </a:r>
            <a:r>
              <a:rPr sz="2400" spc="-5" dirty="0">
                <a:solidFill>
                  <a:srgbClr val="FF0000"/>
                </a:solidFill>
                <a:latin typeface="Times New Roman"/>
                <a:cs typeface="Times New Roman"/>
              </a:rPr>
              <a:t>(packets) </a:t>
            </a:r>
            <a:r>
              <a:rPr sz="2400" dirty="0">
                <a:latin typeface="Times New Roman"/>
                <a:cs typeface="Times New Roman"/>
              </a:rPr>
              <a:t>should </a:t>
            </a:r>
            <a:r>
              <a:rPr sz="2400" dirty="0">
                <a:solidFill>
                  <a:srgbClr val="FF0000"/>
                </a:solidFill>
                <a:latin typeface="Times New Roman"/>
                <a:cs typeface="Times New Roman"/>
              </a:rPr>
              <a:t>not be </a:t>
            </a:r>
            <a:r>
              <a:rPr sz="2400" spc="-10" dirty="0">
                <a:solidFill>
                  <a:srgbClr val="FF0000"/>
                </a:solidFill>
                <a:latin typeface="Times New Roman"/>
                <a:cs typeface="Times New Roman"/>
              </a:rPr>
              <a:t>changed </a:t>
            </a:r>
            <a:r>
              <a:rPr sz="2400" dirty="0">
                <a:solidFill>
                  <a:srgbClr val="FF0000"/>
                </a:solidFill>
                <a:latin typeface="Times New Roman"/>
                <a:cs typeface="Times New Roman"/>
              </a:rPr>
              <a:t>by </a:t>
            </a:r>
            <a:r>
              <a:rPr sz="2400" spc="-5" dirty="0">
                <a:solidFill>
                  <a:srgbClr val="FF0000"/>
                </a:solidFill>
                <a:latin typeface="Times New Roman"/>
                <a:cs typeface="Times New Roman"/>
              </a:rPr>
              <a:t>any router </a:t>
            </a:r>
            <a:r>
              <a:rPr sz="2400" dirty="0">
                <a:latin typeface="Times New Roman"/>
                <a:cs typeface="Times New Roman"/>
              </a:rPr>
              <a:t>or </a:t>
            </a:r>
            <a:r>
              <a:rPr sz="2400" spc="-10" dirty="0">
                <a:solidFill>
                  <a:srgbClr val="FF0000"/>
                </a:solidFill>
                <a:latin typeface="Times New Roman"/>
                <a:cs typeface="Times New Roman"/>
              </a:rPr>
              <a:t>link-layer</a:t>
            </a:r>
            <a:r>
              <a:rPr sz="2400" spc="130" dirty="0">
                <a:solidFill>
                  <a:srgbClr val="FF0000"/>
                </a:solidFill>
                <a:latin typeface="Times New Roman"/>
                <a:cs typeface="Times New Roman"/>
              </a:rPr>
              <a:t> </a:t>
            </a:r>
            <a:r>
              <a:rPr sz="2400" spc="-5" dirty="0">
                <a:solidFill>
                  <a:srgbClr val="FF0000"/>
                </a:solidFill>
                <a:latin typeface="Times New Roman"/>
                <a:cs typeface="Times New Roman"/>
              </a:rPr>
              <a:t>switch</a:t>
            </a:r>
            <a:r>
              <a:rPr sz="2400" spc="-5" dirty="0">
                <a:latin typeface="Times New Roman"/>
                <a:cs typeface="Times New Roman"/>
              </a:rPr>
              <a:t>.</a:t>
            </a:r>
            <a:endParaRPr sz="2400">
              <a:latin typeface="Times New Roman"/>
              <a:cs typeface="Times New Roman"/>
            </a:endParaRPr>
          </a:p>
          <a:p>
            <a:pPr marL="241300" indent="-228600">
              <a:lnSpc>
                <a:spcPct val="100000"/>
              </a:lnSpc>
              <a:spcBef>
                <a:spcPts val="409"/>
              </a:spcBef>
              <a:buFont typeface="Arial"/>
              <a:buChar char="•"/>
              <a:tabLst>
                <a:tab pos="241300" algn="l"/>
              </a:tabLst>
            </a:pPr>
            <a:r>
              <a:rPr sz="2400" b="1" spc="-5" dirty="0">
                <a:latin typeface="Times New Roman"/>
                <a:cs typeface="Times New Roman"/>
              </a:rPr>
              <a:t>Bottom </a:t>
            </a:r>
            <a:r>
              <a:rPr sz="2400" b="1" dirty="0">
                <a:latin typeface="Times New Roman"/>
                <a:cs typeface="Times New Roman"/>
              </a:rPr>
              <a:t>two </a:t>
            </a:r>
            <a:r>
              <a:rPr sz="2400" b="1" spc="-5" dirty="0">
                <a:latin typeface="Times New Roman"/>
                <a:cs typeface="Times New Roman"/>
              </a:rPr>
              <a:t>layers </a:t>
            </a:r>
            <a:r>
              <a:rPr sz="2400" b="1" dirty="0">
                <a:latin typeface="Times New Roman"/>
                <a:cs typeface="Times New Roman"/>
              </a:rPr>
              <a:t>- </a:t>
            </a:r>
            <a:r>
              <a:rPr sz="2400" b="1" spc="-5" dirty="0">
                <a:solidFill>
                  <a:srgbClr val="FF0000"/>
                </a:solidFill>
                <a:latin typeface="Times New Roman"/>
                <a:cs typeface="Times New Roman"/>
              </a:rPr>
              <a:t>data-link </a:t>
            </a:r>
            <a:r>
              <a:rPr sz="2400" b="1" dirty="0">
                <a:latin typeface="Times New Roman"/>
                <a:cs typeface="Times New Roman"/>
              </a:rPr>
              <a:t>and</a:t>
            </a:r>
            <a:r>
              <a:rPr sz="2400" b="1" spc="-15" dirty="0">
                <a:latin typeface="Times New Roman"/>
                <a:cs typeface="Times New Roman"/>
              </a:rPr>
              <a:t> </a:t>
            </a:r>
            <a:r>
              <a:rPr sz="2400" b="1" dirty="0">
                <a:solidFill>
                  <a:srgbClr val="FF0000"/>
                </a:solidFill>
                <a:latin typeface="Times New Roman"/>
                <a:cs typeface="Times New Roman"/>
              </a:rPr>
              <a:t>physical</a:t>
            </a:r>
            <a:endParaRPr sz="2400">
              <a:latin typeface="Times New Roman"/>
              <a:cs typeface="Times New Roman"/>
            </a:endParaRPr>
          </a:p>
          <a:p>
            <a:pPr marL="697865" lvl="1" indent="-229235">
              <a:lnSpc>
                <a:spcPct val="100000"/>
              </a:lnSpc>
              <a:spcBef>
                <a:spcPts val="409"/>
              </a:spcBef>
              <a:buFont typeface="Arial"/>
              <a:buChar char="•"/>
              <a:tabLst>
                <a:tab pos="698500" algn="l"/>
              </a:tabLst>
            </a:pPr>
            <a:r>
              <a:rPr sz="2400" spc="-5" dirty="0">
                <a:solidFill>
                  <a:srgbClr val="FF0000"/>
                </a:solidFill>
                <a:latin typeface="Times New Roman"/>
                <a:cs typeface="Times New Roman"/>
              </a:rPr>
              <a:t>Duty </a:t>
            </a:r>
            <a:r>
              <a:rPr sz="2400" dirty="0">
                <a:latin typeface="Times New Roman"/>
                <a:cs typeface="Times New Roman"/>
              </a:rPr>
              <a:t>is </a:t>
            </a:r>
            <a:r>
              <a:rPr sz="2400" spc="-5" dirty="0">
                <a:solidFill>
                  <a:srgbClr val="FF0000"/>
                </a:solidFill>
                <a:latin typeface="Times New Roman"/>
                <a:cs typeface="Times New Roman"/>
              </a:rPr>
              <a:t>hop-to-hop</a:t>
            </a:r>
            <a:r>
              <a:rPr sz="2400" spc="-5" dirty="0">
                <a:latin typeface="Times New Roman"/>
                <a:cs typeface="Times New Roman"/>
              </a:rPr>
              <a:t>, </a:t>
            </a:r>
            <a:r>
              <a:rPr sz="2400" dirty="0">
                <a:latin typeface="Times New Roman"/>
                <a:cs typeface="Times New Roman"/>
              </a:rPr>
              <a:t>in </a:t>
            </a:r>
            <a:r>
              <a:rPr sz="2400" spc="-5" dirty="0">
                <a:latin typeface="Times New Roman"/>
                <a:cs typeface="Times New Roman"/>
              </a:rPr>
              <a:t>which </a:t>
            </a:r>
            <a:r>
              <a:rPr sz="2400" dirty="0">
                <a:latin typeface="Times New Roman"/>
                <a:cs typeface="Times New Roman"/>
              </a:rPr>
              <a:t>a hop is a host or</a:t>
            </a:r>
            <a:r>
              <a:rPr sz="2400" spc="-15" dirty="0">
                <a:latin typeface="Times New Roman"/>
                <a:cs typeface="Times New Roman"/>
              </a:rPr>
              <a:t> </a:t>
            </a:r>
            <a:r>
              <a:rPr sz="2400" spc="-25" dirty="0">
                <a:latin typeface="Times New Roman"/>
                <a:cs typeface="Times New Roman"/>
              </a:rPr>
              <a:t>router.</a:t>
            </a:r>
            <a:endParaRPr sz="2400">
              <a:latin typeface="Times New Roman"/>
              <a:cs typeface="Times New Roman"/>
            </a:endParaRPr>
          </a:p>
          <a:p>
            <a:pPr marL="697865" lvl="1" indent="-229235">
              <a:lnSpc>
                <a:spcPct val="100000"/>
              </a:lnSpc>
              <a:spcBef>
                <a:spcPts val="380"/>
              </a:spcBef>
              <a:buFont typeface="Arial"/>
              <a:buChar char="•"/>
              <a:tabLst>
                <a:tab pos="698500" algn="l"/>
              </a:tabLst>
            </a:pPr>
            <a:r>
              <a:rPr sz="2400" spc="-5" dirty="0">
                <a:solidFill>
                  <a:srgbClr val="FF0000"/>
                </a:solidFill>
                <a:latin typeface="Times New Roman"/>
                <a:cs typeface="Times New Roman"/>
              </a:rPr>
              <a:t>Domain </a:t>
            </a:r>
            <a:r>
              <a:rPr sz="2400" dirty="0">
                <a:latin typeface="Times New Roman"/>
                <a:cs typeface="Times New Roman"/>
              </a:rPr>
              <a:t>of duty </a:t>
            </a:r>
            <a:r>
              <a:rPr sz="2400" spc="-5" dirty="0">
                <a:latin typeface="Times New Roman"/>
                <a:cs typeface="Times New Roman"/>
              </a:rPr>
              <a:t>is </a:t>
            </a:r>
            <a:r>
              <a:rPr sz="2400" dirty="0">
                <a:latin typeface="Times New Roman"/>
                <a:cs typeface="Times New Roman"/>
              </a:rPr>
              <a:t>the</a:t>
            </a:r>
            <a:r>
              <a:rPr sz="2400" spc="-20" dirty="0">
                <a:latin typeface="Times New Roman"/>
                <a:cs typeface="Times New Roman"/>
              </a:rPr>
              <a:t> </a:t>
            </a:r>
            <a:r>
              <a:rPr sz="2400" dirty="0">
                <a:solidFill>
                  <a:srgbClr val="FF0000"/>
                </a:solidFill>
                <a:latin typeface="Times New Roman"/>
                <a:cs typeface="Times New Roman"/>
              </a:rPr>
              <a:t>link</a:t>
            </a:r>
            <a:r>
              <a:rPr sz="2400" dirty="0">
                <a:latin typeface="Times New Roman"/>
                <a:cs typeface="Times New Roman"/>
              </a:rPr>
              <a:t>.</a:t>
            </a:r>
            <a:endParaRPr sz="2400">
              <a:latin typeface="Times New Roman"/>
              <a:cs typeface="Times New Roman"/>
            </a:endParaRPr>
          </a:p>
          <a:p>
            <a:pPr marL="697865" lvl="1" indent="-229235">
              <a:lnSpc>
                <a:spcPct val="100000"/>
              </a:lnSpc>
              <a:spcBef>
                <a:spcPts val="414"/>
              </a:spcBef>
              <a:buFont typeface="Arial"/>
              <a:buChar char="•"/>
              <a:tabLst>
                <a:tab pos="698500" algn="l"/>
              </a:tabLst>
            </a:pPr>
            <a:r>
              <a:rPr sz="2400" spc="-5" dirty="0">
                <a:solidFill>
                  <a:srgbClr val="FF0000"/>
                </a:solidFill>
                <a:latin typeface="Times New Roman"/>
                <a:cs typeface="Times New Roman"/>
              </a:rPr>
              <a:t>Packet </a:t>
            </a:r>
            <a:r>
              <a:rPr sz="2400" spc="-5" dirty="0">
                <a:latin typeface="Times New Roman"/>
                <a:cs typeface="Times New Roman"/>
              </a:rPr>
              <a:t>created </a:t>
            </a:r>
            <a:r>
              <a:rPr sz="2400" dirty="0">
                <a:latin typeface="Times New Roman"/>
                <a:cs typeface="Times New Roman"/>
              </a:rPr>
              <a:t>by the host is </a:t>
            </a:r>
            <a:r>
              <a:rPr sz="2400" spc="-10" dirty="0">
                <a:solidFill>
                  <a:srgbClr val="FF0000"/>
                </a:solidFill>
                <a:latin typeface="Times New Roman"/>
                <a:cs typeface="Times New Roman"/>
              </a:rPr>
              <a:t>changed </a:t>
            </a:r>
            <a:r>
              <a:rPr sz="2400" dirty="0">
                <a:solidFill>
                  <a:srgbClr val="FF0000"/>
                </a:solidFill>
                <a:latin typeface="Times New Roman"/>
                <a:cs typeface="Times New Roman"/>
              </a:rPr>
              <a:t>only by </a:t>
            </a:r>
            <a:r>
              <a:rPr sz="2400" spc="-5" dirty="0">
                <a:solidFill>
                  <a:srgbClr val="FF0000"/>
                </a:solidFill>
                <a:latin typeface="Times New Roman"/>
                <a:cs typeface="Times New Roman"/>
              </a:rPr>
              <a:t>routers</a:t>
            </a:r>
            <a:r>
              <a:rPr sz="2400" spc="-5" dirty="0">
                <a:latin typeface="Times New Roman"/>
                <a:cs typeface="Times New Roman"/>
              </a:rPr>
              <a:t>, </a:t>
            </a:r>
            <a:r>
              <a:rPr sz="2400" dirty="0">
                <a:solidFill>
                  <a:srgbClr val="FF0000"/>
                </a:solidFill>
                <a:latin typeface="Times New Roman"/>
                <a:cs typeface="Times New Roman"/>
              </a:rPr>
              <a:t>not by</a:t>
            </a:r>
            <a:r>
              <a:rPr sz="2400" spc="30" dirty="0">
                <a:solidFill>
                  <a:srgbClr val="FF0000"/>
                </a:solidFill>
                <a:latin typeface="Times New Roman"/>
                <a:cs typeface="Times New Roman"/>
              </a:rPr>
              <a:t> </a:t>
            </a:r>
            <a:r>
              <a:rPr sz="2400" spc="-10" dirty="0">
                <a:solidFill>
                  <a:srgbClr val="FF0000"/>
                </a:solidFill>
                <a:latin typeface="Times New Roman"/>
                <a:cs typeface="Times New Roman"/>
              </a:rPr>
              <a:t>link-layer</a:t>
            </a:r>
            <a:endParaRPr sz="2400">
              <a:latin typeface="Times New Roman"/>
              <a:cs typeface="Times New Roman"/>
            </a:endParaRPr>
          </a:p>
          <a:p>
            <a:pPr marL="697865">
              <a:lnSpc>
                <a:spcPct val="100000"/>
              </a:lnSpc>
              <a:spcBef>
                <a:spcPts val="409"/>
              </a:spcBef>
            </a:pPr>
            <a:r>
              <a:rPr sz="2400" spc="-5" dirty="0">
                <a:solidFill>
                  <a:srgbClr val="FF0000"/>
                </a:solidFill>
                <a:latin typeface="Times New Roman"/>
                <a:cs typeface="Times New Roman"/>
              </a:rPr>
              <a:t>switches</a:t>
            </a:r>
            <a:r>
              <a:rPr sz="2400" spc="-5" dirty="0">
                <a:latin typeface="Times New Roman"/>
                <a:cs typeface="Times New Roman"/>
              </a:rPr>
              <a:t>.</a:t>
            </a:r>
            <a:endParaRPr sz="24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244" y="645109"/>
            <a:ext cx="10256520" cy="666115"/>
          </a:xfrm>
          <a:prstGeom prst="rect">
            <a:avLst/>
          </a:prstGeom>
        </p:spPr>
        <p:txBody>
          <a:bodyPr vert="horz" wrap="square" lIns="0" tIns="12700" rIns="0" bIns="0" rtlCol="0">
            <a:spAutoFit/>
          </a:bodyPr>
          <a:lstStyle/>
          <a:p>
            <a:pPr marL="12700">
              <a:lnSpc>
                <a:spcPct val="100000"/>
              </a:lnSpc>
              <a:spcBef>
                <a:spcPts val="100"/>
              </a:spcBef>
            </a:pPr>
            <a:r>
              <a:rPr sz="4200" dirty="0"/>
              <a:t>Identical </a:t>
            </a:r>
            <a:r>
              <a:rPr sz="4200" spc="-5" dirty="0"/>
              <a:t>objects </a:t>
            </a:r>
            <a:r>
              <a:rPr sz="4200" dirty="0"/>
              <a:t>in the TCP/IP </a:t>
            </a:r>
            <a:r>
              <a:rPr sz="4200" spc="-10" dirty="0"/>
              <a:t>protocol</a:t>
            </a:r>
            <a:r>
              <a:rPr sz="4200" spc="-425" dirty="0"/>
              <a:t> </a:t>
            </a:r>
            <a:r>
              <a:rPr sz="4200" dirty="0"/>
              <a:t>suite</a:t>
            </a:r>
            <a:endParaRPr sz="4200"/>
          </a:p>
        </p:txBody>
      </p:sp>
      <p:sp>
        <p:nvSpPr>
          <p:cNvPr id="3" name="object 3"/>
          <p:cNvSpPr/>
          <p:nvPr/>
        </p:nvSpPr>
        <p:spPr>
          <a:xfrm>
            <a:off x="1481074" y="1825650"/>
            <a:ext cx="8900603" cy="408547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244" y="628345"/>
            <a:ext cx="3578860" cy="695325"/>
          </a:xfrm>
          <a:prstGeom prst="rect">
            <a:avLst/>
          </a:prstGeom>
        </p:spPr>
        <p:txBody>
          <a:bodyPr vert="horz" wrap="square" lIns="0" tIns="12065" rIns="0" bIns="0" rtlCol="0">
            <a:spAutoFit/>
          </a:bodyPr>
          <a:lstStyle/>
          <a:p>
            <a:pPr marL="12700">
              <a:lnSpc>
                <a:spcPct val="100000"/>
              </a:lnSpc>
              <a:spcBef>
                <a:spcPts val="95"/>
              </a:spcBef>
            </a:pPr>
            <a:r>
              <a:rPr spc="-5" dirty="0"/>
              <a:t>Physical</a:t>
            </a:r>
            <a:r>
              <a:rPr spc="-55" dirty="0"/>
              <a:t> </a:t>
            </a:r>
            <a:r>
              <a:rPr spc="-5" dirty="0"/>
              <a:t>Layer</a:t>
            </a:r>
          </a:p>
        </p:txBody>
      </p:sp>
      <p:sp>
        <p:nvSpPr>
          <p:cNvPr id="3" name="object 3"/>
          <p:cNvSpPr txBox="1"/>
          <p:nvPr/>
        </p:nvSpPr>
        <p:spPr>
          <a:xfrm>
            <a:off x="917244" y="1725216"/>
            <a:ext cx="10206990" cy="3089910"/>
          </a:xfrm>
          <a:prstGeom prst="rect">
            <a:avLst/>
          </a:prstGeom>
        </p:spPr>
        <p:txBody>
          <a:bodyPr vert="horz" wrap="square" lIns="0" tIns="100965" rIns="0" bIns="0" rtlCol="0">
            <a:spAutoFit/>
          </a:bodyPr>
          <a:lstStyle/>
          <a:p>
            <a:pPr marL="241300" indent="-228600">
              <a:lnSpc>
                <a:spcPct val="100000"/>
              </a:lnSpc>
              <a:spcBef>
                <a:spcPts val="795"/>
              </a:spcBef>
              <a:buFont typeface="Arial"/>
              <a:buChar char="•"/>
              <a:tabLst>
                <a:tab pos="241300" algn="l"/>
              </a:tabLst>
            </a:pPr>
            <a:r>
              <a:rPr sz="2400" dirty="0">
                <a:latin typeface="Times New Roman"/>
                <a:cs typeface="Times New Roman"/>
              </a:rPr>
              <a:t>Responsible </a:t>
            </a:r>
            <a:r>
              <a:rPr sz="2400" spc="-5" dirty="0">
                <a:latin typeface="Times New Roman"/>
                <a:cs typeface="Times New Roman"/>
              </a:rPr>
              <a:t>for </a:t>
            </a:r>
            <a:r>
              <a:rPr sz="2400" spc="-15" dirty="0">
                <a:solidFill>
                  <a:srgbClr val="FF0000"/>
                </a:solidFill>
                <a:latin typeface="Times New Roman"/>
                <a:cs typeface="Times New Roman"/>
              </a:rPr>
              <a:t>carrying </a:t>
            </a:r>
            <a:r>
              <a:rPr sz="2400" dirty="0">
                <a:solidFill>
                  <a:srgbClr val="FF0000"/>
                </a:solidFill>
                <a:latin typeface="Times New Roman"/>
                <a:cs typeface="Times New Roman"/>
              </a:rPr>
              <a:t>individual bits in a </a:t>
            </a:r>
            <a:r>
              <a:rPr sz="2400" spc="-5" dirty="0">
                <a:solidFill>
                  <a:srgbClr val="FF0000"/>
                </a:solidFill>
                <a:latin typeface="Times New Roman"/>
                <a:cs typeface="Times New Roman"/>
              </a:rPr>
              <a:t>frame across </a:t>
            </a:r>
            <a:r>
              <a:rPr sz="2400" dirty="0">
                <a:solidFill>
                  <a:srgbClr val="FF0000"/>
                </a:solidFill>
                <a:latin typeface="Times New Roman"/>
                <a:cs typeface="Times New Roman"/>
              </a:rPr>
              <a:t>the</a:t>
            </a:r>
            <a:r>
              <a:rPr sz="2400" spc="65" dirty="0">
                <a:solidFill>
                  <a:srgbClr val="FF0000"/>
                </a:solidFill>
                <a:latin typeface="Times New Roman"/>
                <a:cs typeface="Times New Roman"/>
              </a:rPr>
              <a:t> </a:t>
            </a:r>
            <a:r>
              <a:rPr sz="2400" dirty="0">
                <a:solidFill>
                  <a:srgbClr val="FF0000"/>
                </a:solidFill>
                <a:latin typeface="Times New Roman"/>
                <a:cs typeface="Times New Roman"/>
              </a:rPr>
              <a:t>link</a:t>
            </a:r>
            <a:r>
              <a:rPr sz="2400" dirty="0">
                <a:latin typeface="Times New Roman"/>
                <a:cs typeface="Times New Roman"/>
              </a:rPr>
              <a:t>.</a:t>
            </a:r>
            <a:endParaRPr sz="2400">
              <a:latin typeface="Times New Roman"/>
              <a:cs typeface="Times New Roman"/>
            </a:endParaRPr>
          </a:p>
          <a:p>
            <a:pPr marL="241300" indent="-228600">
              <a:lnSpc>
                <a:spcPct val="100000"/>
              </a:lnSpc>
              <a:spcBef>
                <a:spcPts val="700"/>
              </a:spcBef>
              <a:buFont typeface="Arial"/>
              <a:buChar char="•"/>
              <a:tabLst>
                <a:tab pos="241300" algn="l"/>
              </a:tabLst>
            </a:pPr>
            <a:r>
              <a:rPr sz="2400" spc="-60" dirty="0">
                <a:latin typeface="Times New Roman"/>
                <a:cs typeface="Times New Roman"/>
              </a:rPr>
              <a:t>Two </a:t>
            </a:r>
            <a:r>
              <a:rPr sz="2400" spc="-5" dirty="0">
                <a:latin typeface="Times New Roman"/>
                <a:cs typeface="Times New Roman"/>
              </a:rPr>
              <a:t>devices are connected </a:t>
            </a:r>
            <a:r>
              <a:rPr sz="2400" dirty="0">
                <a:latin typeface="Times New Roman"/>
                <a:cs typeface="Times New Roman"/>
              </a:rPr>
              <a:t>by a </a:t>
            </a:r>
            <a:r>
              <a:rPr sz="2400" spc="-5" dirty="0">
                <a:solidFill>
                  <a:srgbClr val="FF0000"/>
                </a:solidFill>
                <a:latin typeface="Times New Roman"/>
                <a:cs typeface="Times New Roman"/>
              </a:rPr>
              <a:t>transmission </a:t>
            </a:r>
            <a:r>
              <a:rPr sz="2400" dirty="0">
                <a:solidFill>
                  <a:srgbClr val="FF0000"/>
                </a:solidFill>
                <a:latin typeface="Times New Roman"/>
                <a:cs typeface="Times New Roman"/>
              </a:rPr>
              <a:t>medium </a:t>
            </a:r>
            <a:r>
              <a:rPr sz="2400" spc="-5" dirty="0">
                <a:latin typeface="Times New Roman"/>
                <a:cs typeface="Times New Roman"/>
              </a:rPr>
              <a:t>(cable </a:t>
            </a:r>
            <a:r>
              <a:rPr sz="2400" dirty="0">
                <a:latin typeface="Times New Roman"/>
                <a:cs typeface="Times New Roman"/>
              </a:rPr>
              <a:t>or</a:t>
            </a:r>
            <a:r>
              <a:rPr sz="2400" spc="85" dirty="0">
                <a:latin typeface="Times New Roman"/>
                <a:cs typeface="Times New Roman"/>
              </a:rPr>
              <a:t> </a:t>
            </a:r>
            <a:r>
              <a:rPr sz="2400" spc="-5" dirty="0">
                <a:latin typeface="Times New Roman"/>
                <a:cs typeface="Times New Roman"/>
              </a:rPr>
              <a:t>air).</a:t>
            </a:r>
            <a:endParaRPr sz="2400">
              <a:latin typeface="Times New Roman"/>
              <a:cs typeface="Times New Roman"/>
            </a:endParaRPr>
          </a:p>
          <a:p>
            <a:pPr marL="241300" indent="-228600">
              <a:lnSpc>
                <a:spcPct val="100000"/>
              </a:lnSpc>
              <a:spcBef>
                <a:spcPts val="720"/>
              </a:spcBef>
              <a:buFont typeface="Arial"/>
              <a:buChar char="•"/>
              <a:tabLst>
                <a:tab pos="241300" algn="l"/>
              </a:tabLst>
            </a:pPr>
            <a:r>
              <a:rPr sz="2400" spc="-5" dirty="0">
                <a:latin typeface="Times New Roman"/>
                <a:cs typeface="Times New Roman"/>
              </a:rPr>
              <a:t>Medium does </a:t>
            </a:r>
            <a:r>
              <a:rPr sz="2400" dirty="0">
                <a:solidFill>
                  <a:srgbClr val="FF0000"/>
                </a:solidFill>
                <a:latin typeface="Times New Roman"/>
                <a:cs typeface="Times New Roman"/>
              </a:rPr>
              <a:t>not </a:t>
            </a:r>
            <a:r>
              <a:rPr sz="2400" spc="-10" dirty="0">
                <a:solidFill>
                  <a:srgbClr val="FF0000"/>
                </a:solidFill>
                <a:latin typeface="Times New Roman"/>
                <a:cs typeface="Times New Roman"/>
              </a:rPr>
              <a:t>carry</a:t>
            </a:r>
            <a:r>
              <a:rPr sz="2400" spc="30" dirty="0">
                <a:solidFill>
                  <a:srgbClr val="FF0000"/>
                </a:solidFill>
                <a:latin typeface="Times New Roman"/>
                <a:cs typeface="Times New Roman"/>
              </a:rPr>
              <a:t> </a:t>
            </a:r>
            <a:r>
              <a:rPr sz="2400" dirty="0">
                <a:solidFill>
                  <a:srgbClr val="FF0000"/>
                </a:solidFill>
                <a:latin typeface="Times New Roman"/>
                <a:cs typeface="Times New Roman"/>
              </a:rPr>
              <a:t>bits</a:t>
            </a:r>
            <a:r>
              <a:rPr sz="2400" dirty="0">
                <a:latin typeface="Times New Roman"/>
                <a:cs typeface="Times New Roman"/>
              </a:rPr>
              <a:t>.</a:t>
            </a:r>
            <a:endParaRPr sz="2400">
              <a:latin typeface="Times New Roman"/>
              <a:cs typeface="Times New Roman"/>
            </a:endParaRPr>
          </a:p>
          <a:p>
            <a:pPr marL="241300" indent="-228600">
              <a:lnSpc>
                <a:spcPct val="100000"/>
              </a:lnSpc>
              <a:spcBef>
                <a:spcPts val="725"/>
              </a:spcBef>
              <a:buFont typeface="Arial"/>
              <a:buChar char="•"/>
              <a:tabLst>
                <a:tab pos="241300" algn="l"/>
              </a:tabLst>
            </a:pPr>
            <a:r>
              <a:rPr sz="2400" dirty="0">
                <a:latin typeface="Times New Roman"/>
                <a:cs typeface="Times New Roman"/>
              </a:rPr>
              <a:t>Medium </a:t>
            </a:r>
            <a:r>
              <a:rPr sz="2400" spc="-10" dirty="0">
                <a:latin typeface="Times New Roman"/>
                <a:cs typeface="Times New Roman"/>
              </a:rPr>
              <a:t>carries </a:t>
            </a:r>
            <a:r>
              <a:rPr sz="2400" spc="-5" dirty="0">
                <a:solidFill>
                  <a:srgbClr val="FF0000"/>
                </a:solidFill>
                <a:latin typeface="Times New Roman"/>
                <a:cs typeface="Times New Roman"/>
              </a:rPr>
              <a:t>electrical </a:t>
            </a:r>
            <a:r>
              <a:rPr sz="2400" dirty="0">
                <a:solidFill>
                  <a:srgbClr val="FF0000"/>
                </a:solidFill>
                <a:latin typeface="Times New Roman"/>
                <a:cs typeface="Times New Roman"/>
              </a:rPr>
              <a:t>or </a:t>
            </a:r>
            <a:r>
              <a:rPr sz="2400" spc="-5" dirty="0">
                <a:solidFill>
                  <a:srgbClr val="FF0000"/>
                </a:solidFill>
                <a:latin typeface="Times New Roman"/>
                <a:cs typeface="Times New Roman"/>
              </a:rPr>
              <a:t>optical</a:t>
            </a:r>
            <a:r>
              <a:rPr sz="2400" spc="15" dirty="0">
                <a:solidFill>
                  <a:srgbClr val="FF0000"/>
                </a:solidFill>
                <a:latin typeface="Times New Roman"/>
                <a:cs typeface="Times New Roman"/>
              </a:rPr>
              <a:t> </a:t>
            </a:r>
            <a:r>
              <a:rPr sz="2400" spc="-5" dirty="0">
                <a:solidFill>
                  <a:srgbClr val="FF0000"/>
                </a:solidFill>
                <a:latin typeface="Times New Roman"/>
                <a:cs typeface="Times New Roman"/>
              </a:rPr>
              <a:t>signals</a:t>
            </a:r>
            <a:r>
              <a:rPr sz="2400" spc="-5" dirty="0">
                <a:latin typeface="Times New Roman"/>
                <a:cs typeface="Times New Roman"/>
              </a:rPr>
              <a:t>.</a:t>
            </a:r>
            <a:endParaRPr sz="2400">
              <a:latin typeface="Times New Roman"/>
              <a:cs typeface="Times New Roman"/>
            </a:endParaRPr>
          </a:p>
          <a:p>
            <a:pPr marL="241300" marR="5080" indent="-228600">
              <a:lnSpc>
                <a:spcPts val="2590"/>
              </a:lnSpc>
              <a:spcBef>
                <a:spcPts val="1019"/>
              </a:spcBef>
              <a:buFont typeface="Arial"/>
              <a:buChar char="•"/>
              <a:tabLst>
                <a:tab pos="241300" algn="l"/>
              </a:tabLst>
            </a:pPr>
            <a:r>
              <a:rPr sz="2400" spc="-5" dirty="0">
                <a:latin typeface="Times New Roman"/>
                <a:cs typeface="Times New Roman"/>
              </a:rPr>
              <a:t>Bits received </a:t>
            </a:r>
            <a:r>
              <a:rPr sz="2400" dirty="0">
                <a:latin typeface="Times New Roman"/>
                <a:cs typeface="Times New Roman"/>
              </a:rPr>
              <a:t>in a </a:t>
            </a:r>
            <a:r>
              <a:rPr sz="2400" spc="-10" dirty="0">
                <a:latin typeface="Times New Roman"/>
                <a:cs typeface="Times New Roman"/>
              </a:rPr>
              <a:t>frame </a:t>
            </a:r>
            <a:r>
              <a:rPr sz="2400" spc="-5" dirty="0">
                <a:latin typeface="Times New Roman"/>
                <a:cs typeface="Times New Roman"/>
              </a:rPr>
              <a:t>from </a:t>
            </a:r>
            <a:r>
              <a:rPr sz="2400" spc="-25" dirty="0">
                <a:latin typeface="Times New Roman"/>
                <a:cs typeface="Times New Roman"/>
              </a:rPr>
              <a:t>DLL </a:t>
            </a:r>
            <a:r>
              <a:rPr sz="2400" spc="-5" dirty="0">
                <a:latin typeface="Times New Roman"/>
                <a:cs typeface="Times New Roman"/>
              </a:rPr>
              <a:t>are transformed and sent through transmission  media.</a:t>
            </a:r>
            <a:endParaRPr sz="2400">
              <a:latin typeface="Times New Roman"/>
              <a:cs typeface="Times New Roman"/>
            </a:endParaRPr>
          </a:p>
          <a:p>
            <a:pPr marL="241300" indent="-228600">
              <a:lnSpc>
                <a:spcPct val="100000"/>
              </a:lnSpc>
              <a:spcBef>
                <a:spcPts val="690"/>
              </a:spcBef>
              <a:buFont typeface="Arial"/>
              <a:buChar char="•"/>
              <a:tabLst>
                <a:tab pos="241300" algn="l"/>
              </a:tabLst>
            </a:pPr>
            <a:r>
              <a:rPr sz="2400" spc="-10" dirty="0">
                <a:solidFill>
                  <a:srgbClr val="FF0000"/>
                </a:solidFill>
                <a:latin typeface="Times New Roman"/>
                <a:cs typeface="Times New Roman"/>
              </a:rPr>
              <a:t>Several </a:t>
            </a:r>
            <a:r>
              <a:rPr sz="2400" spc="-5" dirty="0">
                <a:solidFill>
                  <a:srgbClr val="FF0000"/>
                </a:solidFill>
                <a:latin typeface="Times New Roman"/>
                <a:cs typeface="Times New Roman"/>
              </a:rPr>
              <a:t>protocols </a:t>
            </a:r>
            <a:r>
              <a:rPr sz="2400" dirty="0">
                <a:latin typeface="Times New Roman"/>
                <a:cs typeface="Times New Roman"/>
              </a:rPr>
              <a:t>that </a:t>
            </a:r>
            <a:r>
              <a:rPr sz="2400" spc="-5" dirty="0">
                <a:solidFill>
                  <a:srgbClr val="FF0000"/>
                </a:solidFill>
                <a:latin typeface="Times New Roman"/>
                <a:cs typeface="Times New Roman"/>
              </a:rPr>
              <a:t>transform </a:t>
            </a:r>
            <a:r>
              <a:rPr sz="2400" dirty="0">
                <a:solidFill>
                  <a:srgbClr val="FF0000"/>
                </a:solidFill>
                <a:latin typeface="Times New Roman"/>
                <a:cs typeface="Times New Roman"/>
              </a:rPr>
              <a:t>a bit to a</a:t>
            </a:r>
            <a:r>
              <a:rPr sz="2400" spc="20" dirty="0">
                <a:solidFill>
                  <a:srgbClr val="FF0000"/>
                </a:solidFill>
                <a:latin typeface="Times New Roman"/>
                <a:cs typeface="Times New Roman"/>
              </a:rPr>
              <a:t> </a:t>
            </a:r>
            <a:r>
              <a:rPr sz="2400" spc="-5" dirty="0">
                <a:solidFill>
                  <a:srgbClr val="FF0000"/>
                </a:solidFill>
                <a:latin typeface="Times New Roman"/>
                <a:cs typeface="Times New Roman"/>
              </a:rPr>
              <a:t>signal</a:t>
            </a:r>
            <a:r>
              <a:rPr sz="2400" spc="-5" dirty="0">
                <a:latin typeface="Times New Roman"/>
                <a:cs typeface="Times New Roman"/>
              </a:rPr>
              <a:t>.</a:t>
            </a:r>
            <a:endParaRPr sz="240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244" y="628345"/>
            <a:ext cx="3860800" cy="695325"/>
          </a:xfrm>
          <a:prstGeom prst="rect">
            <a:avLst/>
          </a:prstGeom>
        </p:spPr>
        <p:txBody>
          <a:bodyPr vert="horz" wrap="square" lIns="0" tIns="12065" rIns="0" bIns="0" rtlCol="0">
            <a:spAutoFit/>
          </a:bodyPr>
          <a:lstStyle/>
          <a:p>
            <a:pPr marL="12700">
              <a:lnSpc>
                <a:spcPct val="100000"/>
              </a:lnSpc>
              <a:spcBef>
                <a:spcPts val="95"/>
              </a:spcBef>
            </a:pPr>
            <a:r>
              <a:rPr spc="-5" dirty="0"/>
              <a:t>Data-link</a:t>
            </a:r>
            <a:r>
              <a:rPr spc="-50" dirty="0"/>
              <a:t> </a:t>
            </a:r>
            <a:r>
              <a:rPr dirty="0"/>
              <a:t>Layer</a:t>
            </a:r>
          </a:p>
        </p:txBody>
      </p:sp>
      <p:sp>
        <p:nvSpPr>
          <p:cNvPr id="3" name="object 3"/>
          <p:cNvSpPr txBox="1"/>
          <p:nvPr/>
        </p:nvSpPr>
        <p:spPr>
          <a:xfrm>
            <a:off x="917244" y="1725216"/>
            <a:ext cx="9857740" cy="3749040"/>
          </a:xfrm>
          <a:prstGeom prst="rect">
            <a:avLst/>
          </a:prstGeom>
        </p:spPr>
        <p:txBody>
          <a:bodyPr vert="horz" wrap="square" lIns="0" tIns="100965" rIns="0" bIns="0" rtlCol="0">
            <a:spAutoFit/>
          </a:bodyPr>
          <a:lstStyle/>
          <a:p>
            <a:pPr marL="241300" indent="-228600">
              <a:lnSpc>
                <a:spcPct val="100000"/>
              </a:lnSpc>
              <a:spcBef>
                <a:spcPts val="795"/>
              </a:spcBef>
              <a:buFont typeface="Arial"/>
              <a:buChar char="•"/>
              <a:tabLst>
                <a:tab pos="241300" algn="l"/>
              </a:tabLst>
            </a:pPr>
            <a:r>
              <a:rPr sz="2400" spc="-30" dirty="0">
                <a:latin typeface="Times New Roman"/>
                <a:cs typeface="Times New Roman"/>
              </a:rPr>
              <a:t>It </a:t>
            </a:r>
            <a:r>
              <a:rPr sz="2400" spc="-5" dirty="0">
                <a:latin typeface="Times New Roman"/>
                <a:cs typeface="Times New Roman"/>
              </a:rPr>
              <a:t>takes </a:t>
            </a:r>
            <a:r>
              <a:rPr sz="2400" dirty="0">
                <a:latin typeface="Times New Roman"/>
                <a:cs typeface="Times New Roman"/>
              </a:rPr>
              <a:t>a </a:t>
            </a:r>
            <a:r>
              <a:rPr sz="2400" spc="-10" dirty="0">
                <a:latin typeface="Times New Roman"/>
                <a:cs typeface="Times New Roman"/>
              </a:rPr>
              <a:t>datagram </a:t>
            </a:r>
            <a:r>
              <a:rPr sz="2400" spc="-5" dirty="0">
                <a:latin typeface="Times New Roman"/>
                <a:cs typeface="Times New Roman"/>
              </a:rPr>
              <a:t>and </a:t>
            </a:r>
            <a:r>
              <a:rPr sz="2400" spc="-5" dirty="0">
                <a:solidFill>
                  <a:srgbClr val="FF0000"/>
                </a:solidFill>
                <a:latin typeface="Times New Roman"/>
                <a:cs typeface="Times New Roman"/>
              </a:rPr>
              <a:t>encapsulates </a:t>
            </a:r>
            <a:r>
              <a:rPr sz="2400" dirty="0">
                <a:solidFill>
                  <a:srgbClr val="FF0000"/>
                </a:solidFill>
                <a:latin typeface="Times New Roman"/>
                <a:cs typeface="Times New Roman"/>
              </a:rPr>
              <a:t>it in a </a:t>
            </a:r>
            <a:r>
              <a:rPr sz="2400" spc="-10" dirty="0">
                <a:solidFill>
                  <a:srgbClr val="FF0000"/>
                </a:solidFill>
                <a:latin typeface="Times New Roman"/>
                <a:cs typeface="Times New Roman"/>
              </a:rPr>
              <a:t>packet </a:t>
            </a:r>
            <a:r>
              <a:rPr sz="2400" spc="-5" dirty="0">
                <a:latin typeface="Times New Roman"/>
                <a:cs typeface="Times New Roman"/>
              </a:rPr>
              <a:t>called </a:t>
            </a:r>
            <a:r>
              <a:rPr sz="2400" dirty="0">
                <a:latin typeface="Times New Roman"/>
                <a:cs typeface="Times New Roman"/>
              </a:rPr>
              <a:t>a</a:t>
            </a:r>
            <a:r>
              <a:rPr sz="2400" spc="165" dirty="0">
                <a:latin typeface="Times New Roman"/>
                <a:cs typeface="Times New Roman"/>
              </a:rPr>
              <a:t> </a:t>
            </a:r>
            <a:r>
              <a:rPr sz="2400" i="1" spc="-5" dirty="0">
                <a:solidFill>
                  <a:srgbClr val="FF0000"/>
                </a:solidFill>
                <a:latin typeface="Times New Roman"/>
                <a:cs typeface="Times New Roman"/>
              </a:rPr>
              <a:t>frame</a:t>
            </a:r>
            <a:r>
              <a:rPr sz="2400" spc="-5" dirty="0">
                <a:latin typeface="Times New Roman"/>
                <a:cs typeface="Times New Roman"/>
              </a:rPr>
              <a:t>.</a:t>
            </a:r>
            <a:endParaRPr sz="2400">
              <a:latin typeface="Times New Roman"/>
              <a:cs typeface="Times New Roman"/>
            </a:endParaRPr>
          </a:p>
          <a:p>
            <a:pPr marL="241300" marR="5080" indent="-228600">
              <a:lnSpc>
                <a:spcPts val="2600"/>
              </a:lnSpc>
              <a:spcBef>
                <a:spcPts val="1020"/>
              </a:spcBef>
              <a:buFont typeface="Arial"/>
              <a:buChar char="•"/>
              <a:tabLst>
                <a:tab pos="241300" algn="l"/>
              </a:tabLst>
            </a:pPr>
            <a:r>
              <a:rPr sz="2400" dirty="0">
                <a:latin typeface="Times New Roman"/>
                <a:cs typeface="Times New Roman"/>
              </a:rPr>
              <a:t>When next link to </a:t>
            </a:r>
            <a:r>
              <a:rPr sz="2400" spc="-5" dirty="0">
                <a:latin typeface="Times New Roman"/>
                <a:cs typeface="Times New Roman"/>
              </a:rPr>
              <a:t>travel </a:t>
            </a:r>
            <a:r>
              <a:rPr sz="2400" dirty="0">
                <a:latin typeface="Times New Roman"/>
                <a:cs typeface="Times New Roman"/>
              </a:rPr>
              <a:t>is </a:t>
            </a:r>
            <a:r>
              <a:rPr sz="2400" spc="-5" dirty="0">
                <a:latin typeface="Times New Roman"/>
                <a:cs typeface="Times New Roman"/>
              </a:rPr>
              <a:t>determined </a:t>
            </a:r>
            <a:r>
              <a:rPr sz="2400" dirty="0">
                <a:latin typeface="Times New Roman"/>
                <a:cs typeface="Times New Roman"/>
              </a:rPr>
              <a:t>by </a:t>
            </a:r>
            <a:r>
              <a:rPr sz="2400" spc="-20" dirty="0">
                <a:latin typeface="Times New Roman"/>
                <a:cs typeface="Times New Roman"/>
              </a:rPr>
              <a:t>router, </a:t>
            </a:r>
            <a:r>
              <a:rPr sz="2400" spc="-25" dirty="0">
                <a:latin typeface="Times New Roman"/>
                <a:cs typeface="Times New Roman"/>
              </a:rPr>
              <a:t>DLL </a:t>
            </a:r>
            <a:r>
              <a:rPr sz="2400" spc="-5" dirty="0">
                <a:latin typeface="Times New Roman"/>
                <a:cs typeface="Times New Roman"/>
              </a:rPr>
              <a:t>is responsible </a:t>
            </a:r>
            <a:r>
              <a:rPr sz="2400" dirty="0">
                <a:latin typeface="Times New Roman"/>
                <a:cs typeface="Times New Roman"/>
              </a:rPr>
              <a:t>for </a:t>
            </a:r>
            <a:r>
              <a:rPr sz="2400" dirty="0">
                <a:solidFill>
                  <a:srgbClr val="FF0000"/>
                </a:solidFill>
                <a:latin typeface="Times New Roman"/>
                <a:cs typeface="Times New Roman"/>
              </a:rPr>
              <a:t>taking  </a:t>
            </a:r>
            <a:r>
              <a:rPr sz="2400" spc="-10" dirty="0">
                <a:solidFill>
                  <a:srgbClr val="FF0000"/>
                </a:solidFill>
                <a:latin typeface="Times New Roman"/>
                <a:cs typeface="Times New Roman"/>
              </a:rPr>
              <a:t>datagram </a:t>
            </a:r>
            <a:r>
              <a:rPr sz="2400" spc="-5" dirty="0">
                <a:solidFill>
                  <a:srgbClr val="FF0000"/>
                </a:solidFill>
                <a:latin typeface="Times New Roman"/>
                <a:cs typeface="Times New Roman"/>
              </a:rPr>
              <a:t>and </a:t>
            </a:r>
            <a:r>
              <a:rPr sz="2400" dirty="0">
                <a:solidFill>
                  <a:srgbClr val="FF0000"/>
                </a:solidFill>
                <a:latin typeface="Times New Roman"/>
                <a:cs typeface="Times New Roman"/>
              </a:rPr>
              <a:t>moving it </a:t>
            </a:r>
            <a:r>
              <a:rPr sz="2400" spc="-5" dirty="0">
                <a:solidFill>
                  <a:srgbClr val="FF0000"/>
                </a:solidFill>
                <a:latin typeface="Times New Roman"/>
                <a:cs typeface="Times New Roman"/>
              </a:rPr>
              <a:t>across</a:t>
            </a:r>
            <a:r>
              <a:rPr sz="2400" spc="35" dirty="0">
                <a:solidFill>
                  <a:srgbClr val="FF0000"/>
                </a:solidFill>
                <a:latin typeface="Times New Roman"/>
                <a:cs typeface="Times New Roman"/>
              </a:rPr>
              <a:t> </a:t>
            </a:r>
            <a:r>
              <a:rPr sz="2400" dirty="0">
                <a:solidFill>
                  <a:srgbClr val="FF0000"/>
                </a:solidFill>
                <a:latin typeface="Times New Roman"/>
                <a:cs typeface="Times New Roman"/>
              </a:rPr>
              <a:t>link</a:t>
            </a:r>
            <a:r>
              <a:rPr sz="2400" dirty="0">
                <a:latin typeface="Times New Roman"/>
                <a:cs typeface="Times New Roman"/>
              </a:rPr>
              <a:t>.</a:t>
            </a:r>
            <a:endParaRPr sz="2400">
              <a:latin typeface="Times New Roman"/>
              <a:cs typeface="Times New Roman"/>
            </a:endParaRPr>
          </a:p>
          <a:p>
            <a:pPr marL="241300" indent="-228600">
              <a:lnSpc>
                <a:spcPct val="100000"/>
              </a:lnSpc>
              <a:spcBef>
                <a:spcPts val="675"/>
              </a:spcBef>
              <a:buFont typeface="Arial"/>
              <a:buChar char="•"/>
              <a:tabLst>
                <a:tab pos="241300" algn="l"/>
              </a:tabLst>
            </a:pPr>
            <a:r>
              <a:rPr sz="2400" spc="-15" dirty="0">
                <a:solidFill>
                  <a:srgbClr val="FF0000"/>
                </a:solidFill>
                <a:latin typeface="Times New Roman"/>
                <a:cs typeface="Times New Roman"/>
              </a:rPr>
              <a:t>Link </a:t>
            </a:r>
            <a:r>
              <a:rPr sz="2400" spc="-10" dirty="0">
                <a:latin typeface="Times New Roman"/>
                <a:cs typeface="Times New Roman"/>
              </a:rPr>
              <a:t>can </a:t>
            </a:r>
            <a:r>
              <a:rPr sz="2400" dirty="0">
                <a:latin typeface="Times New Roman"/>
                <a:cs typeface="Times New Roman"/>
              </a:rPr>
              <a:t>be</a:t>
            </a:r>
            <a:r>
              <a:rPr sz="2400" spc="60" dirty="0">
                <a:latin typeface="Times New Roman"/>
                <a:cs typeface="Times New Roman"/>
              </a:rPr>
              <a:t> </a:t>
            </a:r>
            <a:r>
              <a:rPr sz="2400" dirty="0">
                <a:latin typeface="Times New Roman"/>
                <a:cs typeface="Times New Roman"/>
              </a:rPr>
              <a:t>a</a:t>
            </a:r>
            <a:endParaRPr sz="2400">
              <a:latin typeface="Times New Roman"/>
              <a:cs typeface="Times New Roman"/>
            </a:endParaRPr>
          </a:p>
          <a:p>
            <a:pPr marL="697865" lvl="1" indent="-229235">
              <a:lnSpc>
                <a:spcPct val="100000"/>
              </a:lnSpc>
              <a:spcBef>
                <a:spcPts val="215"/>
              </a:spcBef>
              <a:buFont typeface="Arial"/>
              <a:buChar char="•"/>
              <a:tabLst>
                <a:tab pos="698500" algn="l"/>
              </a:tabLst>
            </a:pPr>
            <a:r>
              <a:rPr sz="2400" spc="-20" dirty="0">
                <a:solidFill>
                  <a:srgbClr val="FF0000"/>
                </a:solidFill>
                <a:latin typeface="Times New Roman"/>
                <a:cs typeface="Times New Roman"/>
              </a:rPr>
              <a:t>Wired LAN </a:t>
            </a:r>
            <a:r>
              <a:rPr sz="2400" dirty="0">
                <a:solidFill>
                  <a:srgbClr val="FF0000"/>
                </a:solidFill>
                <a:latin typeface="Times New Roman"/>
                <a:cs typeface="Times New Roman"/>
              </a:rPr>
              <a:t>with a </a:t>
            </a:r>
            <a:r>
              <a:rPr sz="2400" spc="-10" dirty="0">
                <a:solidFill>
                  <a:srgbClr val="FF0000"/>
                </a:solidFill>
                <a:latin typeface="Times New Roman"/>
                <a:cs typeface="Times New Roman"/>
              </a:rPr>
              <a:t>link-layer</a:t>
            </a:r>
            <a:r>
              <a:rPr sz="2400" spc="135" dirty="0">
                <a:solidFill>
                  <a:srgbClr val="FF0000"/>
                </a:solidFill>
                <a:latin typeface="Times New Roman"/>
                <a:cs typeface="Times New Roman"/>
              </a:rPr>
              <a:t> </a:t>
            </a:r>
            <a:r>
              <a:rPr sz="2400" spc="-5" dirty="0">
                <a:solidFill>
                  <a:srgbClr val="FF0000"/>
                </a:solidFill>
                <a:latin typeface="Times New Roman"/>
                <a:cs typeface="Times New Roman"/>
              </a:rPr>
              <a:t>switch</a:t>
            </a:r>
            <a:endParaRPr sz="2400">
              <a:latin typeface="Times New Roman"/>
              <a:cs typeface="Times New Roman"/>
            </a:endParaRPr>
          </a:p>
          <a:p>
            <a:pPr marL="697865" lvl="1" indent="-229235">
              <a:lnSpc>
                <a:spcPct val="100000"/>
              </a:lnSpc>
              <a:spcBef>
                <a:spcPts val="220"/>
              </a:spcBef>
              <a:buFont typeface="Arial"/>
              <a:buChar char="•"/>
              <a:tabLst>
                <a:tab pos="698500" algn="l"/>
              </a:tabLst>
            </a:pPr>
            <a:r>
              <a:rPr sz="2400" spc="-15" dirty="0">
                <a:solidFill>
                  <a:srgbClr val="FF0000"/>
                </a:solidFill>
                <a:latin typeface="Times New Roman"/>
                <a:cs typeface="Times New Roman"/>
              </a:rPr>
              <a:t>Wireless</a:t>
            </a:r>
            <a:r>
              <a:rPr sz="2400" spc="-30" dirty="0">
                <a:solidFill>
                  <a:srgbClr val="FF0000"/>
                </a:solidFill>
                <a:latin typeface="Times New Roman"/>
                <a:cs typeface="Times New Roman"/>
              </a:rPr>
              <a:t> </a:t>
            </a:r>
            <a:r>
              <a:rPr sz="2400" spc="-20" dirty="0">
                <a:solidFill>
                  <a:srgbClr val="FF0000"/>
                </a:solidFill>
                <a:latin typeface="Times New Roman"/>
                <a:cs typeface="Times New Roman"/>
              </a:rPr>
              <a:t>LAN</a:t>
            </a:r>
            <a:endParaRPr sz="2400">
              <a:latin typeface="Times New Roman"/>
              <a:cs typeface="Times New Roman"/>
            </a:endParaRPr>
          </a:p>
          <a:p>
            <a:pPr marL="697865" lvl="1" indent="-229235">
              <a:lnSpc>
                <a:spcPct val="100000"/>
              </a:lnSpc>
              <a:spcBef>
                <a:spcPts val="190"/>
              </a:spcBef>
              <a:buFont typeface="Arial"/>
              <a:buChar char="•"/>
              <a:tabLst>
                <a:tab pos="698500" algn="l"/>
              </a:tabLst>
            </a:pPr>
            <a:r>
              <a:rPr sz="2400" spc="-20" dirty="0">
                <a:solidFill>
                  <a:srgbClr val="FF0000"/>
                </a:solidFill>
                <a:latin typeface="Times New Roman"/>
                <a:cs typeface="Times New Roman"/>
              </a:rPr>
              <a:t>Wired</a:t>
            </a:r>
            <a:r>
              <a:rPr sz="2400" spc="-55" dirty="0">
                <a:solidFill>
                  <a:srgbClr val="FF0000"/>
                </a:solidFill>
                <a:latin typeface="Times New Roman"/>
                <a:cs typeface="Times New Roman"/>
              </a:rPr>
              <a:t> </a:t>
            </a:r>
            <a:r>
              <a:rPr sz="2400" spc="-85" dirty="0">
                <a:solidFill>
                  <a:srgbClr val="FF0000"/>
                </a:solidFill>
                <a:latin typeface="Times New Roman"/>
                <a:cs typeface="Times New Roman"/>
              </a:rPr>
              <a:t>WAN</a:t>
            </a:r>
            <a:endParaRPr sz="2400">
              <a:latin typeface="Times New Roman"/>
              <a:cs typeface="Times New Roman"/>
            </a:endParaRPr>
          </a:p>
          <a:p>
            <a:pPr marL="697865" lvl="1" indent="-229235">
              <a:lnSpc>
                <a:spcPct val="100000"/>
              </a:lnSpc>
              <a:spcBef>
                <a:spcPts val="220"/>
              </a:spcBef>
              <a:buFont typeface="Arial"/>
              <a:buChar char="•"/>
              <a:tabLst>
                <a:tab pos="698500" algn="l"/>
              </a:tabLst>
            </a:pPr>
            <a:r>
              <a:rPr sz="2400" spc="-15" dirty="0">
                <a:solidFill>
                  <a:srgbClr val="FF0000"/>
                </a:solidFill>
                <a:latin typeface="Times New Roman"/>
                <a:cs typeface="Times New Roman"/>
              </a:rPr>
              <a:t>Wireless</a:t>
            </a:r>
            <a:r>
              <a:rPr sz="2400" spc="-60" dirty="0">
                <a:solidFill>
                  <a:srgbClr val="FF0000"/>
                </a:solidFill>
                <a:latin typeface="Times New Roman"/>
                <a:cs typeface="Times New Roman"/>
              </a:rPr>
              <a:t> </a:t>
            </a:r>
            <a:r>
              <a:rPr sz="2400" spc="-85" dirty="0">
                <a:solidFill>
                  <a:srgbClr val="FF0000"/>
                </a:solidFill>
                <a:latin typeface="Times New Roman"/>
                <a:cs typeface="Times New Roman"/>
              </a:rPr>
              <a:t>WAN</a:t>
            </a:r>
            <a:endParaRPr sz="2400">
              <a:latin typeface="Times New Roman"/>
              <a:cs typeface="Times New Roman"/>
            </a:endParaRPr>
          </a:p>
          <a:p>
            <a:pPr marL="241300" indent="-228600">
              <a:lnSpc>
                <a:spcPct val="100000"/>
              </a:lnSpc>
              <a:spcBef>
                <a:spcPts val="720"/>
              </a:spcBef>
              <a:buFont typeface="Arial"/>
              <a:buChar char="•"/>
              <a:tabLst>
                <a:tab pos="241300" algn="l"/>
              </a:tabLst>
            </a:pPr>
            <a:r>
              <a:rPr sz="2400" spc="-90" dirty="0">
                <a:latin typeface="Times New Roman"/>
                <a:cs typeface="Times New Roman"/>
              </a:rPr>
              <a:t>We </a:t>
            </a:r>
            <a:r>
              <a:rPr sz="2400" spc="-10" dirty="0">
                <a:latin typeface="Times New Roman"/>
                <a:cs typeface="Times New Roman"/>
              </a:rPr>
              <a:t>can </a:t>
            </a:r>
            <a:r>
              <a:rPr sz="2400" spc="-5" dirty="0">
                <a:latin typeface="Times New Roman"/>
                <a:cs typeface="Times New Roman"/>
              </a:rPr>
              <a:t>also </a:t>
            </a:r>
            <a:r>
              <a:rPr sz="2400" dirty="0">
                <a:latin typeface="Times New Roman"/>
                <a:cs typeface="Times New Roman"/>
              </a:rPr>
              <a:t>have </a:t>
            </a:r>
            <a:r>
              <a:rPr sz="2400" spc="-15" dirty="0">
                <a:solidFill>
                  <a:srgbClr val="FF0000"/>
                </a:solidFill>
                <a:latin typeface="Times New Roman"/>
                <a:cs typeface="Times New Roman"/>
              </a:rPr>
              <a:t>different </a:t>
            </a:r>
            <a:r>
              <a:rPr sz="2400" spc="-5" dirty="0">
                <a:solidFill>
                  <a:srgbClr val="FF0000"/>
                </a:solidFill>
                <a:latin typeface="Times New Roman"/>
                <a:cs typeface="Times New Roman"/>
              </a:rPr>
              <a:t>protocols </a:t>
            </a:r>
            <a:r>
              <a:rPr sz="2400" dirty="0">
                <a:solidFill>
                  <a:srgbClr val="FF0000"/>
                </a:solidFill>
                <a:latin typeface="Times New Roman"/>
                <a:cs typeface="Times New Roman"/>
              </a:rPr>
              <a:t>used with </a:t>
            </a:r>
            <a:r>
              <a:rPr sz="2400" spc="-5" dirty="0">
                <a:solidFill>
                  <a:srgbClr val="FF0000"/>
                </a:solidFill>
                <a:latin typeface="Times New Roman"/>
                <a:cs typeface="Times New Roman"/>
              </a:rPr>
              <a:t>any </a:t>
            </a:r>
            <a:r>
              <a:rPr sz="2400" dirty="0">
                <a:solidFill>
                  <a:srgbClr val="FF0000"/>
                </a:solidFill>
                <a:latin typeface="Times New Roman"/>
                <a:cs typeface="Times New Roman"/>
              </a:rPr>
              <a:t>link</a:t>
            </a:r>
            <a:r>
              <a:rPr sz="2400" spc="125" dirty="0">
                <a:solidFill>
                  <a:srgbClr val="FF0000"/>
                </a:solidFill>
                <a:latin typeface="Times New Roman"/>
                <a:cs typeface="Times New Roman"/>
              </a:rPr>
              <a:t> </a:t>
            </a:r>
            <a:r>
              <a:rPr sz="2400" spc="-15" dirty="0">
                <a:solidFill>
                  <a:srgbClr val="FF0000"/>
                </a:solidFill>
                <a:latin typeface="Times New Roman"/>
                <a:cs typeface="Times New Roman"/>
              </a:rPr>
              <a:t>type</a:t>
            </a:r>
            <a:r>
              <a:rPr sz="2400" spc="-15" dirty="0">
                <a:latin typeface="Times New Roman"/>
                <a:cs typeface="Times New Roman"/>
              </a:rPr>
              <a:t>.</a:t>
            </a:r>
            <a:endParaRPr sz="24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2056</Words>
  <Application>Microsoft Office PowerPoint</Application>
  <PresentationFormat>Widescreen</PresentationFormat>
  <Paragraphs>258</Paragraphs>
  <Slides>39</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Carlito</vt:lpstr>
      <vt:lpstr>Tahoma</vt:lpstr>
      <vt:lpstr>Times New Roman</vt:lpstr>
      <vt:lpstr>Office Theme</vt:lpstr>
      <vt:lpstr>TCP/IP Protocol Suite</vt:lpstr>
      <vt:lpstr>TCP/IP Protocol Suite</vt:lpstr>
      <vt:lpstr>Layers in the TCP/IP protocol suite</vt:lpstr>
      <vt:lpstr>Communication through an internet</vt:lpstr>
      <vt:lpstr>Logical connections between layers</vt:lpstr>
      <vt:lpstr>Logical connections between layers cont..</vt:lpstr>
      <vt:lpstr>Identical objects in the TCP/IP protocol suite</vt:lpstr>
      <vt:lpstr>Physical Layer</vt:lpstr>
      <vt:lpstr>Data-link Layer</vt:lpstr>
      <vt:lpstr>Data-link Layer cont..</vt:lpstr>
      <vt:lpstr>Network Layer</vt:lpstr>
      <vt:lpstr>Network Layer: Internet Protocol (IP)</vt:lpstr>
      <vt:lpstr>Network Layer: Routing protocol</vt:lpstr>
      <vt:lpstr>Network Layer: Some auxiliary protocols</vt:lpstr>
      <vt:lpstr>Transport Layer</vt:lpstr>
      <vt:lpstr>Transport Layer: Transmission Control  Protocol (TCP)</vt:lpstr>
      <vt:lpstr>Transport Layer: User Datagram Protocol  (UDP)</vt:lpstr>
      <vt:lpstr>Application Layer</vt:lpstr>
      <vt:lpstr>Application Layer</vt:lpstr>
      <vt:lpstr>Encapsulation and Decapsulation</vt:lpstr>
      <vt:lpstr>Encapsulation at the Source Host</vt:lpstr>
      <vt:lpstr>Encapsulation at the Source Host</vt:lpstr>
      <vt:lpstr>Decapsulation and Encapsulation at the Router</vt:lpstr>
      <vt:lpstr>Decapsulation at the Destination Host</vt:lpstr>
      <vt:lpstr>OSI vs TCP/IP</vt:lpstr>
      <vt:lpstr>TCP/IP and OSI model</vt:lpstr>
      <vt:lpstr>Protocol Stacks</vt:lpstr>
      <vt:lpstr>Summary of duties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TCP/IP Protocol Suite</dc:title>
  <dc:creator>Admin</dc:creator>
  <cp:lastModifiedBy>santhi navaganesh</cp:lastModifiedBy>
  <cp:revision>3</cp:revision>
  <dcterms:created xsi:type="dcterms:W3CDTF">2022-01-11T03:32:24Z</dcterms:created>
  <dcterms:modified xsi:type="dcterms:W3CDTF">2022-09-21T14:11:34Z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2021-02-16T00:00:00Z</vt:filetime>
  </property>
  <property fmtid="{D5CDD505-2E9C-101B-9397-08002B2CF9AE}" pid="3" name="Creator">
    <vt:lpwstr>Microsoft® PowerPoint® 2010</vt:lpwstr>
  </property>
  <property fmtid="{D5CDD505-2E9C-101B-9397-08002B2CF9AE}" pid="4" name="LastSaved">
    <vt:filetime>2022-01-11T00:00:00Z</vt:filetime>
  </property>
</Properties>
</file>