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0"/>
  </p:notesMasterIdLst>
  <p:sldIdLst>
    <p:sldId id="256" r:id="rId3"/>
    <p:sldId id="324" r:id="rId4"/>
    <p:sldId id="287" r:id="rId5"/>
    <p:sldId id="325" r:id="rId6"/>
    <p:sldId id="326" r:id="rId7"/>
    <p:sldId id="280" r:id="rId8"/>
    <p:sldId id="281" r:id="rId9"/>
    <p:sldId id="318" r:id="rId10"/>
    <p:sldId id="319" r:id="rId11"/>
    <p:sldId id="320" r:id="rId12"/>
    <p:sldId id="321" r:id="rId13"/>
    <p:sldId id="322" r:id="rId14"/>
    <p:sldId id="323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-10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159F-1E40-42AE-A37B-86F2CC5C2EF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32F3-FC3F-408F-995C-B3201BF7D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1751C-A245-4F92-8125-27A8CFB8BBD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30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7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4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985E-C1BA-4131-97D5-BCB67B78649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56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15F2-444E-4068-B6EC-A57FA5E854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3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ED62-473A-45F6-BB44-2E96FB467C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D4D9-9D2D-485D-9916-C36F06DFDF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00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5978-F5FE-4E7D-9045-E1784E4D403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248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1738D-80D6-492A-8003-7C92C8C418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73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84A10-518A-4DBE-8A1F-CC270D58C6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213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6834-F4A7-4511-8F73-DE3839625C2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4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71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6453-67E2-479F-BCA1-FCD3AA4A40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5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CBA2-132A-4680-9ABD-DC29BDB3786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88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F6D5-3E22-4B95-9213-AC64162D727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7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64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0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1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6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70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EC6F-8AEC-44EB-87FD-FE4355C9B3B5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7752-BA12-4D14-B51E-3A14022704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2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5240C-FC83-4FB2-B21F-9BB962E93C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2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Query Processing &amp; Optimization</a:t>
            </a:r>
          </a:p>
        </p:txBody>
      </p:sp>
    </p:spTree>
    <p:extLst>
      <p:ext uri="{BB962C8B-B14F-4D97-AF65-F5344CB8AC3E}">
        <p14:creationId xmlns:p14="http://schemas.microsoft.com/office/powerpoint/2010/main" val="14533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42887"/>
            <a:ext cx="85820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2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671512"/>
            <a:ext cx="85439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9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71437"/>
            <a:ext cx="7991475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4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Examples of application of transformation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/>
              <a:t>salary &gt; 40000 and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 ≡ σ </a:t>
            </a:r>
            <a:r>
              <a:rPr lang="en-US" sz="2400" baseline="-25000" dirty="0"/>
              <a:t>salary &gt; 4000 </a:t>
            </a:r>
            <a:r>
              <a:rPr lang="en-US" sz="2400" dirty="0"/>
              <a:t>(σ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/>
              <a:t>salary &gt; 40000 </a:t>
            </a:r>
            <a:r>
              <a:rPr lang="en-US" sz="2400" dirty="0"/>
              <a:t>(</a:t>
            </a:r>
            <a:r>
              <a:rPr lang="en-US" sz="2400" dirty="0" err="1"/>
              <a:t>σ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</a:t>
            </a:r>
            <a:r>
              <a:rPr lang="en-US" sz="2400" dirty="0"/>
              <a:t>(employee)) ≡ </a:t>
            </a:r>
            <a:r>
              <a:rPr lang="en-US" sz="2400" dirty="0" err="1"/>
              <a:t>σ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5 </a:t>
            </a:r>
            <a:r>
              <a:rPr lang="en-US" sz="2400" dirty="0"/>
              <a:t>(σ </a:t>
            </a:r>
            <a:r>
              <a:rPr lang="en-US" sz="2400" baseline="-25000" dirty="0"/>
              <a:t>salary &gt; 40000</a:t>
            </a:r>
            <a:r>
              <a:rPr lang="en-US" sz="2400" dirty="0"/>
              <a:t> (employee))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 </a:t>
            </a:r>
            <a:r>
              <a:rPr lang="en-US" sz="2400" dirty="0"/>
              <a:t>(π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salary,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</a:t>
            </a:r>
            <a:r>
              <a:rPr lang="en-US" sz="2400" dirty="0"/>
              <a:t>(employee))</a:t>
            </a:r>
          </a:p>
          <a:p>
            <a:pPr marL="0" indent="0">
              <a:buNone/>
            </a:pPr>
            <a:r>
              <a:rPr lang="en-US" sz="2400" dirty="0"/>
              <a:t>				 ≡ π </a:t>
            </a:r>
            <a:r>
              <a:rPr lang="en-US" sz="2400" baseline="-25000" dirty="0" err="1"/>
              <a:t>lname</a:t>
            </a:r>
            <a:r>
              <a:rPr lang="en-US" sz="2400" baseline="-25000" dirty="0"/>
              <a:t>, </a:t>
            </a:r>
            <a:r>
              <a:rPr lang="en-US" sz="2400" baseline="-25000" dirty="0" err="1"/>
              <a:t>fname</a:t>
            </a:r>
            <a:r>
              <a:rPr lang="en-US" sz="2400" baseline="-25000" dirty="0"/>
              <a:t>, salary</a:t>
            </a:r>
            <a:r>
              <a:rPr lang="en-US" sz="2400" dirty="0"/>
              <a:t> (employee)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σ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dnumber</a:t>
            </a:r>
            <a:r>
              <a:rPr lang="en-US" sz="2400" baseline="-25000" dirty="0"/>
              <a:t> </a:t>
            </a:r>
            <a:r>
              <a:rPr lang="en-US" sz="2400" dirty="0"/>
              <a:t>(employee × department)</a:t>
            </a:r>
          </a:p>
          <a:p>
            <a:pPr marL="0" indent="0">
              <a:buNone/>
            </a:pPr>
            <a:r>
              <a:rPr lang="en-US" sz="2400" dirty="0"/>
              <a:t>		 ≡ employee         </a:t>
            </a:r>
            <a:r>
              <a:rPr lang="en-US" sz="2400" baseline="-25000" dirty="0" err="1"/>
              <a:t>dno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dnumber</a:t>
            </a:r>
            <a:r>
              <a:rPr lang="en-US" sz="2400" dirty="0"/>
              <a:t> department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6" y="5181601"/>
            <a:ext cx="4476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59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SELECT LNAME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FROM 	  EMPLOYEE, WORKS_ON, PROJECT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WHERE  PNAME = ‘AQUARIUS’ AND  PNUMBER = PNO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b="1" dirty="0"/>
              <a:t>		AND ESSN = SSN AND BDATE &gt; ‘1990-12-31’;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Relational algebra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l-GR" sz="2800" dirty="0"/>
              <a:t>π</a:t>
            </a:r>
            <a:r>
              <a:rPr lang="en-US" sz="2800" dirty="0"/>
              <a:t> </a:t>
            </a:r>
            <a:r>
              <a:rPr lang="en-US" sz="2800" baseline="-25000" dirty="0" err="1"/>
              <a:t>Lname</a:t>
            </a:r>
            <a:r>
              <a:rPr lang="en-US" sz="2800" dirty="0"/>
              <a:t>(</a:t>
            </a:r>
            <a:r>
              <a:rPr lang="el-GR" sz="2800" dirty="0"/>
              <a:t>σ</a:t>
            </a:r>
            <a:r>
              <a:rPr lang="en-US" sz="2800" baseline="-25000" dirty="0" err="1"/>
              <a:t>Pname</a:t>
            </a:r>
            <a:r>
              <a:rPr lang="en-US" sz="2800" baseline="-25000" dirty="0"/>
              <a:t>=‘Aquarius’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Pnumber</a:t>
            </a:r>
            <a:r>
              <a:rPr lang="en-US" sz="2800" baseline="-25000" dirty="0"/>
              <a:t>=</a:t>
            </a:r>
            <a:r>
              <a:rPr lang="en-US" sz="2800" baseline="-25000" dirty="0" err="1"/>
              <a:t>Pno</a:t>
            </a:r>
            <a:r>
              <a:rPr lang="en-US" sz="2800" baseline="-25000" dirty="0"/>
              <a:t>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Essn</a:t>
            </a:r>
            <a:r>
              <a:rPr lang="en-US" sz="2800" baseline="-25000" dirty="0"/>
              <a:t>=</a:t>
            </a:r>
            <a:r>
              <a:rPr lang="en-US" sz="2800" baseline="-25000" dirty="0" err="1"/>
              <a:t>Ssn</a:t>
            </a:r>
            <a:r>
              <a:rPr lang="en-US" sz="2800" baseline="-25000" dirty="0"/>
              <a:t> </a:t>
            </a:r>
            <a:r>
              <a:rPr lang="el-GR" sz="2800" baseline="-25000" dirty="0"/>
              <a:t>Λ</a:t>
            </a:r>
            <a:r>
              <a:rPr lang="en-US" sz="2800" baseline="-25000" dirty="0"/>
              <a:t> </a:t>
            </a:r>
            <a:r>
              <a:rPr lang="en-US" sz="2800" baseline="-25000" dirty="0" err="1"/>
              <a:t>Bdate</a:t>
            </a:r>
            <a:r>
              <a:rPr lang="en-US" sz="2800" baseline="-25000" dirty="0"/>
              <a:t> &gt; ‘1990-12-31’</a:t>
            </a:r>
            <a:r>
              <a:rPr lang="en-US" sz="2800" dirty="0"/>
              <a:t>(employee × </a:t>
            </a:r>
            <a:r>
              <a:rPr lang="en-US" sz="2800" dirty="0" err="1"/>
              <a:t>works_on</a:t>
            </a:r>
            <a:r>
              <a:rPr lang="en-US" sz="2800" dirty="0"/>
              <a:t> × project))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65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Query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68627" y="5557300"/>
            <a:ext cx="226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Initial query tree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9" y="1752601"/>
            <a:ext cx="8072437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96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9" y="1524000"/>
            <a:ext cx="57245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8400" y="6186215"/>
            <a:ext cx="792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Move the select operation down the tree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57314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704976"/>
            <a:ext cx="683895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95600" y="6248401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Apply the most restrictive select operation first.</a:t>
            </a:r>
          </a:p>
        </p:txBody>
      </p:sp>
    </p:spTree>
    <p:extLst>
      <p:ext uri="{BB962C8B-B14F-4D97-AF65-F5344CB8AC3E}">
        <p14:creationId xmlns:p14="http://schemas.microsoft.com/office/powerpoint/2010/main" val="15828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6400" y="6167736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Replace Cartesian product followed by join predicate by join operation.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1752600"/>
            <a:ext cx="70008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75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steps in processing high level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6" y="1524000"/>
            <a:ext cx="3343275" cy="518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552576"/>
            <a:ext cx="86106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33800" y="6391871"/>
            <a:ext cx="506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Move project operation down the tree.</a:t>
            </a:r>
          </a:p>
        </p:txBody>
      </p:sp>
    </p:spTree>
    <p:extLst>
      <p:ext uri="{BB962C8B-B14F-4D97-AF65-F5344CB8AC3E}">
        <p14:creationId xmlns:p14="http://schemas.microsoft.com/office/powerpoint/2010/main" val="83653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/>
              <a:t>An outline the algorithm: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Break up any select operations with conjunctive conditions into a cascade of select operations. 	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Move each select operation as far down the query tree as is permitted by the attributes involved in the select condition.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Rearrange the leaf nodes of the tree so that the leaf node relations with the most restrictive select operations are executed first in the query tree representation.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Combine a Cartesian product operation with a subsequent select operation in the tree into a join operation. </a:t>
            </a: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dirty="0"/>
              <a:t>Break down and move lists of projection attributes down the tree as far as possible by creating new project operations as needed.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4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1"/>
            <a:ext cx="54932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7600" y="16002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Write down the expression for </a:t>
            </a:r>
          </a:p>
          <a:p>
            <a:r>
              <a:rPr lang="en-US" dirty="0">
                <a:solidFill>
                  <a:prstClr val="black"/>
                </a:solidFill>
              </a:rPr>
              <a:t>relational algebra for the SQL statement and convert it into the best evaluation plan using heuristic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915025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1752601"/>
            <a:ext cx="4547979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619120" y="1905001"/>
            <a:ext cx="3983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Write down the expression for </a:t>
            </a:r>
          </a:p>
          <a:p>
            <a:r>
              <a:rPr lang="en-US" dirty="0">
                <a:solidFill>
                  <a:prstClr val="black"/>
                </a:solidFill>
              </a:rPr>
              <a:t>relational algebra for the SQL statement </a:t>
            </a:r>
          </a:p>
          <a:p>
            <a:r>
              <a:rPr lang="en-US" dirty="0">
                <a:solidFill>
                  <a:prstClr val="black"/>
                </a:solidFill>
              </a:rPr>
              <a:t>and convert it into the best evaluation </a:t>
            </a:r>
          </a:p>
          <a:p>
            <a:r>
              <a:rPr lang="en-US" dirty="0">
                <a:solidFill>
                  <a:prstClr val="black"/>
                </a:solidFill>
              </a:rPr>
              <a:t>plan using heuristic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362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Relational algebra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π </a:t>
            </a:r>
            <a:r>
              <a:rPr lang="en-US" baseline="-25000" dirty="0" err="1"/>
              <a:t>dname</a:t>
            </a:r>
            <a:r>
              <a:rPr lang="en-US" baseline="-25000" dirty="0"/>
              <a:t>, count(*) </a:t>
            </a:r>
            <a:r>
              <a:rPr lang="en-US" dirty="0"/>
              <a:t>(Σ </a:t>
            </a:r>
            <a:r>
              <a:rPr lang="en-US" baseline="-25000" dirty="0"/>
              <a:t>count(*) &gt; 5 </a:t>
            </a:r>
            <a:r>
              <a:rPr lang="en-US" dirty="0"/>
              <a:t>(</a:t>
            </a:r>
            <a:r>
              <a:rPr lang="en-US" baseline="-25000" dirty="0" err="1"/>
              <a:t>dname</a:t>
            </a:r>
            <a:r>
              <a:rPr lang="en-US" baseline="-25000" dirty="0"/>
              <a:t> </a:t>
            </a:r>
            <a:r>
              <a:rPr lang="en-US" dirty="0" err="1">
                <a:latin typeface="Script MT Bold" pitchFamily="66" charset="0"/>
              </a:rPr>
              <a:t>T</a:t>
            </a:r>
            <a:r>
              <a:rPr lang="en-US" baseline="-25000" dirty="0" err="1"/>
              <a:t>count</a:t>
            </a:r>
            <a:r>
              <a:rPr lang="en-US" baseline="-25000" dirty="0"/>
              <a:t>(*)</a:t>
            </a:r>
          </a:p>
          <a:p>
            <a:pPr marL="0" indent="0">
              <a:buNone/>
            </a:pPr>
            <a:r>
              <a:rPr lang="en-US" baseline="-25000" dirty="0"/>
              <a:t>		</a:t>
            </a:r>
            <a:r>
              <a:rPr lang="en-US" dirty="0"/>
              <a:t>(</a:t>
            </a:r>
            <a:r>
              <a:rPr lang="en-US" dirty="0" err="1"/>
              <a:t>σ</a:t>
            </a:r>
            <a:r>
              <a:rPr lang="en-US" baseline="-25000" dirty="0" err="1"/>
              <a:t>dnumber</a:t>
            </a:r>
            <a:r>
              <a:rPr lang="en-US" baseline="-25000" dirty="0"/>
              <a:t> = </a:t>
            </a:r>
            <a:r>
              <a:rPr lang="en-US" baseline="-25000" dirty="0" err="1"/>
              <a:t>dno</a:t>
            </a:r>
            <a:r>
              <a:rPr lang="en-US" baseline="-25000" dirty="0"/>
              <a:t> Λ salary &gt; 40000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		employee × department))))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05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1676400"/>
            <a:ext cx="58102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555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76401"/>
            <a:ext cx="60579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037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62126"/>
            <a:ext cx="60007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72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steps in processing high level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 query expressed in a high-level query language such as SQL must first be scanned, parsed, and validated.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</a:t>
            </a:r>
            <a:r>
              <a:rPr lang="en-US" b="1" dirty="0"/>
              <a:t>scanner </a:t>
            </a:r>
            <a:r>
              <a:rPr lang="en-US" dirty="0"/>
              <a:t>identifies the query tokens—such as SQL keywords, attribute names, and relation names—that appear in the text of the query,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whereas the </a:t>
            </a:r>
            <a:r>
              <a:rPr lang="en-US" b="1" dirty="0"/>
              <a:t>parser </a:t>
            </a:r>
            <a:r>
              <a:rPr lang="en-US" dirty="0"/>
              <a:t>checks the query syntax to determine whether it is formulated according to the syntax rules (rules of grammar) of the query language.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query must also be </a:t>
            </a:r>
            <a:r>
              <a:rPr lang="en-US" b="1" dirty="0"/>
              <a:t>validated </a:t>
            </a:r>
            <a:r>
              <a:rPr lang="en-US" dirty="0"/>
              <a:t>by checking that all attribute and relation names are valid and semantically meaningful names in the schema of the particular database being queried.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steps in processing high level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 internal representation of the query is then created, usually as a tree data structure called a </a:t>
            </a:r>
            <a:r>
              <a:rPr lang="en-US" b="1" dirty="0"/>
              <a:t>query tree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 DBMS must then devise an </a:t>
            </a:r>
            <a:r>
              <a:rPr lang="en-US" b="1" dirty="0"/>
              <a:t>execution strategy </a:t>
            </a:r>
            <a:r>
              <a:rPr lang="en-US" dirty="0"/>
              <a:t>for retrieving the results of the query from the database files.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 query typically has many possible execution strategies, and the process of choosing a suitable one for processing a query is known as </a:t>
            </a:r>
            <a:r>
              <a:rPr lang="en-US" b="1" dirty="0"/>
              <a:t>query optimization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steps in processing high level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query optimizer </a:t>
            </a:r>
            <a:r>
              <a:rPr lang="en-US" dirty="0"/>
              <a:t>module has the task of producing a good execution plan, and </a:t>
            </a:r>
          </a:p>
          <a:p>
            <a:r>
              <a:rPr lang="en-US" dirty="0"/>
              <a:t>the </a:t>
            </a:r>
            <a:r>
              <a:rPr lang="en-US" b="1" dirty="0"/>
              <a:t>code generator </a:t>
            </a:r>
            <a:r>
              <a:rPr lang="en-US" dirty="0"/>
              <a:t>generates the code to execute that plan. </a:t>
            </a:r>
          </a:p>
          <a:p>
            <a:r>
              <a:rPr lang="en-US" dirty="0"/>
              <a:t>The </a:t>
            </a:r>
            <a:r>
              <a:rPr lang="en-US" b="1" dirty="0"/>
              <a:t>runtime database processor </a:t>
            </a:r>
            <a:r>
              <a:rPr lang="en-US" dirty="0"/>
              <a:t>has the task of running (executing) the query code, whether in compiled or interpreted mode, to produce the query result. If a runtime error results, an error message is generated by the runtime database processor.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5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two approaches to query optimization</a:t>
            </a:r>
          </a:p>
          <a:p>
            <a:pPr marL="0" indent="0">
              <a:buNone/>
            </a:pPr>
            <a:r>
              <a:rPr lang="en-US" dirty="0"/>
              <a:t>1) Cost-based optimization</a:t>
            </a:r>
          </a:p>
          <a:p>
            <a:pPr marL="0" indent="0">
              <a:buNone/>
            </a:pPr>
            <a:r>
              <a:rPr lang="en-US" dirty="0"/>
              <a:t>2) Heuristic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Heuristic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 are thumb rules</a:t>
            </a:r>
          </a:p>
          <a:p>
            <a:r>
              <a:rPr lang="en-US" dirty="0"/>
              <a:t>Optimizer uses thumb rules to find out the best execution strategy of a query.</a:t>
            </a:r>
          </a:p>
          <a:p>
            <a:r>
              <a:rPr lang="en-US" dirty="0"/>
              <a:t>The best execution strategy is </a:t>
            </a:r>
            <a:r>
              <a:rPr lang="en-US"/>
              <a:t>called execution </a:t>
            </a:r>
            <a:r>
              <a:rPr lang="en-US" dirty="0"/>
              <a:t>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92C87-55CB-43AC-B690-49B54443C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7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357187"/>
            <a:ext cx="86391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71487"/>
            <a:ext cx="84105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584</Words>
  <Application>Microsoft Office PowerPoint</Application>
  <PresentationFormat>Custom</PresentationFormat>
  <Paragraphs>96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2_Office Theme</vt:lpstr>
      <vt:lpstr>Query Processing &amp; Optimization</vt:lpstr>
      <vt:lpstr>Typical steps in processing high level query</vt:lpstr>
      <vt:lpstr>Typical steps in processing high level query</vt:lpstr>
      <vt:lpstr>Typical steps in processing high level query</vt:lpstr>
      <vt:lpstr>Typical steps in processing high level query</vt:lpstr>
      <vt:lpstr>Query optimization</vt:lpstr>
      <vt:lpstr>Heuristic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application of transformation rules</vt:lpstr>
      <vt:lpstr>Heuristic optimization</vt:lpstr>
      <vt:lpstr>Relational algebra expression</vt:lpstr>
      <vt:lpstr>Query tree</vt:lpstr>
      <vt:lpstr>Heuristic optimization</vt:lpstr>
      <vt:lpstr>Heuristic optimization</vt:lpstr>
      <vt:lpstr>Heuristic optimization</vt:lpstr>
      <vt:lpstr>Heuristic optimization</vt:lpstr>
      <vt:lpstr>Heuristic optimization algorithm</vt:lpstr>
      <vt:lpstr>Exercise</vt:lpstr>
      <vt:lpstr>Exercise</vt:lpstr>
      <vt:lpstr>Relational algebra expression</vt:lpstr>
      <vt:lpstr>Heuristic optimization</vt:lpstr>
      <vt:lpstr>Heuristic optimization</vt:lpstr>
      <vt:lpstr>Heuristic optimization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Processing &amp; Optimization</dc:title>
  <dc:creator>Admin</dc:creator>
  <cp:lastModifiedBy>Vinay Maddiralla</cp:lastModifiedBy>
  <cp:revision>25</cp:revision>
  <dcterms:created xsi:type="dcterms:W3CDTF">2019-02-26T09:17:02Z</dcterms:created>
  <dcterms:modified xsi:type="dcterms:W3CDTF">2022-11-01T09:15:50Z</dcterms:modified>
</cp:coreProperties>
</file>