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57" r:id="rId3"/>
    <p:sldId id="258" r:id="rId4"/>
    <p:sldId id="272" r:id="rId5"/>
    <p:sldId id="259" r:id="rId6"/>
    <p:sldId id="261" r:id="rId7"/>
    <p:sldId id="262" r:id="rId8"/>
    <p:sldId id="263" r:id="rId9"/>
    <p:sldId id="264" r:id="rId10"/>
    <p:sldId id="265" r:id="rId11"/>
    <p:sldId id="266" r:id="rId12"/>
    <p:sldId id="267" r:id="rId13"/>
    <p:sldId id="268" r:id="rId14"/>
    <p:sldId id="269" r:id="rId15"/>
    <p:sldId id="270" r:id="rId16"/>
    <p:sldId id="260" r:id="rId17"/>
    <p:sldId id="271" r:id="rId18"/>
    <p:sldId id="273" r:id="rId19"/>
    <p:sldId id="274" r:id="rId20"/>
    <p:sldId id="275" r:id="rId21"/>
    <p:sldId id="276" r:id="rId22"/>
    <p:sldId id="278" r:id="rId23"/>
    <p:sldId id="279" r:id="rId24"/>
    <p:sldId id="280"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0353" autoAdjust="0"/>
  </p:normalViewPr>
  <p:slideViewPr>
    <p:cSldViewPr>
      <p:cViewPr>
        <p:scale>
          <a:sx n="90" d="100"/>
          <a:sy n="90" d="100"/>
        </p:scale>
        <p:origin x="-816" y="30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568AEE-8DD0-4862-9475-E347D0A4D34E}" type="datetimeFigureOut">
              <a:rPr lang="en-US" smtClean="0"/>
              <a:t>11/22/2022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4DF495-DB6D-467C-9CC2-CBE29B7AECC1}" type="slidenum">
              <a:rPr lang="en-US" smtClean="0"/>
              <a:t>‹#›</a:t>
            </a:fld>
            <a:endParaRPr lang="en-US"/>
          </a:p>
        </p:txBody>
      </p:sp>
    </p:spTree>
    <p:extLst>
      <p:ext uri="{BB962C8B-B14F-4D97-AF65-F5344CB8AC3E}">
        <p14:creationId xmlns:p14="http://schemas.microsoft.com/office/powerpoint/2010/main" val="3830842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read balance is implemented in source code from the user’s end????Source code interacts with database. Changes are made in the main memory buffer and then reflected to hard disk.</a:t>
            </a:r>
          </a:p>
        </p:txBody>
      </p:sp>
      <p:sp>
        <p:nvSpPr>
          <p:cNvPr id="4" name="Slide Number Placeholder 3"/>
          <p:cNvSpPr>
            <a:spLocks noGrp="1"/>
          </p:cNvSpPr>
          <p:nvPr>
            <p:ph type="sldNum" sz="quarter" idx="5"/>
          </p:nvPr>
        </p:nvSpPr>
        <p:spPr/>
        <p:txBody>
          <a:bodyPr/>
          <a:lstStyle/>
          <a:p>
            <a:fld id="{9B4DF495-DB6D-467C-9CC2-CBE29B7AECC1}" type="slidenum">
              <a:rPr lang="en-US" smtClean="0"/>
              <a:t>4</a:t>
            </a:fld>
            <a:endParaRPr lang="en-US"/>
          </a:p>
        </p:txBody>
      </p:sp>
    </p:spTree>
    <p:extLst>
      <p:ext uri="{BB962C8B-B14F-4D97-AF65-F5344CB8AC3E}">
        <p14:creationId xmlns:p14="http://schemas.microsoft.com/office/powerpoint/2010/main" val="14631041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B4DF495-DB6D-467C-9CC2-CBE29B7AECC1}" type="slidenum">
              <a:rPr lang="en-US" smtClean="0"/>
              <a:t>8</a:t>
            </a:fld>
            <a:endParaRPr lang="en-US"/>
          </a:p>
        </p:txBody>
      </p:sp>
    </p:spTree>
    <p:extLst>
      <p:ext uri="{BB962C8B-B14F-4D97-AF65-F5344CB8AC3E}">
        <p14:creationId xmlns:p14="http://schemas.microsoft.com/office/powerpoint/2010/main" val="21081516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T1 transfers 100 </a:t>
            </a:r>
            <a:r>
              <a:rPr lang="en-US" dirty="0" err="1"/>
              <a:t>rs</a:t>
            </a:r>
            <a:r>
              <a:rPr lang="en-US" dirty="0"/>
              <a:t> from account A to B</a:t>
            </a:r>
          </a:p>
          <a:p>
            <a:r>
              <a:rPr lang="en-US" dirty="0"/>
              <a:t>T2 transfers 50rs from account A to C</a:t>
            </a:r>
          </a:p>
          <a:p>
            <a:r>
              <a:rPr lang="en-US" dirty="0"/>
              <a:t>Final values once T1 and T2 is over……….A=450, B=200, C=1050(Not correct values) </a:t>
            </a:r>
          </a:p>
          <a:p>
            <a:endParaRPr lang="en-US" dirty="0"/>
          </a:p>
        </p:txBody>
      </p:sp>
      <p:sp>
        <p:nvSpPr>
          <p:cNvPr id="4" name="Slide Number Placeholder 3"/>
          <p:cNvSpPr>
            <a:spLocks noGrp="1"/>
          </p:cNvSpPr>
          <p:nvPr>
            <p:ph type="sldNum" sz="quarter" idx="5"/>
          </p:nvPr>
        </p:nvSpPr>
        <p:spPr/>
        <p:txBody>
          <a:bodyPr/>
          <a:lstStyle/>
          <a:p>
            <a:fld id="{9B4DF495-DB6D-467C-9CC2-CBE29B7AECC1}" type="slidenum">
              <a:rPr lang="en-US" smtClean="0"/>
              <a:t>10</a:t>
            </a:fld>
            <a:endParaRPr lang="en-US"/>
          </a:p>
        </p:txBody>
      </p:sp>
    </p:spTree>
    <p:extLst>
      <p:ext uri="{BB962C8B-B14F-4D97-AF65-F5344CB8AC3E}">
        <p14:creationId xmlns:p14="http://schemas.microsoft.com/office/powerpoint/2010/main" val="26857772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B4DF495-DB6D-467C-9CC2-CBE29B7AECC1}" type="slidenum">
              <a:rPr lang="en-US" smtClean="0"/>
              <a:t>12</a:t>
            </a:fld>
            <a:endParaRPr lang="en-US"/>
          </a:p>
        </p:txBody>
      </p:sp>
    </p:spTree>
    <p:extLst>
      <p:ext uri="{BB962C8B-B14F-4D97-AF65-F5344CB8AC3E}">
        <p14:creationId xmlns:p14="http://schemas.microsoft.com/office/powerpoint/2010/main" val="28984714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Read lock means if the transaction T has obtained a </a:t>
            </a:r>
            <a:r>
              <a:rPr lang="en-US" dirty="0" err="1"/>
              <a:t>read_lock</a:t>
            </a:r>
            <a:r>
              <a:rPr lang="en-US" dirty="0"/>
              <a:t> on item </a:t>
            </a:r>
            <a:r>
              <a:rPr lang="en-US" dirty="0" err="1"/>
              <a:t>Q,then</a:t>
            </a:r>
            <a:r>
              <a:rPr lang="en-US" dirty="0"/>
              <a:t> T can read but can not write Q.</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Write lock means if the transaction T has obtained a </a:t>
            </a:r>
            <a:r>
              <a:rPr lang="en-US" dirty="0" err="1"/>
              <a:t>write_lock</a:t>
            </a:r>
            <a:r>
              <a:rPr lang="en-US" dirty="0"/>
              <a:t> on item Q, then T can both read and write Q.</a:t>
            </a:r>
          </a:p>
          <a:p>
            <a:endParaRPr lang="en-US" dirty="0"/>
          </a:p>
        </p:txBody>
      </p:sp>
      <p:sp>
        <p:nvSpPr>
          <p:cNvPr id="4" name="Slide Number Placeholder 3"/>
          <p:cNvSpPr>
            <a:spLocks noGrp="1"/>
          </p:cNvSpPr>
          <p:nvPr>
            <p:ph type="sldNum" sz="quarter" idx="5"/>
          </p:nvPr>
        </p:nvSpPr>
        <p:spPr/>
        <p:txBody>
          <a:bodyPr/>
          <a:lstStyle/>
          <a:p>
            <a:fld id="{9B4DF495-DB6D-467C-9CC2-CBE29B7AECC1}" type="slidenum">
              <a:rPr lang="en-US" smtClean="0"/>
              <a:t>18</a:t>
            </a:fld>
            <a:endParaRPr lang="en-US"/>
          </a:p>
        </p:txBody>
      </p:sp>
    </p:spTree>
    <p:extLst>
      <p:ext uri="{BB962C8B-B14F-4D97-AF65-F5344CB8AC3E}">
        <p14:creationId xmlns:p14="http://schemas.microsoft.com/office/powerpoint/2010/main" val="19059201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CA85F9E8-B244-43B7-AD59-5F0B3CBF4107}" type="datetimeFigureOut">
              <a:rPr lang="en-IN" smtClean="0"/>
              <a:t>22-11-2022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88F24F-0203-454A-A3C3-FC6D97FBAC1C}" type="slidenum">
              <a:rPr lang="en-IN" smtClean="0"/>
              <a:t>‹#›</a:t>
            </a:fld>
            <a:endParaRPr lang="en-IN"/>
          </a:p>
        </p:txBody>
      </p:sp>
    </p:spTree>
    <p:extLst>
      <p:ext uri="{BB962C8B-B14F-4D97-AF65-F5344CB8AC3E}">
        <p14:creationId xmlns:p14="http://schemas.microsoft.com/office/powerpoint/2010/main" val="14594584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A85F9E8-B244-43B7-AD59-5F0B3CBF4107}" type="datetimeFigureOut">
              <a:rPr lang="en-IN" smtClean="0"/>
              <a:t>22-11-2022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88F24F-0203-454A-A3C3-FC6D97FBAC1C}" type="slidenum">
              <a:rPr lang="en-IN" smtClean="0"/>
              <a:t>‹#›</a:t>
            </a:fld>
            <a:endParaRPr lang="en-IN"/>
          </a:p>
        </p:txBody>
      </p:sp>
    </p:spTree>
    <p:extLst>
      <p:ext uri="{BB962C8B-B14F-4D97-AF65-F5344CB8AC3E}">
        <p14:creationId xmlns:p14="http://schemas.microsoft.com/office/powerpoint/2010/main" val="37934380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A85F9E8-B244-43B7-AD59-5F0B3CBF4107}" type="datetimeFigureOut">
              <a:rPr lang="en-IN" smtClean="0"/>
              <a:t>22-11-2022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88F24F-0203-454A-A3C3-FC6D97FBAC1C}" type="slidenum">
              <a:rPr lang="en-IN" smtClean="0"/>
              <a:t>‹#›</a:t>
            </a:fld>
            <a:endParaRPr lang="en-IN"/>
          </a:p>
        </p:txBody>
      </p:sp>
    </p:spTree>
    <p:extLst>
      <p:ext uri="{BB962C8B-B14F-4D97-AF65-F5344CB8AC3E}">
        <p14:creationId xmlns:p14="http://schemas.microsoft.com/office/powerpoint/2010/main" val="6077369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A85F9E8-B244-43B7-AD59-5F0B3CBF4107}" type="datetimeFigureOut">
              <a:rPr lang="en-IN" smtClean="0"/>
              <a:t>22-11-2022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88F24F-0203-454A-A3C3-FC6D97FBAC1C}" type="slidenum">
              <a:rPr lang="en-IN" smtClean="0"/>
              <a:t>‹#›</a:t>
            </a:fld>
            <a:endParaRPr lang="en-IN"/>
          </a:p>
        </p:txBody>
      </p:sp>
    </p:spTree>
    <p:extLst>
      <p:ext uri="{BB962C8B-B14F-4D97-AF65-F5344CB8AC3E}">
        <p14:creationId xmlns:p14="http://schemas.microsoft.com/office/powerpoint/2010/main" val="27680135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85F9E8-B244-43B7-AD59-5F0B3CBF4107}" type="datetimeFigureOut">
              <a:rPr lang="en-IN" smtClean="0"/>
              <a:t>22-11-2022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88F24F-0203-454A-A3C3-FC6D97FBAC1C}" type="slidenum">
              <a:rPr lang="en-IN" smtClean="0"/>
              <a:t>‹#›</a:t>
            </a:fld>
            <a:endParaRPr lang="en-IN"/>
          </a:p>
        </p:txBody>
      </p:sp>
    </p:spTree>
    <p:extLst>
      <p:ext uri="{BB962C8B-B14F-4D97-AF65-F5344CB8AC3E}">
        <p14:creationId xmlns:p14="http://schemas.microsoft.com/office/powerpoint/2010/main" val="1358387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CA85F9E8-B244-43B7-AD59-5F0B3CBF4107}" type="datetimeFigureOut">
              <a:rPr lang="en-IN" smtClean="0"/>
              <a:t>22-11-2022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588F24F-0203-454A-A3C3-FC6D97FBAC1C}" type="slidenum">
              <a:rPr lang="en-IN" smtClean="0"/>
              <a:t>‹#›</a:t>
            </a:fld>
            <a:endParaRPr lang="en-IN"/>
          </a:p>
        </p:txBody>
      </p:sp>
    </p:spTree>
    <p:extLst>
      <p:ext uri="{BB962C8B-B14F-4D97-AF65-F5344CB8AC3E}">
        <p14:creationId xmlns:p14="http://schemas.microsoft.com/office/powerpoint/2010/main" val="23027159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CA85F9E8-B244-43B7-AD59-5F0B3CBF4107}" type="datetimeFigureOut">
              <a:rPr lang="en-IN" smtClean="0"/>
              <a:t>22-11-2022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588F24F-0203-454A-A3C3-FC6D97FBAC1C}" type="slidenum">
              <a:rPr lang="en-IN" smtClean="0"/>
              <a:t>‹#›</a:t>
            </a:fld>
            <a:endParaRPr lang="en-IN"/>
          </a:p>
        </p:txBody>
      </p:sp>
    </p:spTree>
    <p:extLst>
      <p:ext uri="{BB962C8B-B14F-4D97-AF65-F5344CB8AC3E}">
        <p14:creationId xmlns:p14="http://schemas.microsoft.com/office/powerpoint/2010/main" val="33919952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CA85F9E8-B244-43B7-AD59-5F0B3CBF4107}" type="datetimeFigureOut">
              <a:rPr lang="en-IN" smtClean="0"/>
              <a:t>22-11-2022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588F24F-0203-454A-A3C3-FC6D97FBAC1C}" type="slidenum">
              <a:rPr lang="en-IN" smtClean="0"/>
              <a:t>‹#›</a:t>
            </a:fld>
            <a:endParaRPr lang="en-IN"/>
          </a:p>
        </p:txBody>
      </p:sp>
    </p:spTree>
    <p:extLst>
      <p:ext uri="{BB962C8B-B14F-4D97-AF65-F5344CB8AC3E}">
        <p14:creationId xmlns:p14="http://schemas.microsoft.com/office/powerpoint/2010/main" val="11671825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85F9E8-B244-43B7-AD59-5F0B3CBF4107}" type="datetimeFigureOut">
              <a:rPr lang="en-IN" smtClean="0"/>
              <a:t>22-11-2022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588F24F-0203-454A-A3C3-FC6D97FBAC1C}" type="slidenum">
              <a:rPr lang="en-IN" smtClean="0"/>
              <a:t>‹#›</a:t>
            </a:fld>
            <a:endParaRPr lang="en-IN"/>
          </a:p>
        </p:txBody>
      </p:sp>
    </p:spTree>
    <p:extLst>
      <p:ext uri="{BB962C8B-B14F-4D97-AF65-F5344CB8AC3E}">
        <p14:creationId xmlns:p14="http://schemas.microsoft.com/office/powerpoint/2010/main" val="5455684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A85F9E8-B244-43B7-AD59-5F0B3CBF4107}" type="datetimeFigureOut">
              <a:rPr lang="en-IN" smtClean="0"/>
              <a:t>22-11-2022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588F24F-0203-454A-A3C3-FC6D97FBAC1C}" type="slidenum">
              <a:rPr lang="en-IN" smtClean="0"/>
              <a:t>‹#›</a:t>
            </a:fld>
            <a:endParaRPr lang="en-IN"/>
          </a:p>
        </p:txBody>
      </p:sp>
    </p:spTree>
    <p:extLst>
      <p:ext uri="{BB962C8B-B14F-4D97-AF65-F5344CB8AC3E}">
        <p14:creationId xmlns:p14="http://schemas.microsoft.com/office/powerpoint/2010/main" val="3470988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A85F9E8-B244-43B7-AD59-5F0B3CBF4107}" type="datetimeFigureOut">
              <a:rPr lang="en-IN" smtClean="0"/>
              <a:t>22-11-2022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588F24F-0203-454A-A3C3-FC6D97FBAC1C}" type="slidenum">
              <a:rPr lang="en-IN" smtClean="0"/>
              <a:t>‹#›</a:t>
            </a:fld>
            <a:endParaRPr lang="en-IN"/>
          </a:p>
        </p:txBody>
      </p:sp>
    </p:spTree>
    <p:extLst>
      <p:ext uri="{BB962C8B-B14F-4D97-AF65-F5344CB8AC3E}">
        <p14:creationId xmlns:p14="http://schemas.microsoft.com/office/powerpoint/2010/main" val="39010091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85F9E8-B244-43B7-AD59-5F0B3CBF4107}" type="datetimeFigureOut">
              <a:rPr lang="en-IN" smtClean="0"/>
              <a:t>22-11-2022</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88F24F-0203-454A-A3C3-FC6D97FBAC1C}" type="slidenum">
              <a:rPr lang="en-IN" smtClean="0"/>
              <a:t>‹#›</a:t>
            </a:fld>
            <a:endParaRPr lang="en-IN"/>
          </a:p>
        </p:txBody>
      </p:sp>
    </p:spTree>
    <p:extLst>
      <p:ext uri="{BB962C8B-B14F-4D97-AF65-F5344CB8AC3E}">
        <p14:creationId xmlns:p14="http://schemas.microsoft.com/office/powerpoint/2010/main" val="1638151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Transaction Processing </a:t>
            </a:r>
            <a:endParaRPr lang="en-IN" dirty="0"/>
          </a:p>
        </p:txBody>
      </p:sp>
      <p:sp>
        <p:nvSpPr>
          <p:cNvPr id="3" name="Subtitle 2"/>
          <p:cNvSpPr>
            <a:spLocks noGrp="1"/>
          </p:cNvSpPr>
          <p:nvPr>
            <p:ph type="subTitle" idx="1"/>
          </p:nvPr>
        </p:nvSpPr>
        <p:spPr/>
        <p:txBody>
          <a:bodyPr/>
          <a:lstStyle/>
          <a:p>
            <a:r>
              <a:rPr lang="en-US" dirty="0"/>
              <a:t>Database Management Systems</a:t>
            </a:r>
            <a:endParaRPr lang="en-IN" dirty="0"/>
          </a:p>
        </p:txBody>
      </p:sp>
    </p:spTree>
    <p:extLst>
      <p:ext uri="{BB962C8B-B14F-4D97-AF65-F5344CB8AC3E}">
        <p14:creationId xmlns:p14="http://schemas.microsoft.com/office/powerpoint/2010/main" val="10720881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229600" cy="1143000"/>
          </a:xfrm>
        </p:spPr>
        <p:txBody>
          <a:bodyPr>
            <a:normAutofit fontScale="90000"/>
          </a:bodyPr>
          <a:lstStyle/>
          <a:p>
            <a:r>
              <a:rPr lang="en-US" dirty="0"/>
              <a:t>Problems with Concurrent Execution</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731043995"/>
              </p:ext>
            </p:extLst>
          </p:nvPr>
        </p:nvGraphicFramePr>
        <p:xfrm>
          <a:off x="152400" y="685800"/>
          <a:ext cx="6775768" cy="5933440"/>
        </p:xfrm>
        <a:graphic>
          <a:graphicData uri="http://schemas.openxmlformats.org/drawingml/2006/table">
            <a:tbl>
              <a:tblPr firstRow="1" bandRow="1">
                <a:tableStyleId>{5C22544A-7EE6-4342-B048-85BDC9FD1C3A}</a:tableStyleId>
              </a:tblPr>
              <a:tblGrid>
                <a:gridCol w="1289368">
                  <a:extLst>
                    <a:ext uri="{9D8B030D-6E8A-4147-A177-3AD203B41FA5}">
                      <a16:colId xmlns="" xmlns:a16="http://schemas.microsoft.com/office/drawing/2014/main" val="20000"/>
                    </a:ext>
                  </a:extLst>
                </a:gridCol>
                <a:gridCol w="2743200">
                  <a:extLst>
                    <a:ext uri="{9D8B030D-6E8A-4147-A177-3AD203B41FA5}">
                      <a16:colId xmlns="" xmlns:a16="http://schemas.microsoft.com/office/drawing/2014/main" val="20001"/>
                    </a:ext>
                  </a:extLst>
                </a:gridCol>
                <a:gridCol w="2743200">
                  <a:extLst>
                    <a:ext uri="{9D8B030D-6E8A-4147-A177-3AD203B41FA5}">
                      <a16:colId xmlns="" xmlns:a16="http://schemas.microsoft.com/office/drawing/2014/main" val="20002"/>
                    </a:ext>
                  </a:extLst>
                </a:gridCol>
              </a:tblGrid>
              <a:tr h="370840">
                <a:tc>
                  <a:txBody>
                    <a:bodyPr/>
                    <a:lstStyle/>
                    <a:p>
                      <a:r>
                        <a:rPr lang="en-US" dirty="0"/>
                        <a:t>Timestamp</a:t>
                      </a:r>
                      <a:endParaRPr lang="en-IN" dirty="0"/>
                    </a:p>
                  </a:txBody>
                  <a:tcPr/>
                </a:tc>
                <a:tc>
                  <a:txBody>
                    <a:bodyPr/>
                    <a:lstStyle/>
                    <a:p>
                      <a:r>
                        <a:rPr lang="en-US" dirty="0"/>
                        <a:t>Transaction T1</a:t>
                      </a:r>
                      <a:endParaRPr lang="en-IN" dirty="0"/>
                    </a:p>
                  </a:txBody>
                  <a:tcPr/>
                </a:tc>
                <a:tc>
                  <a:txBody>
                    <a:bodyPr/>
                    <a:lstStyle/>
                    <a:p>
                      <a:r>
                        <a:rPr lang="en-US" dirty="0"/>
                        <a:t>Transaction T2</a:t>
                      </a:r>
                      <a:endParaRPr lang="en-IN" dirty="0"/>
                    </a:p>
                  </a:txBody>
                  <a:tcPr/>
                </a:tc>
                <a:extLst>
                  <a:ext uri="{0D108BD9-81ED-4DB2-BD59-A6C34878D82A}">
                    <a16:rowId xmlns=""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ts1</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t>Begin Transaction</a:t>
                      </a:r>
                      <a:r>
                        <a:rPr lang="en-US" b="1" baseline="0" dirty="0"/>
                        <a:t> </a:t>
                      </a:r>
                    </a:p>
                  </a:txBody>
                  <a:tcPr/>
                </a:tc>
                <a:tc>
                  <a:txBody>
                    <a:bodyPr/>
                    <a:lstStyle/>
                    <a:p>
                      <a:endParaRPr lang="en-IN" dirty="0"/>
                    </a:p>
                  </a:txBody>
                  <a:tcPr/>
                </a:tc>
                <a:extLst>
                  <a:ext uri="{0D108BD9-81ED-4DB2-BD59-A6C34878D82A}">
                    <a16:rowId xmlns=""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ts2</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t>Read Balance (A)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t>Begin Transaction</a:t>
                      </a:r>
                      <a:r>
                        <a:rPr lang="en-US" b="1" baseline="0" dirty="0"/>
                        <a:t> </a:t>
                      </a:r>
                    </a:p>
                  </a:txBody>
                  <a:tcPr/>
                </a:tc>
                <a:extLst>
                  <a:ext uri="{0D108BD9-81ED-4DB2-BD59-A6C34878D82A}">
                    <a16:rowId xmlns=""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ts3</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t>Compute Balance(A)-100</a:t>
                      </a:r>
                    </a:p>
                  </a:txBody>
                  <a:tcPr/>
                </a:tc>
                <a:tc>
                  <a:txBody>
                    <a:bodyPr/>
                    <a:lstStyle/>
                    <a:p>
                      <a:endParaRPr lang="en-IN" dirty="0"/>
                    </a:p>
                  </a:txBody>
                  <a:tcPr/>
                </a:tc>
                <a:extLst>
                  <a:ext uri="{0D108BD9-81ED-4DB2-BD59-A6C34878D82A}">
                    <a16:rowId xmlns=""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ts4</a:t>
                      </a:r>
                      <a:endParaRPr lang="en-IN" dirty="0"/>
                    </a:p>
                  </a:txBody>
                  <a:tcPr/>
                </a:tc>
                <a:tc>
                  <a:txBody>
                    <a:bodyPr/>
                    <a:lstStyle/>
                    <a:p>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t>Read Balance (A) </a:t>
                      </a:r>
                    </a:p>
                  </a:txBody>
                  <a:tcPr/>
                </a:tc>
                <a:extLst>
                  <a:ext uri="{0D108BD9-81ED-4DB2-BD59-A6C34878D82A}">
                    <a16:rowId xmlns=""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ts5</a:t>
                      </a:r>
                      <a:endParaRPr lang="en-IN" dirty="0"/>
                    </a:p>
                  </a:txBody>
                  <a:tcPr/>
                </a:tc>
                <a:tc>
                  <a:txBody>
                    <a:bodyPr/>
                    <a:lstStyle/>
                    <a:p>
                      <a:r>
                        <a:rPr lang="en-US" b="1" dirty="0"/>
                        <a:t>Write Balance (A)</a:t>
                      </a:r>
                      <a:endParaRPr lang="en-IN" b="1" dirty="0"/>
                    </a:p>
                  </a:txBody>
                  <a:tcPr/>
                </a:tc>
                <a:tc>
                  <a:txBody>
                    <a:bodyPr/>
                    <a:lstStyle/>
                    <a:p>
                      <a:endParaRPr lang="en-IN" dirty="0"/>
                    </a:p>
                  </a:txBody>
                  <a:tcPr/>
                </a:tc>
                <a:extLst>
                  <a:ext uri="{0D108BD9-81ED-4DB2-BD59-A6C34878D82A}">
                    <a16:rowId xmlns="" xmlns:a16="http://schemas.microsoft.com/office/drawing/2014/main" val="1000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ts6</a:t>
                      </a:r>
                      <a:endParaRPr lang="en-IN" dirty="0"/>
                    </a:p>
                  </a:txBody>
                  <a:tcPr/>
                </a:tc>
                <a:tc>
                  <a:txBody>
                    <a:bodyPr/>
                    <a:lstStyle/>
                    <a:p>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t>Compute Balance(A)-50</a:t>
                      </a:r>
                    </a:p>
                  </a:txBody>
                  <a:tcPr/>
                </a:tc>
                <a:extLst>
                  <a:ext uri="{0D108BD9-81ED-4DB2-BD59-A6C34878D82A}">
                    <a16:rowId xmlns="" xmlns:a16="http://schemas.microsoft.com/office/drawing/2014/main" val="10006"/>
                  </a:ext>
                </a:extLst>
              </a:tr>
              <a:tr h="370840">
                <a:tc>
                  <a:txBody>
                    <a:bodyPr/>
                    <a:lstStyle/>
                    <a:p>
                      <a:r>
                        <a:rPr lang="en-US" dirty="0"/>
                        <a:t>ts7</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t>Read Balance (B)</a:t>
                      </a:r>
                    </a:p>
                  </a:txBody>
                  <a:tcPr/>
                </a:tc>
                <a:tc>
                  <a:txBody>
                    <a:bodyPr/>
                    <a:lstStyle/>
                    <a:p>
                      <a:endParaRPr lang="en-IN" dirty="0"/>
                    </a:p>
                  </a:txBody>
                  <a:tcPr/>
                </a:tc>
                <a:extLst>
                  <a:ext uri="{0D108BD9-81ED-4DB2-BD59-A6C34878D82A}">
                    <a16:rowId xmlns="" xmlns:a16="http://schemas.microsoft.com/office/drawing/2014/main" val="10007"/>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ts8</a:t>
                      </a:r>
                      <a:endParaRPr lang="en-IN" dirty="0"/>
                    </a:p>
                  </a:txBody>
                  <a:tcPr/>
                </a:tc>
                <a:tc>
                  <a:txBody>
                    <a:bodyPr/>
                    <a:lstStyle/>
                    <a:p>
                      <a:endParaRPr lang="en-IN" dirty="0"/>
                    </a:p>
                  </a:txBody>
                  <a:tcPr/>
                </a:tc>
                <a:tc>
                  <a:txBody>
                    <a:bodyPr/>
                    <a:lstStyle/>
                    <a:p>
                      <a:r>
                        <a:rPr lang="en-US" b="1" dirty="0"/>
                        <a:t>Write</a:t>
                      </a:r>
                      <a:r>
                        <a:rPr lang="en-US" b="1" baseline="0" dirty="0"/>
                        <a:t> Balance (A)</a:t>
                      </a:r>
                      <a:endParaRPr lang="en-IN" b="1" dirty="0"/>
                    </a:p>
                  </a:txBody>
                  <a:tcPr/>
                </a:tc>
                <a:extLst>
                  <a:ext uri="{0D108BD9-81ED-4DB2-BD59-A6C34878D82A}">
                    <a16:rowId xmlns="" xmlns:a16="http://schemas.microsoft.com/office/drawing/2014/main" val="10008"/>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ts9</a:t>
                      </a:r>
                      <a:endParaRPr lang="en-IN" dirty="0"/>
                    </a:p>
                  </a:txBody>
                  <a:tcPr/>
                </a:tc>
                <a:tc>
                  <a:txBody>
                    <a:bodyPr/>
                    <a:lstStyle/>
                    <a:p>
                      <a:pPr marL="0" indent="0">
                        <a:buNone/>
                      </a:pPr>
                      <a:r>
                        <a:rPr lang="en-US" b="1" dirty="0"/>
                        <a:t>Compute Balance</a:t>
                      </a:r>
                      <a:r>
                        <a:rPr lang="en-US" b="1" baseline="0" dirty="0"/>
                        <a:t>(B)+100</a:t>
                      </a:r>
                      <a:endParaRPr lang="en-US" b="1" dirty="0"/>
                    </a:p>
                  </a:txBody>
                  <a:tcPr/>
                </a:tc>
                <a:tc>
                  <a:txBody>
                    <a:bodyPr/>
                    <a:lstStyle/>
                    <a:p>
                      <a:endParaRPr lang="en-IN" b="1" dirty="0"/>
                    </a:p>
                  </a:txBody>
                  <a:tcPr/>
                </a:tc>
                <a:extLst>
                  <a:ext uri="{0D108BD9-81ED-4DB2-BD59-A6C34878D82A}">
                    <a16:rowId xmlns="" xmlns:a16="http://schemas.microsoft.com/office/drawing/2014/main" val="10009"/>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ts10</a:t>
                      </a:r>
                      <a:endParaRPr lang="en-IN" dirty="0"/>
                    </a:p>
                  </a:txBody>
                  <a:tcPr/>
                </a:tc>
                <a:tc>
                  <a:txBody>
                    <a:bodyPr/>
                    <a:lstStyle/>
                    <a:p>
                      <a:endParaRPr lang="en-IN" dirty="0"/>
                    </a:p>
                  </a:txBody>
                  <a:tcPr/>
                </a:tc>
                <a:tc>
                  <a:txBody>
                    <a:bodyPr/>
                    <a:lstStyle/>
                    <a:p>
                      <a:r>
                        <a:rPr lang="en-US" b="1" dirty="0"/>
                        <a:t>Read Balance (C)</a:t>
                      </a:r>
                      <a:endParaRPr lang="en-IN" b="1" dirty="0"/>
                    </a:p>
                  </a:txBody>
                  <a:tcPr/>
                </a:tc>
                <a:extLst>
                  <a:ext uri="{0D108BD9-81ED-4DB2-BD59-A6C34878D82A}">
                    <a16:rowId xmlns="" xmlns:a16="http://schemas.microsoft.com/office/drawing/2014/main" val="1001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ts11</a:t>
                      </a:r>
                      <a:endParaRPr lang="en-IN" dirty="0"/>
                    </a:p>
                  </a:txBody>
                  <a:tcPr/>
                </a:tc>
                <a:tc>
                  <a:txBody>
                    <a:bodyPr/>
                    <a:lstStyle/>
                    <a:p>
                      <a:pPr marL="0" indent="0">
                        <a:buNone/>
                      </a:pPr>
                      <a:r>
                        <a:rPr lang="en-US" b="1" dirty="0"/>
                        <a:t>Write Balance</a:t>
                      </a:r>
                      <a:r>
                        <a:rPr lang="en-US" b="1" baseline="0" dirty="0"/>
                        <a:t>(B)</a:t>
                      </a:r>
                      <a:endParaRPr lang="en-US" b="1" dirty="0"/>
                    </a:p>
                  </a:txBody>
                  <a:tcPr/>
                </a:tc>
                <a:tc>
                  <a:txBody>
                    <a:bodyPr/>
                    <a:lstStyle/>
                    <a:p>
                      <a:endParaRPr lang="en-IN" b="1" dirty="0"/>
                    </a:p>
                  </a:txBody>
                  <a:tcPr/>
                </a:tc>
                <a:extLst>
                  <a:ext uri="{0D108BD9-81ED-4DB2-BD59-A6C34878D82A}">
                    <a16:rowId xmlns="" xmlns:a16="http://schemas.microsoft.com/office/drawing/2014/main" val="1001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ts12</a:t>
                      </a:r>
                      <a:endParaRPr lang="en-IN" dirty="0"/>
                    </a:p>
                  </a:txBody>
                  <a:tcPr/>
                </a:tc>
                <a:tc>
                  <a:txBody>
                    <a:bodyPr/>
                    <a:lstStyle/>
                    <a:p>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t>Compute Balance(C)+50</a:t>
                      </a:r>
                      <a:endParaRPr lang="en-IN" b="1" dirty="0"/>
                    </a:p>
                  </a:txBody>
                  <a:tcPr/>
                </a:tc>
                <a:extLst>
                  <a:ext uri="{0D108BD9-81ED-4DB2-BD59-A6C34878D82A}">
                    <a16:rowId xmlns="" xmlns:a16="http://schemas.microsoft.com/office/drawing/2014/main" val="1001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ts13</a:t>
                      </a:r>
                      <a:endParaRPr lang="en-IN" dirty="0"/>
                    </a:p>
                  </a:txBody>
                  <a:tcPr/>
                </a:tc>
                <a:tc>
                  <a:txBody>
                    <a:bodyPr/>
                    <a:lstStyle/>
                    <a:p>
                      <a:pPr marL="0" indent="0">
                        <a:buNone/>
                      </a:pPr>
                      <a:r>
                        <a:rPr lang="en-US" b="1" dirty="0"/>
                        <a:t>Commit</a:t>
                      </a:r>
                      <a:endParaRPr lang="en-IN" b="1" dirty="0"/>
                    </a:p>
                  </a:txBody>
                  <a:tcPr/>
                </a:tc>
                <a:tc>
                  <a:txBody>
                    <a:bodyPr/>
                    <a:lstStyle/>
                    <a:p>
                      <a:endParaRPr lang="en-IN" b="1" dirty="0"/>
                    </a:p>
                  </a:txBody>
                  <a:tcPr/>
                </a:tc>
                <a:extLst>
                  <a:ext uri="{0D108BD9-81ED-4DB2-BD59-A6C34878D82A}">
                    <a16:rowId xmlns="" xmlns:a16="http://schemas.microsoft.com/office/drawing/2014/main" val="10013"/>
                  </a:ext>
                </a:extLst>
              </a:tr>
              <a:tr h="370840">
                <a:tc>
                  <a:txBody>
                    <a:bodyPr/>
                    <a:lstStyle/>
                    <a:p>
                      <a:r>
                        <a:rPr lang="en-US" dirty="0"/>
                        <a:t>ts14</a:t>
                      </a:r>
                      <a:endParaRPr lang="en-IN" dirty="0"/>
                    </a:p>
                  </a:txBody>
                  <a:tcPr/>
                </a:tc>
                <a:tc>
                  <a:txBody>
                    <a:bodyPr/>
                    <a:lstStyle/>
                    <a:p>
                      <a:endParaRPr lang="en-IN" dirty="0"/>
                    </a:p>
                  </a:txBody>
                  <a:tcPr/>
                </a:tc>
                <a:tc>
                  <a:txBody>
                    <a:bodyPr/>
                    <a:lstStyle/>
                    <a:p>
                      <a:r>
                        <a:rPr lang="en-US" b="1" dirty="0"/>
                        <a:t>Write</a:t>
                      </a:r>
                      <a:r>
                        <a:rPr lang="en-US" b="1" baseline="0" dirty="0"/>
                        <a:t> Balance(C)</a:t>
                      </a:r>
                      <a:endParaRPr lang="en-IN" b="1" dirty="0"/>
                    </a:p>
                  </a:txBody>
                  <a:tcPr/>
                </a:tc>
                <a:extLst>
                  <a:ext uri="{0D108BD9-81ED-4DB2-BD59-A6C34878D82A}">
                    <a16:rowId xmlns="" xmlns:a16="http://schemas.microsoft.com/office/drawing/2014/main" val="10014"/>
                  </a:ext>
                </a:extLst>
              </a:tr>
              <a:tr h="370840">
                <a:tc>
                  <a:txBody>
                    <a:bodyPr/>
                    <a:lstStyle/>
                    <a:p>
                      <a:r>
                        <a:rPr lang="en-US" dirty="0"/>
                        <a:t>ts15</a:t>
                      </a:r>
                      <a:endParaRPr lang="en-IN" dirty="0"/>
                    </a:p>
                  </a:txBody>
                  <a:tcPr/>
                </a:tc>
                <a:tc>
                  <a:txBody>
                    <a:bodyPr/>
                    <a:lstStyle/>
                    <a:p>
                      <a:endParaRPr lang="en-IN" dirty="0"/>
                    </a:p>
                  </a:txBody>
                  <a:tcPr/>
                </a:tc>
                <a:tc>
                  <a:txBody>
                    <a:bodyPr/>
                    <a:lstStyle/>
                    <a:p>
                      <a:r>
                        <a:rPr lang="en-US" b="1" dirty="0"/>
                        <a:t>Commit</a:t>
                      </a:r>
                      <a:endParaRPr lang="en-IN" b="1" dirty="0"/>
                    </a:p>
                  </a:txBody>
                  <a:tcPr/>
                </a:tc>
                <a:extLst>
                  <a:ext uri="{0D108BD9-81ED-4DB2-BD59-A6C34878D82A}">
                    <a16:rowId xmlns="" xmlns:a16="http://schemas.microsoft.com/office/drawing/2014/main" val="10015"/>
                  </a:ext>
                </a:extLst>
              </a:tr>
            </a:tbl>
          </a:graphicData>
        </a:graphic>
      </p:graphicFrame>
      <p:sp>
        <p:nvSpPr>
          <p:cNvPr id="5" name="Rectangle 4"/>
          <p:cNvSpPr/>
          <p:nvPr/>
        </p:nvSpPr>
        <p:spPr>
          <a:xfrm>
            <a:off x="7162800" y="2057400"/>
            <a:ext cx="16002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a:p>
            <a:pPr algn="ctr"/>
            <a:r>
              <a:rPr lang="en-US" dirty="0"/>
              <a:t>Balance :500</a:t>
            </a:r>
            <a:endParaRPr lang="en-IN" dirty="0"/>
          </a:p>
        </p:txBody>
      </p:sp>
      <p:sp>
        <p:nvSpPr>
          <p:cNvPr id="6" name="Rectangle 5"/>
          <p:cNvSpPr/>
          <p:nvPr/>
        </p:nvSpPr>
        <p:spPr>
          <a:xfrm>
            <a:off x="7142843" y="3320143"/>
            <a:ext cx="16002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a:p>
            <a:pPr algn="ctr"/>
            <a:r>
              <a:rPr lang="en-US" dirty="0"/>
              <a:t>Balance :100</a:t>
            </a:r>
            <a:endParaRPr lang="en-IN" dirty="0"/>
          </a:p>
        </p:txBody>
      </p:sp>
      <p:sp>
        <p:nvSpPr>
          <p:cNvPr id="7" name="Rectangle 6"/>
          <p:cNvSpPr/>
          <p:nvPr/>
        </p:nvSpPr>
        <p:spPr>
          <a:xfrm>
            <a:off x="7199086" y="4648200"/>
            <a:ext cx="16002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a:p>
            <a:pPr algn="ctr"/>
            <a:r>
              <a:rPr lang="en-US" dirty="0"/>
              <a:t>Balance : 1000 </a:t>
            </a:r>
            <a:endParaRPr lang="en-IN" dirty="0"/>
          </a:p>
        </p:txBody>
      </p:sp>
    </p:spTree>
    <p:extLst>
      <p:ext uri="{BB962C8B-B14F-4D97-AF65-F5344CB8AC3E}">
        <p14:creationId xmlns:p14="http://schemas.microsoft.com/office/powerpoint/2010/main" val="26517209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Lost Update Problem</a:t>
            </a:r>
            <a:endParaRPr lang="en-IN" dirty="0"/>
          </a:p>
        </p:txBody>
      </p:sp>
      <p:sp>
        <p:nvSpPr>
          <p:cNvPr id="3" name="Content Placeholder 2"/>
          <p:cNvSpPr>
            <a:spLocks noGrp="1"/>
          </p:cNvSpPr>
          <p:nvPr>
            <p:ph idx="1"/>
          </p:nvPr>
        </p:nvSpPr>
        <p:spPr/>
        <p:txBody>
          <a:bodyPr/>
          <a:lstStyle/>
          <a:p>
            <a:pPr algn="just"/>
            <a:r>
              <a:rPr lang="en-IN" dirty="0"/>
              <a:t>This problem occurs when two transactions that access the same database items have their operations interleaved in a way that makes the value of some database items incorrect.</a:t>
            </a:r>
          </a:p>
          <a:p>
            <a:r>
              <a:rPr lang="en-IN" i="1" dirty="0"/>
              <a:t>T</a:t>
            </a:r>
            <a:r>
              <a:rPr lang="en-IN" dirty="0"/>
              <a:t>2 reads the value of A</a:t>
            </a:r>
            <a:r>
              <a:rPr lang="en-IN" i="1" dirty="0"/>
              <a:t> before T</a:t>
            </a:r>
            <a:r>
              <a:rPr lang="en-IN" dirty="0"/>
              <a:t>1 changes it in the database, and hence the updated value resulting from </a:t>
            </a:r>
            <a:r>
              <a:rPr lang="en-IN" i="1" dirty="0"/>
              <a:t>T</a:t>
            </a:r>
            <a:r>
              <a:rPr lang="en-IN" dirty="0"/>
              <a:t>1 is lost</a:t>
            </a:r>
          </a:p>
        </p:txBody>
      </p:sp>
    </p:spTree>
    <p:extLst>
      <p:ext uri="{BB962C8B-B14F-4D97-AF65-F5344CB8AC3E}">
        <p14:creationId xmlns:p14="http://schemas.microsoft.com/office/powerpoint/2010/main" val="31043934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229600" cy="1143000"/>
          </a:xfrm>
        </p:spPr>
        <p:txBody>
          <a:bodyPr>
            <a:normAutofit/>
          </a:bodyPr>
          <a:lstStyle/>
          <a:p>
            <a:r>
              <a:rPr lang="en-IN" sz="2800" b="1" dirty="0"/>
              <a:t>The Temporary Update (or Dirty Read) Problem.</a:t>
            </a:r>
            <a:endParaRPr lang="en-IN" sz="28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51240501"/>
              </p:ext>
            </p:extLst>
          </p:nvPr>
        </p:nvGraphicFramePr>
        <p:xfrm>
          <a:off x="228600" y="762000"/>
          <a:ext cx="6775768" cy="5461000"/>
        </p:xfrm>
        <a:graphic>
          <a:graphicData uri="http://schemas.openxmlformats.org/drawingml/2006/table">
            <a:tbl>
              <a:tblPr firstRow="1" bandRow="1">
                <a:tableStyleId>{5C22544A-7EE6-4342-B048-85BDC9FD1C3A}</a:tableStyleId>
              </a:tblPr>
              <a:tblGrid>
                <a:gridCol w="1289368">
                  <a:extLst>
                    <a:ext uri="{9D8B030D-6E8A-4147-A177-3AD203B41FA5}">
                      <a16:colId xmlns="" xmlns:a16="http://schemas.microsoft.com/office/drawing/2014/main" val="20000"/>
                    </a:ext>
                  </a:extLst>
                </a:gridCol>
                <a:gridCol w="2743200">
                  <a:extLst>
                    <a:ext uri="{9D8B030D-6E8A-4147-A177-3AD203B41FA5}">
                      <a16:colId xmlns="" xmlns:a16="http://schemas.microsoft.com/office/drawing/2014/main" val="20001"/>
                    </a:ext>
                  </a:extLst>
                </a:gridCol>
                <a:gridCol w="2743200">
                  <a:extLst>
                    <a:ext uri="{9D8B030D-6E8A-4147-A177-3AD203B41FA5}">
                      <a16:colId xmlns="" xmlns:a16="http://schemas.microsoft.com/office/drawing/2014/main" val="20002"/>
                    </a:ext>
                  </a:extLst>
                </a:gridCol>
              </a:tblGrid>
              <a:tr h="370840">
                <a:tc>
                  <a:txBody>
                    <a:bodyPr/>
                    <a:lstStyle/>
                    <a:p>
                      <a:r>
                        <a:rPr lang="en-US" dirty="0"/>
                        <a:t>Timestamp</a:t>
                      </a:r>
                      <a:endParaRPr lang="en-IN" dirty="0"/>
                    </a:p>
                  </a:txBody>
                  <a:tcPr/>
                </a:tc>
                <a:tc>
                  <a:txBody>
                    <a:bodyPr/>
                    <a:lstStyle/>
                    <a:p>
                      <a:r>
                        <a:rPr lang="en-US" dirty="0"/>
                        <a:t>Transaction T1</a:t>
                      </a:r>
                      <a:endParaRPr lang="en-IN" dirty="0"/>
                    </a:p>
                  </a:txBody>
                  <a:tcPr/>
                </a:tc>
                <a:tc>
                  <a:txBody>
                    <a:bodyPr/>
                    <a:lstStyle/>
                    <a:p>
                      <a:r>
                        <a:rPr lang="en-US" dirty="0"/>
                        <a:t>Transaction T2</a:t>
                      </a:r>
                      <a:endParaRPr lang="en-IN" dirty="0"/>
                    </a:p>
                  </a:txBody>
                  <a:tcPr/>
                </a:tc>
                <a:extLst>
                  <a:ext uri="{0D108BD9-81ED-4DB2-BD59-A6C34878D82A}">
                    <a16:rowId xmlns=""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ts1</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t>Begin Transaction</a:t>
                      </a:r>
                      <a:r>
                        <a:rPr lang="en-US" b="1" baseline="0" dirty="0"/>
                        <a:t> </a:t>
                      </a:r>
                    </a:p>
                  </a:txBody>
                  <a:tcPr/>
                </a:tc>
                <a:tc>
                  <a:txBody>
                    <a:bodyPr/>
                    <a:lstStyle/>
                    <a:p>
                      <a:endParaRPr lang="en-IN" dirty="0"/>
                    </a:p>
                  </a:txBody>
                  <a:tcPr/>
                </a:tc>
                <a:extLst>
                  <a:ext uri="{0D108BD9-81ED-4DB2-BD59-A6C34878D82A}">
                    <a16:rowId xmlns=""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ts2</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t>Read Balance (A)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t>Begin Transaction</a:t>
                      </a:r>
                      <a:r>
                        <a:rPr lang="en-US" b="1" baseline="0" dirty="0"/>
                        <a:t> </a:t>
                      </a:r>
                    </a:p>
                  </a:txBody>
                  <a:tcPr/>
                </a:tc>
                <a:extLst>
                  <a:ext uri="{0D108BD9-81ED-4DB2-BD59-A6C34878D82A}">
                    <a16:rowId xmlns=""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ts3</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t>Compute Balance(A)-100</a:t>
                      </a:r>
                    </a:p>
                  </a:txBody>
                  <a:tcPr/>
                </a:tc>
                <a:tc>
                  <a:txBody>
                    <a:bodyPr/>
                    <a:lstStyle/>
                    <a:p>
                      <a:endParaRPr lang="en-IN" dirty="0"/>
                    </a:p>
                  </a:txBody>
                  <a:tcPr/>
                </a:tc>
                <a:extLst>
                  <a:ext uri="{0D108BD9-81ED-4DB2-BD59-A6C34878D82A}">
                    <a16:rowId xmlns=""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ts4</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t>Write Balance (A)</a:t>
                      </a:r>
                      <a:endParaRPr lang="en-IN"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1" dirty="0"/>
                    </a:p>
                  </a:txBody>
                  <a:tcPr/>
                </a:tc>
                <a:extLst>
                  <a:ext uri="{0D108BD9-81ED-4DB2-BD59-A6C34878D82A}">
                    <a16:rowId xmlns=""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ts5</a:t>
                      </a:r>
                      <a:endParaRPr lang="en-IN" dirty="0"/>
                    </a:p>
                  </a:txBody>
                  <a:tcPr/>
                </a:tc>
                <a:tc>
                  <a:txBody>
                    <a:bodyPr/>
                    <a:lstStyle/>
                    <a:p>
                      <a:endParaRPr lang="en-IN"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t>Read Balance (A) </a:t>
                      </a:r>
                    </a:p>
                  </a:txBody>
                  <a:tcPr/>
                </a:tc>
                <a:extLst>
                  <a:ext uri="{0D108BD9-81ED-4DB2-BD59-A6C34878D82A}">
                    <a16:rowId xmlns="" xmlns:a16="http://schemas.microsoft.com/office/drawing/2014/main" val="1000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ts6</a:t>
                      </a:r>
                      <a:endParaRPr lang="en-IN" dirty="0"/>
                    </a:p>
                  </a:txBody>
                  <a:tcPr/>
                </a:tc>
                <a:tc>
                  <a:txBody>
                    <a:bodyPr/>
                    <a:lstStyle/>
                    <a:p>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t>Compute Balance(A)-50</a:t>
                      </a:r>
                    </a:p>
                  </a:txBody>
                  <a:tcPr/>
                </a:tc>
                <a:extLst>
                  <a:ext uri="{0D108BD9-81ED-4DB2-BD59-A6C34878D82A}">
                    <a16:rowId xmlns="" xmlns:a16="http://schemas.microsoft.com/office/drawing/2014/main" val="10006"/>
                  </a:ext>
                </a:extLst>
              </a:tr>
              <a:tr h="370840">
                <a:tc>
                  <a:txBody>
                    <a:bodyPr/>
                    <a:lstStyle/>
                    <a:p>
                      <a:r>
                        <a:rPr lang="en-US" dirty="0"/>
                        <a:t>ts7</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t>Read Balance (B)</a:t>
                      </a:r>
                    </a:p>
                  </a:txBody>
                  <a:tcPr/>
                </a:tc>
                <a:tc>
                  <a:txBody>
                    <a:bodyPr/>
                    <a:lstStyle/>
                    <a:p>
                      <a:endParaRPr lang="en-IN" dirty="0"/>
                    </a:p>
                  </a:txBody>
                  <a:tcPr/>
                </a:tc>
                <a:extLst>
                  <a:ext uri="{0D108BD9-81ED-4DB2-BD59-A6C34878D82A}">
                    <a16:rowId xmlns="" xmlns:a16="http://schemas.microsoft.com/office/drawing/2014/main" val="10007"/>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ts8</a:t>
                      </a:r>
                      <a:endParaRPr lang="en-IN" dirty="0"/>
                    </a:p>
                  </a:txBody>
                  <a:tcPr/>
                </a:tc>
                <a:tc>
                  <a:txBody>
                    <a:bodyPr/>
                    <a:lstStyle/>
                    <a:p>
                      <a:r>
                        <a:rPr lang="en-US" b="1" dirty="0"/>
                        <a:t>Fails</a:t>
                      </a:r>
                      <a:r>
                        <a:rPr lang="en-US" b="1" baseline="0" dirty="0"/>
                        <a:t> (ABORT)</a:t>
                      </a:r>
                      <a:endParaRPr lang="en-IN" b="1" dirty="0"/>
                    </a:p>
                  </a:txBody>
                  <a:tcPr/>
                </a:tc>
                <a:tc>
                  <a:txBody>
                    <a:bodyPr/>
                    <a:lstStyle/>
                    <a:p>
                      <a:endParaRPr lang="en-IN" b="1" dirty="0"/>
                    </a:p>
                  </a:txBody>
                  <a:tcPr/>
                </a:tc>
                <a:extLst>
                  <a:ext uri="{0D108BD9-81ED-4DB2-BD59-A6C34878D82A}">
                    <a16:rowId xmlns="" xmlns:a16="http://schemas.microsoft.com/office/drawing/2014/main" val="10008"/>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ts9</a:t>
                      </a:r>
                      <a:endParaRPr lang="en-IN" dirty="0"/>
                    </a:p>
                  </a:txBody>
                  <a:tcPr/>
                </a:tc>
                <a:tc>
                  <a:txBody>
                    <a:bodyPr/>
                    <a:lstStyle/>
                    <a:p>
                      <a:pPr marL="0" indent="0">
                        <a:buNone/>
                      </a:pPr>
                      <a:endParaRPr lang="en-US"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t>Write</a:t>
                      </a:r>
                      <a:r>
                        <a:rPr lang="en-US" b="1" baseline="0" dirty="0"/>
                        <a:t> Balance (A)</a:t>
                      </a:r>
                      <a:endParaRPr lang="en-IN" b="1" dirty="0"/>
                    </a:p>
                  </a:txBody>
                  <a:tcPr/>
                </a:tc>
                <a:extLst>
                  <a:ext uri="{0D108BD9-81ED-4DB2-BD59-A6C34878D82A}">
                    <a16:rowId xmlns="" xmlns:a16="http://schemas.microsoft.com/office/drawing/2014/main" val="10009"/>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ts10</a:t>
                      </a:r>
                      <a:endParaRPr lang="en-IN" dirty="0"/>
                    </a:p>
                  </a:txBody>
                  <a:tcPr/>
                </a:tc>
                <a:tc>
                  <a:txBody>
                    <a:bodyPr/>
                    <a:lstStyle/>
                    <a:p>
                      <a:endParaRPr lang="en-IN" dirty="0"/>
                    </a:p>
                  </a:txBody>
                  <a:tcPr/>
                </a:tc>
                <a:tc>
                  <a:txBody>
                    <a:bodyPr/>
                    <a:lstStyle/>
                    <a:p>
                      <a:r>
                        <a:rPr lang="en-US" b="1" dirty="0"/>
                        <a:t>Read Balance (C)</a:t>
                      </a:r>
                      <a:endParaRPr lang="en-IN" b="1" dirty="0"/>
                    </a:p>
                  </a:txBody>
                  <a:tcPr/>
                </a:tc>
                <a:extLst>
                  <a:ext uri="{0D108BD9-81ED-4DB2-BD59-A6C34878D82A}">
                    <a16:rowId xmlns="" xmlns:a16="http://schemas.microsoft.com/office/drawing/2014/main" val="1001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ts12</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1" dirty="0"/>
                    </a:p>
                    <a:p>
                      <a:endParaRPr lang="en-IN"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t>Compute Balance(C)+50</a:t>
                      </a:r>
                      <a:endParaRPr lang="en-IN" b="1" dirty="0"/>
                    </a:p>
                  </a:txBody>
                  <a:tcPr/>
                </a:tc>
                <a:extLst>
                  <a:ext uri="{0D108BD9-81ED-4DB2-BD59-A6C34878D82A}">
                    <a16:rowId xmlns="" xmlns:a16="http://schemas.microsoft.com/office/drawing/2014/main" val="10011"/>
                  </a:ext>
                </a:extLst>
              </a:tr>
              <a:tr h="370840">
                <a:tc>
                  <a:txBody>
                    <a:bodyPr/>
                    <a:lstStyle/>
                    <a:p>
                      <a:r>
                        <a:rPr lang="en-US" dirty="0"/>
                        <a:t>ts14</a:t>
                      </a:r>
                      <a:endParaRPr lang="en-IN" dirty="0"/>
                    </a:p>
                  </a:txBody>
                  <a:tcPr/>
                </a:tc>
                <a:tc>
                  <a:txBody>
                    <a:bodyPr/>
                    <a:lstStyle/>
                    <a:p>
                      <a:endParaRPr lang="en-IN" dirty="0"/>
                    </a:p>
                  </a:txBody>
                  <a:tcPr/>
                </a:tc>
                <a:tc>
                  <a:txBody>
                    <a:bodyPr/>
                    <a:lstStyle/>
                    <a:p>
                      <a:r>
                        <a:rPr lang="en-US" b="1" dirty="0"/>
                        <a:t>Write</a:t>
                      </a:r>
                      <a:r>
                        <a:rPr lang="en-US" b="1" baseline="0" dirty="0"/>
                        <a:t> Balance(C)</a:t>
                      </a:r>
                      <a:endParaRPr lang="en-IN" b="1" dirty="0"/>
                    </a:p>
                  </a:txBody>
                  <a:tcPr/>
                </a:tc>
                <a:extLst>
                  <a:ext uri="{0D108BD9-81ED-4DB2-BD59-A6C34878D82A}">
                    <a16:rowId xmlns="" xmlns:a16="http://schemas.microsoft.com/office/drawing/2014/main" val="10012"/>
                  </a:ext>
                </a:extLst>
              </a:tr>
              <a:tr h="370840">
                <a:tc>
                  <a:txBody>
                    <a:bodyPr/>
                    <a:lstStyle/>
                    <a:p>
                      <a:r>
                        <a:rPr lang="en-US" dirty="0"/>
                        <a:t>ts15</a:t>
                      </a:r>
                      <a:endParaRPr lang="en-IN" dirty="0"/>
                    </a:p>
                  </a:txBody>
                  <a:tcPr/>
                </a:tc>
                <a:tc>
                  <a:txBody>
                    <a:bodyPr/>
                    <a:lstStyle/>
                    <a:p>
                      <a:endParaRPr lang="en-IN" dirty="0"/>
                    </a:p>
                  </a:txBody>
                  <a:tcPr/>
                </a:tc>
                <a:tc>
                  <a:txBody>
                    <a:bodyPr/>
                    <a:lstStyle/>
                    <a:p>
                      <a:r>
                        <a:rPr lang="en-US" b="1" dirty="0"/>
                        <a:t>Commit</a:t>
                      </a:r>
                      <a:endParaRPr lang="en-IN" b="1" dirty="0"/>
                    </a:p>
                  </a:txBody>
                  <a:tcPr/>
                </a:tc>
                <a:extLst>
                  <a:ext uri="{0D108BD9-81ED-4DB2-BD59-A6C34878D82A}">
                    <a16:rowId xmlns="" xmlns:a16="http://schemas.microsoft.com/office/drawing/2014/main" val="10013"/>
                  </a:ext>
                </a:extLst>
              </a:tr>
            </a:tbl>
          </a:graphicData>
        </a:graphic>
      </p:graphicFrame>
      <p:sp>
        <p:nvSpPr>
          <p:cNvPr id="5" name="Rectangle 4"/>
          <p:cNvSpPr/>
          <p:nvPr/>
        </p:nvSpPr>
        <p:spPr>
          <a:xfrm>
            <a:off x="7162800" y="2057400"/>
            <a:ext cx="16002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a:p>
            <a:pPr algn="ctr"/>
            <a:r>
              <a:rPr lang="en-US" dirty="0"/>
              <a:t>Balance :500</a:t>
            </a:r>
            <a:endParaRPr lang="en-IN" dirty="0"/>
          </a:p>
        </p:txBody>
      </p:sp>
      <p:sp>
        <p:nvSpPr>
          <p:cNvPr id="6" name="Rectangle 5"/>
          <p:cNvSpPr/>
          <p:nvPr/>
        </p:nvSpPr>
        <p:spPr>
          <a:xfrm>
            <a:off x="7142843" y="3320143"/>
            <a:ext cx="16002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a:p>
            <a:pPr algn="ctr"/>
            <a:r>
              <a:rPr lang="en-US" dirty="0"/>
              <a:t>Balance :100</a:t>
            </a:r>
            <a:endParaRPr lang="en-IN" dirty="0"/>
          </a:p>
        </p:txBody>
      </p:sp>
      <p:sp>
        <p:nvSpPr>
          <p:cNvPr id="7" name="Rectangle 6"/>
          <p:cNvSpPr/>
          <p:nvPr/>
        </p:nvSpPr>
        <p:spPr>
          <a:xfrm>
            <a:off x="7199086" y="4648200"/>
            <a:ext cx="16002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a:p>
            <a:pPr algn="ctr"/>
            <a:r>
              <a:rPr lang="en-US" dirty="0"/>
              <a:t>Balance : 1000 </a:t>
            </a:r>
            <a:endParaRPr lang="en-IN" dirty="0"/>
          </a:p>
        </p:txBody>
      </p:sp>
    </p:spTree>
    <p:extLst>
      <p:ext uri="{BB962C8B-B14F-4D97-AF65-F5344CB8AC3E}">
        <p14:creationId xmlns:p14="http://schemas.microsoft.com/office/powerpoint/2010/main" val="38979133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The Temporary Update (or Dirty Read) Problem.</a:t>
            </a:r>
            <a:endParaRPr lang="en-IN" dirty="0"/>
          </a:p>
        </p:txBody>
      </p:sp>
      <p:sp>
        <p:nvSpPr>
          <p:cNvPr id="3" name="Content Placeholder 2"/>
          <p:cNvSpPr>
            <a:spLocks noGrp="1"/>
          </p:cNvSpPr>
          <p:nvPr>
            <p:ph idx="1"/>
          </p:nvPr>
        </p:nvSpPr>
        <p:spPr/>
        <p:txBody>
          <a:bodyPr/>
          <a:lstStyle/>
          <a:p>
            <a:pPr algn="just"/>
            <a:r>
              <a:rPr lang="en-IN" dirty="0"/>
              <a:t>This problem occurs when one transaction updates a database item and then the transaction fails for some reason.</a:t>
            </a:r>
          </a:p>
          <a:p>
            <a:pPr algn="just"/>
            <a:r>
              <a:rPr lang="en-IN" dirty="0"/>
              <a:t>Meanwhile, the updated item is accessed (read) by another transaction before it is changed back to its original value.</a:t>
            </a:r>
          </a:p>
        </p:txBody>
      </p:sp>
    </p:spTree>
    <p:extLst>
      <p:ext uri="{BB962C8B-B14F-4D97-AF65-F5344CB8AC3E}">
        <p14:creationId xmlns:p14="http://schemas.microsoft.com/office/powerpoint/2010/main" val="517508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4800"/>
            <a:ext cx="8229600" cy="1143000"/>
          </a:xfrm>
        </p:spPr>
        <p:txBody>
          <a:bodyPr/>
          <a:lstStyle/>
          <a:p>
            <a:r>
              <a:rPr lang="en-IN" b="1" dirty="0"/>
              <a:t>The Incorrect Summary Problem</a:t>
            </a:r>
            <a:endParaRPr lang="en-IN" dirty="0"/>
          </a:p>
        </p:txBody>
      </p:sp>
      <p:sp>
        <p:nvSpPr>
          <p:cNvPr id="4" name="Rectangle 3"/>
          <p:cNvSpPr/>
          <p:nvPr/>
        </p:nvSpPr>
        <p:spPr>
          <a:xfrm>
            <a:off x="7162800" y="2057400"/>
            <a:ext cx="16002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a:p>
            <a:pPr algn="ctr"/>
            <a:r>
              <a:rPr lang="en-US" dirty="0"/>
              <a:t>Balance :500</a:t>
            </a:r>
            <a:endParaRPr lang="en-IN" dirty="0"/>
          </a:p>
        </p:txBody>
      </p:sp>
      <p:sp>
        <p:nvSpPr>
          <p:cNvPr id="5" name="Rectangle 4"/>
          <p:cNvSpPr/>
          <p:nvPr/>
        </p:nvSpPr>
        <p:spPr>
          <a:xfrm>
            <a:off x="7142843" y="3320143"/>
            <a:ext cx="16002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a:p>
            <a:pPr algn="ctr"/>
            <a:r>
              <a:rPr lang="en-US" dirty="0"/>
              <a:t>Balance :100</a:t>
            </a:r>
            <a:endParaRPr lang="en-IN" dirty="0"/>
          </a:p>
        </p:txBody>
      </p:sp>
      <p:sp>
        <p:nvSpPr>
          <p:cNvPr id="6" name="Rectangle 5"/>
          <p:cNvSpPr/>
          <p:nvPr/>
        </p:nvSpPr>
        <p:spPr>
          <a:xfrm>
            <a:off x="7199086" y="4648200"/>
            <a:ext cx="16002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a:p>
            <a:pPr algn="ctr"/>
            <a:r>
              <a:rPr lang="en-US" dirty="0"/>
              <a:t>Balance : 1000 </a:t>
            </a:r>
            <a:endParaRPr lang="en-IN" dirty="0"/>
          </a:p>
        </p:txBody>
      </p:sp>
      <p:graphicFrame>
        <p:nvGraphicFramePr>
          <p:cNvPr id="7" name="Content Placeholder 3"/>
          <p:cNvGraphicFramePr>
            <a:graphicFrameLocks noGrp="1"/>
          </p:cNvGraphicFramePr>
          <p:nvPr>
            <p:ph idx="1"/>
            <p:extLst>
              <p:ext uri="{D42A27DB-BD31-4B8C-83A1-F6EECF244321}">
                <p14:modId xmlns:p14="http://schemas.microsoft.com/office/powerpoint/2010/main" val="2068720267"/>
              </p:ext>
            </p:extLst>
          </p:nvPr>
        </p:nvGraphicFramePr>
        <p:xfrm>
          <a:off x="152400" y="685800"/>
          <a:ext cx="6775768" cy="5994400"/>
        </p:xfrm>
        <a:graphic>
          <a:graphicData uri="http://schemas.openxmlformats.org/drawingml/2006/table">
            <a:tbl>
              <a:tblPr firstRow="1" bandRow="1">
                <a:tableStyleId>{5C22544A-7EE6-4342-B048-85BDC9FD1C3A}</a:tableStyleId>
              </a:tblPr>
              <a:tblGrid>
                <a:gridCol w="1289368">
                  <a:extLst>
                    <a:ext uri="{9D8B030D-6E8A-4147-A177-3AD203B41FA5}">
                      <a16:colId xmlns="" xmlns:a16="http://schemas.microsoft.com/office/drawing/2014/main" val="20000"/>
                    </a:ext>
                  </a:extLst>
                </a:gridCol>
                <a:gridCol w="2743200">
                  <a:extLst>
                    <a:ext uri="{9D8B030D-6E8A-4147-A177-3AD203B41FA5}">
                      <a16:colId xmlns="" xmlns:a16="http://schemas.microsoft.com/office/drawing/2014/main" val="20001"/>
                    </a:ext>
                  </a:extLst>
                </a:gridCol>
                <a:gridCol w="2743200">
                  <a:extLst>
                    <a:ext uri="{9D8B030D-6E8A-4147-A177-3AD203B41FA5}">
                      <a16:colId xmlns="" xmlns:a16="http://schemas.microsoft.com/office/drawing/2014/main" val="20002"/>
                    </a:ext>
                  </a:extLst>
                </a:gridCol>
              </a:tblGrid>
              <a:tr h="218440">
                <a:tc>
                  <a:txBody>
                    <a:bodyPr/>
                    <a:lstStyle/>
                    <a:p>
                      <a:r>
                        <a:rPr lang="en-US" dirty="0"/>
                        <a:t>Timestamp</a:t>
                      </a:r>
                      <a:endParaRPr lang="en-IN" dirty="0"/>
                    </a:p>
                  </a:txBody>
                  <a:tcPr/>
                </a:tc>
                <a:tc>
                  <a:txBody>
                    <a:bodyPr/>
                    <a:lstStyle/>
                    <a:p>
                      <a:r>
                        <a:rPr lang="en-US" dirty="0"/>
                        <a:t>Transaction T1</a:t>
                      </a:r>
                      <a:endParaRPr lang="en-IN" dirty="0"/>
                    </a:p>
                  </a:txBody>
                  <a:tcPr/>
                </a:tc>
                <a:tc>
                  <a:txBody>
                    <a:bodyPr/>
                    <a:lstStyle/>
                    <a:p>
                      <a:r>
                        <a:rPr lang="en-US" dirty="0"/>
                        <a:t>Transaction T2</a:t>
                      </a:r>
                      <a:endParaRPr lang="en-IN" dirty="0"/>
                    </a:p>
                  </a:txBody>
                  <a:tcPr/>
                </a:tc>
                <a:extLst>
                  <a:ext uri="{0D108BD9-81ED-4DB2-BD59-A6C34878D82A}">
                    <a16:rowId xmlns=""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ts1</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t>Begin Transaction</a:t>
                      </a:r>
                      <a:r>
                        <a:rPr lang="en-US" b="1" baseline="0" dirty="0"/>
                        <a:t> </a:t>
                      </a:r>
                    </a:p>
                  </a:txBody>
                  <a:tcPr/>
                </a:tc>
                <a:tc>
                  <a:txBody>
                    <a:bodyPr/>
                    <a:lstStyle/>
                    <a:p>
                      <a:endParaRPr lang="en-IN" dirty="0"/>
                    </a:p>
                  </a:txBody>
                  <a:tcPr/>
                </a:tc>
                <a:extLst>
                  <a:ext uri="{0D108BD9-81ED-4DB2-BD59-A6C34878D82A}">
                    <a16:rowId xmlns=""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ts2</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t>Read Balance (A)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t>Begin Transaction</a:t>
                      </a:r>
                      <a:r>
                        <a:rPr lang="en-US" b="1" baseline="0" dirty="0"/>
                        <a:t> </a:t>
                      </a:r>
                    </a:p>
                  </a:txBody>
                  <a:tcPr/>
                </a:tc>
                <a:extLst>
                  <a:ext uri="{0D108BD9-81ED-4DB2-BD59-A6C34878D82A}">
                    <a16:rowId xmlns=""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ts3</a:t>
                      </a:r>
                      <a:endParaRPr lang="en-IN" dirty="0"/>
                    </a:p>
                  </a:txBody>
                  <a:tcPr/>
                </a:tc>
                <a:tc>
                  <a:txBody>
                    <a:bodyPr/>
                    <a:lstStyle/>
                    <a:p>
                      <a:endParaRPr lang="en-IN"/>
                    </a:p>
                  </a:txBody>
                  <a:tcPr/>
                </a:tc>
                <a:tc>
                  <a:txBody>
                    <a:bodyPr/>
                    <a:lstStyle/>
                    <a:p>
                      <a:r>
                        <a:rPr lang="en-US" b="1" dirty="0"/>
                        <a:t>Read</a:t>
                      </a:r>
                      <a:r>
                        <a:rPr lang="en-US" b="1" baseline="0" dirty="0"/>
                        <a:t> Balance (A)</a:t>
                      </a:r>
                      <a:endParaRPr lang="en-IN" b="1" dirty="0"/>
                    </a:p>
                  </a:txBody>
                  <a:tcPr/>
                </a:tc>
                <a:extLst>
                  <a:ext uri="{0D108BD9-81ED-4DB2-BD59-A6C34878D82A}">
                    <a16:rowId xmlns=""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ts4</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t>Compute</a:t>
                      </a:r>
                      <a:r>
                        <a:rPr lang="en-US" b="1" baseline="0" dirty="0"/>
                        <a:t> Total = Total + Balance (A)</a:t>
                      </a:r>
                      <a:endParaRPr lang="en-US"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1" dirty="0"/>
                    </a:p>
                  </a:txBody>
                  <a:tcPr/>
                </a:tc>
                <a:extLst>
                  <a:ext uri="{0D108BD9-81ED-4DB2-BD59-A6C34878D82A}">
                    <a16:rowId xmlns=""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ts5</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t>Compute Balance(A)-50</a:t>
                      </a:r>
                    </a:p>
                  </a:txBody>
                  <a:tcPr/>
                </a:tc>
                <a:extLst>
                  <a:ext uri="{0D108BD9-81ED-4DB2-BD59-A6C34878D82A}">
                    <a16:rowId xmlns="" xmlns:a16="http://schemas.microsoft.com/office/drawing/2014/main" val="1000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ts6</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t>Read Balance (B)</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1" dirty="0"/>
                    </a:p>
                  </a:txBody>
                  <a:tcPr/>
                </a:tc>
                <a:extLst>
                  <a:ext uri="{0D108BD9-81ED-4DB2-BD59-A6C34878D82A}">
                    <a16:rowId xmlns="" xmlns:a16="http://schemas.microsoft.com/office/drawing/2014/main" val="10006"/>
                  </a:ext>
                </a:extLst>
              </a:tr>
              <a:tr h="370840">
                <a:tc>
                  <a:txBody>
                    <a:bodyPr/>
                    <a:lstStyle/>
                    <a:p>
                      <a:r>
                        <a:rPr lang="en-US" dirty="0"/>
                        <a:t>ts7</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t>Compute</a:t>
                      </a:r>
                      <a:r>
                        <a:rPr lang="en-US" b="1" baseline="0" dirty="0"/>
                        <a:t> Total = Total + Balance (B)</a:t>
                      </a:r>
                      <a:endParaRPr lang="en-US" b="1" dirty="0"/>
                    </a:p>
                  </a:txBody>
                  <a:tcPr/>
                </a:tc>
                <a:tc>
                  <a:txBody>
                    <a:bodyPr/>
                    <a:lstStyle/>
                    <a:p>
                      <a:endParaRPr lang="en-IN" dirty="0"/>
                    </a:p>
                  </a:txBody>
                  <a:tcPr/>
                </a:tc>
                <a:extLst>
                  <a:ext uri="{0D108BD9-81ED-4DB2-BD59-A6C34878D82A}">
                    <a16:rowId xmlns="" xmlns:a16="http://schemas.microsoft.com/office/drawing/2014/main" val="10007"/>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ts8</a:t>
                      </a:r>
                      <a:endParaRPr lang="en-IN" dirty="0"/>
                    </a:p>
                  </a:txBody>
                  <a:tcPr/>
                </a:tc>
                <a:tc>
                  <a:txBody>
                    <a:bodyPr/>
                    <a:lstStyle/>
                    <a:p>
                      <a:endParaRPr lang="en-IN"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t>Write</a:t>
                      </a:r>
                      <a:r>
                        <a:rPr lang="en-US" b="1" baseline="0" dirty="0"/>
                        <a:t> Balance (A)</a:t>
                      </a:r>
                      <a:endParaRPr lang="en-IN" b="1" dirty="0"/>
                    </a:p>
                  </a:txBody>
                  <a:tcPr/>
                </a:tc>
                <a:extLst>
                  <a:ext uri="{0D108BD9-81ED-4DB2-BD59-A6C34878D82A}">
                    <a16:rowId xmlns="" xmlns:a16="http://schemas.microsoft.com/office/drawing/2014/main" val="10008"/>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ts9</a:t>
                      </a:r>
                      <a:endParaRPr lang="en-IN" dirty="0"/>
                    </a:p>
                  </a:txBody>
                  <a:tcPr/>
                </a:tc>
                <a:tc>
                  <a:txBody>
                    <a:bodyPr/>
                    <a:lstStyle/>
                    <a:p>
                      <a:pPr marL="0" indent="0">
                        <a:buNone/>
                      </a:pPr>
                      <a:endParaRPr lang="en-US"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t>Compute Balance(C)+50</a:t>
                      </a:r>
                      <a:endParaRPr lang="en-IN" b="1" dirty="0"/>
                    </a:p>
                  </a:txBody>
                  <a:tcPr/>
                </a:tc>
                <a:extLst>
                  <a:ext uri="{0D108BD9-81ED-4DB2-BD59-A6C34878D82A}">
                    <a16:rowId xmlns="" xmlns:a16="http://schemas.microsoft.com/office/drawing/2014/main" val="10009"/>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ts10</a:t>
                      </a:r>
                      <a:endParaRPr lang="en-IN" dirty="0"/>
                    </a:p>
                  </a:txBody>
                  <a:tcPr/>
                </a:tc>
                <a:tc>
                  <a:txBody>
                    <a:bodyPr/>
                    <a:lstStyle/>
                    <a:p>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t>Write</a:t>
                      </a:r>
                      <a:r>
                        <a:rPr lang="en-US" b="1" baseline="0" dirty="0"/>
                        <a:t> Balance(C)</a:t>
                      </a:r>
                      <a:endParaRPr lang="en-IN" b="1" dirty="0"/>
                    </a:p>
                  </a:txBody>
                  <a:tcPr/>
                </a:tc>
                <a:extLst>
                  <a:ext uri="{0D108BD9-81ED-4DB2-BD59-A6C34878D82A}">
                    <a16:rowId xmlns="" xmlns:a16="http://schemas.microsoft.com/office/drawing/2014/main" val="1001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ts12</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t>Read Balance (C)</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b="1" dirty="0"/>
                    </a:p>
                  </a:txBody>
                  <a:tcPr/>
                </a:tc>
                <a:extLst>
                  <a:ext uri="{0D108BD9-81ED-4DB2-BD59-A6C34878D82A}">
                    <a16:rowId xmlns="" xmlns:a16="http://schemas.microsoft.com/office/drawing/2014/main" val="10011"/>
                  </a:ext>
                </a:extLst>
              </a:tr>
              <a:tr h="370840">
                <a:tc>
                  <a:txBody>
                    <a:bodyPr/>
                    <a:lstStyle/>
                    <a:p>
                      <a:r>
                        <a:rPr lang="en-US" dirty="0"/>
                        <a:t>ts14</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t>Compute</a:t>
                      </a:r>
                      <a:r>
                        <a:rPr lang="en-US" b="1" baseline="0" dirty="0"/>
                        <a:t> Total = Total + Balance (C)</a:t>
                      </a:r>
                      <a:endParaRPr lang="en-US" b="1" dirty="0"/>
                    </a:p>
                  </a:txBody>
                  <a:tcPr/>
                </a:tc>
                <a:tc>
                  <a:txBody>
                    <a:bodyPr/>
                    <a:lstStyle/>
                    <a:p>
                      <a:endParaRPr lang="en-IN" b="1" dirty="0"/>
                    </a:p>
                  </a:txBody>
                  <a:tcPr/>
                </a:tc>
                <a:extLst>
                  <a:ext uri="{0D108BD9-81ED-4DB2-BD59-A6C34878D82A}">
                    <a16:rowId xmlns="" xmlns:a16="http://schemas.microsoft.com/office/drawing/2014/main" val="10012"/>
                  </a:ext>
                </a:extLst>
              </a:tr>
              <a:tr h="370840">
                <a:tc>
                  <a:txBody>
                    <a:bodyPr/>
                    <a:lstStyle/>
                    <a:p>
                      <a:r>
                        <a:rPr lang="en-US" dirty="0"/>
                        <a:t>ts15</a:t>
                      </a:r>
                      <a:endParaRPr lang="en-IN" dirty="0"/>
                    </a:p>
                  </a:txBody>
                  <a:tcPr/>
                </a:tc>
                <a:tc>
                  <a:txBody>
                    <a:bodyPr/>
                    <a:lstStyle/>
                    <a:p>
                      <a:r>
                        <a:rPr lang="en-US" b="1" dirty="0"/>
                        <a:t>Commit</a:t>
                      </a:r>
                      <a:endParaRPr lang="en-IN" b="1" dirty="0"/>
                    </a:p>
                  </a:txBody>
                  <a:tcPr/>
                </a:tc>
                <a:tc>
                  <a:txBody>
                    <a:bodyPr/>
                    <a:lstStyle/>
                    <a:p>
                      <a:r>
                        <a:rPr lang="en-US" b="1" dirty="0"/>
                        <a:t>Commit</a:t>
                      </a:r>
                      <a:endParaRPr lang="en-IN" b="1" dirty="0"/>
                    </a:p>
                  </a:txBody>
                  <a:tcPr/>
                </a:tc>
                <a:extLst>
                  <a:ext uri="{0D108BD9-81ED-4DB2-BD59-A6C34878D82A}">
                    <a16:rowId xmlns="" xmlns:a16="http://schemas.microsoft.com/office/drawing/2014/main" val="10013"/>
                  </a:ext>
                </a:extLst>
              </a:tr>
            </a:tbl>
          </a:graphicData>
        </a:graphic>
      </p:graphicFrame>
    </p:spTree>
    <p:extLst>
      <p:ext uri="{BB962C8B-B14F-4D97-AF65-F5344CB8AC3E}">
        <p14:creationId xmlns:p14="http://schemas.microsoft.com/office/powerpoint/2010/main" val="13382025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Incorrect Summary Problem</a:t>
            </a:r>
            <a:endParaRPr lang="en-IN" dirty="0"/>
          </a:p>
        </p:txBody>
      </p:sp>
      <p:sp>
        <p:nvSpPr>
          <p:cNvPr id="3" name="Content Placeholder 2"/>
          <p:cNvSpPr>
            <a:spLocks noGrp="1"/>
          </p:cNvSpPr>
          <p:nvPr>
            <p:ph idx="1"/>
          </p:nvPr>
        </p:nvSpPr>
        <p:spPr/>
        <p:txBody>
          <a:bodyPr/>
          <a:lstStyle/>
          <a:p>
            <a:pPr marL="0" indent="0" algn="just">
              <a:buNone/>
            </a:pPr>
            <a:r>
              <a:rPr lang="en-IN" dirty="0"/>
              <a:t>If one transaction is calculating an aggregate summary function on a number of database items while other transactions are updating some of these items, the aggregate function may calculate some values before they are updated and others after they are updated.</a:t>
            </a:r>
          </a:p>
        </p:txBody>
      </p:sp>
    </p:spTree>
    <p:extLst>
      <p:ext uri="{BB962C8B-B14F-4D97-AF65-F5344CB8AC3E}">
        <p14:creationId xmlns:p14="http://schemas.microsoft.com/office/powerpoint/2010/main" val="19144830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ACID Properties of a Transaction</a:t>
            </a:r>
            <a:endParaRPr lang="en-IN" dirty="0"/>
          </a:p>
        </p:txBody>
      </p:sp>
      <p:sp>
        <p:nvSpPr>
          <p:cNvPr id="3" name="Content Placeholder 2"/>
          <p:cNvSpPr>
            <a:spLocks noGrp="1"/>
          </p:cNvSpPr>
          <p:nvPr>
            <p:ph idx="1"/>
          </p:nvPr>
        </p:nvSpPr>
        <p:spPr/>
        <p:txBody>
          <a:bodyPr>
            <a:normAutofit fontScale="70000" lnSpcReduction="20000"/>
          </a:bodyPr>
          <a:lstStyle/>
          <a:p>
            <a:pPr algn="just"/>
            <a:r>
              <a:rPr lang="en-IN" b="1" dirty="0"/>
              <a:t>Atomicity. </a:t>
            </a:r>
            <a:r>
              <a:rPr lang="en-IN" dirty="0"/>
              <a:t>A transaction is an atomic unit of processing; it should either be performed in its entirety or not performed at all.</a:t>
            </a:r>
          </a:p>
          <a:p>
            <a:pPr algn="just"/>
            <a:r>
              <a:rPr lang="en-IN" b="1" dirty="0"/>
              <a:t>Consistency preservation. </a:t>
            </a:r>
            <a:r>
              <a:rPr lang="en-IN" dirty="0"/>
              <a:t>A transaction should be consistency preserving, meaning that if it is completely executed from beginning to end without interference from other transactions, it should take the database from one consistent state to another.</a:t>
            </a:r>
          </a:p>
          <a:p>
            <a:pPr algn="just"/>
            <a:r>
              <a:rPr lang="en-IN" b="1" dirty="0"/>
              <a:t>Isolation. </a:t>
            </a:r>
            <a:r>
              <a:rPr lang="en-IN" dirty="0"/>
              <a:t>A transaction should appear as though it is being executed in isolation from other transactions, even though many transactions are executing concurrently. That is, the execution of a transaction should not be interfered with by any other transactions executing concurrently.</a:t>
            </a:r>
          </a:p>
          <a:p>
            <a:pPr algn="just"/>
            <a:r>
              <a:rPr lang="en-IN" b="1" dirty="0"/>
              <a:t>Durability or permanency. </a:t>
            </a:r>
            <a:r>
              <a:rPr lang="en-IN" dirty="0"/>
              <a:t>The changes applied to the database by a committed transaction must persist in the database. These changes must not be lost because of any failure.</a:t>
            </a:r>
          </a:p>
        </p:txBody>
      </p:sp>
    </p:spTree>
    <p:extLst>
      <p:ext uri="{BB962C8B-B14F-4D97-AF65-F5344CB8AC3E}">
        <p14:creationId xmlns:p14="http://schemas.microsoft.com/office/powerpoint/2010/main" val="25300926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ACID Properties</a:t>
            </a:r>
            <a:endParaRPr lang="en-IN" dirty="0"/>
          </a:p>
        </p:txBody>
      </p:sp>
      <p:sp>
        <p:nvSpPr>
          <p:cNvPr id="5" name="Rectangle 4"/>
          <p:cNvSpPr/>
          <p:nvPr/>
        </p:nvSpPr>
        <p:spPr>
          <a:xfrm>
            <a:off x="838200" y="2514600"/>
            <a:ext cx="20574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Account A </a:t>
            </a:r>
          </a:p>
          <a:p>
            <a:pPr algn="ctr"/>
            <a:r>
              <a:rPr lang="en-US" b="1" dirty="0"/>
              <a:t>Balance - 500</a:t>
            </a:r>
            <a:endParaRPr lang="en-IN" b="1" dirty="0"/>
          </a:p>
        </p:txBody>
      </p:sp>
      <p:sp>
        <p:nvSpPr>
          <p:cNvPr id="6" name="Rectangle 5"/>
          <p:cNvSpPr/>
          <p:nvPr/>
        </p:nvSpPr>
        <p:spPr>
          <a:xfrm>
            <a:off x="5867400" y="2514600"/>
            <a:ext cx="20574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Account  B </a:t>
            </a:r>
          </a:p>
          <a:p>
            <a:pPr algn="ctr"/>
            <a:r>
              <a:rPr lang="en-US" b="1" dirty="0"/>
              <a:t>Balance - 100</a:t>
            </a:r>
            <a:endParaRPr lang="en-IN" b="1" dirty="0"/>
          </a:p>
        </p:txBody>
      </p:sp>
      <p:cxnSp>
        <p:nvCxnSpPr>
          <p:cNvPr id="7" name="Straight Arrow Connector 6"/>
          <p:cNvCxnSpPr>
            <a:stCxn id="5" idx="3"/>
            <a:endCxn id="6" idx="1"/>
          </p:cNvCxnSpPr>
          <p:nvPr/>
        </p:nvCxnSpPr>
        <p:spPr>
          <a:xfrm>
            <a:off x="2895600" y="3086100"/>
            <a:ext cx="2971800" cy="0"/>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321957" y="1731555"/>
            <a:ext cx="2133600" cy="1200329"/>
          </a:xfrm>
          <a:prstGeom prst="rect">
            <a:avLst/>
          </a:prstGeom>
          <a:noFill/>
        </p:spPr>
        <p:txBody>
          <a:bodyPr wrap="square" rtlCol="0">
            <a:spAutoFit/>
          </a:bodyPr>
          <a:lstStyle/>
          <a:p>
            <a:r>
              <a:rPr lang="en-US" b="1" dirty="0">
                <a:solidFill>
                  <a:srgbClr val="FF0000"/>
                </a:solidFill>
              </a:rPr>
              <a:t>Need to Transfer 100 Rupees from Account A to Account B</a:t>
            </a:r>
            <a:endParaRPr lang="en-IN" b="1" dirty="0">
              <a:solidFill>
                <a:srgbClr val="FF0000"/>
              </a:solidFill>
            </a:endParaRPr>
          </a:p>
        </p:txBody>
      </p:sp>
      <p:sp>
        <p:nvSpPr>
          <p:cNvPr id="9" name="TextBox 8"/>
          <p:cNvSpPr txBox="1"/>
          <p:nvPr/>
        </p:nvSpPr>
        <p:spPr>
          <a:xfrm>
            <a:off x="861786" y="4419600"/>
            <a:ext cx="3474357" cy="2308324"/>
          </a:xfrm>
          <a:prstGeom prst="rect">
            <a:avLst/>
          </a:prstGeom>
          <a:noFill/>
        </p:spPr>
        <p:txBody>
          <a:bodyPr wrap="square" rtlCol="0">
            <a:spAutoFit/>
          </a:bodyPr>
          <a:lstStyle/>
          <a:p>
            <a:pPr marL="342900" indent="-342900">
              <a:buAutoNum type="arabicPeriod"/>
            </a:pPr>
            <a:r>
              <a:rPr lang="en-US" b="1" dirty="0"/>
              <a:t>Begin Transaction</a:t>
            </a:r>
          </a:p>
          <a:p>
            <a:pPr marL="342900" indent="-342900">
              <a:buAutoNum type="arabicPeriod"/>
            </a:pPr>
            <a:r>
              <a:rPr lang="en-US" b="1" dirty="0"/>
              <a:t>Read Balance (A) </a:t>
            </a:r>
          </a:p>
          <a:p>
            <a:pPr marL="342900" indent="-342900">
              <a:buAutoNum type="arabicPeriod"/>
            </a:pPr>
            <a:r>
              <a:rPr lang="en-US" b="1" dirty="0"/>
              <a:t>Compute Balance(A)-100</a:t>
            </a:r>
          </a:p>
          <a:p>
            <a:pPr marL="342900" indent="-342900">
              <a:buAutoNum type="arabicPeriod"/>
            </a:pPr>
            <a:r>
              <a:rPr lang="en-US" b="1" dirty="0"/>
              <a:t>Update Balance(A)</a:t>
            </a:r>
          </a:p>
          <a:p>
            <a:pPr marL="342900" indent="-342900">
              <a:buAutoNum type="arabicPeriod"/>
            </a:pPr>
            <a:r>
              <a:rPr lang="en-US" b="1" dirty="0"/>
              <a:t>Read  Balance (B)</a:t>
            </a:r>
          </a:p>
          <a:p>
            <a:pPr marL="342900" indent="-342900">
              <a:buAutoNum type="arabicPeriod"/>
            </a:pPr>
            <a:r>
              <a:rPr lang="en-US" b="1" dirty="0"/>
              <a:t>Compute Balance(B)+100</a:t>
            </a:r>
          </a:p>
          <a:p>
            <a:pPr marL="342900" indent="-342900">
              <a:buAutoNum type="arabicPeriod"/>
            </a:pPr>
            <a:r>
              <a:rPr lang="en-US" b="1" dirty="0"/>
              <a:t>Update Balance(B)</a:t>
            </a:r>
          </a:p>
          <a:p>
            <a:pPr marL="342900" indent="-342900">
              <a:buAutoNum type="arabicPeriod"/>
            </a:pPr>
            <a:r>
              <a:rPr lang="en-US" b="1" dirty="0"/>
              <a:t>Commit</a:t>
            </a:r>
            <a:endParaRPr lang="en-IN" b="1" dirty="0"/>
          </a:p>
        </p:txBody>
      </p:sp>
      <p:sp>
        <p:nvSpPr>
          <p:cNvPr id="10" name="TextBox 9"/>
          <p:cNvSpPr txBox="1"/>
          <p:nvPr/>
        </p:nvSpPr>
        <p:spPr>
          <a:xfrm>
            <a:off x="920750" y="4114800"/>
            <a:ext cx="900793" cy="369332"/>
          </a:xfrm>
          <a:prstGeom prst="rect">
            <a:avLst/>
          </a:prstGeom>
          <a:noFill/>
        </p:spPr>
        <p:txBody>
          <a:bodyPr wrap="square" rtlCol="0">
            <a:spAutoFit/>
          </a:bodyPr>
          <a:lstStyle/>
          <a:p>
            <a:r>
              <a:rPr lang="en-US" b="1" dirty="0"/>
              <a:t>T1</a:t>
            </a:r>
            <a:endParaRPr lang="en-IN" b="1" dirty="0"/>
          </a:p>
        </p:txBody>
      </p:sp>
    </p:spTree>
    <p:extLst>
      <p:ext uri="{BB962C8B-B14F-4D97-AF65-F5344CB8AC3E}">
        <p14:creationId xmlns:p14="http://schemas.microsoft.com/office/powerpoint/2010/main" val="27259793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Concurrency Control Techniques</a:t>
            </a:r>
            <a:endParaRPr lang="en-IN" dirty="0"/>
          </a:p>
        </p:txBody>
      </p:sp>
      <p:sp>
        <p:nvSpPr>
          <p:cNvPr id="3" name="Content Placeholder 2"/>
          <p:cNvSpPr>
            <a:spLocks noGrp="1"/>
          </p:cNvSpPr>
          <p:nvPr>
            <p:ph idx="1"/>
          </p:nvPr>
        </p:nvSpPr>
        <p:spPr/>
        <p:txBody>
          <a:bodyPr/>
          <a:lstStyle/>
          <a:p>
            <a:r>
              <a:rPr lang="en-US" dirty="0"/>
              <a:t>Locking</a:t>
            </a:r>
          </a:p>
          <a:p>
            <a:pPr marL="0" indent="0">
              <a:buNone/>
            </a:pPr>
            <a:r>
              <a:rPr lang="en-US" dirty="0"/>
              <a:t>    </a:t>
            </a:r>
            <a:r>
              <a:rPr lang="en-US" dirty="0">
                <a:latin typeface="Arial" charset="0"/>
              </a:rPr>
              <a:t>Transaction </a:t>
            </a:r>
            <a:r>
              <a:rPr lang="en-US" b="1" dirty="0">
                <a:latin typeface="Arial" charset="0"/>
              </a:rPr>
              <a:t>uses locks</a:t>
            </a:r>
            <a:r>
              <a:rPr lang="en-US" dirty="0">
                <a:latin typeface="Arial" charset="0"/>
              </a:rPr>
              <a:t> to deny access to other transactions and so prevent incorrect updates.</a:t>
            </a:r>
          </a:p>
          <a:p>
            <a:pPr marL="0" indent="0">
              <a:buNone/>
            </a:pPr>
            <a:r>
              <a:rPr lang="en-US" dirty="0"/>
              <a:t>Two Types of Locks </a:t>
            </a:r>
          </a:p>
          <a:p>
            <a:r>
              <a:rPr lang="en-US" dirty="0" err="1"/>
              <a:t>Read_Lock</a:t>
            </a:r>
            <a:r>
              <a:rPr lang="en-US" dirty="0"/>
              <a:t>(item)</a:t>
            </a:r>
          </a:p>
          <a:p>
            <a:r>
              <a:rPr lang="en-US" dirty="0" err="1"/>
              <a:t>Write_Lock</a:t>
            </a:r>
            <a:r>
              <a:rPr lang="en-US" dirty="0"/>
              <a:t>(item)</a:t>
            </a:r>
          </a:p>
        </p:txBody>
      </p:sp>
    </p:spTree>
    <p:extLst>
      <p:ext uri="{BB962C8B-B14F-4D97-AF65-F5344CB8AC3E}">
        <p14:creationId xmlns:p14="http://schemas.microsoft.com/office/powerpoint/2010/main" val="2170031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Read_Lock</a:t>
            </a:r>
            <a:r>
              <a:rPr lang="en-US" dirty="0"/>
              <a:t>(item)</a:t>
            </a:r>
            <a:endParaRPr lang="en-IN" dirty="0"/>
          </a:p>
        </p:txBody>
      </p:sp>
      <p:sp>
        <p:nvSpPr>
          <p:cNvPr id="3" name="Content Placeholder 2"/>
          <p:cNvSpPr>
            <a:spLocks noGrp="1"/>
          </p:cNvSpPr>
          <p:nvPr>
            <p:ph idx="1"/>
          </p:nvPr>
        </p:nvSpPr>
        <p:spPr/>
        <p:txBody>
          <a:bodyPr/>
          <a:lstStyle/>
          <a:p>
            <a:r>
              <a:rPr lang="en-IN" b="1" dirty="0"/>
              <a:t>Read-locked item </a:t>
            </a:r>
            <a:r>
              <a:rPr lang="en-IN" dirty="0"/>
              <a:t>is also called </a:t>
            </a:r>
            <a:r>
              <a:rPr lang="en-IN" b="1" dirty="0"/>
              <a:t>share-locked </a:t>
            </a:r>
            <a:r>
              <a:rPr lang="en-IN" dirty="0"/>
              <a:t>because other transactions are allowed to read the item.</a:t>
            </a:r>
          </a:p>
        </p:txBody>
      </p:sp>
      <p:sp>
        <p:nvSpPr>
          <p:cNvPr id="4" name="Rectangle 3"/>
          <p:cNvSpPr/>
          <p:nvPr/>
        </p:nvSpPr>
        <p:spPr>
          <a:xfrm>
            <a:off x="5486400" y="3810000"/>
            <a:ext cx="1905000" cy="137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Account A</a:t>
            </a:r>
          </a:p>
          <a:p>
            <a:pPr algn="ctr"/>
            <a:r>
              <a:rPr lang="en-US" dirty="0"/>
              <a:t>Balance : 500</a:t>
            </a:r>
            <a:endParaRPr lang="en-IN" dirty="0"/>
          </a:p>
        </p:txBody>
      </p:sp>
      <p:sp>
        <p:nvSpPr>
          <p:cNvPr id="5" name="Oval 4"/>
          <p:cNvSpPr/>
          <p:nvPr/>
        </p:nvSpPr>
        <p:spPr>
          <a:xfrm>
            <a:off x="758371" y="4000500"/>
            <a:ext cx="106680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T2</a:t>
            </a:r>
            <a:endParaRPr lang="en-IN" b="1" dirty="0"/>
          </a:p>
        </p:txBody>
      </p:sp>
      <p:sp>
        <p:nvSpPr>
          <p:cNvPr id="6" name="Oval 5"/>
          <p:cNvSpPr/>
          <p:nvPr/>
        </p:nvSpPr>
        <p:spPr>
          <a:xfrm>
            <a:off x="1295400" y="5372100"/>
            <a:ext cx="106680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T3</a:t>
            </a:r>
            <a:endParaRPr lang="en-IN" b="1" dirty="0"/>
          </a:p>
        </p:txBody>
      </p:sp>
      <p:sp>
        <p:nvSpPr>
          <p:cNvPr id="7" name="Oval 6"/>
          <p:cNvSpPr/>
          <p:nvPr/>
        </p:nvSpPr>
        <p:spPr>
          <a:xfrm>
            <a:off x="1676400" y="3009900"/>
            <a:ext cx="106680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T1</a:t>
            </a:r>
            <a:endParaRPr lang="en-IN" b="1" dirty="0"/>
          </a:p>
        </p:txBody>
      </p:sp>
      <p:cxnSp>
        <p:nvCxnSpPr>
          <p:cNvPr id="9" name="Straight Arrow Connector 8"/>
          <p:cNvCxnSpPr/>
          <p:nvPr/>
        </p:nvCxnSpPr>
        <p:spPr>
          <a:xfrm flipH="1" flipV="1">
            <a:off x="2743200" y="3657600"/>
            <a:ext cx="3048000" cy="990600"/>
          </a:xfrm>
          <a:prstGeom prst="straightConnector1">
            <a:avLst/>
          </a:prstGeom>
          <a:ln w="412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flipV="1">
            <a:off x="1828800" y="4648200"/>
            <a:ext cx="3962400" cy="114300"/>
          </a:xfrm>
          <a:prstGeom prst="straightConnector1">
            <a:avLst/>
          </a:prstGeom>
          <a:ln w="412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endCxn id="6" idx="6"/>
          </p:cNvCxnSpPr>
          <p:nvPr/>
        </p:nvCxnSpPr>
        <p:spPr>
          <a:xfrm flipH="1">
            <a:off x="2362200" y="4762500"/>
            <a:ext cx="3429000" cy="1104900"/>
          </a:xfrm>
          <a:prstGeom prst="straightConnector1">
            <a:avLst/>
          </a:prstGeom>
          <a:ln w="412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Plaque 17"/>
          <p:cNvSpPr/>
          <p:nvPr/>
        </p:nvSpPr>
        <p:spPr>
          <a:xfrm rot="1254784">
            <a:off x="2924607" y="3552639"/>
            <a:ext cx="2628900" cy="647700"/>
          </a:xfrm>
          <a:prstGeom prst="plaqu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READ_LOCK(Balance)</a:t>
            </a:r>
            <a:endParaRPr lang="en-IN" b="1" dirty="0">
              <a:solidFill>
                <a:schemeClr val="tx1"/>
              </a:solidFill>
            </a:endParaRPr>
          </a:p>
        </p:txBody>
      </p:sp>
      <p:sp>
        <p:nvSpPr>
          <p:cNvPr id="19" name="Plaque 18"/>
          <p:cNvSpPr/>
          <p:nvPr/>
        </p:nvSpPr>
        <p:spPr>
          <a:xfrm>
            <a:off x="1981200" y="4191000"/>
            <a:ext cx="2529116" cy="647700"/>
          </a:xfrm>
          <a:prstGeom prst="plaqu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READ_LOCK(Balance)</a:t>
            </a:r>
            <a:endParaRPr lang="en-IN" b="1" dirty="0">
              <a:solidFill>
                <a:schemeClr val="tx1"/>
              </a:solidFill>
            </a:endParaRPr>
          </a:p>
        </p:txBody>
      </p:sp>
      <p:sp>
        <p:nvSpPr>
          <p:cNvPr id="20" name="Plaque 19"/>
          <p:cNvSpPr/>
          <p:nvPr/>
        </p:nvSpPr>
        <p:spPr>
          <a:xfrm rot="20696172">
            <a:off x="2362200" y="4959830"/>
            <a:ext cx="2483758" cy="647700"/>
          </a:xfrm>
          <a:prstGeom prst="plaqu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READ_LOCK(Balance)</a:t>
            </a:r>
            <a:endParaRPr lang="en-IN" b="1" dirty="0">
              <a:solidFill>
                <a:schemeClr val="tx1"/>
              </a:solidFill>
            </a:endParaRPr>
          </a:p>
        </p:txBody>
      </p:sp>
    </p:spTree>
    <p:extLst>
      <p:ext uri="{BB962C8B-B14F-4D97-AF65-F5344CB8AC3E}">
        <p14:creationId xmlns:p14="http://schemas.microsoft.com/office/powerpoint/2010/main" val="99984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18" grpId="0"/>
      <p:bldP spid="19" grpId="0"/>
      <p:bldP spid="2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Transaction?</a:t>
            </a:r>
            <a:endParaRPr lang="en-IN" dirty="0"/>
          </a:p>
        </p:txBody>
      </p:sp>
      <p:sp>
        <p:nvSpPr>
          <p:cNvPr id="3" name="Content Placeholder 2"/>
          <p:cNvSpPr>
            <a:spLocks noGrp="1"/>
          </p:cNvSpPr>
          <p:nvPr>
            <p:ph idx="1"/>
          </p:nvPr>
        </p:nvSpPr>
        <p:spPr/>
        <p:txBody>
          <a:bodyPr/>
          <a:lstStyle/>
          <a:p>
            <a:r>
              <a:rPr lang="en-US" dirty="0"/>
              <a:t>Withdrawal of Money </a:t>
            </a:r>
          </a:p>
          <a:p>
            <a:r>
              <a:rPr lang="en-US" dirty="0"/>
              <a:t>Buying a product online </a:t>
            </a:r>
          </a:p>
          <a:p>
            <a:r>
              <a:rPr lang="en-US" dirty="0"/>
              <a:t>Booking a Ticket online </a:t>
            </a:r>
          </a:p>
          <a:p>
            <a:r>
              <a:rPr lang="en-US" dirty="0"/>
              <a:t>Fund Transfer</a:t>
            </a:r>
            <a:endParaRPr lang="en-IN" dirty="0"/>
          </a:p>
        </p:txBody>
      </p:sp>
    </p:spTree>
    <p:extLst>
      <p:ext uri="{BB962C8B-B14F-4D97-AF65-F5344CB8AC3E}">
        <p14:creationId xmlns:p14="http://schemas.microsoft.com/office/powerpoint/2010/main" val="3286682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Write_lock</a:t>
            </a:r>
            <a:r>
              <a:rPr lang="en-US" dirty="0"/>
              <a:t>(item)</a:t>
            </a:r>
            <a:endParaRPr lang="en-IN" dirty="0"/>
          </a:p>
        </p:txBody>
      </p:sp>
      <p:sp>
        <p:nvSpPr>
          <p:cNvPr id="3" name="Content Placeholder 2"/>
          <p:cNvSpPr>
            <a:spLocks noGrp="1"/>
          </p:cNvSpPr>
          <p:nvPr>
            <p:ph idx="1"/>
          </p:nvPr>
        </p:nvSpPr>
        <p:spPr/>
        <p:txBody>
          <a:bodyPr>
            <a:normAutofit/>
          </a:bodyPr>
          <a:lstStyle/>
          <a:p>
            <a:r>
              <a:rPr lang="en-IN" sz="2400" dirty="0"/>
              <a:t>If a transaction is to write an item </a:t>
            </a:r>
            <a:r>
              <a:rPr lang="en-IN" sz="2400" i="1" dirty="0"/>
              <a:t>X</a:t>
            </a:r>
            <a:r>
              <a:rPr lang="en-IN" sz="2400" dirty="0"/>
              <a:t>, it must have exclusive access to </a:t>
            </a:r>
            <a:r>
              <a:rPr lang="en-IN" sz="2400" i="1" dirty="0"/>
              <a:t>X</a:t>
            </a:r>
            <a:r>
              <a:rPr lang="en-IN" sz="2400" dirty="0"/>
              <a:t>.</a:t>
            </a:r>
          </a:p>
          <a:p>
            <a:r>
              <a:rPr lang="en-IN" sz="2400" b="1" dirty="0"/>
              <a:t>Write-locked item </a:t>
            </a:r>
            <a:r>
              <a:rPr lang="en-IN" sz="2400" dirty="0"/>
              <a:t>is called </a:t>
            </a:r>
            <a:r>
              <a:rPr lang="en-IN" sz="2400" b="1" dirty="0"/>
              <a:t>exclusive-locked </a:t>
            </a:r>
            <a:r>
              <a:rPr lang="en-IN" sz="2400" dirty="0"/>
              <a:t>because a </a:t>
            </a:r>
            <a:r>
              <a:rPr lang="en-IN" sz="2400" b="1" u="sng" dirty="0"/>
              <a:t>single transaction </a:t>
            </a:r>
            <a:r>
              <a:rPr lang="en-IN" sz="2400" dirty="0"/>
              <a:t>exclusively holds the lock on the item.</a:t>
            </a:r>
          </a:p>
        </p:txBody>
      </p:sp>
      <p:sp>
        <p:nvSpPr>
          <p:cNvPr id="4" name="Rectangle 3"/>
          <p:cNvSpPr/>
          <p:nvPr/>
        </p:nvSpPr>
        <p:spPr>
          <a:xfrm>
            <a:off x="5638800" y="4498521"/>
            <a:ext cx="1905000" cy="137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Account A</a:t>
            </a:r>
          </a:p>
          <a:p>
            <a:pPr algn="ctr"/>
            <a:r>
              <a:rPr lang="en-US" dirty="0"/>
              <a:t>Balance : 500</a:t>
            </a:r>
            <a:endParaRPr lang="en-IN" dirty="0"/>
          </a:p>
        </p:txBody>
      </p:sp>
      <p:sp>
        <p:nvSpPr>
          <p:cNvPr id="5" name="Oval 4"/>
          <p:cNvSpPr/>
          <p:nvPr/>
        </p:nvSpPr>
        <p:spPr>
          <a:xfrm>
            <a:off x="910771" y="4689021"/>
            <a:ext cx="106680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T1</a:t>
            </a:r>
            <a:endParaRPr lang="en-IN" b="1" dirty="0"/>
          </a:p>
        </p:txBody>
      </p:sp>
      <p:cxnSp>
        <p:nvCxnSpPr>
          <p:cNvPr id="6" name="Straight Arrow Connector 5"/>
          <p:cNvCxnSpPr/>
          <p:nvPr/>
        </p:nvCxnSpPr>
        <p:spPr>
          <a:xfrm flipH="1" flipV="1">
            <a:off x="1981200" y="5336721"/>
            <a:ext cx="3962400" cy="114300"/>
          </a:xfrm>
          <a:prstGeom prst="straightConnector1">
            <a:avLst/>
          </a:prstGeom>
          <a:ln w="412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 name="Plaque 6"/>
          <p:cNvSpPr/>
          <p:nvPr/>
        </p:nvSpPr>
        <p:spPr>
          <a:xfrm>
            <a:off x="2362200" y="4879521"/>
            <a:ext cx="2529116" cy="647700"/>
          </a:xfrm>
          <a:prstGeom prst="plaqu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schemeClr val="tx1"/>
                </a:solidFill>
              </a:rPr>
              <a:t>Write_LOCK</a:t>
            </a:r>
            <a:r>
              <a:rPr lang="en-US" b="1" dirty="0">
                <a:solidFill>
                  <a:schemeClr val="tx1"/>
                </a:solidFill>
              </a:rPr>
              <a:t>(Balance)</a:t>
            </a:r>
            <a:endParaRPr lang="en-IN" b="1" dirty="0">
              <a:solidFill>
                <a:schemeClr val="tx1"/>
              </a:solidFill>
            </a:endParaRPr>
          </a:p>
        </p:txBody>
      </p:sp>
      <p:sp>
        <p:nvSpPr>
          <p:cNvPr id="8" name="Oval 7"/>
          <p:cNvSpPr/>
          <p:nvPr/>
        </p:nvSpPr>
        <p:spPr>
          <a:xfrm>
            <a:off x="762000" y="3124200"/>
            <a:ext cx="106680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T2</a:t>
            </a:r>
            <a:endParaRPr lang="en-IN" b="1" dirty="0"/>
          </a:p>
        </p:txBody>
      </p:sp>
      <p:cxnSp>
        <p:nvCxnSpPr>
          <p:cNvPr id="9" name="Straight Arrow Connector 8"/>
          <p:cNvCxnSpPr/>
          <p:nvPr/>
        </p:nvCxnSpPr>
        <p:spPr>
          <a:xfrm flipH="1" flipV="1">
            <a:off x="1600200" y="3771900"/>
            <a:ext cx="2362200" cy="726621"/>
          </a:xfrm>
          <a:prstGeom prst="straightConnector1">
            <a:avLst/>
          </a:prstGeom>
          <a:ln w="412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Plaque 9"/>
          <p:cNvSpPr/>
          <p:nvPr/>
        </p:nvSpPr>
        <p:spPr>
          <a:xfrm rot="1254784">
            <a:off x="1781607" y="3666939"/>
            <a:ext cx="2628900" cy="647700"/>
          </a:xfrm>
          <a:prstGeom prst="plaqu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READ_LOCK(Balance)</a:t>
            </a:r>
            <a:endParaRPr lang="en-IN" b="1" dirty="0">
              <a:solidFill>
                <a:schemeClr val="tx1"/>
              </a:solidFill>
            </a:endParaRPr>
          </a:p>
        </p:txBody>
      </p:sp>
      <p:grpSp>
        <p:nvGrpSpPr>
          <p:cNvPr id="16" name="Group 15"/>
          <p:cNvGrpSpPr/>
          <p:nvPr/>
        </p:nvGrpSpPr>
        <p:grpSpPr>
          <a:xfrm>
            <a:off x="3962400" y="4305300"/>
            <a:ext cx="457200" cy="574221"/>
            <a:chOff x="4114800" y="4114800"/>
            <a:chExt cx="457200" cy="574221"/>
          </a:xfrm>
        </p:grpSpPr>
        <p:cxnSp>
          <p:nvCxnSpPr>
            <p:cNvPr id="13" name="Straight Connector 12"/>
            <p:cNvCxnSpPr/>
            <p:nvPr/>
          </p:nvCxnSpPr>
          <p:spPr>
            <a:xfrm flipH="1">
              <a:off x="4114800" y="4135210"/>
              <a:ext cx="457200" cy="553811"/>
            </a:xfrm>
            <a:prstGeom prst="line">
              <a:avLst/>
            </a:prstGeom>
            <a:ln w="412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4114800" y="4114800"/>
              <a:ext cx="457200" cy="574221"/>
            </a:xfrm>
            <a:prstGeom prst="line">
              <a:avLst/>
            </a:prstGeom>
            <a:ln w="41275">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7" name="Oval 16"/>
          <p:cNvSpPr/>
          <p:nvPr/>
        </p:nvSpPr>
        <p:spPr>
          <a:xfrm>
            <a:off x="0" y="3144610"/>
            <a:ext cx="106680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T3</a:t>
            </a:r>
            <a:endParaRPr lang="en-IN" b="1" dirty="0"/>
          </a:p>
        </p:txBody>
      </p:sp>
      <p:cxnSp>
        <p:nvCxnSpPr>
          <p:cNvPr id="18" name="Straight Arrow Connector 17"/>
          <p:cNvCxnSpPr/>
          <p:nvPr/>
        </p:nvCxnSpPr>
        <p:spPr>
          <a:xfrm flipH="1" flipV="1">
            <a:off x="1391514" y="3888921"/>
            <a:ext cx="2342286" cy="800100"/>
          </a:xfrm>
          <a:prstGeom prst="straightConnector1">
            <a:avLst/>
          </a:prstGeom>
          <a:ln w="412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Plaque 18"/>
          <p:cNvSpPr/>
          <p:nvPr/>
        </p:nvSpPr>
        <p:spPr>
          <a:xfrm rot="1254784">
            <a:off x="1476807" y="3876861"/>
            <a:ext cx="2628900" cy="647700"/>
          </a:xfrm>
          <a:prstGeom prst="plaqu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schemeClr val="tx1"/>
                </a:solidFill>
              </a:rPr>
              <a:t>Write_LOCK</a:t>
            </a:r>
            <a:r>
              <a:rPr lang="en-US" b="1" dirty="0">
                <a:solidFill>
                  <a:schemeClr val="tx1"/>
                </a:solidFill>
              </a:rPr>
              <a:t>(Balance)</a:t>
            </a:r>
            <a:endParaRPr lang="en-IN" b="1" dirty="0">
              <a:solidFill>
                <a:schemeClr val="tx1"/>
              </a:solidFill>
            </a:endParaRPr>
          </a:p>
        </p:txBody>
      </p:sp>
    </p:spTree>
    <p:extLst>
      <p:ext uri="{BB962C8B-B14F-4D97-AF65-F5344CB8AC3E}">
        <p14:creationId xmlns:p14="http://schemas.microsoft.com/office/powerpoint/2010/main" val="3791910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nodeType="clickEffect">
                                  <p:stCondLst>
                                    <p:cond delay="0"/>
                                  </p:stCondLst>
                                  <p:childTnLst>
                                    <p:animEffect transition="out" filter="fade">
                                      <p:cBhvr>
                                        <p:cTn id="30" dur="500"/>
                                        <p:tgtEl>
                                          <p:spTgt spid="9"/>
                                        </p:tgtEl>
                                      </p:cBhvr>
                                    </p:animEffect>
                                    <p:set>
                                      <p:cBhvr>
                                        <p:cTn id="31" dur="1" fill="hold">
                                          <p:stCondLst>
                                            <p:cond delay="499"/>
                                          </p:stCondLst>
                                        </p:cTn>
                                        <p:tgtEl>
                                          <p:spTgt spid="9"/>
                                        </p:tgtEl>
                                        <p:attrNameLst>
                                          <p:attrName>style.visibility</p:attrName>
                                        </p:attrNameLst>
                                      </p:cBhvr>
                                      <p:to>
                                        <p:strVal val="hidden"/>
                                      </p:to>
                                    </p:set>
                                  </p:childTnLst>
                                </p:cTn>
                              </p:par>
                              <p:par>
                                <p:cTn id="32" presetID="10" presetClass="exit" presetSubtype="0" fill="hold" grpId="1" nodeType="withEffect">
                                  <p:stCondLst>
                                    <p:cond delay="0"/>
                                  </p:stCondLst>
                                  <p:childTnLst>
                                    <p:animEffect transition="out" filter="fade">
                                      <p:cBhvr>
                                        <p:cTn id="33" dur="500"/>
                                        <p:tgtEl>
                                          <p:spTgt spid="8"/>
                                        </p:tgtEl>
                                      </p:cBhvr>
                                    </p:animEffect>
                                    <p:set>
                                      <p:cBhvr>
                                        <p:cTn id="34" dur="1" fill="hold">
                                          <p:stCondLst>
                                            <p:cond delay="499"/>
                                          </p:stCondLst>
                                        </p:cTn>
                                        <p:tgtEl>
                                          <p:spTgt spid="8"/>
                                        </p:tgtEl>
                                        <p:attrNameLst>
                                          <p:attrName>style.visibility</p:attrName>
                                        </p:attrNameLst>
                                      </p:cBhvr>
                                      <p:to>
                                        <p:strVal val="hidden"/>
                                      </p:to>
                                    </p:set>
                                  </p:childTnLst>
                                </p:cTn>
                              </p:par>
                              <p:par>
                                <p:cTn id="35" presetID="10" presetClass="exit" presetSubtype="0" fill="hold" grpId="1" nodeType="withEffect">
                                  <p:stCondLst>
                                    <p:cond delay="0"/>
                                  </p:stCondLst>
                                  <p:childTnLst>
                                    <p:animEffect transition="out" filter="fade">
                                      <p:cBhvr>
                                        <p:cTn id="36" dur="500"/>
                                        <p:tgtEl>
                                          <p:spTgt spid="10"/>
                                        </p:tgtEl>
                                      </p:cBhvr>
                                    </p:animEffect>
                                    <p:set>
                                      <p:cBhvr>
                                        <p:cTn id="37" dur="1" fill="hold">
                                          <p:stCondLst>
                                            <p:cond delay="499"/>
                                          </p:stCondLst>
                                        </p:cTn>
                                        <p:tgtEl>
                                          <p:spTgt spid="10"/>
                                        </p:tgtEl>
                                        <p:attrNameLst>
                                          <p:attrName>style.visibility</p:attrName>
                                        </p:attrNameLst>
                                      </p:cBhvr>
                                      <p:to>
                                        <p:strVal val="hidden"/>
                                      </p:to>
                                    </p:set>
                                  </p:childTnLst>
                                </p:cTn>
                              </p:par>
                              <p:par>
                                <p:cTn id="38" presetID="10" presetClass="exit" presetSubtype="0" fill="hold" nodeType="withEffect">
                                  <p:stCondLst>
                                    <p:cond delay="0"/>
                                  </p:stCondLst>
                                  <p:childTnLst>
                                    <p:animEffect transition="out" filter="fade">
                                      <p:cBhvr>
                                        <p:cTn id="39" dur="500"/>
                                        <p:tgtEl>
                                          <p:spTgt spid="16"/>
                                        </p:tgtEl>
                                      </p:cBhvr>
                                    </p:animEffect>
                                    <p:set>
                                      <p:cBhvr>
                                        <p:cTn id="40" dur="1" fill="hold">
                                          <p:stCondLst>
                                            <p:cond delay="499"/>
                                          </p:stCondLst>
                                        </p:cTn>
                                        <p:tgtEl>
                                          <p:spTgt spid="16"/>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9"/>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p:bldP spid="8" grpId="0" animBg="1"/>
      <p:bldP spid="8" grpId="1" animBg="1"/>
      <p:bldP spid="10" grpId="0"/>
      <p:bldP spid="10" grpId="1"/>
      <p:bldP spid="17" grpId="0" animBg="1"/>
      <p:bldP spid="1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Unlock(item)</a:t>
            </a:r>
            <a:endParaRPr lang="en-IN" dirty="0"/>
          </a:p>
        </p:txBody>
      </p:sp>
      <p:sp>
        <p:nvSpPr>
          <p:cNvPr id="3" name="Content Placeholder 2"/>
          <p:cNvSpPr>
            <a:spLocks noGrp="1"/>
          </p:cNvSpPr>
          <p:nvPr>
            <p:ph idx="1"/>
          </p:nvPr>
        </p:nvSpPr>
        <p:spPr/>
        <p:txBody>
          <a:bodyPr/>
          <a:lstStyle/>
          <a:p>
            <a:r>
              <a:rPr lang="en-US" dirty="0"/>
              <a:t>After performing the operations on a item the transaction must unlock the item so that other transactions can use the item.</a:t>
            </a:r>
            <a:endParaRPr lang="en-IN" dirty="0"/>
          </a:p>
        </p:txBody>
      </p:sp>
    </p:spTree>
    <p:extLst>
      <p:ext uri="{BB962C8B-B14F-4D97-AF65-F5344CB8AC3E}">
        <p14:creationId xmlns:p14="http://schemas.microsoft.com/office/powerpoint/2010/main" val="414253636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3200"/>
            <a:ext cx="8229600" cy="1143000"/>
          </a:xfrm>
        </p:spPr>
        <p:txBody>
          <a:bodyPr>
            <a:normAutofit fontScale="90000"/>
          </a:bodyPr>
          <a:lstStyle/>
          <a:p>
            <a:r>
              <a:rPr lang="en-US" dirty="0"/>
              <a:t>Preventing Loss Update Problem using Locks</a:t>
            </a:r>
            <a:endParaRPr lang="en-IN" dirty="0"/>
          </a:p>
        </p:txBody>
      </p:sp>
    </p:spTree>
    <p:extLst>
      <p:ext uri="{BB962C8B-B14F-4D97-AF65-F5344CB8AC3E}">
        <p14:creationId xmlns:p14="http://schemas.microsoft.com/office/powerpoint/2010/main" val="6022653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626583695"/>
              </p:ext>
            </p:extLst>
          </p:nvPr>
        </p:nvGraphicFramePr>
        <p:xfrm>
          <a:off x="152400" y="218803"/>
          <a:ext cx="6775768" cy="6202680"/>
        </p:xfrm>
        <a:graphic>
          <a:graphicData uri="http://schemas.openxmlformats.org/drawingml/2006/table">
            <a:tbl>
              <a:tblPr firstRow="1" bandRow="1">
                <a:tableStyleId>{5C22544A-7EE6-4342-B048-85BDC9FD1C3A}</a:tableStyleId>
              </a:tblPr>
              <a:tblGrid>
                <a:gridCol w="1289368">
                  <a:extLst>
                    <a:ext uri="{9D8B030D-6E8A-4147-A177-3AD203B41FA5}">
                      <a16:colId xmlns="" xmlns:a16="http://schemas.microsoft.com/office/drawing/2014/main" val="20000"/>
                    </a:ext>
                  </a:extLst>
                </a:gridCol>
                <a:gridCol w="2743200">
                  <a:extLst>
                    <a:ext uri="{9D8B030D-6E8A-4147-A177-3AD203B41FA5}">
                      <a16:colId xmlns="" xmlns:a16="http://schemas.microsoft.com/office/drawing/2014/main" val="20001"/>
                    </a:ext>
                  </a:extLst>
                </a:gridCol>
                <a:gridCol w="2743200">
                  <a:extLst>
                    <a:ext uri="{9D8B030D-6E8A-4147-A177-3AD203B41FA5}">
                      <a16:colId xmlns="" xmlns:a16="http://schemas.microsoft.com/office/drawing/2014/main" val="20002"/>
                    </a:ext>
                  </a:extLst>
                </a:gridCol>
              </a:tblGrid>
              <a:tr h="370840">
                <a:tc>
                  <a:txBody>
                    <a:bodyPr/>
                    <a:lstStyle/>
                    <a:p>
                      <a:r>
                        <a:rPr lang="en-US" dirty="0"/>
                        <a:t>Timestamp</a:t>
                      </a:r>
                      <a:endParaRPr lang="en-IN" dirty="0"/>
                    </a:p>
                  </a:txBody>
                  <a:tcPr/>
                </a:tc>
                <a:tc>
                  <a:txBody>
                    <a:bodyPr/>
                    <a:lstStyle/>
                    <a:p>
                      <a:r>
                        <a:rPr lang="en-US" dirty="0"/>
                        <a:t>Transaction T1</a:t>
                      </a:r>
                      <a:endParaRPr lang="en-IN" dirty="0"/>
                    </a:p>
                  </a:txBody>
                  <a:tcPr/>
                </a:tc>
                <a:tc>
                  <a:txBody>
                    <a:bodyPr/>
                    <a:lstStyle/>
                    <a:p>
                      <a:r>
                        <a:rPr lang="en-US" dirty="0"/>
                        <a:t>Transaction T2</a:t>
                      </a:r>
                      <a:endParaRPr lang="en-IN" dirty="0"/>
                    </a:p>
                  </a:txBody>
                  <a:tcPr/>
                </a:tc>
                <a:extLst>
                  <a:ext uri="{0D108BD9-81ED-4DB2-BD59-A6C34878D82A}">
                    <a16:rowId xmlns=""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ts1</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t>Begin Transaction</a:t>
                      </a:r>
                      <a:r>
                        <a:rPr lang="en-US" b="1" baseline="0" dirty="0"/>
                        <a:t> </a:t>
                      </a:r>
                    </a:p>
                  </a:txBody>
                  <a:tcPr/>
                </a:tc>
                <a:tc>
                  <a:txBody>
                    <a:bodyPr/>
                    <a:lstStyle/>
                    <a:p>
                      <a:endParaRPr lang="en-IN" dirty="0"/>
                    </a:p>
                  </a:txBody>
                  <a:tcPr/>
                </a:tc>
                <a:extLst>
                  <a:ext uri="{0D108BD9-81ED-4DB2-BD59-A6C34878D82A}">
                    <a16:rowId xmlns=""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ts2</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err="1"/>
                        <a:t>Write_Lock</a:t>
                      </a:r>
                      <a:r>
                        <a:rPr lang="en-US" b="1" dirty="0"/>
                        <a:t>(A)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1" baseline="0" dirty="0"/>
                    </a:p>
                  </a:txBody>
                  <a:tcPr/>
                </a:tc>
                <a:extLst>
                  <a:ext uri="{0D108BD9-81ED-4DB2-BD59-A6C34878D82A}">
                    <a16:rowId xmlns=""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ts3</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t>Read</a:t>
                      </a:r>
                      <a:r>
                        <a:rPr lang="en-US" b="1" baseline="0" dirty="0"/>
                        <a:t> Balance (A)</a:t>
                      </a:r>
                      <a:endParaRPr lang="en-US"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t>Begin Transaction</a:t>
                      </a:r>
                      <a:r>
                        <a:rPr lang="en-US" b="1" baseline="0" dirty="0"/>
                        <a:t> </a:t>
                      </a:r>
                    </a:p>
                  </a:txBody>
                  <a:tcPr/>
                </a:tc>
                <a:extLst>
                  <a:ext uri="{0D108BD9-81ED-4DB2-BD59-A6C34878D82A}">
                    <a16:rowId xmlns=""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ts4</a:t>
                      </a:r>
                      <a:endParaRPr lang="en-IN" dirty="0"/>
                    </a:p>
                  </a:txBody>
                  <a:tcPr/>
                </a:tc>
                <a:tc>
                  <a:txBody>
                    <a:bodyPr/>
                    <a:lstStyle/>
                    <a:p>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FF0000"/>
                          </a:solidFill>
                        </a:rPr>
                        <a:t>Read Balance (A) – Not allowed Because Of Lock</a:t>
                      </a:r>
                    </a:p>
                  </a:txBody>
                  <a:tcPr/>
                </a:tc>
                <a:extLst>
                  <a:ext uri="{0D108BD9-81ED-4DB2-BD59-A6C34878D82A}">
                    <a16:rowId xmlns=""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ts5</a:t>
                      </a:r>
                      <a:endParaRPr lang="en-IN" dirty="0"/>
                    </a:p>
                  </a:txBody>
                  <a:tcPr/>
                </a:tc>
                <a:tc>
                  <a:txBody>
                    <a:bodyPr/>
                    <a:lstStyle/>
                    <a:p>
                      <a:r>
                        <a:rPr lang="en-US" b="1" dirty="0"/>
                        <a:t>Compute Balance(A)-100</a:t>
                      </a:r>
                      <a:endParaRPr lang="en-IN" b="1" dirty="0"/>
                    </a:p>
                  </a:txBody>
                  <a:tcPr/>
                </a:tc>
                <a:tc>
                  <a:txBody>
                    <a:bodyPr/>
                    <a:lstStyle/>
                    <a:p>
                      <a:r>
                        <a:rPr lang="en-US" b="1" dirty="0">
                          <a:solidFill>
                            <a:srgbClr val="FF0000"/>
                          </a:solidFill>
                        </a:rPr>
                        <a:t>Wait</a:t>
                      </a:r>
                      <a:endParaRPr lang="en-IN" b="1" dirty="0">
                        <a:solidFill>
                          <a:srgbClr val="FF0000"/>
                        </a:solidFill>
                      </a:endParaRPr>
                    </a:p>
                  </a:txBody>
                  <a:tcPr/>
                </a:tc>
                <a:extLst>
                  <a:ext uri="{0D108BD9-81ED-4DB2-BD59-A6C34878D82A}">
                    <a16:rowId xmlns="" xmlns:a16="http://schemas.microsoft.com/office/drawing/2014/main" val="1000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ts6</a:t>
                      </a:r>
                      <a:endParaRPr lang="en-IN" dirty="0"/>
                    </a:p>
                  </a:txBody>
                  <a:tcPr/>
                </a:tc>
                <a:tc>
                  <a:txBody>
                    <a:bodyPr/>
                    <a:lstStyle/>
                    <a:p>
                      <a:r>
                        <a:rPr lang="en-US" b="1" dirty="0"/>
                        <a:t>Write Balance (A)</a:t>
                      </a:r>
                      <a:endParaRPr lang="en-IN"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FF0000"/>
                          </a:solidFill>
                        </a:rPr>
                        <a:t>Wait</a:t>
                      </a:r>
                    </a:p>
                  </a:txBody>
                  <a:tcPr/>
                </a:tc>
                <a:extLst>
                  <a:ext uri="{0D108BD9-81ED-4DB2-BD59-A6C34878D82A}">
                    <a16:rowId xmlns="" xmlns:a16="http://schemas.microsoft.com/office/drawing/2014/main" val="10006"/>
                  </a:ext>
                </a:extLst>
              </a:tr>
              <a:tr h="370840">
                <a:tc>
                  <a:txBody>
                    <a:bodyPr/>
                    <a:lstStyle/>
                    <a:p>
                      <a:r>
                        <a:rPr lang="en-US" dirty="0"/>
                        <a:t>ts7</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t>Unlock</a:t>
                      </a:r>
                      <a:r>
                        <a:rPr lang="en-US" b="1" baseline="0" dirty="0"/>
                        <a:t> (A)</a:t>
                      </a:r>
                      <a:endParaRPr lang="en-US" b="1" dirty="0"/>
                    </a:p>
                  </a:txBody>
                  <a:tcPr/>
                </a:tc>
                <a:tc>
                  <a:txBody>
                    <a:bodyPr/>
                    <a:lstStyle/>
                    <a:p>
                      <a:r>
                        <a:rPr lang="en-US" b="1" dirty="0">
                          <a:solidFill>
                            <a:srgbClr val="FF0000"/>
                          </a:solidFill>
                        </a:rPr>
                        <a:t>Wait</a:t>
                      </a:r>
                      <a:endParaRPr lang="en-IN" b="1" dirty="0">
                        <a:solidFill>
                          <a:srgbClr val="FF0000"/>
                        </a:solidFill>
                      </a:endParaRPr>
                    </a:p>
                  </a:txBody>
                  <a:tcPr/>
                </a:tc>
                <a:extLst>
                  <a:ext uri="{0D108BD9-81ED-4DB2-BD59-A6C34878D82A}">
                    <a16:rowId xmlns="" xmlns:a16="http://schemas.microsoft.com/office/drawing/2014/main" val="10007"/>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ts8</a:t>
                      </a:r>
                      <a:endParaRPr lang="en-IN" dirty="0"/>
                    </a:p>
                  </a:txBody>
                  <a:tcPr/>
                </a:tc>
                <a:tc>
                  <a:txBody>
                    <a:bodyPr/>
                    <a:lstStyle/>
                    <a:p>
                      <a:endParaRPr lang="en-IN" dirty="0"/>
                    </a:p>
                  </a:txBody>
                  <a:tcPr/>
                </a:tc>
                <a:tc>
                  <a:txBody>
                    <a:bodyPr/>
                    <a:lstStyle/>
                    <a:p>
                      <a:r>
                        <a:rPr lang="en-US" b="1" dirty="0" err="1"/>
                        <a:t>Write_Lock</a:t>
                      </a:r>
                      <a:r>
                        <a:rPr lang="en-US" b="1" dirty="0"/>
                        <a:t>(A)</a:t>
                      </a:r>
                      <a:endParaRPr lang="en-IN" b="1" dirty="0"/>
                    </a:p>
                  </a:txBody>
                  <a:tcPr/>
                </a:tc>
                <a:extLst>
                  <a:ext uri="{0D108BD9-81ED-4DB2-BD59-A6C34878D82A}">
                    <a16:rowId xmlns="" xmlns:a16="http://schemas.microsoft.com/office/drawing/2014/main" val="10008"/>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ts9</a:t>
                      </a:r>
                      <a:endParaRPr lang="en-IN" dirty="0"/>
                    </a:p>
                  </a:txBody>
                  <a:tcPr/>
                </a:tc>
                <a:tc>
                  <a:txBody>
                    <a:bodyPr/>
                    <a:lstStyle/>
                    <a:p>
                      <a:pPr marL="0" indent="0">
                        <a:buNone/>
                      </a:pPr>
                      <a:endParaRPr lang="en-US" b="1" dirty="0"/>
                    </a:p>
                  </a:txBody>
                  <a:tcPr/>
                </a:tc>
                <a:tc>
                  <a:txBody>
                    <a:bodyPr/>
                    <a:lstStyle/>
                    <a:p>
                      <a:r>
                        <a:rPr lang="en-US" b="1" dirty="0"/>
                        <a:t>READ</a:t>
                      </a:r>
                      <a:r>
                        <a:rPr lang="en-US" b="1" baseline="0" dirty="0"/>
                        <a:t> Balance (A)</a:t>
                      </a:r>
                      <a:endParaRPr lang="en-US" b="1" dirty="0"/>
                    </a:p>
                  </a:txBody>
                  <a:tcPr/>
                </a:tc>
                <a:extLst>
                  <a:ext uri="{0D108BD9-81ED-4DB2-BD59-A6C34878D82A}">
                    <a16:rowId xmlns="" xmlns:a16="http://schemas.microsoft.com/office/drawing/2014/main" val="10009"/>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ts10</a:t>
                      </a:r>
                      <a:endParaRPr lang="en-IN" dirty="0"/>
                    </a:p>
                  </a:txBody>
                  <a:tcPr/>
                </a:tc>
                <a:tc>
                  <a:txBody>
                    <a:bodyPr/>
                    <a:lstStyle/>
                    <a:p>
                      <a:r>
                        <a:rPr lang="en-US" b="1" dirty="0" err="1"/>
                        <a:t>Write_LOCK</a:t>
                      </a:r>
                      <a:r>
                        <a:rPr lang="en-US" b="1" dirty="0"/>
                        <a:t>(B)</a:t>
                      </a:r>
                      <a:endParaRPr lang="en-IN" b="1" dirty="0"/>
                    </a:p>
                  </a:txBody>
                  <a:tcPr/>
                </a:tc>
                <a:tc>
                  <a:txBody>
                    <a:bodyPr/>
                    <a:lstStyle/>
                    <a:p>
                      <a:endParaRPr lang="en-IN" b="1" dirty="0"/>
                    </a:p>
                  </a:txBody>
                  <a:tcPr/>
                </a:tc>
                <a:extLst>
                  <a:ext uri="{0D108BD9-81ED-4DB2-BD59-A6C34878D82A}">
                    <a16:rowId xmlns="" xmlns:a16="http://schemas.microsoft.com/office/drawing/2014/main" val="1001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ts11</a:t>
                      </a:r>
                      <a:endParaRPr lang="en-IN" dirty="0"/>
                    </a:p>
                  </a:txBody>
                  <a:tcPr/>
                </a:tc>
                <a:tc>
                  <a:txBody>
                    <a:bodyPr/>
                    <a:lstStyle/>
                    <a:p>
                      <a:pPr marL="0" indent="0">
                        <a:buNone/>
                      </a:pPr>
                      <a:r>
                        <a:rPr lang="en-US" b="1" dirty="0"/>
                        <a:t>READ Balance (B)</a:t>
                      </a:r>
                    </a:p>
                  </a:txBody>
                  <a:tcPr/>
                </a:tc>
                <a:tc>
                  <a:txBody>
                    <a:bodyPr/>
                    <a:lstStyle/>
                    <a:p>
                      <a:endParaRPr lang="en-IN" b="1" dirty="0"/>
                    </a:p>
                  </a:txBody>
                  <a:tcPr/>
                </a:tc>
                <a:extLst>
                  <a:ext uri="{0D108BD9-81ED-4DB2-BD59-A6C34878D82A}">
                    <a16:rowId xmlns="" xmlns:a16="http://schemas.microsoft.com/office/drawing/2014/main" val="1001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ts12</a:t>
                      </a:r>
                      <a:endParaRPr lang="en-IN" dirty="0"/>
                    </a:p>
                  </a:txBody>
                  <a:tcPr/>
                </a:tc>
                <a:tc>
                  <a:txBody>
                    <a:bodyPr/>
                    <a:lstStyle/>
                    <a:p>
                      <a:r>
                        <a:rPr lang="en-US" b="1" dirty="0"/>
                        <a:t>Compute Balance(B)+100</a:t>
                      </a:r>
                      <a:endParaRPr lang="en-IN"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b="1" dirty="0"/>
                    </a:p>
                  </a:txBody>
                  <a:tcPr/>
                </a:tc>
                <a:extLst>
                  <a:ext uri="{0D108BD9-81ED-4DB2-BD59-A6C34878D82A}">
                    <a16:rowId xmlns="" xmlns:a16="http://schemas.microsoft.com/office/drawing/2014/main" val="1001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ts13</a:t>
                      </a:r>
                      <a:endParaRPr lang="en-IN" dirty="0"/>
                    </a:p>
                  </a:txBody>
                  <a:tcPr/>
                </a:tc>
                <a:tc>
                  <a:txBody>
                    <a:bodyPr/>
                    <a:lstStyle/>
                    <a:p>
                      <a:pPr marL="0" indent="0">
                        <a:buNone/>
                      </a:pPr>
                      <a:endParaRPr lang="en-IN" b="1" dirty="0"/>
                    </a:p>
                  </a:txBody>
                  <a:tcPr/>
                </a:tc>
                <a:tc>
                  <a:txBody>
                    <a:bodyPr/>
                    <a:lstStyle/>
                    <a:p>
                      <a:r>
                        <a:rPr lang="en-US" b="1" dirty="0"/>
                        <a:t>Compute</a:t>
                      </a:r>
                      <a:r>
                        <a:rPr lang="en-US" b="1" baseline="0" dirty="0"/>
                        <a:t> Balance(A)-50</a:t>
                      </a:r>
                      <a:endParaRPr lang="en-IN" b="1" dirty="0"/>
                    </a:p>
                  </a:txBody>
                  <a:tcPr/>
                </a:tc>
                <a:extLst>
                  <a:ext uri="{0D108BD9-81ED-4DB2-BD59-A6C34878D82A}">
                    <a16:rowId xmlns="" xmlns:a16="http://schemas.microsoft.com/office/drawing/2014/main" val="10013"/>
                  </a:ext>
                </a:extLst>
              </a:tr>
              <a:tr h="370840">
                <a:tc>
                  <a:txBody>
                    <a:bodyPr/>
                    <a:lstStyle/>
                    <a:p>
                      <a:r>
                        <a:rPr lang="en-US" dirty="0"/>
                        <a:t>ts14</a:t>
                      </a:r>
                      <a:endParaRPr lang="en-IN" dirty="0"/>
                    </a:p>
                  </a:txBody>
                  <a:tcPr/>
                </a:tc>
                <a:tc>
                  <a:txBody>
                    <a:bodyPr/>
                    <a:lstStyle/>
                    <a:p>
                      <a:endParaRPr lang="en-IN" dirty="0"/>
                    </a:p>
                  </a:txBody>
                  <a:tcPr/>
                </a:tc>
                <a:tc>
                  <a:txBody>
                    <a:bodyPr/>
                    <a:lstStyle/>
                    <a:p>
                      <a:r>
                        <a:rPr lang="en-US" b="1" dirty="0"/>
                        <a:t>Write Balance(A)</a:t>
                      </a:r>
                    </a:p>
                  </a:txBody>
                  <a:tcPr/>
                </a:tc>
                <a:extLst>
                  <a:ext uri="{0D108BD9-81ED-4DB2-BD59-A6C34878D82A}">
                    <a16:rowId xmlns="" xmlns:a16="http://schemas.microsoft.com/office/drawing/2014/main" val="10014"/>
                  </a:ext>
                </a:extLst>
              </a:tr>
              <a:tr h="370840">
                <a:tc>
                  <a:txBody>
                    <a:bodyPr/>
                    <a:lstStyle/>
                    <a:p>
                      <a:r>
                        <a:rPr lang="en-US" dirty="0"/>
                        <a:t>ts15</a:t>
                      </a:r>
                      <a:endParaRPr lang="en-IN" dirty="0"/>
                    </a:p>
                  </a:txBody>
                  <a:tcPr/>
                </a:tc>
                <a:tc>
                  <a:txBody>
                    <a:bodyPr/>
                    <a:lstStyle/>
                    <a:p>
                      <a:endParaRPr lang="en-IN" dirty="0"/>
                    </a:p>
                  </a:txBody>
                  <a:tcPr/>
                </a:tc>
                <a:tc>
                  <a:txBody>
                    <a:bodyPr/>
                    <a:lstStyle/>
                    <a:p>
                      <a:r>
                        <a:rPr lang="en-US" b="1" dirty="0"/>
                        <a:t>Unlock (A)</a:t>
                      </a:r>
                      <a:endParaRPr lang="en-IN" b="1" dirty="0"/>
                    </a:p>
                  </a:txBody>
                  <a:tcPr/>
                </a:tc>
                <a:extLst>
                  <a:ext uri="{0D108BD9-81ED-4DB2-BD59-A6C34878D82A}">
                    <a16:rowId xmlns="" xmlns:a16="http://schemas.microsoft.com/office/drawing/2014/main" val="10015"/>
                  </a:ext>
                </a:extLst>
              </a:tr>
            </a:tbl>
          </a:graphicData>
        </a:graphic>
      </p:graphicFrame>
      <p:sp>
        <p:nvSpPr>
          <p:cNvPr id="5" name="Rectangle 4"/>
          <p:cNvSpPr/>
          <p:nvPr/>
        </p:nvSpPr>
        <p:spPr>
          <a:xfrm>
            <a:off x="7162800" y="2057400"/>
            <a:ext cx="16002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a:p>
            <a:pPr algn="ctr"/>
            <a:r>
              <a:rPr lang="en-US" dirty="0"/>
              <a:t>Balance :500</a:t>
            </a:r>
            <a:endParaRPr lang="en-IN" dirty="0"/>
          </a:p>
        </p:txBody>
      </p:sp>
      <p:sp>
        <p:nvSpPr>
          <p:cNvPr id="6" name="Rectangle 5"/>
          <p:cNvSpPr/>
          <p:nvPr/>
        </p:nvSpPr>
        <p:spPr>
          <a:xfrm>
            <a:off x="7142843" y="3320143"/>
            <a:ext cx="16002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a:p>
            <a:pPr algn="ctr"/>
            <a:r>
              <a:rPr lang="en-US" dirty="0"/>
              <a:t>Balance :100</a:t>
            </a:r>
            <a:endParaRPr lang="en-IN" dirty="0"/>
          </a:p>
        </p:txBody>
      </p:sp>
      <p:sp>
        <p:nvSpPr>
          <p:cNvPr id="7" name="Rectangle 6"/>
          <p:cNvSpPr/>
          <p:nvPr/>
        </p:nvSpPr>
        <p:spPr>
          <a:xfrm>
            <a:off x="7199086" y="4648200"/>
            <a:ext cx="16002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a:p>
            <a:pPr algn="ctr"/>
            <a:r>
              <a:rPr lang="en-US" dirty="0"/>
              <a:t>Balance : 1000 </a:t>
            </a:r>
            <a:endParaRPr lang="en-IN" dirty="0"/>
          </a:p>
        </p:txBody>
      </p:sp>
    </p:spTree>
    <p:extLst>
      <p:ext uri="{BB962C8B-B14F-4D97-AF65-F5344CB8AC3E}">
        <p14:creationId xmlns:p14="http://schemas.microsoft.com/office/powerpoint/2010/main" val="66178585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4262829506"/>
              </p:ext>
            </p:extLst>
          </p:nvPr>
        </p:nvGraphicFramePr>
        <p:xfrm>
          <a:off x="152400" y="218803"/>
          <a:ext cx="6775768" cy="5958477"/>
        </p:xfrm>
        <a:graphic>
          <a:graphicData uri="http://schemas.openxmlformats.org/drawingml/2006/table">
            <a:tbl>
              <a:tblPr firstRow="1" bandRow="1">
                <a:tableStyleId>{5C22544A-7EE6-4342-B048-85BDC9FD1C3A}</a:tableStyleId>
              </a:tblPr>
              <a:tblGrid>
                <a:gridCol w="1289368">
                  <a:extLst>
                    <a:ext uri="{9D8B030D-6E8A-4147-A177-3AD203B41FA5}">
                      <a16:colId xmlns="" xmlns:a16="http://schemas.microsoft.com/office/drawing/2014/main" val="20000"/>
                    </a:ext>
                  </a:extLst>
                </a:gridCol>
                <a:gridCol w="2743200">
                  <a:extLst>
                    <a:ext uri="{9D8B030D-6E8A-4147-A177-3AD203B41FA5}">
                      <a16:colId xmlns="" xmlns:a16="http://schemas.microsoft.com/office/drawing/2014/main" val="20001"/>
                    </a:ext>
                  </a:extLst>
                </a:gridCol>
                <a:gridCol w="2743200">
                  <a:extLst>
                    <a:ext uri="{9D8B030D-6E8A-4147-A177-3AD203B41FA5}">
                      <a16:colId xmlns="" xmlns:a16="http://schemas.microsoft.com/office/drawing/2014/main" val="20002"/>
                    </a:ext>
                  </a:extLst>
                </a:gridCol>
              </a:tblGrid>
              <a:tr h="370840">
                <a:tc>
                  <a:txBody>
                    <a:bodyPr/>
                    <a:lstStyle/>
                    <a:p>
                      <a:r>
                        <a:rPr lang="en-US" dirty="0"/>
                        <a:t>Timestamp</a:t>
                      </a:r>
                      <a:endParaRPr lang="en-IN" dirty="0"/>
                    </a:p>
                  </a:txBody>
                  <a:tcPr/>
                </a:tc>
                <a:tc>
                  <a:txBody>
                    <a:bodyPr/>
                    <a:lstStyle/>
                    <a:p>
                      <a:r>
                        <a:rPr lang="en-US" dirty="0"/>
                        <a:t>Transaction T1</a:t>
                      </a:r>
                      <a:endParaRPr lang="en-IN" dirty="0"/>
                    </a:p>
                  </a:txBody>
                  <a:tcPr/>
                </a:tc>
                <a:tc>
                  <a:txBody>
                    <a:bodyPr/>
                    <a:lstStyle/>
                    <a:p>
                      <a:r>
                        <a:rPr lang="en-US" dirty="0"/>
                        <a:t>Transaction T2</a:t>
                      </a:r>
                      <a:endParaRPr lang="en-IN" dirty="0"/>
                    </a:p>
                  </a:txBody>
                  <a:tcPr/>
                </a:tc>
                <a:extLst>
                  <a:ext uri="{0D108BD9-81ED-4DB2-BD59-A6C34878D82A}">
                    <a16:rowId xmlns=""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ts1</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a:t>Write Balance (B)</a:t>
                      </a:r>
                    </a:p>
                  </a:txBody>
                  <a:tcPr/>
                </a:tc>
                <a:tc>
                  <a:txBody>
                    <a:bodyPr/>
                    <a:lstStyle/>
                    <a:p>
                      <a:endParaRPr lang="en-IN" dirty="0"/>
                    </a:p>
                  </a:txBody>
                  <a:tcPr/>
                </a:tc>
                <a:extLst>
                  <a:ext uri="{0D108BD9-81ED-4DB2-BD59-A6C34878D82A}">
                    <a16:rowId xmlns=""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ts2</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t>Unlock(B)</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1" baseline="0" dirty="0"/>
                    </a:p>
                  </a:txBody>
                  <a:tcPr/>
                </a:tc>
                <a:extLst>
                  <a:ext uri="{0D108BD9-81ED-4DB2-BD59-A6C34878D82A}">
                    <a16:rowId xmlns=""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ts3</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err="1"/>
                        <a:t>Write_Lock</a:t>
                      </a:r>
                      <a:r>
                        <a:rPr lang="en-US" b="1" baseline="0" dirty="0"/>
                        <a:t>(C)</a:t>
                      </a:r>
                    </a:p>
                  </a:txBody>
                  <a:tcPr/>
                </a:tc>
                <a:extLst>
                  <a:ext uri="{0D108BD9-81ED-4DB2-BD59-A6C34878D82A}">
                    <a16:rowId xmlns=""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ts4</a:t>
                      </a:r>
                      <a:endParaRPr lang="en-IN" dirty="0"/>
                    </a:p>
                  </a:txBody>
                  <a:tcPr/>
                </a:tc>
                <a:tc>
                  <a:txBody>
                    <a:bodyPr/>
                    <a:lstStyle/>
                    <a:p>
                      <a:endParaRPr lang="en-IN"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solidFill>
                            <a:schemeClr val="tx1"/>
                          </a:solidFill>
                        </a:rPr>
                        <a:t>Read Balance(C)</a:t>
                      </a:r>
                    </a:p>
                  </a:txBody>
                  <a:tcPr/>
                </a:tc>
                <a:extLst>
                  <a:ext uri="{0D108BD9-81ED-4DB2-BD59-A6C34878D82A}">
                    <a16:rowId xmlns=""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ts5</a:t>
                      </a:r>
                      <a:endParaRPr lang="en-IN" dirty="0"/>
                    </a:p>
                  </a:txBody>
                  <a:tcPr/>
                </a:tc>
                <a:tc>
                  <a:txBody>
                    <a:bodyPr/>
                    <a:lstStyle/>
                    <a:p>
                      <a:endParaRPr lang="en-IN" b="1" dirty="0">
                        <a:solidFill>
                          <a:schemeClr val="tx1"/>
                        </a:solidFill>
                      </a:endParaRPr>
                    </a:p>
                  </a:txBody>
                  <a:tcPr/>
                </a:tc>
                <a:tc>
                  <a:txBody>
                    <a:bodyPr/>
                    <a:lstStyle/>
                    <a:p>
                      <a:r>
                        <a:rPr lang="en-US" b="1" dirty="0">
                          <a:solidFill>
                            <a:schemeClr val="tx1"/>
                          </a:solidFill>
                        </a:rPr>
                        <a:t>Compute</a:t>
                      </a:r>
                      <a:r>
                        <a:rPr lang="en-US" b="1" baseline="0" dirty="0">
                          <a:solidFill>
                            <a:schemeClr val="tx1"/>
                          </a:solidFill>
                        </a:rPr>
                        <a:t> Balance(C)+50</a:t>
                      </a:r>
                      <a:endParaRPr lang="en-IN" b="1" dirty="0">
                        <a:solidFill>
                          <a:schemeClr val="tx1"/>
                        </a:solidFill>
                      </a:endParaRPr>
                    </a:p>
                  </a:txBody>
                  <a:tcPr/>
                </a:tc>
                <a:extLst>
                  <a:ext uri="{0D108BD9-81ED-4DB2-BD59-A6C34878D82A}">
                    <a16:rowId xmlns="" xmlns:a16="http://schemas.microsoft.com/office/drawing/2014/main" val="1000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ts6</a:t>
                      </a:r>
                      <a:endParaRPr lang="en-IN" dirty="0"/>
                    </a:p>
                  </a:txBody>
                  <a:tcPr/>
                </a:tc>
                <a:tc>
                  <a:txBody>
                    <a:bodyPr/>
                    <a:lstStyle/>
                    <a:p>
                      <a:endParaRPr lang="en-IN" b="1"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solidFill>
                            <a:schemeClr val="tx1"/>
                          </a:solidFill>
                        </a:rPr>
                        <a:t>Write</a:t>
                      </a:r>
                      <a:r>
                        <a:rPr lang="en-US" b="1" baseline="0" dirty="0">
                          <a:solidFill>
                            <a:schemeClr val="tx1"/>
                          </a:solidFill>
                        </a:rPr>
                        <a:t> Balance(C)</a:t>
                      </a:r>
                      <a:endParaRPr lang="en-US" b="1" dirty="0">
                        <a:solidFill>
                          <a:schemeClr val="tx1"/>
                        </a:solidFill>
                      </a:endParaRPr>
                    </a:p>
                  </a:txBody>
                  <a:tcPr/>
                </a:tc>
                <a:extLst>
                  <a:ext uri="{0D108BD9-81ED-4DB2-BD59-A6C34878D82A}">
                    <a16:rowId xmlns="" xmlns:a16="http://schemas.microsoft.com/office/drawing/2014/main" val="10006"/>
                  </a:ext>
                </a:extLst>
              </a:tr>
              <a:tr h="370840">
                <a:tc>
                  <a:txBody>
                    <a:bodyPr/>
                    <a:lstStyle/>
                    <a:p>
                      <a:r>
                        <a:rPr lang="en-US" dirty="0"/>
                        <a:t>ts7</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1" dirty="0">
                        <a:solidFill>
                          <a:schemeClr val="tx1"/>
                        </a:solidFill>
                      </a:endParaRPr>
                    </a:p>
                  </a:txBody>
                  <a:tcPr/>
                </a:tc>
                <a:tc>
                  <a:txBody>
                    <a:bodyPr/>
                    <a:lstStyle/>
                    <a:p>
                      <a:r>
                        <a:rPr lang="en-US" b="1" dirty="0">
                          <a:solidFill>
                            <a:schemeClr val="tx1"/>
                          </a:solidFill>
                        </a:rPr>
                        <a:t>Unlock (C)</a:t>
                      </a:r>
                      <a:endParaRPr lang="en-IN" b="1" dirty="0">
                        <a:solidFill>
                          <a:schemeClr val="tx1"/>
                        </a:solidFill>
                      </a:endParaRPr>
                    </a:p>
                  </a:txBody>
                  <a:tcPr/>
                </a:tc>
                <a:extLst>
                  <a:ext uri="{0D108BD9-81ED-4DB2-BD59-A6C34878D82A}">
                    <a16:rowId xmlns="" xmlns:a16="http://schemas.microsoft.com/office/drawing/2014/main" val="10007"/>
                  </a:ext>
                </a:extLst>
              </a:tr>
              <a:tr h="39587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ts8</a:t>
                      </a:r>
                      <a:endParaRPr lang="en-IN" dirty="0"/>
                    </a:p>
                  </a:txBody>
                  <a:tcPr/>
                </a:tc>
                <a:tc>
                  <a:txBody>
                    <a:bodyPr/>
                    <a:lstStyle/>
                    <a:p>
                      <a:r>
                        <a:rPr lang="en-US" b="1" dirty="0"/>
                        <a:t>Commit</a:t>
                      </a:r>
                      <a:endParaRPr lang="en-IN" b="1" dirty="0"/>
                    </a:p>
                  </a:txBody>
                  <a:tcPr/>
                </a:tc>
                <a:tc>
                  <a:txBody>
                    <a:bodyPr/>
                    <a:lstStyle/>
                    <a:p>
                      <a:endParaRPr lang="en-IN" b="1" dirty="0"/>
                    </a:p>
                  </a:txBody>
                  <a:tcPr/>
                </a:tc>
                <a:extLst>
                  <a:ext uri="{0D108BD9-81ED-4DB2-BD59-A6C34878D82A}">
                    <a16:rowId xmlns="" xmlns:a16="http://schemas.microsoft.com/office/drawing/2014/main" val="10008"/>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ts9</a:t>
                      </a:r>
                      <a:endParaRPr lang="en-IN" dirty="0"/>
                    </a:p>
                  </a:txBody>
                  <a:tcPr/>
                </a:tc>
                <a:tc>
                  <a:txBody>
                    <a:bodyPr/>
                    <a:lstStyle/>
                    <a:p>
                      <a:pPr marL="0" indent="0">
                        <a:buNone/>
                      </a:pPr>
                      <a:endParaRPr lang="en-US" b="1" dirty="0"/>
                    </a:p>
                  </a:txBody>
                  <a:tcPr/>
                </a:tc>
                <a:tc>
                  <a:txBody>
                    <a:bodyPr/>
                    <a:lstStyle/>
                    <a:p>
                      <a:r>
                        <a:rPr lang="en-US" b="1" dirty="0"/>
                        <a:t>Commit</a:t>
                      </a:r>
                    </a:p>
                  </a:txBody>
                  <a:tcPr/>
                </a:tc>
                <a:extLst>
                  <a:ext uri="{0D108BD9-81ED-4DB2-BD59-A6C34878D82A}">
                    <a16:rowId xmlns="" xmlns:a16="http://schemas.microsoft.com/office/drawing/2014/main" val="10009"/>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ts10</a:t>
                      </a:r>
                      <a:endParaRPr lang="en-IN" dirty="0"/>
                    </a:p>
                  </a:txBody>
                  <a:tcPr/>
                </a:tc>
                <a:tc>
                  <a:txBody>
                    <a:bodyPr/>
                    <a:lstStyle/>
                    <a:p>
                      <a:endParaRPr lang="en-IN" dirty="0"/>
                    </a:p>
                  </a:txBody>
                  <a:tcPr/>
                </a:tc>
                <a:tc>
                  <a:txBody>
                    <a:bodyPr/>
                    <a:lstStyle/>
                    <a:p>
                      <a:endParaRPr lang="en-IN" b="1" dirty="0"/>
                    </a:p>
                  </a:txBody>
                  <a:tcPr/>
                </a:tc>
                <a:extLst>
                  <a:ext uri="{0D108BD9-81ED-4DB2-BD59-A6C34878D82A}">
                    <a16:rowId xmlns="" xmlns:a16="http://schemas.microsoft.com/office/drawing/2014/main" val="1001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ts11</a:t>
                      </a:r>
                      <a:endParaRPr lang="en-IN" dirty="0"/>
                    </a:p>
                  </a:txBody>
                  <a:tcPr/>
                </a:tc>
                <a:tc>
                  <a:txBody>
                    <a:bodyPr/>
                    <a:lstStyle/>
                    <a:p>
                      <a:pPr marL="0" indent="0">
                        <a:buNone/>
                      </a:pPr>
                      <a:endParaRPr lang="en-US" b="1" dirty="0"/>
                    </a:p>
                  </a:txBody>
                  <a:tcPr/>
                </a:tc>
                <a:tc>
                  <a:txBody>
                    <a:bodyPr/>
                    <a:lstStyle/>
                    <a:p>
                      <a:endParaRPr lang="en-IN" b="1" dirty="0"/>
                    </a:p>
                  </a:txBody>
                  <a:tcPr/>
                </a:tc>
                <a:extLst>
                  <a:ext uri="{0D108BD9-81ED-4DB2-BD59-A6C34878D82A}">
                    <a16:rowId xmlns="" xmlns:a16="http://schemas.microsoft.com/office/drawing/2014/main" val="1001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ts12</a:t>
                      </a:r>
                      <a:endParaRPr lang="en-IN" dirty="0"/>
                    </a:p>
                  </a:txBody>
                  <a:tcPr/>
                </a:tc>
                <a:tc>
                  <a:txBody>
                    <a:bodyPr/>
                    <a:lstStyle/>
                    <a:p>
                      <a:endParaRPr lang="en-IN"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b="1" dirty="0"/>
                    </a:p>
                  </a:txBody>
                  <a:tcPr/>
                </a:tc>
                <a:extLst>
                  <a:ext uri="{0D108BD9-81ED-4DB2-BD59-A6C34878D82A}">
                    <a16:rowId xmlns="" xmlns:a16="http://schemas.microsoft.com/office/drawing/2014/main" val="1001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ts13</a:t>
                      </a:r>
                      <a:endParaRPr lang="en-IN" dirty="0"/>
                    </a:p>
                  </a:txBody>
                  <a:tcPr/>
                </a:tc>
                <a:tc>
                  <a:txBody>
                    <a:bodyPr/>
                    <a:lstStyle/>
                    <a:p>
                      <a:pPr marL="0" indent="0">
                        <a:buNone/>
                      </a:pPr>
                      <a:endParaRPr lang="en-IN" b="1" dirty="0"/>
                    </a:p>
                  </a:txBody>
                  <a:tcPr/>
                </a:tc>
                <a:tc>
                  <a:txBody>
                    <a:bodyPr/>
                    <a:lstStyle/>
                    <a:p>
                      <a:endParaRPr lang="en-IN" b="1" dirty="0"/>
                    </a:p>
                  </a:txBody>
                  <a:tcPr/>
                </a:tc>
                <a:extLst>
                  <a:ext uri="{0D108BD9-81ED-4DB2-BD59-A6C34878D82A}">
                    <a16:rowId xmlns="" xmlns:a16="http://schemas.microsoft.com/office/drawing/2014/main" val="10013"/>
                  </a:ext>
                </a:extLst>
              </a:tr>
              <a:tr h="370840">
                <a:tc>
                  <a:txBody>
                    <a:bodyPr/>
                    <a:lstStyle/>
                    <a:p>
                      <a:r>
                        <a:rPr lang="en-US" dirty="0"/>
                        <a:t>ts14</a:t>
                      </a:r>
                      <a:endParaRPr lang="en-IN" dirty="0"/>
                    </a:p>
                  </a:txBody>
                  <a:tcPr/>
                </a:tc>
                <a:tc>
                  <a:txBody>
                    <a:bodyPr/>
                    <a:lstStyle/>
                    <a:p>
                      <a:endParaRPr lang="en-IN" dirty="0"/>
                    </a:p>
                  </a:txBody>
                  <a:tcPr/>
                </a:tc>
                <a:tc>
                  <a:txBody>
                    <a:bodyPr/>
                    <a:lstStyle/>
                    <a:p>
                      <a:endParaRPr lang="en-US" b="1" dirty="0"/>
                    </a:p>
                  </a:txBody>
                  <a:tcPr/>
                </a:tc>
                <a:extLst>
                  <a:ext uri="{0D108BD9-81ED-4DB2-BD59-A6C34878D82A}">
                    <a16:rowId xmlns="" xmlns:a16="http://schemas.microsoft.com/office/drawing/2014/main" val="10014"/>
                  </a:ext>
                </a:extLst>
              </a:tr>
              <a:tr h="370840">
                <a:tc>
                  <a:txBody>
                    <a:bodyPr/>
                    <a:lstStyle/>
                    <a:p>
                      <a:r>
                        <a:rPr lang="en-US" dirty="0"/>
                        <a:t>ts15</a:t>
                      </a:r>
                      <a:endParaRPr lang="en-IN" dirty="0"/>
                    </a:p>
                  </a:txBody>
                  <a:tcPr/>
                </a:tc>
                <a:tc>
                  <a:txBody>
                    <a:bodyPr/>
                    <a:lstStyle/>
                    <a:p>
                      <a:endParaRPr lang="en-IN" dirty="0"/>
                    </a:p>
                  </a:txBody>
                  <a:tcPr/>
                </a:tc>
                <a:tc>
                  <a:txBody>
                    <a:bodyPr/>
                    <a:lstStyle/>
                    <a:p>
                      <a:endParaRPr lang="en-IN" b="1" dirty="0"/>
                    </a:p>
                  </a:txBody>
                  <a:tcPr/>
                </a:tc>
                <a:extLst>
                  <a:ext uri="{0D108BD9-81ED-4DB2-BD59-A6C34878D82A}">
                    <a16:rowId xmlns="" xmlns:a16="http://schemas.microsoft.com/office/drawing/2014/main" val="10015"/>
                  </a:ext>
                </a:extLst>
              </a:tr>
            </a:tbl>
          </a:graphicData>
        </a:graphic>
      </p:graphicFrame>
      <p:sp>
        <p:nvSpPr>
          <p:cNvPr id="5" name="Rectangle 4"/>
          <p:cNvSpPr/>
          <p:nvPr/>
        </p:nvSpPr>
        <p:spPr>
          <a:xfrm>
            <a:off x="7162800" y="2057400"/>
            <a:ext cx="16002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a:p>
            <a:pPr algn="ctr"/>
            <a:r>
              <a:rPr lang="en-US" dirty="0"/>
              <a:t>Balance :500</a:t>
            </a:r>
            <a:endParaRPr lang="en-IN" dirty="0"/>
          </a:p>
        </p:txBody>
      </p:sp>
      <p:sp>
        <p:nvSpPr>
          <p:cNvPr id="6" name="Rectangle 5"/>
          <p:cNvSpPr/>
          <p:nvPr/>
        </p:nvSpPr>
        <p:spPr>
          <a:xfrm>
            <a:off x="7142843" y="3320143"/>
            <a:ext cx="16002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a:p>
            <a:pPr algn="ctr"/>
            <a:r>
              <a:rPr lang="en-US" dirty="0"/>
              <a:t>Balance :100</a:t>
            </a:r>
            <a:endParaRPr lang="en-IN" dirty="0"/>
          </a:p>
        </p:txBody>
      </p:sp>
      <p:sp>
        <p:nvSpPr>
          <p:cNvPr id="7" name="Rectangle 6"/>
          <p:cNvSpPr/>
          <p:nvPr/>
        </p:nvSpPr>
        <p:spPr>
          <a:xfrm>
            <a:off x="7199086" y="4648200"/>
            <a:ext cx="16002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a:p>
            <a:pPr algn="ctr"/>
            <a:r>
              <a:rPr lang="en-US" dirty="0"/>
              <a:t>Balance : 1000 </a:t>
            </a:r>
            <a:endParaRPr lang="en-IN" dirty="0"/>
          </a:p>
        </p:txBody>
      </p:sp>
    </p:spTree>
    <p:extLst>
      <p:ext uri="{BB962C8B-B14F-4D97-AF65-F5344CB8AC3E}">
        <p14:creationId xmlns:p14="http://schemas.microsoft.com/office/powerpoint/2010/main" val="6126635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Transaction</a:t>
            </a:r>
            <a:endParaRPr lang="en-IN" dirty="0"/>
          </a:p>
        </p:txBody>
      </p:sp>
      <p:sp>
        <p:nvSpPr>
          <p:cNvPr id="3" name="Content Placeholder 2"/>
          <p:cNvSpPr>
            <a:spLocks noGrp="1"/>
          </p:cNvSpPr>
          <p:nvPr>
            <p:ph idx="1"/>
          </p:nvPr>
        </p:nvSpPr>
        <p:spPr/>
        <p:txBody>
          <a:bodyPr/>
          <a:lstStyle/>
          <a:p>
            <a:r>
              <a:rPr lang="en-US" dirty="0"/>
              <a:t>Fund Transfer </a:t>
            </a:r>
            <a:endParaRPr lang="en-IN" dirty="0"/>
          </a:p>
        </p:txBody>
      </p:sp>
      <p:sp>
        <p:nvSpPr>
          <p:cNvPr id="5" name="Rectangle 4"/>
          <p:cNvSpPr/>
          <p:nvPr/>
        </p:nvSpPr>
        <p:spPr>
          <a:xfrm>
            <a:off x="838200" y="2514600"/>
            <a:ext cx="20574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Account A </a:t>
            </a:r>
          </a:p>
          <a:p>
            <a:pPr algn="ctr"/>
            <a:r>
              <a:rPr lang="en-US" b="1" dirty="0"/>
              <a:t>Balance - 500</a:t>
            </a:r>
            <a:endParaRPr lang="en-IN" b="1" dirty="0"/>
          </a:p>
        </p:txBody>
      </p:sp>
      <p:sp>
        <p:nvSpPr>
          <p:cNvPr id="6" name="Rectangle 5"/>
          <p:cNvSpPr/>
          <p:nvPr/>
        </p:nvSpPr>
        <p:spPr>
          <a:xfrm>
            <a:off x="5867400" y="2514600"/>
            <a:ext cx="20574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Account  B </a:t>
            </a:r>
          </a:p>
          <a:p>
            <a:pPr algn="ctr"/>
            <a:r>
              <a:rPr lang="en-US" b="1" dirty="0"/>
              <a:t>Balance - 100</a:t>
            </a:r>
            <a:endParaRPr lang="en-IN" b="1" dirty="0"/>
          </a:p>
        </p:txBody>
      </p:sp>
      <p:cxnSp>
        <p:nvCxnSpPr>
          <p:cNvPr id="8" name="Straight Arrow Connector 7"/>
          <p:cNvCxnSpPr>
            <a:stCxn id="5" idx="3"/>
            <a:endCxn id="6" idx="1"/>
          </p:cNvCxnSpPr>
          <p:nvPr/>
        </p:nvCxnSpPr>
        <p:spPr>
          <a:xfrm>
            <a:off x="2895600" y="3086100"/>
            <a:ext cx="2971800" cy="0"/>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321957" y="1731555"/>
            <a:ext cx="2133600" cy="1200329"/>
          </a:xfrm>
          <a:prstGeom prst="rect">
            <a:avLst/>
          </a:prstGeom>
          <a:noFill/>
        </p:spPr>
        <p:txBody>
          <a:bodyPr wrap="square" rtlCol="0">
            <a:spAutoFit/>
          </a:bodyPr>
          <a:lstStyle/>
          <a:p>
            <a:r>
              <a:rPr lang="en-US" b="1" dirty="0">
                <a:solidFill>
                  <a:srgbClr val="FF0000"/>
                </a:solidFill>
              </a:rPr>
              <a:t>Need to Transfer 100 Rupees from Account A to Account B</a:t>
            </a:r>
            <a:endParaRPr lang="en-IN" b="1" dirty="0">
              <a:solidFill>
                <a:srgbClr val="FF0000"/>
              </a:solidFill>
            </a:endParaRPr>
          </a:p>
        </p:txBody>
      </p:sp>
      <p:sp>
        <p:nvSpPr>
          <p:cNvPr id="11" name="TextBox 10"/>
          <p:cNvSpPr txBox="1"/>
          <p:nvPr/>
        </p:nvSpPr>
        <p:spPr>
          <a:xfrm>
            <a:off x="932543" y="4067626"/>
            <a:ext cx="3474357" cy="2308324"/>
          </a:xfrm>
          <a:prstGeom prst="rect">
            <a:avLst/>
          </a:prstGeom>
          <a:noFill/>
        </p:spPr>
        <p:txBody>
          <a:bodyPr wrap="square" rtlCol="0">
            <a:spAutoFit/>
          </a:bodyPr>
          <a:lstStyle/>
          <a:p>
            <a:pPr marL="342900" indent="-342900">
              <a:buAutoNum type="arabicPeriod"/>
            </a:pPr>
            <a:r>
              <a:rPr lang="en-US" b="1" dirty="0"/>
              <a:t>Begin Transaction</a:t>
            </a:r>
          </a:p>
          <a:p>
            <a:pPr marL="342900" indent="-342900">
              <a:buAutoNum type="arabicPeriod"/>
            </a:pPr>
            <a:r>
              <a:rPr lang="en-US" b="1" dirty="0"/>
              <a:t>Read Balance (A) </a:t>
            </a:r>
          </a:p>
          <a:p>
            <a:pPr marL="342900" indent="-342900">
              <a:buAutoNum type="arabicPeriod"/>
            </a:pPr>
            <a:r>
              <a:rPr lang="en-US" b="1" dirty="0"/>
              <a:t>Compute Balance(A)-100</a:t>
            </a:r>
          </a:p>
          <a:p>
            <a:pPr marL="342900" indent="-342900">
              <a:buAutoNum type="arabicPeriod"/>
            </a:pPr>
            <a:r>
              <a:rPr lang="en-US" b="1" dirty="0"/>
              <a:t>Write Balance(A)</a:t>
            </a:r>
          </a:p>
          <a:p>
            <a:pPr marL="342900" indent="-342900">
              <a:buAutoNum type="arabicPeriod"/>
            </a:pPr>
            <a:r>
              <a:rPr lang="en-US" b="1" dirty="0"/>
              <a:t>Read  Balance (B)</a:t>
            </a:r>
          </a:p>
          <a:p>
            <a:pPr marL="342900" indent="-342900">
              <a:buAutoNum type="arabicPeriod"/>
            </a:pPr>
            <a:r>
              <a:rPr lang="en-US" b="1" dirty="0"/>
              <a:t>Compute Balance(B)+100</a:t>
            </a:r>
          </a:p>
          <a:p>
            <a:pPr marL="342900" indent="-342900">
              <a:buAutoNum type="arabicPeriod"/>
            </a:pPr>
            <a:r>
              <a:rPr lang="en-US" b="1" dirty="0"/>
              <a:t>Write Balance(B)</a:t>
            </a:r>
          </a:p>
          <a:p>
            <a:pPr marL="342900" indent="-342900">
              <a:buAutoNum type="arabicPeriod"/>
            </a:pPr>
            <a:r>
              <a:rPr lang="en-US" b="1" dirty="0"/>
              <a:t>Commit</a:t>
            </a:r>
            <a:endParaRPr lang="en-IN" b="1" dirty="0"/>
          </a:p>
        </p:txBody>
      </p:sp>
      <p:sp>
        <p:nvSpPr>
          <p:cNvPr id="12" name="Right Brace 11"/>
          <p:cNvSpPr/>
          <p:nvPr/>
        </p:nvSpPr>
        <p:spPr>
          <a:xfrm>
            <a:off x="3766457" y="4093024"/>
            <a:ext cx="640443" cy="218372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3" name="TextBox 12"/>
          <p:cNvSpPr txBox="1"/>
          <p:nvPr/>
        </p:nvSpPr>
        <p:spPr>
          <a:xfrm>
            <a:off x="4454071" y="4245424"/>
            <a:ext cx="4038600" cy="2031325"/>
          </a:xfrm>
          <a:prstGeom prst="rect">
            <a:avLst/>
          </a:prstGeom>
          <a:noFill/>
        </p:spPr>
        <p:txBody>
          <a:bodyPr wrap="square" rtlCol="0">
            <a:spAutoFit/>
          </a:bodyPr>
          <a:lstStyle/>
          <a:p>
            <a:pPr algn="just"/>
            <a:r>
              <a:rPr lang="en-IN" b="1" dirty="0"/>
              <a:t>A transaction is an executing program that forms a logical unit of database processing.</a:t>
            </a:r>
          </a:p>
          <a:p>
            <a:pPr algn="just"/>
            <a:r>
              <a:rPr lang="en-IN" b="1" dirty="0"/>
              <a:t>A transaction includes one or more database access operations—these can</a:t>
            </a:r>
          </a:p>
          <a:p>
            <a:pPr algn="just"/>
            <a:r>
              <a:rPr lang="en-IN" b="1" dirty="0"/>
              <a:t>include insertion, deletion, modification, or retrieval operations.</a:t>
            </a:r>
          </a:p>
        </p:txBody>
      </p:sp>
    </p:spTree>
    <p:extLst>
      <p:ext uri="{BB962C8B-B14F-4D97-AF65-F5344CB8AC3E}">
        <p14:creationId xmlns:p14="http://schemas.microsoft.com/office/powerpoint/2010/main" val="2695229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0" grpId="0"/>
      <p:bldP spid="12" grpId="0" animBg="1"/>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 Balance(A)</a:t>
            </a:r>
            <a:endParaRPr lang="en-IN" dirty="0"/>
          </a:p>
        </p:txBody>
      </p:sp>
      <p:sp>
        <p:nvSpPr>
          <p:cNvPr id="4" name="Rectangle 3"/>
          <p:cNvSpPr/>
          <p:nvPr/>
        </p:nvSpPr>
        <p:spPr>
          <a:xfrm>
            <a:off x="5479143" y="5041173"/>
            <a:ext cx="2895600" cy="1447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Hard Disk</a:t>
            </a:r>
            <a:endParaRPr lang="en-IN" dirty="0"/>
          </a:p>
        </p:txBody>
      </p:sp>
      <p:sp>
        <p:nvSpPr>
          <p:cNvPr id="8" name="Rounded Rectangle 7"/>
          <p:cNvSpPr/>
          <p:nvPr/>
        </p:nvSpPr>
        <p:spPr>
          <a:xfrm>
            <a:off x="5974443" y="1752600"/>
            <a:ext cx="1905000" cy="1981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Main Memory</a:t>
            </a:r>
            <a:endParaRPr lang="en-IN" dirty="0"/>
          </a:p>
        </p:txBody>
      </p:sp>
      <p:sp>
        <p:nvSpPr>
          <p:cNvPr id="9" name="Left-Right Arrow 8"/>
          <p:cNvSpPr/>
          <p:nvPr/>
        </p:nvSpPr>
        <p:spPr>
          <a:xfrm rot="16200000">
            <a:off x="6292307" y="4406535"/>
            <a:ext cx="1154974" cy="11430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10" name="Table 9"/>
          <p:cNvGraphicFramePr>
            <a:graphicFrameLocks noGrp="1"/>
          </p:cNvGraphicFramePr>
          <p:nvPr>
            <p:extLst>
              <p:ext uri="{D42A27DB-BD31-4B8C-83A1-F6EECF244321}">
                <p14:modId xmlns:p14="http://schemas.microsoft.com/office/powerpoint/2010/main" val="3774567842"/>
              </p:ext>
            </p:extLst>
          </p:nvPr>
        </p:nvGraphicFramePr>
        <p:xfrm>
          <a:off x="5527040" y="5105400"/>
          <a:ext cx="949960" cy="741680"/>
        </p:xfrm>
        <a:graphic>
          <a:graphicData uri="http://schemas.openxmlformats.org/drawingml/2006/table">
            <a:tbl>
              <a:tblPr bandRow="1">
                <a:tableStyleId>{5940675A-B579-460E-94D1-54222C63F5DA}</a:tableStyleId>
              </a:tblPr>
              <a:tblGrid>
                <a:gridCol w="367030">
                  <a:extLst>
                    <a:ext uri="{9D8B030D-6E8A-4147-A177-3AD203B41FA5}">
                      <a16:colId xmlns="" xmlns:a16="http://schemas.microsoft.com/office/drawing/2014/main" val="20000"/>
                    </a:ext>
                  </a:extLst>
                </a:gridCol>
                <a:gridCol w="582930">
                  <a:extLst>
                    <a:ext uri="{9D8B030D-6E8A-4147-A177-3AD203B41FA5}">
                      <a16:colId xmlns="" xmlns:a16="http://schemas.microsoft.com/office/drawing/2014/main" val="20001"/>
                    </a:ext>
                  </a:extLst>
                </a:gridCol>
              </a:tblGrid>
              <a:tr h="370840">
                <a:tc>
                  <a:txBody>
                    <a:bodyPr/>
                    <a:lstStyle/>
                    <a:p>
                      <a:r>
                        <a:rPr lang="en-US" b="1" dirty="0">
                          <a:solidFill>
                            <a:schemeClr val="bg1"/>
                          </a:solidFill>
                        </a:rPr>
                        <a:t>A</a:t>
                      </a:r>
                      <a:endParaRPr lang="en-IN" b="1" dirty="0">
                        <a:solidFill>
                          <a:schemeClr val="bg1"/>
                        </a:solidFill>
                      </a:endParaRPr>
                    </a:p>
                  </a:txBody>
                  <a:tcPr/>
                </a:tc>
                <a:tc>
                  <a:txBody>
                    <a:bodyPr/>
                    <a:lstStyle/>
                    <a:p>
                      <a:r>
                        <a:rPr lang="en-US" b="1" dirty="0">
                          <a:solidFill>
                            <a:schemeClr val="bg1"/>
                          </a:solidFill>
                        </a:rPr>
                        <a:t>500</a:t>
                      </a:r>
                      <a:endParaRPr lang="en-IN" b="1" dirty="0">
                        <a:solidFill>
                          <a:schemeClr val="bg1"/>
                        </a:solidFill>
                      </a:endParaRPr>
                    </a:p>
                  </a:txBody>
                  <a:tcPr/>
                </a:tc>
                <a:extLst>
                  <a:ext uri="{0D108BD9-81ED-4DB2-BD59-A6C34878D82A}">
                    <a16:rowId xmlns="" xmlns:a16="http://schemas.microsoft.com/office/drawing/2014/main" val="10000"/>
                  </a:ext>
                </a:extLst>
              </a:tr>
              <a:tr h="370840">
                <a:tc>
                  <a:txBody>
                    <a:bodyPr/>
                    <a:lstStyle/>
                    <a:p>
                      <a:r>
                        <a:rPr lang="en-US" b="1" dirty="0">
                          <a:solidFill>
                            <a:schemeClr val="bg1"/>
                          </a:solidFill>
                        </a:rPr>
                        <a:t>B</a:t>
                      </a:r>
                      <a:endParaRPr lang="en-IN" b="1" dirty="0">
                        <a:solidFill>
                          <a:schemeClr val="bg1"/>
                        </a:solidFill>
                      </a:endParaRPr>
                    </a:p>
                  </a:txBody>
                  <a:tcPr/>
                </a:tc>
                <a:tc>
                  <a:txBody>
                    <a:bodyPr/>
                    <a:lstStyle/>
                    <a:p>
                      <a:r>
                        <a:rPr lang="en-US" b="1" dirty="0">
                          <a:solidFill>
                            <a:schemeClr val="bg1"/>
                          </a:solidFill>
                        </a:rPr>
                        <a:t>100</a:t>
                      </a:r>
                      <a:endParaRPr lang="en-IN" b="1" dirty="0">
                        <a:solidFill>
                          <a:schemeClr val="bg1"/>
                        </a:solidFill>
                      </a:endParaRPr>
                    </a:p>
                  </a:txBody>
                  <a:tcPr/>
                </a:tc>
                <a:extLst>
                  <a:ext uri="{0D108BD9-81ED-4DB2-BD59-A6C34878D82A}">
                    <a16:rowId xmlns="" xmlns:a16="http://schemas.microsoft.com/office/drawing/2014/main" val="10001"/>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1372045736"/>
              </p:ext>
            </p:extLst>
          </p:nvPr>
        </p:nvGraphicFramePr>
        <p:xfrm>
          <a:off x="6400800" y="1752600"/>
          <a:ext cx="949960" cy="741680"/>
        </p:xfrm>
        <a:graphic>
          <a:graphicData uri="http://schemas.openxmlformats.org/drawingml/2006/table">
            <a:tbl>
              <a:tblPr bandRow="1">
                <a:tableStyleId>{5940675A-B579-460E-94D1-54222C63F5DA}</a:tableStyleId>
              </a:tblPr>
              <a:tblGrid>
                <a:gridCol w="367030">
                  <a:extLst>
                    <a:ext uri="{9D8B030D-6E8A-4147-A177-3AD203B41FA5}">
                      <a16:colId xmlns="" xmlns:a16="http://schemas.microsoft.com/office/drawing/2014/main" val="20000"/>
                    </a:ext>
                  </a:extLst>
                </a:gridCol>
                <a:gridCol w="582930">
                  <a:extLst>
                    <a:ext uri="{9D8B030D-6E8A-4147-A177-3AD203B41FA5}">
                      <a16:colId xmlns="" xmlns:a16="http://schemas.microsoft.com/office/drawing/2014/main" val="20001"/>
                    </a:ext>
                  </a:extLst>
                </a:gridCol>
              </a:tblGrid>
              <a:tr h="370840">
                <a:tc>
                  <a:txBody>
                    <a:bodyPr/>
                    <a:lstStyle/>
                    <a:p>
                      <a:r>
                        <a:rPr lang="en-US" b="1" dirty="0">
                          <a:solidFill>
                            <a:schemeClr val="bg1"/>
                          </a:solidFill>
                        </a:rPr>
                        <a:t>A</a:t>
                      </a:r>
                      <a:endParaRPr lang="en-IN" b="1" dirty="0">
                        <a:solidFill>
                          <a:schemeClr val="bg1"/>
                        </a:solidFill>
                      </a:endParaRPr>
                    </a:p>
                  </a:txBody>
                  <a:tcPr/>
                </a:tc>
                <a:tc>
                  <a:txBody>
                    <a:bodyPr/>
                    <a:lstStyle/>
                    <a:p>
                      <a:r>
                        <a:rPr lang="en-US" b="1" dirty="0">
                          <a:solidFill>
                            <a:schemeClr val="bg1"/>
                          </a:solidFill>
                        </a:rPr>
                        <a:t>500</a:t>
                      </a:r>
                      <a:endParaRPr lang="en-IN" b="1" dirty="0">
                        <a:solidFill>
                          <a:schemeClr val="bg1"/>
                        </a:solidFill>
                      </a:endParaRPr>
                    </a:p>
                  </a:txBody>
                  <a:tcPr/>
                </a:tc>
                <a:extLst>
                  <a:ext uri="{0D108BD9-81ED-4DB2-BD59-A6C34878D82A}">
                    <a16:rowId xmlns="" xmlns:a16="http://schemas.microsoft.com/office/drawing/2014/main" val="10000"/>
                  </a:ext>
                </a:extLst>
              </a:tr>
              <a:tr h="370840">
                <a:tc>
                  <a:txBody>
                    <a:bodyPr/>
                    <a:lstStyle/>
                    <a:p>
                      <a:r>
                        <a:rPr lang="en-US" b="1" dirty="0">
                          <a:solidFill>
                            <a:schemeClr val="bg1"/>
                          </a:solidFill>
                        </a:rPr>
                        <a:t>B</a:t>
                      </a:r>
                      <a:endParaRPr lang="en-IN" b="1" dirty="0">
                        <a:solidFill>
                          <a:schemeClr val="bg1"/>
                        </a:solidFill>
                      </a:endParaRPr>
                    </a:p>
                  </a:txBody>
                  <a:tcPr/>
                </a:tc>
                <a:tc>
                  <a:txBody>
                    <a:bodyPr/>
                    <a:lstStyle/>
                    <a:p>
                      <a:r>
                        <a:rPr lang="en-US" b="1" dirty="0">
                          <a:solidFill>
                            <a:schemeClr val="bg1"/>
                          </a:solidFill>
                        </a:rPr>
                        <a:t>100</a:t>
                      </a:r>
                      <a:endParaRPr lang="en-IN" b="1" dirty="0">
                        <a:solidFill>
                          <a:schemeClr val="bg1"/>
                        </a:solidFill>
                      </a:endParaRPr>
                    </a:p>
                  </a:txBody>
                  <a:tcPr/>
                </a:tc>
                <a:extLst>
                  <a:ext uri="{0D108BD9-81ED-4DB2-BD59-A6C34878D82A}">
                    <a16:rowId xmlns="" xmlns:a16="http://schemas.microsoft.com/office/drawing/2014/main" val="10001"/>
                  </a:ext>
                </a:extLst>
              </a:tr>
            </a:tbl>
          </a:graphicData>
        </a:graphic>
      </p:graphicFrame>
      <p:sp>
        <p:nvSpPr>
          <p:cNvPr id="12" name="TextBox 11"/>
          <p:cNvSpPr txBox="1"/>
          <p:nvPr/>
        </p:nvSpPr>
        <p:spPr>
          <a:xfrm>
            <a:off x="609600" y="1676400"/>
            <a:ext cx="3352800" cy="2862322"/>
          </a:xfrm>
          <a:prstGeom prst="rect">
            <a:avLst/>
          </a:prstGeom>
          <a:noFill/>
        </p:spPr>
        <p:txBody>
          <a:bodyPr wrap="square" rtlCol="0">
            <a:spAutoFit/>
          </a:bodyPr>
          <a:lstStyle/>
          <a:p>
            <a:r>
              <a:rPr lang="en-US" dirty="0"/>
              <a:t>Variable XA</a:t>
            </a:r>
          </a:p>
          <a:p>
            <a:r>
              <a:rPr lang="en-US" dirty="0"/>
              <a:t>Read Value into XA</a:t>
            </a:r>
          </a:p>
          <a:p>
            <a:r>
              <a:rPr lang="en-US" dirty="0"/>
              <a:t>XA = XA-100</a:t>
            </a:r>
          </a:p>
          <a:p>
            <a:r>
              <a:rPr lang="en-US" dirty="0"/>
              <a:t>Write XA</a:t>
            </a:r>
          </a:p>
          <a:p>
            <a:r>
              <a:rPr lang="en-US" dirty="0"/>
              <a:t>Variable BA</a:t>
            </a:r>
          </a:p>
          <a:p>
            <a:r>
              <a:rPr lang="en-US" dirty="0"/>
              <a:t>Read Value of B into BA</a:t>
            </a:r>
          </a:p>
          <a:p>
            <a:r>
              <a:rPr lang="en-US" dirty="0"/>
              <a:t>BA=BA+100</a:t>
            </a:r>
          </a:p>
          <a:p>
            <a:r>
              <a:rPr lang="en-US" dirty="0"/>
              <a:t>Write BA</a:t>
            </a:r>
          </a:p>
          <a:p>
            <a:r>
              <a:rPr lang="en-US" dirty="0"/>
              <a:t>Commit;</a:t>
            </a:r>
          </a:p>
          <a:p>
            <a:r>
              <a:rPr lang="en-US" dirty="0"/>
              <a:t> </a:t>
            </a:r>
            <a:endParaRPr lang="en-IN" dirty="0"/>
          </a:p>
        </p:txBody>
      </p:sp>
      <p:cxnSp>
        <p:nvCxnSpPr>
          <p:cNvPr id="14" name="Straight Arrow Connector 13"/>
          <p:cNvCxnSpPr/>
          <p:nvPr/>
        </p:nvCxnSpPr>
        <p:spPr>
          <a:xfrm flipH="1">
            <a:off x="3200400" y="1943100"/>
            <a:ext cx="3726542" cy="190500"/>
          </a:xfrm>
          <a:prstGeom prst="straightConnector1">
            <a:avLst/>
          </a:prstGeom>
          <a:ln w="412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6183994" y="2881806"/>
            <a:ext cx="1371600" cy="3236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XA=500</a:t>
            </a:r>
            <a:endParaRPr lang="en-IN" b="1" dirty="0"/>
          </a:p>
        </p:txBody>
      </p:sp>
      <p:sp>
        <p:nvSpPr>
          <p:cNvPr id="17" name="Rectangle 16"/>
          <p:cNvSpPr/>
          <p:nvPr/>
        </p:nvSpPr>
        <p:spPr>
          <a:xfrm>
            <a:off x="6191251" y="2881805"/>
            <a:ext cx="1371600" cy="3236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XA=400</a:t>
            </a:r>
            <a:endParaRPr lang="en-IN" b="1" dirty="0"/>
          </a:p>
        </p:txBody>
      </p:sp>
      <p:cxnSp>
        <p:nvCxnSpPr>
          <p:cNvPr id="19" name="Straight Arrow Connector 18"/>
          <p:cNvCxnSpPr/>
          <p:nvPr/>
        </p:nvCxnSpPr>
        <p:spPr>
          <a:xfrm flipV="1">
            <a:off x="1524000" y="1943100"/>
            <a:ext cx="5334000" cy="723900"/>
          </a:xfrm>
          <a:prstGeom prst="straightConnector1">
            <a:avLst/>
          </a:prstGeom>
          <a:ln w="41275">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20" name="Table 19"/>
          <p:cNvGraphicFramePr>
            <a:graphicFrameLocks noGrp="1"/>
          </p:cNvGraphicFramePr>
          <p:nvPr>
            <p:extLst>
              <p:ext uri="{D42A27DB-BD31-4B8C-83A1-F6EECF244321}">
                <p14:modId xmlns:p14="http://schemas.microsoft.com/office/powerpoint/2010/main" val="1017041451"/>
              </p:ext>
            </p:extLst>
          </p:nvPr>
        </p:nvGraphicFramePr>
        <p:xfrm>
          <a:off x="6400800" y="1752600"/>
          <a:ext cx="949960" cy="741680"/>
        </p:xfrm>
        <a:graphic>
          <a:graphicData uri="http://schemas.openxmlformats.org/drawingml/2006/table">
            <a:tbl>
              <a:tblPr bandRow="1">
                <a:tableStyleId>{5940675A-B579-460E-94D1-54222C63F5DA}</a:tableStyleId>
              </a:tblPr>
              <a:tblGrid>
                <a:gridCol w="367030">
                  <a:extLst>
                    <a:ext uri="{9D8B030D-6E8A-4147-A177-3AD203B41FA5}">
                      <a16:colId xmlns="" xmlns:a16="http://schemas.microsoft.com/office/drawing/2014/main" val="20000"/>
                    </a:ext>
                  </a:extLst>
                </a:gridCol>
                <a:gridCol w="582930">
                  <a:extLst>
                    <a:ext uri="{9D8B030D-6E8A-4147-A177-3AD203B41FA5}">
                      <a16:colId xmlns="" xmlns:a16="http://schemas.microsoft.com/office/drawing/2014/main" val="20001"/>
                    </a:ext>
                  </a:extLst>
                </a:gridCol>
              </a:tblGrid>
              <a:tr h="370840">
                <a:tc>
                  <a:txBody>
                    <a:bodyPr/>
                    <a:lstStyle/>
                    <a:p>
                      <a:r>
                        <a:rPr lang="en-US" b="1" dirty="0">
                          <a:solidFill>
                            <a:schemeClr val="bg1"/>
                          </a:solidFill>
                        </a:rPr>
                        <a:t>A</a:t>
                      </a:r>
                      <a:endParaRPr lang="en-IN" b="1" dirty="0">
                        <a:solidFill>
                          <a:schemeClr val="bg1"/>
                        </a:solidFill>
                      </a:endParaRPr>
                    </a:p>
                  </a:txBody>
                  <a:tcPr/>
                </a:tc>
                <a:tc>
                  <a:txBody>
                    <a:bodyPr/>
                    <a:lstStyle/>
                    <a:p>
                      <a:r>
                        <a:rPr lang="en-US" b="1" dirty="0">
                          <a:solidFill>
                            <a:schemeClr val="bg1"/>
                          </a:solidFill>
                        </a:rPr>
                        <a:t>400</a:t>
                      </a:r>
                      <a:endParaRPr lang="en-IN" b="1" dirty="0">
                        <a:solidFill>
                          <a:schemeClr val="bg1"/>
                        </a:solidFill>
                      </a:endParaRPr>
                    </a:p>
                  </a:txBody>
                  <a:tcPr/>
                </a:tc>
                <a:extLst>
                  <a:ext uri="{0D108BD9-81ED-4DB2-BD59-A6C34878D82A}">
                    <a16:rowId xmlns="" xmlns:a16="http://schemas.microsoft.com/office/drawing/2014/main" val="10000"/>
                  </a:ext>
                </a:extLst>
              </a:tr>
              <a:tr h="370840">
                <a:tc>
                  <a:txBody>
                    <a:bodyPr/>
                    <a:lstStyle/>
                    <a:p>
                      <a:r>
                        <a:rPr lang="en-US" b="1" dirty="0">
                          <a:solidFill>
                            <a:schemeClr val="bg1"/>
                          </a:solidFill>
                        </a:rPr>
                        <a:t>B</a:t>
                      </a:r>
                      <a:endParaRPr lang="en-IN" b="1" dirty="0">
                        <a:solidFill>
                          <a:schemeClr val="bg1"/>
                        </a:solidFill>
                      </a:endParaRPr>
                    </a:p>
                  </a:txBody>
                  <a:tcPr/>
                </a:tc>
                <a:tc>
                  <a:txBody>
                    <a:bodyPr/>
                    <a:lstStyle/>
                    <a:p>
                      <a:r>
                        <a:rPr lang="en-US" b="1" dirty="0">
                          <a:solidFill>
                            <a:schemeClr val="bg1"/>
                          </a:solidFill>
                        </a:rPr>
                        <a:t>100</a:t>
                      </a:r>
                      <a:endParaRPr lang="en-IN" b="1" dirty="0">
                        <a:solidFill>
                          <a:schemeClr val="bg1"/>
                        </a:solidFill>
                      </a:endParaRPr>
                    </a:p>
                  </a:txBody>
                  <a:tcPr/>
                </a:tc>
                <a:extLst>
                  <a:ext uri="{0D108BD9-81ED-4DB2-BD59-A6C34878D82A}">
                    <a16:rowId xmlns="" xmlns:a16="http://schemas.microsoft.com/office/drawing/2014/main" val="10001"/>
                  </a:ext>
                </a:extLst>
              </a:tr>
            </a:tbl>
          </a:graphicData>
        </a:graphic>
      </p:graphicFrame>
      <p:sp>
        <p:nvSpPr>
          <p:cNvPr id="21" name="Rectangle 20"/>
          <p:cNvSpPr/>
          <p:nvPr/>
        </p:nvSpPr>
        <p:spPr>
          <a:xfrm>
            <a:off x="6172200" y="3257729"/>
            <a:ext cx="1371600" cy="3236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BA=100</a:t>
            </a:r>
            <a:endParaRPr lang="en-IN" b="1" dirty="0"/>
          </a:p>
        </p:txBody>
      </p:sp>
      <p:cxnSp>
        <p:nvCxnSpPr>
          <p:cNvPr id="22" name="Straight Arrow Connector 21"/>
          <p:cNvCxnSpPr/>
          <p:nvPr/>
        </p:nvCxnSpPr>
        <p:spPr>
          <a:xfrm flipH="1">
            <a:off x="2819401" y="2305050"/>
            <a:ext cx="4107541" cy="900427"/>
          </a:xfrm>
          <a:prstGeom prst="straightConnector1">
            <a:avLst/>
          </a:prstGeom>
          <a:ln w="412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6172200" y="3257729"/>
            <a:ext cx="1371600" cy="3236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BA=200</a:t>
            </a:r>
            <a:endParaRPr lang="en-IN" b="1" dirty="0"/>
          </a:p>
        </p:txBody>
      </p:sp>
      <p:cxnSp>
        <p:nvCxnSpPr>
          <p:cNvPr id="28" name="Straight Arrow Connector 27"/>
          <p:cNvCxnSpPr/>
          <p:nvPr/>
        </p:nvCxnSpPr>
        <p:spPr>
          <a:xfrm flipV="1">
            <a:off x="1661886" y="2438400"/>
            <a:ext cx="4967514" cy="1295400"/>
          </a:xfrm>
          <a:prstGeom prst="straightConnector1">
            <a:avLst/>
          </a:prstGeom>
          <a:ln w="41275">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30" name="Table 29"/>
          <p:cNvGraphicFramePr>
            <a:graphicFrameLocks noGrp="1"/>
          </p:cNvGraphicFramePr>
          <p:nvPr>
            <p:extLst>
              <p:ext uri="{D42A27DB-BD31-4B8C-83A1-F6EECF244321}">
                <p14:modId xmlns:p14="http://schemas.microsoft.com/office/powerpoint/2010/main" val="9230845"/>
              </p:ext>
            </p:extLst>
          </p:nvPr>
        </p:nvGraphicFramePr>
        <p:xfrm>
          <a:off x="6441440" y="1752600"/>
          <a:ext cx="949960" cy="741680"/>
        </p:xfrm>
        <a:graphic>
          <a:graphicData uri="http://schemas.openxmlformats.org/drawingml/2006/table">
            <a:tbl>
              <a:tblPr bandRow="1">
                <a:tableStyleId>{5940675A-B579-460E-94D1-54222C63F5DA}</a:tableStyleId>
              </a:tblPr>
              <a:tblGrid>
                <a:gridCol w="367030">
                  <a:extLst>
                    <a:ext uri="{9D8B030D-6E8A-4147-A177-3AD203B41FA5}">
                      <a16:colId xmlns="" xmlns:a16="http://schemas.microsoft.com/office/drawing/2014/main" val="20000"/>
                    </a:ext>
                  </a:extLst>
                </a:gridCol>
                <a:gridCol w="582930">
                  <a:extLst>
                    <a:ext uri="{9D8B030D-6E8A-4147-A177-3AD203B41FA5}">
                      <a16:colId xmlns="" xmlns:a16="http://schemas.microsoft.com/office/drawing/2014/main" val="20001"/>
                    </a:ext>
                  </a:extLst>
                </a:gridCol>
              </a:tblGrid>
              <a:tr h="370840">
                <a:tc>
                  <a:txBody>
                    <a:bodyPr/>
                    <a:lstStyle/>
                    <a:p>
                      <a:r>
                        <a:rPr lang="en-US" b="1" dirty="0">
                          <a:solidFill>
                            <a:schemeClr val="bg1"/>
                          </a:solidFill>
                        </a:rPr>
                        <a:t>A</a:t>
                      </a:r>
                      <a:endParaRPr lang="en-IN" b="1" dirty="0">
                        <a:solidFill>
                          <a:schemeClr val="bg1"/>
                        </a:solidFill>
                      </a:endParaRPr>
                    </a:p>
                  </a:txBody>
                  <a:tcPr/>
                </a:tc>
                <a:tc>
                  <a:txBody>
                    <a:bodyPr/>
                    <a:lstStyle/>
                    <a:p>
                      <a:r>
                        <a:rPr lang="en-US" b="1" dirty="0">
                          <a:solidFill>
                            <a:schemeClr val="bg1"/>
                          </a:solidFill>
                        </a:rPr>
                        <a:t>400</a:t>
                      </a:r>
                      <a:endParaRPr lang="en-IN" b="1" dirty="0">
                        <a:solidFill>
                          <a:schemeClr val="bg1"/>
                        </a:solidFill>
                      </a:endParaRPr>
                    </a:p>
                  </a:txBody>
                  <a:tcPr/>
                </a:tc>
                <a:extLst>
                  <a:ext uri="{0D108BD9-81ED-4DB2-BD59-A6C34878D82A}">
                    <a16:rowId xmlns="" xmlns:a16="http://schemas.microsoft.com/office/drawing/2014/main" val="10000"/>
                  </a:ext>
                </a:extLst>
              </a:tr>
              <a:tr h="370840">
                <a:tc>
                  <a:txBody>
                    <a:bodyPr/>
                    <a:lstStyle/>
                    <a:p>
                      <a:r>
                        <a:rPr lang="en-US" b="1" dirty="0">
                          <a:solidFill>
                            <a:schemeClr val="bg1"/>
                          </a:solidFill>
                        </a:rPr>
                        <a:t>B</a:t>
                      </a:r>
                      <a:endParaRPr lang="en-IN" b="1" dirty="0">
                        <a:solidFill>
                          <a:schemeClr val="bg1"/>
                        </a:solidFill>
                      </a:endParaRPr>
                    </a:p>
                  </a:txBody>
                  <a:tcPr/>
                </a:tc>
                <a:tc>
                  <a:txBody>
                    <a:bodyPr/>
                    <a:lstStyle/>
                    <a:p>
                      <a:r>
                        <a:rPr lang="en-US" b="1" dirty="0">
                          <a:solidFill>
                            <a:schemeClr val="bg1"/>
                          </a:solidFill>
                        </a:rPr>
                        <a:t>200</a:t>
                      </a:r>
                      <a:endParaRPr lang="en-IN" b="1" dirty="0">
                        <a:solidFill>
                          <a:schemeClr val="bg1"/>
                        </a:solidFill>
                      </a:endParaRPr>
                    </a:p>
                  </a:txBody>
                  <a:tcPr/>
                </a:tc>
                <a:extLst>
                  <a:ext uri="{0D108BD9-81ED-4DB2-BD59-A6C34878D82A}">
                    <a16:rowId xmlns="" xmlns:a16="http://schemas.microsoft.com/office/drawing/2014/main" val="10001"/>
                  </a:ext>
                </a:extLst>
              </a:tr>
            </a:tbl>
          </a:graphicData>
        </a:graphic>
      </p:graphicFrame>
      <p:graphicFrame>
        <p:nvGraphicFramePr>
          <p:cNvPr id="31" name="Table 30"/>
          <p:cNvGraphicFramePr>
            <a:graphicFrameLocks noGrp="1"/>
          </p:cNvGraphicFramePr>
          <p:nvPr>
            <p:extLst>
              <p:ext uri="{D42A27DB-BD31-4B8C-83A1-F6EECF244321}">
                <p14:modId xmlns:p14="http://schemas.microsoft.com/office/powerpoint/2010/main" val="2320431945"/>
              </p:ext>
            </p:extLst>
          </p:nvPr>
        </p:nvGraphicFramePr>
        <p:xfrm>
          <a:off x="5527040" y="5125720"/>
          <a:ext cx="949960" cy="741680"/>
        </p:xfrm>
        <a:graphic>
          <a:graphicData uri="http://schemas.openxmlformats.org/drawingml/2006/table">
            <a:tbl>
              <a:tblPr bandRow="1">
                <a:tableStyleId>{5940675A-B579-460E-94D1-54222C63F5DA}</a:tableStyleId>
              </a:tblPr>
              <a:tblGrid>
                <a:gridCol w="367030">
                  <a:extLst>
                    <a:ext uri="{9D8B030D-6E8A-4147-A177-3AD203B41FA5}">
                      <a16:colId xmlns="" xmlns:a16="http://schemas.microsoft.com/office/drawing/2014/main" val="20000"/>
                    </a:ext>
                  </a:extLst>
                </a:gridCol>
                <a:gridCol w="582930">
                  <a:extLst>
                    <a:ext uri="{9D8B030D-6E8A-4147-A177-3AD203B41FA5}">
                      <a16:colId xmlns="" xmlns:a16="http://schemas.microsoft.com/office/drawing/2014/main" val="20001"/>
                    </a:ext>
                  </a:extLst>
                </a:gridCol>
              </a:tblGrid>
              <a:tr h="370840">
                <a:tc>
                  <a:txBody>
                    <a:bodyPr/>
                    <a:lstStyle/>
                    <a:p>
                      <a:r>
                        <a:rPr lang="en-US" b="1" dirty="0">
                          <a:solidFill>
                            <a:schemeClr val="bg1"/>
                          </a:solidFill>
                        </a:rPr>
                        <a:t>A</a:t>
                      </a:r>
                      <a:endParaRPr lang="en-IN" b="1" dirty="0">
                        <a:solidFill>
                          <a:schemeClr val="bg1"/>
                        </a:solidFill>
                      </a:endParaRPr>
                    </a:p>
                  </a:txBody>
                  <a:tcPr/>
                </a:tc>
                <a:tc>
                  <a:txBody>
                    <a:bodyPr/>
                    <a:lstStyle/>
                    <a:p>
                      <a:r>
                        <a:rPr lang="en-US" b="1" dirty="0">
                          <a:solidFill>
                            <a:schemeClr val="bg1"/>
                          </a:solidFill>
                        </a:rPr>
                        <a:t>400</a:t>
                      </a:r>
                      <a:endParaRPr lang="en-IN" b="1" dirty="0">
                        <a:solidFill>
                          <a:schemeClr val="bg1"/>
                        </a:solidFill>
                      </a:endParaRPr>
                    </a:p>
                  </a:txBody>
                  <a:tcPr/>
                </a:tc>
                <a:extLst>
                  <a:ext uri="{0D108BD9-81ED-4DB2-BD59-A6C34878D82A}">
                    <a16:rowId xmlns="" xmlns:a16="http://schemas.microsoft.com/office/drawing/2014/main" val="10000"/>
                  </a:ext>
                </a:extLst>
              </a:tr>
              <a:tr h="370840">
                <a:tc>
                  <a:txBody>
                    <a:bodyPr/>
                    <a:lstStyle/>
                    <a:p>
                      <a:r>
                        <a:rPr lang="en-US" b="1" dirty="0">
                          <a:solidFill>
                            <a:schemeClr val="bg1"/>
                          </a:solidFill>
                        </a:rPr>
                        <a:t>B</a:t>
                      </a:r>
                      <a:endParaRPr lang="en-IN" b="1" dirty="0">
                        <a:solidFill>
                          <a:schemeClr val="bg1"/>
                        </a:solidFill>
                      </a:endParaRPr>
                    </a:p>
                  </a:txBody>
                  <a:tcPr/>
                </a:tc>
                <a:tc>
                  <a:txBody>
                    <a:bodyPr/>
                    <a:lstStyle/>
                    <a:p>
                      <a:r>
                        <a:rPr lang="en-US" b="1" dirty="0">
                          <a:solidFill>
                            <a:schemeClr val="bg1"/>
                          </a:solidFill>
                        </a:rPr>
                        <a:t>200</a:t>
                      </a:r>
                      <a:endParaRPr lang="en-IN" b="1" dirty="0">
                        <a:solidFill>
                          <a:schemeClr val="bg1"/>
                        </a:solidFill>
                      </a:endParaRPr>
                    </a:p>
                  </a:txBody>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258302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2">
                                            <p:txEl>
                                              <p:pRg st="3" end="3"/>
                                            </p:txEl>
                                          </p:spTgt>
                                        </p:tgtEl>
                                        <p:attrNameLst>
                                          <p:attrName>style.visibility</p:attrName>
                                        </p:attrNameLst>
                                      </p:cBhvr>
                                      <p:to>
                                        <p:strVal val="visible"/>
                                      </p:to>
                                    </p:set>
                                  </p:childTnLst>
                                </p:cTn>
                              </p:par>
                              <p:par>
                                <p:cTn id="39" presetID="10" presetClass="exit" presetSubtype="0" fill="hold" nodeType="withEffect">
                                  <p:stCondLst>
                                    <p:cond delay="0"/>
                                  </p:stCondLst>
                                  <p:childTnLst>
                                    <p:animEffect transition="out" filter="fade">
                                      <p:cBhvr>
                                        <p:cTn id="40" dur="500"/>
                                        <p:tgtEl>
                                          <p:spTgt spid="14"/>
                                        </p:tgtEl>
                                      </p:cBhvr>
                                    </p:animEffect>
                                    <p:set>
                                      <p:cBhvr>
                                        <p:cTn id="41" dur="1" fill="hold">
                                          <p:stCondLst>
                                            <p:cond delay="499"/>
                                          </p:stCondLst>
                                        </p:cTn>
                                        <p:tgtEl>
                                          <p:spTgt spid="14"/>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20"/>
                                        </p:tgtEl>
                                        <p:attrNameLst>
                                          <p:attrName>style.visibility</p:attrName>
                                        </p:attrNameLst>
                                      </p:cBhvr>
                                      <p:to>
                                        <p:strVal val="visible"/>
                                      </p:to>
                                    </p:set>
                                  </p:childTnLst>
                                </p:cTn>
                              </p:par>
                              <p:par>
                                <p:cTn id="46" presetID="1" presetClass="entr" presetSubtype="0" fill="hold" nodeType="withEffect">
                                  <p:stCondLst>
                                    <p:cond delay="0"/>
                                  </p:stCondLst>
                                  <p:childTnLst>
                                    <p:set>
                                      <p:cBhvr>
                                        <p:cTn id="47" dur="1" fill="hold">
                                          <p:stCondLst>
                                            <p:cond delay="0"/>
                                          </p:stCondLst>
                                        </p:cTn>
                                        <p:tgtEl>
                                          <p:spTgt spid="19"/>
                                        </p:tgtEl>
                                        <p:attrNameLst>
                                          <p:attrName>style.visibility</p:attrName>
                                        </p:attrNameLst>
                                      </p:cBhvr>
                                      <p:to>
                                        <p:strVal val="visible"/>
                                      </p:to>
                                    </p:set>
                                  </p:childTnLst>
                                </p:cTn>
                              </p:par>
                              <p:par>
                                <p:cTn id="48" presetID="10" presetClass="exit" presetSubtype="0" fill="hold" nodeType="withEffect">
                                  <p:stCondLst>
                                    <p:cond delay="0"/>
                                  </p:stCondLst>
                                  <p:childTnLst>
                                    <p:animEffect transition="out" filter="fade">
                                      <p:cBhvr>
                                        <p:cTn id="49" dur="500"/>
                                        <p:tgtEl>
                                          <p:spTgt spid="11"/>
                                        </p:tgtEl>
                                      </p:cBhvr>
                                    </p:animEffect>
                                    <p:set>
                                      <p:cBhvr>
                                        <p:cTn id="50" dur="1" fill="hold">
                                          <p:stCondLst>
                                            <p:cond delay="499"/>
                                          </p:stCondLst>
                                        </p:cTn>
                                        <p:tgtEl>
                                          <p:spTgt spid="11"/>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2">
                                            <p:txEl>
                                              <p:pRg st="4" end="4"/>
                                            </p:txEl>
                                          </p:spTgt>
                                        </p:tgtEl>
                                        <p:attrNameLst>
                                          <p:attrName>style.visibility</p:attrName>
                                        </p:attrNameLst>
                                      </p:cBhvr>
                                      <p:to>
                                        <p:strVal val="visible"/>
                                      </p:to>
                                    </p:set>
                                  </p:childTnLst>
                                </p:cTn>
                              </p:par>
                              <p:par>
                                <p:cTn id="55" presetID="10" presetClass="exit" presetSubtype="0" fill="hold" nodeType="withEffect">
                                  <p:stCondLst>
                                    <p:cond delay="0"/>
                                  </p:stCondLst>
                                  <p:childTnLst>
                                    <p:animEffect transition="out" filter="fade">
                                      <p:cBhvr>
                                        <p:cTn id="56" dur="500"/>
                                        <p:tgtEl>
                                          <p:spTgt spid="19"/>
                                        </p:tgtEl>
                                      </p:cBhvr>
                                    </p:animEffect>
                                    <p:set>
                                      <p:cBhvr>
                                        <p:cTn id="57" dur="1" fill="hold">
                                          <p:stCondLst>
                                            <p:cond delay="499"/>
                                          </p:stCondLst>
                                        </p:cTn>
                                        <p:tgtEl>
                                          <p:spTgt spid="19"/>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nodeType="clickEffect">
                                  <p:stCondLst>
                                    <p:cond delay="0"/>
                                  </p:stCondLst>
                                  <p:childTnLst>
                                    <p:set>
                                      <p:cBhvr>
                                        <p:cTn id="61" dur="1" fill="hold">
                                          <p:stCondLst>
                                            <p:cond delay="0"/>
                                          </p:stCondLst>
                                        </p:cTn>
                                        <p:tgtEl>
                                          <p:spTgt spid="12">
                                            <p:txEl>
                                              <p:pRg st="5" end="5"/>
                                            </p:txEl>
                                          </p:spTgt>
                                        </p:tgtEl>
                                        <p:attrNameLst>
                                          <p:attrName>style.visibility</p:attrName>
                                        </p:attrNameLst>
                                      </p:cBhvr>
                                      <p:to>
                                        <p:strVal val="visible"/>
                                      </p:to>
                                    </p:set>
                                  </p:childTnLst>
                                </p:cTn>
                              </p:par>
                              <p:par>
                                <p:cTn id="62" presetID="1" presetClass="entr" presetSubtype="0" fill="hold" nodeType="withEffect">
                                  <p:stCondLst>
                                    <p:cond delay="0"/>
                                  </p:stCondLst>
                                  <p:childTnLst>
                                    <p:set>
                                      <p:cBhvr>
                                        <p:cTn id="63" dur="1" fill="hold">
                                          <p:stCondLst>
                                            <p:cond delay="0"/>
                                          </p:stCondLst>
                                        </p:cTn>
                                        <p:tgtEl>
                                          <p:spTgt spid="22"/>
                                        </p:tgtEl>
                                        <p:attrNameLst>
                                          <p:attrName>style.visibility</p:attrName>
                                        </p:attrNameLst>
                                      </p:cBhvr>
                                      <p:to>
                                        <p:strVal val="visible"/>
                                      </p:to>
                                    </p:set>
                                  </p:childTnLst>
                                </p:cTn>
                              </p:par>
                              <p:par>
                                <p:cTn id="64" presetID="1" presetClass="entr" presetSubtype="0" fill="hold" grpId="0" nodeType="withEffect">
                                  <p:stCondLst>
                                    <p:cond delay="0"/>
                                  </p:stCondLst>
                                  <p:childTnLst>
                                    <p:set>
                                      <p:cBhvr>
                                        <p:cTn id="65" dur="1" fill="hold">
                                          <p:stCondLst>
                                            <p:cond delay="0"/>
                                          </p:stCondLst>
                                        </p:cTn>
                                        <p:tgtEl>
                                          <p:spTgt spid="21"/>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nodeType="clickEffect">
                                  <p:stCondLst>
                                    <p:cond delay="0"/>
                                  </p:stCondLst>
                                  <p:childTnLst>
                                    <p:set>
                                      <p:cBhvr>
                                        <p:cTn id="69" dur="1" fill="hold">
                                          <p:stCondLst>
                                            <p:cond delay="0"/>
                                          </p:stCondLst>
                                        </p:cTn>
                                        <p:tgtEl>
                                          <p:spTgt spid="12">
                                            <p:txEl>
                                              <p:pRg st="6" end="6"/>
                                            </p:txEl>
                                          </p:spTgt>
                                        </p:tgtEl>
                                        <p:attrNameLst>
                                          <p:attrName>style.visibility</p:attrName>
                                        </p:attrNameLst>
                                      </p:cBhvr>
                                      <p:to>
                                        <p:strVal val="visible"/>
                                      </p:to>
                                    </p:set>
                                  </p:childTnLst>
                                </p:cTn>
                              </p:par>
                              <p:par>
                                <p:cTn id="70" presetID="1" presetClass="entr" presetSubtype="0" fill="hold" grpId="0" nodeType="withEffect">
                                  <p:stCondLst>
                                    <p:cond delay="0"/>
                                  </p:stCondLst>
                                  <p:childTnLst>
                                    <p:set>
                                      <p:cBhvr>
                                        <p:cTn id="71" dur="1" fill="hold">
                                          <p:stCondLst>
                                            <p:cond delay="0"/>
                                          </p:stCondLst>
                                        </p:cTn>
                                        <p:tgtEl>
                                          <p:spTgt spid="27"/>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nodeType="clickEffect">
                                  <p:stCondLst>
                                    <p:cond delay="0"/>
                                  </p:stCondLst>
                                  <p:childTnLst>
                                    <p:set>
                                      <p:cBhvr>
                                        <p:cTn id="75" dur="1" fill="hold">
                                          <p:stCondLst>
                                            <p:cond delay="0"/>
                                          </p:stCondLst>
                                        </p:cTn>
                                        <p:tgtEl>
                                          <p:spTgt spid="12">
                                            <p:txEl>
                                              <p:pRg st="7" end="7"/>
                                            </p:txEl>
                                          </p:spTgt>
                                        </p:tgtEl>
                                        <p:attrNameLst>
                                          <p:attrName>style.visibility</p:attrName>
                                        </p:attrNameLst>
                                      </p:cBhvr>
                                      <p:to>
                                        <p:strVal val="visible"/>
                                      </p:to>
                                    </p:set>
                                  </p:childTnLst>
                                </p:cTn>
                              </p:par>
                              <p:par>
                                <p:cTn id="76" presetID="10" presetClass="exit" presetSubtype="0" fill="hold" nodeType="withEffect">
                                  <p:stCondLst>
                                    <p:cond delay="0"/>
                                  </p:stCondLst>
                                  <p:childTnLst>
                                    <p:animEffect transition="out" filter="fade">
                                      <p:cBhvr>
                                        <p:cTn id="77" dur="500"/>
                                        <p:tgtEl>
                                          <p:spTgt spid="22"/>
                                        </p:tgtEl>
                                      </p:cBhvr>
                                    </p:animEffect>
                                    <p:set>
                                      <p:cBhvr>
                                        <p:cTn id="78" dur="1" fill="hold">
                                          <p:stCondLst>
                                            <p:cond delay="499"/>
                                          </p:stCondLst>
                                        </p:cTn>
                                        <p:tgtEl>
                                          <p:spTgt spid="22"/>
                                        </p:tgtEl>
                                        <p:attrNameLst>
                                          <p:attrName>style.visibility</p:attrName>
                                        </p:attrNameLst>
                                      </p:cBhvr>
                                      <p:to>
                                        <p:strVal val="hidden"/>
                                      </p:to>
                                    </p:set>
                                  </p:childTnLst>
                                </p:cTn>
                              </p:par>
                              <p:par>
                                <p:cTn id="79" presetID="1" presetClass="entr" presetSubtype="0" fill="hold" nodeType="withEffect">
                                  <p:stCondLst>
                                    <p:cond delay="0"/>
                                  </p:stCondLst>
                                  <p:childTnLst>
                                    <p:set>
                                      <p:cBhvr>
                                        <p:cTn id="80" dur="1" fill="hold">
                                          <p:stCondLst>
                                            <p:cond delay="0"/>
                                          </p:stCondLst>
                                        </p:cTn>
                                        <p:tgtEl>
                                          <p:spTgt spid="28"/>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30"/>
                                        </p:tgtEl>
                                        <p:attrNameLst>
                                          <p:attrName>style.visibility</p:attrName>
                                        </p:attrNameLst>
                                      </p:cBhvr>
                                      <p:to>
                                        <p:strVal val="visible"/>
                                      </p:to>
                                    </p:set>
                                  </p:childTnLst>
                                </p:cTn>
                              </p:par>
                              <p:par>
                                <p:cTn id="85" presetID="10" presetClass="exit" presetSubtype="0" fill="hold" nodeType="withEffect">
                                  <p:stCondLst>
                                    <p:cond delay="0"/>
                                  </p:stCondLst>
                                  <p:childTnLst>
                                    <p:animEffect transition="out" filter="fade">
                                      <p:cBhvr>
                                        <p:cTn id="86" dur="500"/>
                                        <p:tgtEl>
                                          <p:spTgt spid="20"/>
                                        </p:tgtEl>
                                      </p:cBhvr>
                                    </p:animEffect>
                                    <p:set>
                                      <p:cBhvr>
                                        <p:cTn id="87" dur="1" fill="hold">
                                          <p:stCondLst>
                                            <p:cond delay="499"/>
                                          </p:stCondLst>
                                        </p:cTn>
                                        <p:tgtEl>
                                          <p:spTgt spid="20"/>
                                        </p:tgtEl>
                                        <p:attrNameLst>
                                          <p:attrName>style.visibility</p:attrName>
                                        </p:attrNameLst>
                                      </p:cBhvr>
                                      <p:to>
                                        <p:strVal val="hidden"/>
                                      </p:to>
                                    </p:set>
                                  </p:childTnLst>
                                </p:cTn>
                              </p:par>
                            </p:childTnLst>
                          </p:cTn>
                        </p:par>
                      </p:childTnLst>
                    </p:cTn>
                  </p:par>
                  <p:par>
                    <p:cTn id="88" fill="hold">
                      <p:stCondLst>
                        <p:cond delay="indefinite"/>
                      </p:stCondLst>
                      <p:childTnLst>
                        <p:par>
                          <p:cTn id="89" fill="hold">
                            <p:stCondLst>
                              <p:cond delay="0"/>
                            </p:stCondLst>
                            <p:childTnLst>
                              <p:par>
                                <p:cTn id="90" presetID="1" presetClass="entr" presetSubtype="0" fill="hold" nodeType="clickEffect">
                                  <p:stCondLst>
                                    <p:cond delay="0"/>
                                  </p:stCondLst>
                                  <p:childTnLst>
                                    <p:set>
                                      <p:cBhvr>
                                        <p:cTn id="91" dur="1" fill="hold">
                                          <p:stCondLst>
                                            <p:cond delay="0"/>
                                          </p:stCondLst>
                                        </p:cTn>
                                        <p:tgtEl>
                                          <p:spTgt spid="12">
                                            <p:txEl>
                                              <p:pRg st="8" end="8"/>
                                            </p:txEl>
                                          </p:spTgt>
                                        </p:tgtEl>
                                        <p:attrNameLst>
                                          <p:attrName>style.visibility</p:attrName>
                                        </p:attrNameLst>
                                      </p:cBhvr>
                                      <p:to>
                                        <p:strVal val="visible"/>
                                      </p:to>
                                    </p:set>
                                  </p:childTnLst>
                                </p:cTn>
                              </p:par>
                              <p:par>
                                <p:cTn id="92" presetID="1" presetClass="entr" presetSubtype="0" fill="hold" nodeType="withEffect">
                                  <p:stCondLst>
                                    <p:cond delay="0"/>
                                  </p:stCondLst>
                                  <p:childTnLst>
                                    <p:set>
                                      <p:cBhvr>
                                        <p:cTn id="93" dur="1" fill="hold">
                                          <p:stCondLst>
                                            <p:cond delay="0"/>
                                          </p:stCondLst>
                                        </p:cTn>
                                        <p:tgtEl>
                                          <p:spTgt spid="31"/>
                                        </p:tgtEl>
                                        <p:attrNameLst>
                                          <p:attrName>style.visibility</p:attrName>
                                        </p:attrNameLst>
                                      </p:cBhvr>
                                      <p:to>
                                        <p:strVal val="visible"/>
                                      </p:to>
                                    </p:set>
                                  </p:childTnLst>
                                </p:cTn>
                              </p:par>
                              <p:par>
                                <p:cTn id="94" presetID="10" presetClass="exit" presetSubtype="0" fill="hold" nodeType="withEffect">
                                  <p:stCondLst>
                                    <p:cond delay="0"/>
                                  </p:stCondLst>
                                  <p:childTnLst>
                                    <p:animEffect transition="out" filter="fade">
                                      <p:cBhvr>
                                        <p:cTn id="95" dur="500"/>
                                        <p:tgtEl>
                                          <p:spTgt spid="10"/>
                                        </p:tgtEl>
                                      </p:cBhvr>
                                    </p:animEffect>
                                    <p:set>
                                      <p:cBhvr>
                                        <p:cTn id="96"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21" grpId="0" animBg="1"/>
      <p:bldP spid="2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Transaction Processing Systems</a:t>
            </a:r>
            <a:endParaRPr lang="en-IN" dirty="0"/>
          </a:p>
        </p:txBody>
      </p:sp>
      <p:sp>
        <p:nvSpPr>
          <p:cNvPr id="3" name="Content Placeholder 2"/>
          <p:cNvSpPr>
            <a:spLocks noGrp="1"/>
          </p:cNvSpPr>
          <p:nvPr>
            <p:ph idx="1"/>
          </p:nvPr>
        </p:nvSpPr>
        <p:spPr/>
        <p:txBody>
          <a:bodyPr>
            <a:normAutofit lnSpcReduction="10000"/>
          </a:bodyPr>
          <a:lstStyle/>
          <a:p>
            <a:pPr algn="just"/>
            <a:r>
              <a:rPr lang="en-IN" b="1" dirty="0"/>
              <a:t>Transaction processing systems </a:t>
            </a:r>
            <a:r>
              <a:rPr lang="en-IN" dirty="0"/>
              <a:t>are systems with large databases and hundreds of concurrent users executing database transactions. </a:t>
            </a:r>
          </a:p>
          <a:p>
            <a:pPr algn="just"/>
            <a:r>
              <a:rPr lang="en-IN" dirty="0"/>
              <a:t>Examples of such systems include airline reservations, banking, credit card processing, online retail purchasing, stock markets, supermarket checkouts, and many other applications.</a:t>
            </a:r>
          </a:p>
        </p:txBody>
      </p:sp>
    </p:spTree>
    <p:extLst>
      <p:ext uri="{BB962C8B-B14F-4D97-AF65-F5344CB8AC3E}">
        <p14:creationId xmlns:p14="http://schemas.microsoft.com/office/powerpoint/2010/main" val="12617593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602"/>
            <a:ext cx="8229600" cy="1143000"/>
          </a:xfrm>
        </p:spPr>
        <p:txBody>
          <a:bodyPr/>
          <a:lstStyle/>
          <a:p>
            <a:r>
              <a:rPr lang="en-US" dirty="0"/>
              <a:t>Concurrent Transactions</a:t>
            </a:r>
            <a:endParaRPr lang="en-IN" dirty="0"/>
          </a:p>
        </p:txBody>
      </p:sp>
      <p:grpSp>
        <p:nvGrpSpPr>
          <p:cNvPr id="4" name="Group 3"/>
          <p:cNvGrpSpPr/>
          <p:nvPr/>
        </p:nvGrpSpPr>
        <p:grpSpPr>
          <a:xfrm>
            <a:off x="792843" y="797196"/>
            <a:ext cx="7086600" cy="1926045"/>
            <a:chOff x="838200" y="1731555"/>
            <a:chExt cx="7086600" cy="1926045"/>
          </a:xfrm>
        </p:grpSpPr>
        <p:sp>
          <p:nvSpPr>
            <p:cNvPr id="5" name="Rectangle 4"/>
            <p:cNvSpPr/>
            <p:nvPr/>
          </p:nvSpPr>
          <p:spPr>
            <a:xfrm>
              <a:off x="838200" y="2514600"/>
              <a:ext cx="20574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Account A </a:t>
              </a:r>
            </a:p>
            <a:p>
              <a:pPr algn="ctr"/>
              <a:r>
                <a:rPr lang="en-US" b="1" dirty="0"/>
                <a:t>Balance - 500</a:t>
              </a:r>
              <a:endParaRPr lang="en-IN" b="1" dirty="0"/>
            </a:p>
          </p:txBody>
        </p:sp>
        <p:sp>
          <p:nvSpPr>
            <p:cNvPr id="6" name="Rectangle 5"/>
            <p:cNvSpPr/>
            <p:nvPr/>
          </p:nvSpPr>
          <p:spPr>
            <a:xfrm>
              <a:off x="5867400" y="2514600"/>
              <a:ext cx="20574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Account  B </a:t>
              </a:r>
            </a:p>
            <a:p>
              <a:pPr algn="ctr"/>
              <a:r>
                <a:rPr lang="en-US" b="1" dirty="0"/>
                <a:t>Balance - 100</a:t>
              </a:r>
              <a:endParaRPr lang="en-IN" b="1" dirty="0"/>
            </a:p>
          </p:txBody>
        </p:sp>
        <p:cxnSp>
          <p:nvCxnSpPr>
            <p:cNvPr id="8" name="Straight Arrow Connector 7"/>
            <p:cNvCxnSpPr>
              <a:stCxn id="5" idx="3"/>
              <a:endCxn id="6" idx="1"/>
            </p:cNvCxnSpPr>
            <p:nvPr/>
          </p:nvCxnSpPr>
          <p:spPr>
            <a:xfrm>
              <a:off x="2895600" y="3086100"/>
              <a:ext cx="2971800" cy="0"/>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321957" y="1731555"/>
              <a:ext cx="2133600" cy="1200329"/>
            </a:xfrm>
            <a:prstGeom prst="rect">
              <a:avLst/>
            </a:prstGeom>
            <a:noFill/>
          </p:spPr>
          <p:txBody>
            <a:bodyPr wrap="square" rtlCol="0">
              <a:spAutoFit/>
            </a:bodyPr>
            <a:lstStyle/>
            <a:p>
              <a:r>
                <a:rPr lang="en-US" b="1" dirty="0">
                  <a:solidFill>
                    <a:srgbClr val="FF0000"/>
                  </a:solidFill>
                </a:rPr>
                <a:t>Need to Transfer 100 Rupees from Account A to Account B</a:t>
              </a:r>
              <a:endParaRPr lang="en-IN" b="1" dirty="0">
                <a:solidFill>
                  <a:srgbClr val="FF0000"/>
                </a:solidFill>
              </a:endParaRPr>
            </a:p>
          </p:txBody>
        </p:sp>
      </p:grpSp>
      <p:sp>
        <p:nvSpPr>
          <p:cNvPr id="11" name="TextBox 10"/>
          <p:cNvSpPr txBox="1"/>
          <p:nvPr/>
        </p:nvSpPr>
        <p:spPr>
          <a:xfrm>
            <a:off x="861786" y="4419600"/>
            <a:ext cx="3474357" cy="2308324"/>
          </a:xfrm>
          <a:prstGeom prst="rect">
            <a:avLst/>
          </a:prstGeom>
          <a:noFill/>
        </p:spPr>
        <p:txBody>
          <a:bodyPr wrap="square" rtlCol="0">
            <a:spAutoFit/>
          </a:bodyPr>
          <a:lstStyle/>
          <a:p>
            <a:pPr marL="342900" indent="-342900">
              <a:buAutoNum type="arabicPeriod"/>
            </a:pPr>
            <a:r>
              <a:rPr lang="en-US" b="1" dirty="0"/>
              <a:t>Begin Transaction</a:t>
            </a:r>
          </a:p>
          <a:p>
            <a:pPr marL="342900" indent="-342900">
              <a:buAutoNum type="arabicPeriod"/>
            </a:pPr>
            <a:r>
              <a:rPr lang="en-US" b="1" dirty="0"/>
              <a:t>Read Balance (A) </a:t>
            </a:r>
          </a:p>
          <a:p>
            <a:pPr marL="342900" indent="-342900">
              <a:buAutoNum type="arabicPeriod"/>
            </a:pPr>
            <a:r>
              <a:rPr lang="en-US" b="1" dirty="0"/>
              <a:t>Compute Balance(A)-100</a:t>
            </a:r>
          </a:p>
          <a:p>
            <a:pPr marL="342900" indent="-342900">
              <a:buAutoNum type="arabicPeriod"/>
            </a:pPr>
            <a:r>
              <a:rPr lang="en-US" b="1" dirty="0"/>
              <a:t>Update Balance(A)</a:t>
            </a:r>
          </a:p>
          <a:p>
            <a:pPr marL="342900" indent="-342900">
              <a:buAutoNum type="arabicPeriod"/>
            </a:pPr>
            <a:r>
              <a:rPr lang="en-US" b="1" dirty="0"/>
              <a:t>Read  Balance (B)</a:t>
            </a:r>
          </a:p>
          <a:p>
            <a:pPr marL="342900" indent="-342900">
              <a:buAutoNum type="arabicPeriod"/>
            </a:pPr>
            <a:r>
              <a:rPr lang="en-US" b="1" dirty="0"/>
              <a:t>Compute Balance(B)+100</a:t>
            </a:r>
          </a:p>
          <a:p>
            <a:pPr marL="342900" indent="-342900">
              <a:buAutoNum type="arabicPeriod"/>
            </a:pPr>
            <a:r>
              <a:rPr lang="en-US" b="1" dirty="0"/>
              <a:t>Update Balance(B)</a:t>
            </a:r>
          </a:p>
          <a:p>
            <a:pPr marL="342900" indent="-342900">
              <a:buAutoNum type="arabicPeriod"/>
            </a:pPr>
            <a:r>
              <a:rPr lang="en-US" b="1" dirty="0"/>
              <a:t>Commit</a:t>
            </a:r>
            <a:endParaRPr lang="en-IN" b="1" dirty="0"/>
          </a:p>
        </p:txBody>
      </p:sp>
      <p:grpSp>
        <p:nvGrpSpPr>
          <p:cNvPr id="7" name="Group 6"/>
          <p:cNvGrpSpPr/>
          <p:nvPr/>
        </p:nvGrpSpPr>
        <p:grpSpPr>
          <a:xfrm>
            <a:off x="895350" y="2210522"/>
            <a:ext cx="7086600" cy="1926045"/>
            <a:chOff x="920750" y="2323736"/>
            <a:chExt cx="7086600" cy="1926045"/>
          </a:xfrm>
        </p:grpSpPr>
        <p:sp>
          <p:nvSpPr>
            <p:cNvPr id="15" name="Rectangle 14"/>
            <p:cNvSpPr/>
            <p:nvPr/>
          </p:nvSpPr>
          <p:spPr>
            <a:xfrm>
              <a:off x="920750" y="3106781"/>
              <a:ext cx="20574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Account C </a:t>
              </a:r>
            </a:p>
            <a:p>
              <a:pPr algn="ctr"/>
              <a:r>
                <a:rPr lang="en-US" b="1" dirty="0"/>
                <a:t>Balance - 1000</a:t>
              </a:r>
              <a:endParaRPr lang="en-IN" b="1" dirty="0"/>
            </a:p>
          </p:txBody>
        </p:sp>
        <p:sp>
          <p:nvSpPr>
            <p:cNvPr id="16" name="Rectangle 15"/>
            <p:cNvSpPr/>
            <p:nvPr/>
          </p:nvSpPr>
          <p:spPr>
            <a:xfrm>
              <a:off x="5949950" y="3106781"/>
              <a:ext cx="20574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Account  D </a:t>
              </a:r>
            </a:p>
            <a:p>
              <a:pPr algn="ctr"/>
              <a:r>
                <a:rPr lang="en-US" b="1" dirty="0"/>
                <a:t>Balance - 2000</a:t>
              </a:r>
              <a:endParaRPr lang="en-IN" b="1" dirty="0"/>
            </a:p>
          </p:txBody>
        </p:sp>
        <p:cxnSp>
          <p:nvCxnSpPr>
            <p:cNvPr id="17" name="Straight Arrow Connector 16"/>
            <p:cNvCxnSpPr>
              <a:stCxn id="15" idx="3"/>
              <a:endCxn id="16" idx="1"/>
            </p:cNvCxnSpPr>
            <p:nvPr/>
          </p:nvCxnSpPr>
          <p:spPr>
            <a:xfrm>
              <a:off x="2978150" y="3678281"/>
              <a:ext cx="2971800" cy="0"/>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404507" y="2323736"/>
              <a:ext cx="2133600" cy="1200329"/>
            </a:xfrm>
            <a:prstGeom prst="rect">
              <a:avLst/>
            </a:prstGeom>
            <a:noFill/>
          </p:spPr>
          <p:txBody>
            <a:bodyPr wrap="square" rtlCol="0">
              <a:spAutoFit/>
            </a:bodyPr>
            <a:lstStyle/>
            <a:p>
              <a:r>
                <a:rPr lang="en-US" b="1" dirty="0">
                  <a:solidFill>
                    <a:srgbClr val="FF0000"/>
                  </a:solidFill>
                </a:rPr>
                <a:t>Need to Transfer 500 Rupees from Account C to Account D</a:t>
              </a:r>
              <a:endParaRPr lang="en-IN" b="1" dirty="0">
                <a:solidFill>
                  <a:srgbClr val="FF0000"/>
                </a:solidFill>
              </a:endParaRPr>
            </a:p>
          </p:txBody>
        </p:sp>
      </p:grpSp>
      <p:sp>
        <p:nvSpPr>
          <p:cNvPr id="19" name="TextBox 18"/>
          <p:cNvSpPr txBox="1"/>
          <p:nvPr/>
        </p:nvSpPr>
        <p:spPr>
          <a:xfrm>
            <a:off x="4343400" y="4313198"/>
            <a:ext cx="3474357" cy="2308324"/>
          </a:xfrm>
          <a:prstGeom prst="rect">
            <a:avLst/>
          </a:prstGeom>
          <a:noFill/>
        </p:spPr>
        <p:txBody>
          <a:bodyPr wrap="square" rtlCol="0">
            <a:spAutoFit/>
          </a:bodyPr>
          <a:lstStyle/>
          <a:p>
            <a:pPr marL="342900" indent="-342900">
              <a:buAutoNum type="arabicPeriod"/>
            </a:pPr>
            <a:r>
              <a:rPr lang="en-US" b="1" dirty="0"/>
              <a:t>Begin Transaction</a:t>
            </a:r>
          </a:p>
          <a:p>
            <a:pPr marL="342900" indent="-342900">
              <a:buAutoNum type="arabicPeriod"/>
            </a:pPr>
            <a:r>
              <a:rPr lang="en-US" b="1" dirty="0"/>
              <a:t>Read Balance (C) </a:t>
            </a:r>
          </a:p>
          <a:p>
            <a:pPr marL="342900" indent="-342900">
              <a:buAutoNum type="arabicPeriod"/>
            </a:pPr>
            <a:r>
              <a:rPr lang="en-US" b="1" dirty="0"/>
              <a:t>Compute Balance(C)-500</a:t>
            </a:r>
          </a:p>
          <a:p>
            <a:pPr marL="342900" indent="-342900">
              <a:buAutoNum type="arabicPeriod"/>
            </a:pPr>
            <a:r>
              <a:rPr lang="en-US" b="1" dirty="0"/>
              <a:t>Update Balance(C)</a:t>
            </a:r>
          </a:p>
          <a:p>
            <a:pPr marL="342900" indent="-342900">
              <a:buAutoNum type="arabicPeriod"/>
            </a:pPr>
            <a:r>
              <a:rPr lang="en-US" b="1" dirty="0"/>
              <a:t>Read  Balance (D)</a:t>
            </a:r>
          </a:p>
          <a:p>
            <a:pPr marL="342900" indent="-342900">
              <a:buAutoNum type="arabicPeriod"/>
            </a:pPr>
            <a:r>
              <a:rPr lang="en-US" b="1" dirty="0"/>
              <a:t>Compute Balance(D)+500</a:t>
            </a:r>
          </a:p>
          <a:p>
            <a:pPr marL="342900" indent="-342900">
              <a:buAutoNum type="arabicPeriod"/>
            </a:pPr>
            <a:r>
              <a:rPr lang="en-US" b="1" dirty="0"/>
              <a:t>Update Balance(D)</a:t>
            </a:r>
          </a:p>
          <a:p>
            <a:pPr marL="342900" indent="-342900">
              <a:buAutoNum type="arabicPeriod"/>
            </a:pPr>
            <a:r>
              <a:rPr lang="en-US" b="1" dirty="0"/>
              <a:t>Commit</a:t>
            </a:r>
            <a:endParaRPr lang="en-IN" b="1" dirty="0"/>
          </a:p>
        </p:txBody>
      </p:sp>
      <p:sp>
        <p:nvSpPr>
          <p:cNvPr id="9" name="TextBox 8"/>
          <p:cNvSpPr txBox="1"/>
          <p:nvPr/>
        </p:nvSpPr>
        <p:spPr>
          <a:xfrm>
            <a:off x="920750" y="4114800"/>
            <a:ext cx="900793" cy="369332"/>
          </a:xfrm>
          <a:prstGeom prst="rect">
            <a:avLst/>
          </a:prstGeom>
          <a:noFill/>
        </p:spPr>
        <p:txBody>
          <a:bodyPr wrap="square" rtlCol="0">
            <a:spAutoFit/>
          </a:bodyPr>
          <a:lstStyle/>
          <a:p>
            <a:r>
              <a:rPr lang="en-US" b="1" dirty="0"/>
              <a:t>T1</a:t>
            </a:r>
            <a:endParaRPr lang="en-IN" b="1" dirty="0"/>
          </a:p>
        </p:txBody>
      </p:sp>
      <p:sp>
        <p:nvSpPr>
          <p:cNvPr id="20" name="TextBox 19"/>
          <p:cNvSpPr txBox="1"/>
          <p:nvPr/>
        </p:nvSpPr>
        <p:spPr>
          <a:xfrm>
            <a:off x="4299857" y="4035749"/>
            <a:ext cx="900793" cy="369332"/>
          </a:xfrm>
          <a:prstGeom prst="rect">
            <a:avLst/>
          </a:prstGeom>
          <a:noFill/>
        </p:spPr>
        <p:txBody>
          <a:bodyPr wrap="square" rtlCol="0">
            <a:spAutoFit/>
          </a:bodyPr>
          <a:lstStyle/>
          <a:p>
            <a:r>
              <a:rPr lang="en-US" b="1" dirty="0"/>
              <a:t>T2</a:t>
            </a:r>
            <a:endParaRPr lang="en-IN" b="1" dirty="0"/>
          </a:p>
        </p:txBody>
      </p:sp>
    </p:spTree>
    <p:extLst>
      <p:ext uri="{BB962C8B-B14F-4D97-AF65-F5344CB8AC3E}">
        <p14:creationId xmlns:p14="http://schemas.microsoft.com/office/powerpoint/2010/main" val="4079379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9">
                                            <p:txEl>
                                              <p:pRg st="1" end="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9">
                                            <p:txEl>
                                              <p:pRg st="0" end="0"/>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9">
                                            <p:txEl>
                                              <p:pRg st="2" end="2"/>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9">
                                            <p:txEl>
                                              <p:pRg st="3" end="3"/>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9">
                                            <p:txEl>
                                              <p:pRg st="4" end="4"/>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9">
                                            <p:txEl>
                                              <p:pRg st="5" end="5"/>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9">
                                            <p:txEl>
                                              <p:pRg st="6" end="6"/>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9">
                                            <p:txEl>
                                              <p:pRg st="7" end="7"/>
                                            </p:txEl>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Transaction Schedule</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92338020"/>
              </p:ext>
            </p:extLst>
          </p:nvPr>
        </p:nvGraphicFramePr>
        <p:xfrm>
          <a:off x="457200" y="1600200"/>
          <a:ext cx="8229600" cy="5125720"/>
        </p:xfrm>
        <a:graphic>
          <a:graphicData uri="http://schemas.openxmlformats.org/drawingml/2006/table">
            <a:tbl>
              <a:tblPr firstRow="1" bandRow="1">
                <a:tableStyleId>{5C22544A-7EE6-4342-B048-85BDC9FD1C3A}</a:tableStyleId>
              </a:tblPr>
              <a:tblGrid>
                <a:gridCol w="2743200">
                  <a:extLst>
                    <a:ext uri="{9D8B030D-6E8A-4147-A177-3AD203B41FA5}">
                      <a16:colId xmlns="" xmlns:a16="http://schemas.microsoft.com/office/drawing/2014/main" val="20000"/>
                    </a:ext>
                  </a:extLst>
                </a:gridCol>
                <a:gridCol w="2667000">
                  <a:extLst>
                    <a:ext uri="{9D8B030D-6E8A-4147-A177-3AD203B41FA5}">
                      <a16:colId xmlns="" xmlns:a16="http://schemas.microsoft.com/office/drawing/2014/main" val="20001"/>
                    </a:ext>
                  </a:extLst>
                </a:gridCol>
                <a:gridCol w="2819400">
                  <a:extLst>
                    <a:ext uri="{9D8B030D-6E8A-4147-A177-3AD203B41FA5}">
                      <a16:colId xmlns="" xmlns:a16="http://schemas.microsoft.com/office/drawing/2014/main" val="20002"/>
                    </a:ext>
                  </a:extLst>
                </a:gridCol>
              </a:tblGrid>
              <a:tr h="370840">
                <a:tc>
                  <a:txBody>
                    <a:bodyPr/>
                    <a:lstStyle/>
                    <a:p>
                      <a:r>
                        <a:rPr lang="en-US" dirty="0"/>
                        <a:t>Time </a:t>
                      </a:r>
                      <a:endParaRPr lang="en-IN" dirty="0"/>
                    </a:p>
                  </a:txBody>
                  <a:tcPr/>
                </a:tc>
                <a:tc>
                  <a:txBody>
                    <a:bodyPr/>
                    <a:lstStyle/>
                    <a:p>
                      <a:r>
                        <a:rPr lang="en-US" dirty="0"/>
                        <a:t>Transaction T1</a:t>
                      </a:r>
                      <a:endParaRPr lang="en-IN" dirty="0"/>
                    </a:p>
                  </a:txBody>
                  <a:tcPr/>
                </a:tc>
                <a:tc>
                  <a:txBody>
                    <a:bodyPr/>
                    <a:lstStyle/>
                    <a:p>
                      <a:r>
                        <a:rPr lang="en-US" dirty="0"/>
                        <a:t>Transaction T2</a:t>
                      </a:r>
                      <a:endParaRPr lang="en-IN" dirty="0"/>
                    </a:p>
                  </a:txBody>
                  <a:tcPr/>
                </a:tc>
                <a:extLst>
                  <a:ext uri="{0D108BD9-81ED-4DB2-BD59-A6C34878D82A}">
                    <a16:rowId xmlns="" xmlns:a16="http://schemas.microsoft.com/office/drawing/2014/main" val="10000"/>
                  </a:ext>
                </a:extLst>
              </a:tr>
              <a:tr h="370840">
                <a:tc>
                  <a:txBody>
                    <a:bodyPr/>
                    <a:lstStyle/>
                    <a:p>
                      <a:r>
                        <a:rPr lang="en-US"/>
                        <a:t>ts1</a:t>
                      </a:r>
                      <a:endParaRPr lang="en-US" dirty="0"/>
                    </a:p>
                    <a:p>
                      <a:r>
                        <a:rPr lang="en-US"/>
                        <a:t>ts2</a:t>
                      </a:r>
                      <a:endParaRPr lang="en-US" dirty="0"/>
                    </a:p>
                    <a:p>
                      <a:r>
                        <a:rPr lang="en-US" dirty="0"/>
                        <a:t>ts3</a:t>
                      </a:r>
                    </a:p>
                    <a:p>
                      <a:r>
                        <a:rPr lang="en-US" dirty="0"/>
                        <a:t>ts4</a:t>
                      </a:r>
                    </a:p>
                    <a:p>
                      <a:r>
                        <a:rPr lang="en-US" dirty="0"/>
                        <a:t>ts5</a:t>
                      </a:r>
                    </a:p>
                    <a:p>
                      <a:r>
                        <a:rPr lang="en-US" dirty="0"/>
                        <a:t>ts6</a:t>
                      </a:r>
                    </a:p>
                    <a:p>
                      <a:r>
                        <a:rPr lang="en-US" dirty="0"/>
                        <a:t>ts7</a:t>
                      </a:r>
                    </a:p>
                    <a:p>
                      <a:r>
                        <a:rPr lang="en-US" dirty="0"/>
                        <a:t>ts8</a:t>
                      </a:r>
                    </a:p>
                    <a:p>
                      <a:r>
                        <a:rPr lang="en-US" dirty="0"/>
                        <a:t>ts9</a:t>
                      </a:r>
                    </a:p>
                    <a:p>
                      <a:r>
                        <a:rPr lang="en-US" dirty="0"/>
                        <a:t>ts10</a:t>
                      </a:r>
                    </a:p>
                    <a:p>
                      <a:r>
                        <a:rPr lang="en-US"/>
                        <a:t>ts11</a:t>
                      </a:r>
                      <a:endParaRPr lang="en-US" dirty="0"/>
                    </a:p>
                    <a:p>
                      <a:r>
                        <a:rPr lang="en-US"/>
                        <a:t>ts12</a:t>
                      </a:r>
                      <a:endParaRPr lang="en-US" dirty="0"/>
                    </a:p>
                    <a:p>
                      <a:r>
                        <a:rPr lang="en-US"/>
                        <a:t>ts13</a:t>
                      </a:r>
                    </a:p>
                    <a:p>
                      <a:r>
                        <a:rPr lang="en-US"/>
                        <a:t>Ts14</a:t>
                      </a:r>
                    </a:p>
                    <a:p>
                      <a:r>
                        <a:rPr lang="en-US"/>
                        <a:t>Ts15</a:t>
                      </a:r>
                    </a:p>
                    <a:p>
                      <a:r>
                        <a:rPr lang="en-US"/>
                        <a:t>Ts16</a:t>
                      </a:r>
                      <a:endParaRPr lang="en-US" dirty="0"/>
                    </a:p>
                  </a:txBody>
                  <a:tcPr/>
                </a:tc>
                <a:tc>
                  <a:txBody>
                    <a:bodyPr/>
                    <a:lstStyle/>
                    <a:p>
                      <a:pPr marL="0" indent="0">
                        <a:buNone/>
                      </a:pPr>
                      <a:r>
                        <a:rPr lang="en-US" b="1"/>
                        <a:t>Begin Transaction</a:t>
                      </a:r>
                    </a:p>
                    <a:p>
                      <a:pPr marL="0" indent="0">
                        <a:buNone/>
                      </a:pPr>
                      <a:r>
                        <a:rPr lang="en-US" b="1"/>
                        <a:t>Read </a:t>
                      </a:r>
                      <a:r>
                        <a:rPr lang="en-US" b="1" dirty="0"/>
                        <a:t>Balance (A) </a:t>
                      </a:r>
                    </a:p>
                    <a:p>
                      <a:pPr marL="0" indent="0">
                        <a:buNone/>
                      </a:pPr>
                      <a:r>
                        <a:rPr lang="en-US" b="1" dirty="0"/>
                        <a:t>Compute Balance(A)-100</a:t>
                      </a:r>
                    </a:p>
                    <a:p>
                      <a:pPr marL="0" indent="0">
                        <a:buNone/>
                      </a:pPr>
                      <a:r>
                        <a:rPr lang="en-US" b="1" dirty="0"/>
                        <a:t>Write Balance(A)</a:t>
                      </a:r>
                    </a:p>
                    <a:p>
                      <a:pPr marL="0" indent="0">
                        <a:buNone/>
                      </a:pPr>
                      <a:r>
                        <a:rPr lang="en-US" b="1" dirty="0"/>
                        <a:t>Read  Balance (B)</a:t>
                      </a:r>
                    </a:p>
                    <a:p>
                      <a:pPr marL="0" indent="0">
                        <a:buNone/>
                      </a:pPr>
                      <a:r>
                        <a:rPr lang="en-US" b="1" dirty="0"/>
                        <a:t>Compute Balance(B)+100</a:t>
                      </a:r>
                    </a:p>
                    <a:p>
                      <a:pPr marL="0" indent="0">
                        <a:buNone/>
                      </a:pPr>
                      <a:r>
                        <a:rPr lang="en-US" b="1" dirty="0"/>
                        <a:t>Write Balance(B)</a:t>
                      </a:r>
                    </a:p>
                    <a:p>
                      <a:pPr marL="0" indent="0">
                        <a:buNone/>
                      </a:pPr>
                      <a:r>
                        <a:rPr lang="en-US" b="1" dirty="0"/>
                        <a:t>Commit</a:t>
                      </a:r>
                      <a:endParaRPr lang="en-IN" b="1" dirty="0"/>
                    </a:p>
                    <a:p>
                      <a:endParaRPr lang="en-IN" dirty="0"/>
                    </a:p>
                  </a:txBody>
                  <a:tcPr/>
                </a:tc>
                <a:tc>
                  <a:txBody>
                    <a:bodyPr/>
                    <a:lstStyle/>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r>
                        <a:rPr lang="en-US" b="1" dirty="0"/>
                        <a:t>Begin Transaction</a:t>
                      </a:r>
                    </a:p>
                    <a:p>
                      <a:pPr marL="0" indent="0">
                        <a:buNone/>
                      </a:pPr>
                      <a:r>
                        <a:rPr lang="en-US" b="1" dirty="0"/>
                        <a:t>Read Balance (C) </a:t>
                      </a:r>
                    </a:p>
                    <a:p>
                      <a:pPr marL="0" indent="0">
                        <a:buNone/>
                      </a:pPr>
                      <a:r>
                        <a:rPr lang="en-US" b="1" dirty="0"/>
                        <a:t>Compute Balance(C)-500</a:t>
                      </a:r>
                    </a:p>
                    <a:p>
                      <a:pPr marL="0" indent="0">
                        <a:buNone/>
                      </a:pPr>
                      <a:r>
                        <a:rPr lang="en-US" b="1" dirty="0"/>
                        <a:t>Write Balance(C)</a:t>
                      </a:r>
                    </a:p>
                    <a:p>
                      <a:pPr marL="0" indent="0">
                        <a:buNone/>
                      </a:pPr>
                      <a:r>
                        <a:rPr lang="en-US" b="1" dirty="0"/>
                        <a:t>Read  Balance (D)</a:t>
                      </a:r>
                    </a:p>
                    <a:p>
                      <a:pPr marL="0" indent="0">
                        <a:buNone/>
                      </a:pPr>
                      <a:r>
                        <a:rPr lang="en-US" b="1" dirty="0"/>
                        <a:t>Compute Balance(D)+500</a:t>
                      </a:r>
                    </a:p>
                    <a:p>
                      <a:pPr marL="0" indent="0">
                        <a:buNone/>
                      </a:pPr>
                      <a:r>
                        <a:rPr lang="en-US" b="1" dirty="0"/>
                        <a:t>Write Balance(D)</a:t>
                      </a:r>
                    </a:p>
                    <a:p>
                      <a:pPr marL="0" indent="0">
                        <a:buNone/>
                      </a:pPr>
                      <a:r>
                        <a:rPr lang="en-US" b="1" dirty="0"/>
                        <a:t>Commit</a:t>
                      </a:r>
                      <a:endParaRPr lang="en-IN" b="1" dirty="0"/>
                    </a:p>
                    <a:p>
                      <a:endParaRPr lang="en-IN" dirty="0"/>
                    </a:p>
                  </a:txBody>
                  <a:tcPr/>
                </a:tc>
                <a:extLst>
                  <a:ext uri="{0D108BD9-81ED-4DB2-BD59-A6C34878D82A}">
                    <a16:rowId xmlns="" xmlns:a16="http://schemas.microsoft.com/office/drawing/2014/main" val="10001"/>
                  </a:ext>
                </a:extLst>
              </a:tr>
            </a:tbl>
          </a:graphicData>
        </a:graphic>
      </p:graphicFrame>
      <p:sp>
        <p:nvSpPr>
          <p:cNvPr id="5" name="TextBox 4"/>
          <p:cNvSpPr txBox="1"/>
          <p:nvPr/>
        </p:nvSpPr>
        <p:spPr>
          <a:xfrm>
            <a:off x="2133600" y="4419600"/>
            <a:ext cx="3276600" cy="1569660"/>
          </a:xfrm>
          <a:prstGeom prst="rect">
            <a:avLst/>
          </a:prstGeom>
          <a:noFill/>
        </p:spPr>
        <p:txBody>
          <a:bodyPr wrap="square" rtlCol="0">
            <a:spAutoFit/>
          </a:bodyPr>
          <a:lstStyle/>
          <a:p>
            <a:pPr algn="just"/>
            <a:r>
              <a:rPr lang="en-US" sz="3200" b="1" dirty="0">
                <a:solidFill>
                  <a:srgbClr val="FF0000"/>
                </a:solidFill>
              </a:rPr>
              <a:t>Serial Execution of Transactions T1 and T2</a:t>
            </a:r>
            <a:endParaRPr lang="en-IN" sz="3200" b="1" dirty="0">
              <a:solidFill>
                <a:srgbClr val="FF0000"/>
              </a:solidFill>
            </a:endParaRPr>
          </a:p>
        </p:txBody>
      </p:sp>
    </p:spTree>
    <p:extLst>
      <p:ext uri="{BB962C8B-B14F-4D97-AF65-F5344CB8AC3E}">
        <p14:creationId xmlns:p14="http://schemas.microsoft.com/office/powerpoint/2010/main" val="1714742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229600" cy="1143000"/>
          </a:xfrm>
        </p:spPr>
        <p:txBody>
          <a:bodyPr>
            <a:normAutofit fontScale="90000"/>
          </a:bodyPr>
          <a:lstStyle/>
          <a:p>
            <a:r>
              <a:rPr lang="en-US" dirty="0"/>
              <a:t>Concurrent Execution of Transactions</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90513663"/>
              </p:ext>
            </p:extLst>
          </p:nvPr>
        </p:nvGraphicFramePr>
        <p:xfrm>
          <a:off x="838200" y="762000"/>
          <a:ext cx="6775768" cy="5933440"/>
        </p:xfrm>
        <a:graphic>
          <a:graphicData uri="http://schemas.openxmlformats.org/drawingml/2006/table">
            <a:tbl>
              <a:tblPr firstRow="1" bandRow="1">
                <a:tableStyleId>{5C22544A-7EE6-4342-B048-85BDC9FD1C3A}</a:tableStyleId>
              </a:tblPr>
              <a:tblGrid>
                <a:gridCol w="1289368">
                  <a:extLst>
                    <a:ext uri="{9D8B030D-6E8A-4147-A177-3AD203B41FA5}">
                      <a16:colId xmlns="" xmlns:a16="http://schemas.microsoft.com/office/drawing/2014/main" val="20000"/>
                    </a:ext>
                  </a:extLst>
                </a:gridCol>
                <a:gridCol w="2743200">
                  <a:extLst>
                    <a:ext uri="{9D8B030D-6E8A-4147-A177-3AD203B41FA5}">
                      <a16:colId xmlns="" xmlns:a16="http://schemas.microsoft.com/office/drawing/2014/main" val="20001"/>
                    </a:ext>
                  </a:extLst>
                </a:gridCol>
                <a:gridCol w="2743200">
                  <a:extLst>
                    <a:ext uri="{9D8B030D-6E8A-4147-A177-3AD203B41FA5}">
                      <a16:colId xmlns="" xmlns:a16="http://schemas.microsoft.com/office/drawing/2014/main" val="20002"/>
                    </a:ext>
                  </a:extLst>
                </a:gridCol>
              </a:tblGrid>
              <a:tr h="370840">
                <a:tc>
                  <a:txBody>
                    <a:bodyPr/>
                    <a:lstStyle/>
                    <a:p>
                      <a:r>
                        <a:rPr lang="en-US" dirty="0"/>
                        <a:t>Timestamp</a:t>
                      </a:r>
                      <a:endParaRPr lang="en-IN" dirty="0"/>
                    </a:p>
                  </a:txBody>
                  <a:tcPr/>
                </a:tc>
                <a:tc>
                  <a:txBody>
                    <a:bodyPr/>
                    <a:lstStyle/>
                    <a:p>
                      <a:r>
                        <a:rPr lang="en-US" dirty="0"/>
                        <a:t>Transaction T1</a:t>
                      </a:r>
                      <a:endParaRPr lang="en-IN" dirty="0"/>
                    </a:p>
                  </a:txBody>
                  <a:tcPr/>
                </a:tc>
                <a:tc>
                  <a:txBody>
                    <a:bodyPr/>
                    <a:lstStyle/>
                    <a:p>
                      <a:r>
                        <a:rPr lang="en-US" dirty="0"/>
                        <a:t>Transaction T2</a:t>
                      </a:r>
                      <a:endParaRPr lang="en-IN" dirty="0"/>
                    </a:p>
                  </a:txBody>
                  <a:tcPr/>
                </a:tc>
                <a:extLst>
                  <a:ext uri="{0D108BD9-81ED-4DB2-BD59-A6C34878D82A}">
                    <a16:rowId xmlns=""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ts1</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t>Begin Transaction</a:t>
                      </a:r>
                      <a:r>
                        <a:rPr lang="en-US" b="1" baseline="0" dirty="0"/>
                        <a:t> </a:t>
                      </a:r>
                    </a:p>
                  </a:txBody>
                  <a:tcPr/>
                </a:tc>
                <a:tc>
                  <a:txBody>
                    <a:bodyPr/>
                    <a:lstStyle/>
                    <a:p>
                      <a:endParaRPr lang="en-IN" dirty="0"/>
                    </a:p>
                  </a:txBody>
                  <a:tcPr/>
                </a:tc>
                <a:extLst>
                  <a:ext uri="{0D108BD9-81ED-4DB2-BD59-A6C34878D82A}">
                    <a16:rowId xmlns=""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ts2</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t>Read Balance (A)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t>Begin Transaction</a:t>
                      </a:r>
                      <a:r>
                        <a:rPr lang="en-US" b="1" baseline="0" dirty="0"/>
                        <a:t> </a:t>
                      </a:r>
                    </a:p>
                  </a:txBody>
                  <a:tcPr/>
                </a:tc>
                <a:extLst>
                  <a:ext uri="{0D108BD9-81ED-4DB2-BD59-A6C34878D82A}">
                    <a16:rowId xmlns=""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ts3</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t>Compute Balance(A)-100</a:t>
                      </a:r>
                    </a:p>
                  </a:txBody>
                  <a:tcPr/>
                </a:tc>
                <a:tc>
                  <a:txBody>
                    <a:bodyPr/>
                    <a:lstStyle/>
                    <a:p>
                      <a:endParaRPr lang="en-IN" dirty="0"/>
                    </a:p>
                  </a:txBody>
                  <a:tcPr/>
                </a:tc>
                <a:extLst>
                  <a:ext uri="{0D108BD9-81ED-4DB2-BD59-A6C34878D82A}">
                    <a16:rowId xmlns=""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ts4</a:t>
                      </a:r>
                      <a:endParaRPr lang="en-IN" dirty="0"/>
                    </a:p>
                  </a:txBody>
                  <a:tcPr/>
                </a:tc>
                <a:tc>
                  <a:txBody>
                    <a:bodyPr/>
                    <a:lstStyle/>
                    <a:p>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t>Read Balance (C) </a:t>
                      </a:r>
                    </a:p>
                  </a:txBody>
                  <a:tcPr/>
                </a:tc>
                <a:extLst>
                  <a:ext uri="{0D108BD9-81ED-4DB2-BD59-A6C34878D82A}">
                    <a16:rowId xmlns=""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ts5</a:t>
                      </a:r>
                      <a:endParaRPr lang="en-IN" dirty="0"/>
                    </a:p>
                  </a:txBody>
                  <a:tcPr/>
                </a:tc>
                <a:tc>
                  <a:txBody>
                    <a:bodyPr/>
                    <a:lstStyle/>
                    <a:p>
                      <a:r>
                        <a:rPr lang="en-US" b="1" dirty="0"/>
                        <a:t>Write Balance (A)</a:t>
                      </a:r>
                      <a:endParaRPr lang="en-IN" b="1" dirty="0"/>
                    </a:p>
                  </a:txBody>
                  <a:tcPr/>
                </a:tc>
                <a:tc>
                  <a:txBody>
                    <a:bodyPr/>
                    <a:lstStyle/>
                    <a:p>
                      <a:endParaRPr lang="en-IN" dirty="0"/>
                    </a:p>
                  </a:txBody>
                  <a:tcPr/>
                </a:tc>
                <a:extLst>
                  <a:ext uri="{0D108BD9-81ED-4DB2-BD59-A6C34878D82A}">
                    <a16:rowId xmlns="" xmlns:a16="http://schemas.microsoft.com/office/drawing/2014/main" val="1000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ts6</a:t>
                      </a:r>
                      <a:endParaRPr lang="en-IN" dirty="0"/>
                    </a:p>
                  </a:txBody>
                  <a:tcPr/>
                </a:tc>
                <a:tc>
                  <a:txBody>
                    <a:bodyPr/>
                    <a:lstStyle/>
                    <a:p>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t>Compute Balance(C)-500</a:t>
                      </a:r>
                    </a:p>
                  </a:txBody>
                  <a:tcPr/>
                </a:tc>
                <a:extLst>
                  <a:ext uri="{0D108BD9-81ED-4DB2-BD59-A6C34878D82A}">
                    <a16:rowId xmlns="" xmlns:a16="http://schemas.microsoft.com/office/drawing/2014/main" val="10006"/>
                  </a:ext>
                </a:extLst>
              </a:tr>
              <a:tr h="370840">
                <a:tc>
                  <a:txBody>
                    <a:bodyPr/>
                    <a:lstStyle/>
                    <a:p>
                      <a:r>
                        <a:rPr lang="en-US" dirty="0"/>
                        <a:t>ts7</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t>Read Balance (B)</a:t>
                      </a:r>
                    </a:p>
                  </a:txBody>
                  <a:tcPr/>
                </a:tc>
                <a:tc>
                  <a:txBody>
                    <a:bodyPr/>
                    <a:lstStyle/>
                    <a:p>
                      <a:endParaRPr lang="en-IN"/>
                    </a:p>
                  </a:txBody>
                  <a:tcPr/>
                </a:tc>
                <a:extLst>
                  <a:ext uri="{0D108BD9-81ED-4DB2-BD59-A6C34878D82A}">
                    <a16:rowId xmlns="" xmlns:a16="http://schemas.microsoft.com/office/drawing/2014/main" val="10007"/>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ts8</a:t>
                      </a:r>
                      <a:endParaRPr lang="en-IN" dirty="0"/>
                    </a:p>
                  </a:txBody>
                  <a:tcPr/>
                </a:tc>
                <a:tc>
                  <a:txBody>
                    <a:bodyPr/>
                    <a:lstStyle/>
                    <a:p>
                      <a:endParaRPr lang="en-IN" dirty="0"/>
                    </a:p>
                  </a:txBody>
                  <a:tcPr/>
                </a:tc>
                <a:tc>
                  <a:txBody>
                    <a:bodyPr/>
                    <a:lstStyle/>
                    <a:p>
                      <a:r>
                        <a:rPr lang="en-US" b="1" dirty="0"/>
                        <a:t>Write</a:t>
                      </a:r>
                      <a:r>
                        <a:rPr lang="en-US" b="1" baseline="0" dirty="0"/>
                        <a:t> Balance (C)</a:t>
                      </a:r>
                      <a:endParaRPr lang="en-IN" b="1" dirty="0"/>
                    </a:p>
                  </a:txBody>
                  <a:tcPr/>
                </a:tc>
                <a:extLst>
                  <a:ext uri="{0D108BD9-81ED-4DB2-BD59-A6C34878D82A}">
                    <a16:rowId xmlns="" xmlns:a16="http://schemas.microsoft.com/office/drawing/2014/main" val="10008"/>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ts9</a:t>
                      </a:r>
                      <a:endParaRPr lang="en-IN" dirty="0"/>
                    </a:p>
                  </a:txBody>
                  <a:tcPr/>
                </a:tc>
                <a:tc>
                  <a:txBody>
                    <a:bodyPr/>
                    <a:lstStyle/>
                    <a:p>
                      <a:pPr marL="0" indent="0">
                        <a:buNone/>
                      </a:pPr>
                      <a:r>
                        <a:rPr lang="en-US" b="1" dirty="0"/>
                        <a:t>Compute Balance</a:t>
                      </a:r>
                      <a:r>
                        <a:rPr lang="en-US" b="1" baseline="0" dirty="0"/>
                        <a:t>(B)+100</a:t>
                      </a:r>
                      <a:endParaRPr lang="en-US" b="1" dirty="0"/>
                    </a:p>
                  </a:txBody>
                  <a:tcPr/>
                </a:tc>
                <a:tc>
                  <a:txBody>
                    <a:bodyPr/>
                    <a:lstStyle/>
                    <a:p>
                      <a:endParaRPr lang="en-IN" b="1" dirty="0"/>
                    </a:p>
                  </a:txBody>
                  <a:tcPr/>
                </a:tc>
                <a:extLst>
                  <a:ext uri="{0D108BD9-81ED-4DB2-BD59-A6C34878D82A}">
                    <a16:rowId xmlns="" xmlns:a16="http://schemas.microsoft.com/office/drawing/2014/main" val="10009"/>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ts10</a:t>
                      </a:r>
                      <a:endParaRPr lang="en-IN" dirty="0"/>
                    </a:p>
                  </a:txBody>
                  <a:tcPr/>
                </a:tc>
                <a:tc>
                  <a:txBody>
                    <a:bodyPr/>
                    <a:lstStyle/>
                    <a:p>
                      <a:endParaRPr lang="en-IN" dirty="0"/>
                    </a:p>
                  </a:txBody>
                  <a:tcPr/>
                </a:tc>
                <a:tc>
                  <a:txBody>
                    <a:bodyPr/>
                    <a:lstStyle/>
                    <a:p>
                      <a:r>
                        <a:rPr lang="en-US" b="1" dirty="0"/>
                        <a:t>Read Balance (D)</a:t>
                      </a:r>
                      <a:endParaRPr lang="en-IN" b="1" dirty="0"/>
                    </a:p>
                  </a:txBody>
                  <a:tcPr/>
                </a:tc>
                <a:extLst>
                  <a:ext uri="{0D108BD9-81ED-4DB2-BD59-A6C34878D82A}">
                    <a16:rowId xmlns="" xmlns:a16="http://schemas.microsoft.com/office/drawing/2014/main" val="1001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ts11</a:t>
                      </a:r>
                      <a:endParaRPr lang="en-IN" dirty="0"/>
                    </a:p>
                  </a:txBody>
                  <a:tcPr/>
                </a:tc>
                <a:tc>
                  <a:txBody>
                    <a:bodyPr/>
                    <a:lstStyle/>
                    <a:p>
                      <a:pPr marL="0" indent="0">
                        <a:buNone/>
                      </a:pPr>
                      <a:r>
                        <a:rPr lang="en-US" b="1" dirty="0"/>
                        <a:t>Write Balance</a:t>
                      </a:r>
                      <a:r>
                        <a:rPr lang="en-US" b="1" baseline="0" dirty="0"/>
                        <a:t>(B)</a:t>
                      </a:r>
                      <a:endParaRPr lang="en-US" b="1" dirty="0"/>
                    </a:p>
                  </a:txBody>
                  <a:tcPr/>
                </a:tc>
                <a:tc>
                  <a:txBody>
                    <a:bodyPr/>
                    <a:lstStyle/>
                    <a:p>
                      <a:endParaRPr lang="en-IN" b="1" dirty="0"/>
                    </a:p>
                  </a:txBody>
                  <a:tcPr/>
                </a:tc>
                <a:extLst>
                  <a:ext uri="{0D108BD9-81ED-4DB2-BD59-A6C34878D82A}">
                    <a16:rowId xmlns="" xmlns:a16="http://schemas.microsoft.com/office/drawing/2014/main" val="1001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ts12</a:t>
                      </a:r>
                      <a:endParaRPr lang="en-IN" dirty="0"/>
                    </a:p>
                  </a:txBody>
                  <a:tcPr/>
                </a:tc>
                <a:tc>
                  <a:txBody>
                    <a:bodyPr/>
                    <a:lstStyle/>
                    <a:p>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t>Compute Balance(D)+500</a:t>
                      </a:r>
                      <a:endParaRPr lang="en-IN" b="1" dirty="0"/>
                    </a:p>
                  </a:txBody>
                  <a:tcPr/>
                </a:tc>
                <a:extLst>
                  <a:ext uri="{0D108BD9-81ED-4DB2-BD59-A6C34878D82A}">
                    <a16:rowId xmlns="" xmlns:a16="http://schemas.microsoft.com/office/drawing/2014/main" val="1001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ts13</a:t>
                      </a:r>
                      <a:endParaRPr lang="en-IN" dirty="0"/>
                    </a:p>
                  </a:txBody>
                  <a:tcPr/>
                </a:tc>
                <a:tc>
                  <a:txBody>
                    <a:bodyPr/>
                    <a:lstStyle/>
                    <a:p>
                      <a:pPr marL="0" indent="0">
                        <a:buNone/>
                      </a:pPr>
                      <a:r>
                        <a:rPr lang="en-US" b="1" dirty="0"/>
                        <a:t>Commit</a:t>
                      </a:r>
                      <a:endParaRPr lang="en-IN" b="1" dirty="0"/>
                    </a:p>
                  </a:txBody>
                  <a:tcPr/>
                </a:tc>
                <a:tc>
                  <a:txBody>
                    <a:bodyPr/>
                    <a:lstStyle/>
                    <a:p>
                      <a:endParaRPr lang="en-IN" b="1" dirty="0"/>
                    </a:p>
                  </a:txBody>
                  <a:tcPr/>
                </a:tc>
                <a:extLst>
                  <a:ext uri="{0D108BD9-81ED-4DB2-BD59-A6C34878D82A}">
                    <a16:rowId xmlns="" xmlns:a16="http://schemas.microsoft.com/office/drawing/2014/main" val="10013"/>
                  </a:ext>
                </a:extLst>
              </a:tr>
              <a:tr h="370840">
                <a:tc>
                  <a:txBody>
                    <a:bodyPr/>
                    <a:lstStyle/>
                    <a:p>
                      <a:r>
                        <a:rPr lang="en-US" dirty="0"/>
                        <a:t>ts14</a:t>
                      </a:r>
                      <a:endParaRPr lang="en-IN" dirty="0"/>
                    </a:p>
                  </a:txBody>
                  <a:tcPr/>
                </a:tc>
                <a:tc>
                  <a:txBody>
                    <a:bodyPr/>
                    <a:lstStyle/>
                    <a:p>
                      <a:endParaRPr lang="en-IN" dirty="0"/>
                    </a:p>
                  </a:txBody>
                  <a:tcPr/>
                </a:tc>
                <a:tc>
                  <a:txBody>
                    <a:bodyPr/>
                    <a:lstStyle/>
                    <a:p>
                      <a:r>
                        <a:rPr lang="en-US" b="1" dirty="0"/>
                        <a:t>Write</a:t>
                      </a:r>
                      <a:r>
                        <a:rPr lang="en-US" b="1" baseline="0" dirty="0"/>
                        <a:t> Balance(D)</a:t>
                      </a:r>
                      <a:endParaRPr lang="en-IN" b="1" dirty="0"/>
                    </a:p>
                  </a:txBody>
                  <a:tcPr/>
                </a:tc>
                <a:extLst>
                  <a:ext uri="{0D108BD9-81ED-4DB2-BD59-A6C34878D82A}">
                    <a16:rowId xmlns="" xmlns:a16="http://schemas.microsoft.com/office/drawing/2014/main" val="10014"/>
                  </a:ext>
                </a:extLst>
              </a:tr>
              <a:tr h="370840">
                <a:tc>
                  <a:txBody>
                    <a:bodyPr/>
                    <a:lstStyle/>
                    <a:p>
                      <a:r>
                        <a:rPr lang="en-US" dirty="0"/>
                        <a:t>ts15</a:t>
                      </a:r>
                      <a:endParaRPr lang="en-IN" dirty="0"/>
                    </a:p>
                  </a:txBody>
                  <a:tcPr/>
                </a:tc>
                <a:tc>
                  <a:txBody>
                    <a:bodyPr/>
                    <a:lstStyle/>
                    <a:p>
                      <a:endParaRPr lang="en-IN" dirty="0"/>
                    </a:p>
                  </a:txBody>
                  <a:tcPr/>
                </a:tc>
                <a:tc>
                  <a:txBody>
                    <a:bodyPr/>
                    <a:lstStyle/>
                    <a:p>
                      <a:r>
                        <a:rPr lang="en-US" b="1" dirty="0"/>
                        <a:t>Commit</a:t>
                      </a:r>
                      <a:endParaRPr lang="en-IN" b="1" dirty="0"/>
                    </a:p>
                  </a:txBody>
                  <a:tcPr/>
                </a:tc>
                <a:extLst>
                  <a:ext uri="{0D108BD9-81ED-4DB2-BD59-A6C34878D82A}">
                    <a16:rowId xmlns="" xmlns:a16="http://schemas.microsoft.com/office/drawing/2014/main" val="10015"/>
                  </a:ext>
                </a:extLst>
              </a:tr>
            </a:tbl>
          </a:graphicData>
        </a:graphic>
      </p:graphicFrame>
    </p:spTree>
    <p:extLst>
      <p:ext uri="{BB962C8B-B14F-4D97-AF65-F5344CB8AC3E}">
        <p14:creationId xmlns:p14="http://schemas.microsoft.com/office/powerpoint/2010/main" val="38431268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Disa</a:t>
            </a:r>
            <a:r>
              <a:rPr lang="en-US" dirty="0" smtClean="0"/>
              <a:t>dvantages </a:t>
            </a:r>
            <a:r>
              <a:rPr lang="en-US" dirty="0"/>
              <a:t>of Concurrent Execution</a:t>
            </a:r>
            <a:endParaRPr lang="en-IN" dirty="0"/>
          </a:p>
        </p:txBody>
      </p:sp>
      <p:sp>
        <p:nvSpPr>
          <p:cNvPr id="3" name="Content Placeholder 2"/>
          <p:cNvSpPr>
            <a:spLocks noGrp="1"/>
          </p:cNvSpPr>
          <p:nvPr>
            <p:ph idx="1"/>
          </p:nvPr>
        </p:nvSpPr>
        <p:spPr/>
        <p:txBody>
          <a:bodyPr/>
          <a:lstStyle/>
          <a:p>
            <a:r>
              <a:rPr lang="en-US" dirty="0"/>
              <a:t>Waiting time of Transactions is </a:t>
            </a:r>
            <a:r>
              <a:rPr lang="en-US" dirty="0" smtClean="0"/>
              <a:t>reduced</a:t>
            </a:r>
            <a:endParaRPr lang="en-US" dirty="0"/>
          </a:p>
          <a:p>
            <a:r>
              <a:rPr lang="en-US" dirty="0"/>
              <a:t>Response time increases</a:t>
            </a:r>
          </a:p>
          <a:p>
            <a:r>
              <a:rPr lang="en-US" dirty="0"/>
              <a:t>Resources are used effectively</a:t>
            </a:r>
            <a:endParaRPr lang="en-IN" dirty="0"/>
          </a:p>
        </p:txBody>
      </p:sp>
    </p:spTree>
    <p:extLst>
      <p:ext uri="{BB962C8B-B14F-4D97-AF65-F5344CB8AC3E}">
        <p14:creationId xmlns:p14="http://schemas.microsoft.com/office/powerpoint/2010/main" val="39891340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744</TotalTime>
  <Words>1557</Words>
  <Application>Microsoft Office PowerPoint</Application>
  <PresentationFormat>On-screen Show (4:3)</PresentationFormat>
  <Paragraphs>439</Paragraphs>
  <Slides>24</Slides>
  <Notes>5</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Transaction Processing </vt:lpstr>
      <vt:lpstr>What is a Transaction?</vt:lpstr>
      <vt:lpstr>Transaction</vt:lpstr>
      <vt:lpstr>Read Balance(A)</vt:lpstr>
      <vt:lpstr>Transaction Processing Systems</vt:lpstr>
      <vt:lpstr>Concurrent Transactions</vt:lpstr>
      <vt:lpstr>Transaction Schedule</vt:lpstr>
      <vt:lpstr>Concurrent Execution of Transactions</vt:lpstr>
      <vt:lpstr>Disadvantages of Concurrent Execution</vt:lpstr>
      <vt:lpstr>Problems with Concurrent Execution</vt:lpstr>
      <vt:lpstr>Lost Update Problem</vt:lpstr>
      <vt:lpstr>The Temporary Update (or Dirty Read) Problem.</vt:lpstr>
      <vt:lpstr>The Temporary Update (or Dirty Read) Problem.</vt:lpstr>
      <vt:lpstr>The Incorrect Summary Problem</vt:lpstr>
      <vt:lpstr>Incorrect Summary Problem</vt:lpstr>
      <vt:lpstr>ACID Properties of a Transaction</vt:lpstr>
      <vt:lpstr>ACID Properties</vt:lpstr>
      <vt:lpstr>Concurrency Control Techniques</vt:lpstr>
      <vt:lpstr>Read_Lock(item)</vt:lpstr>
      <vt:lpstr>Write_lock(item)</vt:lpstr>
      <vt:lpstr>Unlock(item)</vt:lpstr>
      <vt:lpstr>Preventing Loss Update Problem using Locks</vt:lpstr>
      <vt:lpstr>PowerPoint Presentation</vt:lpstr>
      <vt:lpstr>PowerPoint Presentation</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Transaction Processing </dc:title>
  <dc:creator>admin</dc:creator>
  <cp:lastModifiedBy>Vinay Maddiralla</cp:lastModifiedBy>
  <cp:revision>65</cp:revision>
  <dcterms:created xsi:type="dcterms:W3CDTF">2019-09-24T05:58:33Z</dcterms:created>
  <dcterms:modified xsi:type="dcterms:W3CDTF">2022-11-22T09:19:17Z</dcterms:modified>
</cp:coreProperties>
</file>