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60" r:id="rId16"/>
    <p:sldId id="262" r:id="rId17"/>
    <p:sldId id="266" r:id="rId18"/>
    <p:sldId id="320" r:id="rId19"/>
    <p:sldId id="321" r:id="rId20"/>
    <p:sldId id="322" r:id="rId21"/>
    <p:sldId id="315" r:id="rId22"/>
    <p:sldId id="316" r:id="rId23"/>
    <p:sldId id="317" r:id="rId24"/>
    <p:sldId id="318" r:id="rId25"/>
    <p:sldId id="319" r:id="rId26"/>
    <p:sldId id="323" r:id="rId27"/>
    <p:sldId id="299" r:id="rId28"/>
    <p:sldId id="300" r:id="rId29"/>
    <p:sldId id="301" r:id="rId30"/>
    <p:sldId id="312" r:id="rId31"/>
    <p:sldId id="271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3" r:id="rId40"/>
    <p:sldId id="314" r:id="rId41"/>
    <p:sldId id="273" r:id="rId42"/>
    <p:sldId id="274" r:id="rId43"/>
    <p:sldId id="275" r:id="rId44"/>
    <p:sldId id="276" r:id="rId45"/>
    <p:sldId id="27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1280" autoAdjust="0"/>
  </p:normalViewPr>
  <p:slideViewPr>
    <p:cSldViewPr>
      <p:cViewPr varScale="1">
        <p:scale>
          <a:sx n="75" d="100"/>
          <a:sy n="75" d="100"/>
        </p:scale>
        <p:origin x="167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0C14D-1E03-426D-9B68-AC4AC4112DB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9B8DE-ADF0-4046-B86D-176DF43D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4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9B8DE-ADF0-4046-B86D-176DF43DDD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2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9B8DE-ADF0-4046-B86D-176DF43DDD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6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9B8DE-ADF0-4046-B86D-176DF43DDD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3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9B8DE-ADF0-4046-B86D-176DF43DDD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25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9B8DE-ADF0-4046-B86D-176DF43DDD6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6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9B8DE-ADF0-4046-B86D-176DF43DDD6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20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9B8DE-ADF0-4046-B86D-176DF43DDD6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9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145D-A422-4747-B666-05BD2BDB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9FF-2872-4006-986C-37D61AB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145D-A422-4747-B666-05BD2BDB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9FF-2872-4006-986C-37D61AB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145D-A422-4747-B666-05BD2BDB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9FF-2872-4006-986C-37D61AB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3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145D-A422-4747-B666-05BD2BDB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9FF-2872-4006-986C-37D61AB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145D-A422-4747-B666-05BD2BDB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9FF-2872-4006-986C-37D61AB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145D-A422-4747-B666-05BD2BDB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9FF-2872-4006-986C-37D61AB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145D-A422-4747-B666-05BD2BDB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9FF-2872-4006-986C-37D61AB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145D-A422-4747-B666-05BD2BDB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9FF-2872-4006-986C-37D61AB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5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145D-A422-4747-B666-05BD2BDB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9FF-2872-4006-986C-37D61AB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145D-A422-4747-B666-05BD2BDB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9FF-2872-4006-986C-37D61AB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8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145D-A422-4747-B666-05BD2BDB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9FF-2872-4006-986C-37D61AB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6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6145D-A422-4747-B666-05BD2BDB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0E9FF-2872-4006-986C-37D61AB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ell MT" pitchFamily="18" charset="0"/>
              </a:rPr>
              <a:t>Object Based Database</a:t>
            </a:r>
          </a:p>
        </p:txBody>
      </p:sp>
    </p:spTree>
    <p:extLst>
      <p:ext uri="{BB962C8B-B14F-4D97-AF65-F5344CB8AC3E}">
        <p14:creationId xmlns:p14="http://schemas.microsoft.com/office/powerpoint/2010/main" val="135575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4NF representation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45749"/>
            <a:ext cx="4176713" cy="4450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63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of BOOK table in ORDBMS (Oracle)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or replace type </a:t>
            </a:r>
            <a:r>
              <a:rPr lang="en-US" dirty="0" err="1"/>
              <a:t>author_va</a:t>
            </a:r>
            <a:r>
              <a:rPr lang="en-US" dirty="0"/>
              <a:t> as </a:t>
            </a:r>
            <a:r>
              <a:rPr lang="en-US" dirty="0" err="1"/>
              <a:t>varray</a:t>
            </a:r>
            <a:r>
              <a:rPr lang="en-US" dirty="0"/>
              <a:t>(4) of  </a:t>
            </a:r>
            <a:r>
              <a:rPr lang="en-US" dirty="0" err="1"/>
              <a:t>varchar</a:t>
            </a:r>
            <a:r>
              <a:rPr lang="en-US" dirty="0"/>
              <a:t>(20)</a:t>
            </a:r>
          </a:p>
          <a:p>
            <a:pPr marL="0" indent="0">
              <a:buNone/>
            </a:pPr>
            <a:r>
              <a:rPr lang="en-US" dirty="0"/>
              <a:t>    /</a:t>
            </a:r>
          </a:p>
          <a:p>
            <a:r>
              <a:rPr lang="en-US" dirty="0"/>
              <a:t>Create or replace type </a:t>
            </a:r>
            <a:r>
              <a:rPr lang="en-US" dirty="0" err="1"/>
              <a:t>keyword_va</a:t>
            </a:r>
            <a:r>
              <a:rPr lang="en-US" dirty="0"/>
              <a:t> as </a:t>
            </a:r>
            <a:r>
              <a:rPr lang="en-US" dirty="0" err="1"/>
              <a:t>varray</a:t>
            </a:r>
            <a:r>
              <a:rPr lang="en-US" dirty="0"/>
              <a:t>(4) of  varchar(10)</a:t>
            </a:r>
          </a:p>
          <a:p>
            <a:pPr marL="0" indent="0">
              <a:buNone/>
            </a:pPr>
            <a:r>
              <a:rPr lang="en-US" dirty="0"/>
              <a:t>    /</a:t>
            </a:r>
          </a:p>
          <a:p>
            <a:r>
              <a:rPr lang="en-US" dirty="0"/>
              <a:t>Create or replace type </a:t>
            </a:r>
            <a:r>
              <a:rPr lang="en-US" dirty="0" err="1"/>
              <a:t>publisher_ty</a:t>
            </a:r>
            <a:r>
              <a:rPr lang="en-US" dirty="0"/>
              <a:t> as object (</a:t>
            </a:r>
          </a:p>
          <a:p>
            <a:pPr marL="0" indent="0">
              <a:buNone/>
            </a:pPr>
            <a:r>
              <a:rPr lang="en-US" dirty="0"/>
              <a:t>	name </a:t>
            </a:r>
            <a:r>
              <a:rPr lang="en-US" dirty="0" err="1"/>
              <a:t>varchar</a:t>
            </a:r>
            <a:r>
              <a:rPr lang="en-US" dirty="0"/>
              <a:t>(20), branch </a:t>
            </a:r>
            <a:r>
              <a:rPr lang="en-US" dirty="0" err="1"/>
              <a:t>varchar</a:t>
            </a:r>
            <a:r>
              <a:rPr lang="en-US" dirty="0"/>
              <a:t>(20) )</a:t>
            </a:r>
          </a:p>
          <a:p>
            <a:pPr marL="0" indent="0">
              <a:buNone/>
            </a:pPr>
            <a:r>
              <a:rPr lang="en-US" dirty="0"/>
              <a:t>    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4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or replace type </a:t>
            </a:r>
            <a:r>
              <a:rPr lang="en-US" dirty="0" err="1"/>
              <a:t>book_ty</a:t>
            </a:r>
            <a:r>
              <a:rPr lang="en-US" dirty="0"/>
              <a:t> as object (</a:t>
            </a:r>
          </a:p>
          <a:p>
            <a:pPr marL="457200" lvl="1" indent="0">
              <a:buNone/>
            </a:pPr>
            <a:r>
              <a:rPr lang="en-US" dirty="0"/>
              <a:t>	title 		</a:t>
            </a:r>
            <a:r>
              <a:rPr lang="en-US" dirty="0" err="1"/>
              <a:t>varchar</a:t>
            </a:r>
            <a:r>
              <a:rPr lang="en-US" dirty="0"/>
              <a:t>(20),</a:t>
            </a:r>
          </a:p>
          <a:p>
            <a:pPr marL="457200" lvl="1" indent="0">
              <a:buNone/>
            </a:pPr>
            <a:r>
              <a:rPr lang="en-US" dirty="0"/>
              <a:t>	authors	</a:t>
            </a:r>
            <a:r>
              <a:rPr lang="en-US" dirty="0" err="1"/>
              <a:t>author_va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	publisher	</a:t>
            </a:r>
            <a:r>
              <a:rPr lang="en-US" dirty="0" err="1"/>
              <a:t>publisher_ty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	keywords 	</a:t>
            </a:r>
            <a:r>
              <a:rPr lang="en-US" dirty="0" err="1"/>
              <a:t>keyword_va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/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Create table book of </a:t>
            </a:r>
            <a:r>
              <a:rPr lang="en-US" dirty="0" err="1"/>
              <a:t>book_ty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3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Insert into book values (</a:t>
            </a:r>
            <a:r>
              <a:rPr lang="en-US" dirty="0" err="1"/>
              <a:t>book_ty</a:t>
            </a:r>
            <a:r>
              <a:rPr lang="en-US" dirty="0"/>
              <a:t>(‘Compilers’, </a:t>
            </a:r>
            <a:r>
              <a:rPr lang="en-US" dirty="0" err="1"/>
              <a:t>author_va</a:t>
            </a:r>
            <a:r>
              <a:rPr lang="en-US" dirty="0"/>
              <a:t>(‘Smith’, ‘Jones’, null, null), </a:t>
            </a:r>
            <a:r>
              <a:rPr lang="en-US" dirty="0" err="1"/>
              <a:t>publisher_ty</a:t>
            </a:r>
            <a:r>
              <a:rPr lang="en-US" dirty="0"/>
              <a:t>(‘McGraw-Hill’, ‘New York’), </a:t>
            </a:r>
            <a:r>
              <a:rPr lang="en-US" dirty="0" err="1"/>
              <a:t>keyword_va</a:t>
            </a:r>
            <a:r>
              <a:rPr lang="en-US" dirty="0"/>
              <a:t>(‘parsing’, ‘analysis’, null, null)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9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Alternatively, you could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table book (</a:t>
            </a:r>
          </a:p>
          <a:p>
            <a:pPr marL="457200" lvl="1" indent="0">
              <a:buNone/>
            </a:pPr>
            <a:r>
              <a:rPr lang="en-US" dirty="0"/>
              <a:t>	title 		</a:t>
            </a:r>
            <a:r>
              <a:rPr lang="en-US" dirty="0" err="1"/>
              <a:t>varchar</a:t>
            </a:r>
            <a:r>
              <a:rPr lang="en-US" dirty="0"/>
              <a:t>(20),</a:t>
            </a:r>
          </a:p>
          <a:p>
            <a:pPr marL="457200" lvl="1" indent="0">
              <a:buNone/>
            </a:pPr>
            <a:r>
              <a:rPr lang="en-US" dirty="0"/>
              <a:t>	authors	</a:t>
            </a:r>
            <a:r>
              <a:rPr lang="en-US" dirty="0" err="1"/>
              <a:t>author_va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	publisher	</a:t>
            </a:r>
            <a:r>
              <a:rPr lang="en-US" dirty="0" err="1"/>
              <a:t>publisher_ty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	keywords 	</a:t>
            </a:r>
            <a:r>
              <a:rPr lang="en-US" dirty="0" err="1"/>
              <a:t>keyword_va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Insert into book values (‘Compilers’, </a:t>
            </a:r>
            <a:r>
              <a:rPr lang="en-US" dirty="0" err="1"/>
              <a:t>author_va</a:t>
            </a:r>
            <a:r>
              <a:rPr lang="en-US" dirty="0"/>
              <a:t>(‘Smith’, ‘Jones’, null, null), </a:t>
            </a:r>
            <a:r>
              <a:rPr lang="en-US" dirty="0" err="1"/>
              <a:t>publisher_ty</a:t>
            </a:r>
            <a:r>
              <a:rPr lang="en-US" dirty="0"/>
              <a:t>(‘McGraw-Hill’, ‘New York’), </a:t>
            </a:r>
            <a:r>
              <a:rPr lang="en-US" dirty="0" err="1"/>
              <a:t>keyword_va</a:t>
            </a:r>
            <a:r>
              <a:rPr lang="en-US" dirty="0"/>
              <a:t>(‘parsing’, ‘analysis’, null, null));</a:t>
            </a:r>
          </a:p>
        </p:txBody>
      </p:sp>
    </p:spTree>
    <p:extLst>
      <p:ext uri="{BB962C8B-B14F-4D97-AF65-F5344CB8AC3E}">
        <p14:creationId xmlns:p14="http://schemas.microsoft.com/office/powerpoint/2010/main" val="424267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An Object Type and Object Instances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54" y="1600199"/>
            <a:ext cx="73056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itchFamily="18" charset="0"/>
              </a:rPr>
              <a:t>Object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ook Antiqua" pitchFamily="18" charset="0"/>
              </a:rPr>
              <a:t>When you create a variable of an object type, you create an instance of the type and the result is an object. An object has the attributes and methods defined for its type.</a:t>
            </a:r>
          </a:p>
          <a:p>
            <a:r>
              <a:rPr lang="en-US" sz="1800" dirty="0">
                <a:latin typeface="Book Antiqua" pitchFamily="18" charset="0"/>
              </a:rPr>
              <a:t>Because an object instance is a concrete thing, you can assign values to its attributes and call its methods.</a:t>
            </a:r>
          </a:p>
          <a:p>
            <a:r>
              <a:rPr lang="en-US" sz="1800" dirty="0">
                <a:latin typeface="Book Antiqua" pitchFamily="18" charset="0"/>
              </a:rPr>
              <a:t>You use the CREATE TYPE statement to define object types.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8600"/>
            <a:ext cx="74676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63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itchFamily="18" charset="0"/>
              </a:rPr>
              <a:t>Object Tables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ook Antiqua" pitchFamily="18" charset="0"/>
              </a:rPr>
              <a:t>An object table is a special kind of table in which each row represents an object.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67000"/>
            <a:ext cx="5257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3514725"/>
            <a:ext cx="83248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4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itchFamily="18" charset="0"/>
              </a:rPr>
              <a:t>References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Book Antiqua" pitchFamily="18" charset="0"/>
              </a:rPr>
              <a:t>A REF is a logical pointer to a row object that is constructed from the object identifier (OID) of the referenced object and is an Oracle built-in data type. </a:t>
            </a:r>
          </a:p>
          <a:p>
            <a:pPr algn="just"/>
            <a:r>
              <a:rPr lang="en-US" sz="2000" dirty="0">
                <a:latin typeface="Book Antiqua" pitchFamily="18" charset="0"/>
              </a:rPr>
              <a:t>REFs and collections of REFs model associations among objects, particularly many-to-one relationships, thus reducing the need for foreign keys. </a:t>
            </a:r>
          </a:p>
          <a:p>
            <a:pPr algn="just"/>
            <a:r>
              <a:rPr lang="en-US" sz="2000" dirty="0">
                <a:latin typeface="Book Antiqua" pitchFamily="18" charset="0"/>
              </a:rPr>
              <a:t>REFs provide an easy mechanism for navigating between objects. You can use the dot notation to follow the pointers. </a:t>
            </a:r>
          </a:p>
          <a:p>
            <a:pPr algn="just"/>
            <a:r>
              <a:rPr lang="en-US" sz="2000" dirty="0">
                <a:latin typeface="Book Antiqua" pitchFamily="18" charset="0"/>
              </a:rPr>
              <a:t>Oracle does joins for you when needed, and in some cases can avoid doing joins.</a:t>
            </a:r>
          </a:p>
          <a:p>
            <a:pPr algn="just"/>
            <a:r>
              <a:rPr lang="en-US" sz="2000" dirty="0">
                <a:latin typeface="Book Antiqua" pitchFamily="18" charset="0"/>
              </a:rPr>
              <a:t>You can use a REF to examine or update the object it refers to. </a:t>
            </a:r>
          </a:p>
          <a:p>
            <a:pPr algn="just"/>
            <a:r>
              <a:rPr lang="en-US" sz="2000" dirty="0">
                <a:latin typeface="Book Antiqua" pitchFamily="18" charset="0"/>
              </a:rPr>
              <a:t>You can also use a REF to obtain the object it refers to. </a:t>
            </a:r>
          </a:p>
          <a:p>
            <a:pPr algn="just"/>
            <a:r>
              <a:rPr lang="en-US" sz="2000" dirty="0">
                <a:latin typeface="Book Antiqua" pitchFamily="18" charset="0"/>
              </a:rPr>
              <a:t>You can change a REF so that it points to a different object of the same object type hierarchy or assign it a null value.</a:t>
            </a:r>
          </a:p>
        </p:txBody>
      </p:sp>
    </p:spTree>
    <p:extLst>
      <p:ext uri="{BB962C8B-B14F-4D97-AF65-F5344CB8AC3E}">
        <p14:creationId xmlns:p14="http://schemas.microsoft.com/office/powerpoint/2010/main" val="37413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39092"/>
            <a:ext cx="7620000" cy="444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50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itchFamily="18" charset="0"/>
              </a:rPr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Book Antiqua" pitchFamily="18" charset="0"/>
              </a:rPr>
              <a:t>Object types and related </a:t>
            </a:r>
            <a:r>
              <a:rPr lang="en-US" sz="1600" dirty="0">
                <a:solidFill>
                  <a:srgbClr val="FF0000"/>
                </a:solidFill>
                <a:latin typeface="Book Antiqua" pitchFamily="18" charset="0"/>
              </a:rPr>
              <a:t>object-oriented features </a:t>
            </a:r>
            <a:r>
              <a:rPr lang="en-US" sz="1600" dirty="0">
                <a:latin typeface="Book Antiqua" pitchFamily="18" charset="0"/>
              </a:rPr>
              <a:t>such as variable-length arrays and nested tables provide higher-level ways to organize and access data in the database. </a:t>
            </a:r>
          </a:p>
          <a:p>
            <a:r>
              <a:rPr lang="en-US" sz="1600" dirty="0">
                <a:latin typeface="Book Antiqua" pitchFamily="18" charset="0"/>
              </a:rPr>
              <a:t>Underneath the object layer, data is still stored in columns and tables, but you are able to work with the data in terms of the real-world entities, such as customers and purchase orders, that make the data meaningful.</a:t>
            </a:r>
          </a:p>
          <a:p>
            <a:r>
              <a:rPr lang="en-US" sz="1600" dirty="0">
                <a:latin typeface="Book Antiqua" pitchFamily="18" charset="0"/>
              </a:rPr>
              <a:t>In general, the object-type model is similar to the class mechanism found in C++ and Java. </a:t>
            </a:r>
          </a:p>
          <a:p>
            <a:r>
              <a:rPr lang="en-US" sz="1600" dirty="0">
                <a:latin typeface="Book Antiqua" pitchFamily="18" charset="0"/>
              </a:rPr>
              <a:t>Like classes, objects make it easier to model complex, real-world business entities and logic, and the </a:t>
            </a:r>
            <a:r>
              <a:rPr lang="en-US" sz="1600" dirty="0">
                <a:solidFill>
                  <a:srgbClr val="FF0000"/>
                </a:solidFill>
                <a:latin typeface="Book Antiqua" pitchFamily="18" charset="0"/>
              </a:rPr>
              <a:t>reusability</a:t>
            </a:r>
            <a:r>
              <a:rPr lang="en-US" sz="1600" dirty="0">
                <a:latin typeface="Book Antiqua" pitchFamily="18" charset="0"/>
              </a:rPr>
              <a:t> of objects makes it possible to develop database applications faster and more efficiently. </a:t>
            </a:r>
          </a:p>
          <a:p>
            <a:r>
              <a:rPr lang="en-US" sz="1600" dirty="0">
                <a:latin typeface="Book Antiqua" pitchFamily="18" charset="0"/>
              </a:rPr>
              <a:t>By natively supporting object types in the database, Oracle enables application developers to directly access the data structures used by their applications. </a:t>
            </a:r>
          </a:p>
          <a:p>
            <a:r>
              <a:rPr lang="en-US" sz="1600" dirty="0">
                <a:latin typeface="Book Antiqua" pitchFamily="18" charset="0"/>
              </a:rPr>
              <a:t>No mapping layer is required between client-side objects and the relational database columns and tables that contain the data. </a:t>
            </a:r>
          </a:p>
          <a:p>
            <a:r>
              <a:rPr lang="en-US" sz="1600" dirty="0">
                <a:latin typeface="Book Antiqua" pitchFamily="18" charset="0"/>
              </a:rPr>
              <a:t>Object abstraction and the encapsulation of object behaviors also make applications easier to understand and maintain.</a:t>
            </a:r>
          </a:p>
        </p:txBody>
      </p:sp>
    </p:spTree>
    <p:extLst>
      <p:ext uri="{BB962C8B-B14F-4D97-AF65-F5344CB8AC3E}">
        <p14:creationId xmlns:p14="http://schemas.microsoft.com/office/powerpoint/2010/main" val="77931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839199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33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down an object-relational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1D1-1A7F-4477-A6DE-07515AAEC924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231404" cy="4026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08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Create or replace type </a:t>
            </a:r>
            <a:r>
              <a:rPr lang="en-US" sz="2800" dirty="0" err="1"/>
              <a:t>student_ty</a:t>
            </a:r>
            <a:r>
              <a:rPr lang="en-US" sz="2800" dirty="0"/>
              <a:t> as object (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      	</a:t>
            </a:r>
            <a:r>
              <a:rPr lang="en-US" sz="2800" dirty="0" err="1"/>
              <a:t>stud_id</a:t>
            </a:r>
            <a:r>
              <a:rPr lang="en-US" sz="2800" dirty="0"/>
              <a:t> 		number(4),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err="1"/>
              <a:t>stud_name</a:t>
            </a:r>
            <a:r>
              <a:rPr lang="en-US" sz="2800" dirty="0"/>
              <a:t> 		</a:t>
            </a:r>
            <a:r>
              <a:rPr lang="en-US" sz="2800" dirty="0" err="1"/>
              <a:t>varchar</a:t>
            </a:r>
            <a:r>
              <a:rPr lang="en-US" sz="2800" dirty="0"/>
              <a:t>(20)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Create or replace type </a:t>
            </a:r>
            <a:r>
              <a:rPr lang="en-US" sz="2800" dirty="0" err="1"/>
              <a:t>course_ty</a:t>
            </a:r>
            <a:r>
              <a:rPr lang="en-US" sz="2800" dirty="0"/>
              <a:t> as object (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err="1"/>
              <a:t>course_id</a:t>
            </a:r>
            <a:r>
              <a:rPr lang="en-US" sz="2800" dirty="0"/>
              <a:t> 		number(4),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err="1"/>
              <a:t>course_name</a:t>
            </a:r>
            <a:r>
              <a:rPr lang="en-US" sz="2800" dirty="0"/>
              <a:t> 		</a:t>
            </a:r>
            <a:r>
              <a:rPr lang="en-US" sz="2800" dirty="0" err="1"/>
              <a:t>varchar</a:t>
            </a:r>
            <a:r>
              <a:rPr lang="en-US" sz="2800" dirty="0"/>
              <a:t>(20)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1D1-1A7F-4477-A6DE-07515AAEC9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5867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Create or replace type </a:t>
            </a:r>
            <a:r>
              <a:rPr lang="en-US" sz="2800" dirty="0" err="1"/>
              <a:t>enrolls_in_ty</a:t>
            </a:r>
            <a:r>
              <a:rPr lang="en-US" sz="2800" dirty="0"/>
              <a:t> as object (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	student    	ref 	</a:t>
            </a:r>
            <a:r>
              <a:rPr lang="en-US" sz="2800" dirty="0" err="1"/>
              <a:t>student_ty</a:t>
            </a:r>
            <a:r>
              <a:rPr lang="en-US" sz="2800" dirty="0"/>
              <a:t>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	course		 ref	</a:t>
            </a:r>
            <a:r>
              <a:rPr lang="en-US" sz="2800" dirty="0" err="1"/>
              <a:t>course_ty</a:t>
            </a:r>
            <a:endParaRPr lang="en-US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1D1-1A7F-4477-A6DE-07515AAEC9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0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or replace type </a:t>
            </a:r>
            <a:r>
              <a:rPr lang="en-US" dirty="0" err="1"/>
              <a:t>office_ty</a:t>
            </a:r>
            <a:r>
              <a:rPr lang="en-US" dirty="0"/>
              <a:t> as object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office_id</a:t>
            </a:r>
            <a:r>
              <a:rPr lang="en-US" dirty="0"/>
              <a:t>		number(4),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building_name</a:t>
            </a:r>
            <a:r>
              <a:rPr lang="en-US" dirty="0"/>
              <a:t>		</a:t>
            </a:r>
            <a:r>
              <a:rPr lang="en-US" dirty="0" err="1"/>
              <a:t>varchar</a:t>
            </a:r>
            <a:r>
              <a:rPr lang="en-US" dirty="0"/>
              <a:t>(20)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or replace type </a:t>
            </a:r>
            <a:r>
              <a:rPr lang="en-US" dirty="0" err="1"/>
              <a:t>lecturer_ty</a:t>
            </a:r>
            <a:r>
              <a:rPr lang="en-US" dirty="0"/>
              <a:t> as object (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lect_id</a:t>
            </a:r>
            <a:r>
              <a:rPr lang="en-US" dirty="0"/>
              <a:t>		number(4),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lect_name</a:t>
            </a:r>
            <a:r>
              <a:rPr lang="en-US" dirty="0"/>
              <a:t>	</a:t>
            </a:r>
            <a:r>
              <a:rPr lang="en-US" dirty="0" err="1"/>
              <a:t>varchar</a:t>
            </a:r>
            <a:r>
              <a:rPr lang="en-US" dirty="0"/>
              <a:t>(20),</a:t>
            </a:r>
          </a:p>
          <a:p>
            <a:pPr marL="0" indent="0">
              <a:buNone/>
            </a:pPr>
            <a:r>
              <a:rPr lang="en-US" dirty="0"/>
              <a:t>	office		ref	</a:t>
            </a:r>
            <a:r>
              <a:rPr lang="en-US" dirty="0" err="1"/>
              <a:t>office_ty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)</a:t>
            </a:r>
          </a:p>
          <a:p>
            <a:pPr marL="0" indent="0">
              <a:buNone/>
            </a:pPr>
            <a:r>
              <a:rPr lang="en-US" dirty="0"/>
              <a:t>   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1D1-1A7F-4477-A6DE-07515AAEC9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9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table student of </a:t>
            </a:r>
            <a:r>
              <a:rPr lang="en-US" dirty="0" err="1"/>
              <a:t>student_ty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stud_id</a:t>
            </a:r>
            <a:r>
              <a:rPr lang="en-US" dirty="0"/>
              <a:t> primary key);</a:t>
            </a:r>
          </a:p>
          <a:p>
            <a:r>
              <a:rPr lang="en-US" dirty="0"/>
              <a:t>Create table course of course _</a:t>
            </a:r>
            <a:r>
              <a:rPr lang="en-US" dirty="0" err="1"/>
              <a:t>ty</a:t>
            </a:r>
            <a:r>
              <a:rPr lang="en-US" dirty="0"/>
              <a:t>;</a:t>
            </a:r>
          </a:p>
          <a:p>
            <a:r>
              <a:rPr lang="en-US" dirty="0"/>
              <a:t>Create table </a:t>
            </a:r>
            <a:r>
              <a:rPr lang="en-US" dirty="0" err="1"/>
              <a:t>enrolls_in</a:t>
            </a:r>
            <a:r>
              <a:rPr lang="en-US" dirty="0"/>
              <a:t> of </a:t>
            </a:r>
            <a:r>
              <a:rPr lang="en-US" dirty="0" err="1"/>
              <a:t>enrolls_in_ty</a:t>
            </a:r>
            <a:r>
              <a:rPr lang="en-US" dirty="0"/>
              <a:t>;</a:t>
            </a:r>
          </a:p>
          <a:p>
            <a:r>
              <a:rPr lang="en-US" dirty="0"/>
              <a:t>Create table lecturer of lecturer _</a:t>
            </a:r>
            <a:r>
              <a:rPr lang="en-US" dirty="0" err="1"/>
              <a:t>ty</a:t>
            </a:r>
            <a:r>
              <a:rPr lang="en-US" dirty="0"/>
              <a:t>;</a:t>
            </a:r>
          </a:p>
          <a:p>
            <a:r>
              <a:rPr lang="en-US" dirty="0"/>
              <a:t>Create table office of </a:t>
            </a:r>
            <a:r>
              <a:rPr lang="en-US" dirty="0" err="1"/>
              <a:t>office_ty</a:t>
            </a:r>
            <a:r>
              <a:rPr lang="en-US" dirty="0"/>
              <a:t>;</a:t>
            </a:r>
          </a:p>
          <a:p>
            <a:r>
              <a:rPr lang="en-US" dirty="0"/>
              <a:t>insert into student values(1234,'Ram’);</a:t>
            </a:r>
          </a:p>
          <a:p>
            <a:r>
              <a:rPr lang="en-US" dirty="0"/>
              <a:t>insert into course values(2345,'DBMS’);</a:t>
            </a:r>
          </a:p>
          <a:p>
            <a:r>
              <a:rPr lang="en-US" dirty="0"/>
              <a:t>insert into </a:t>
            </a:r>
            <a:r>
              <a:rPr lang="en-US" dirty="0" err="1"/>
              <a:t>enrolls_in</a:t>
            </a:r>
            <a:r>
              <a:rPr lang="en-US" dirty="0"/>
              <a:t> values (</a:t>
            </a:r>
          </a:p>
          <a:p>
            <a:pPr marL="0" indent="0">
              <a:buNone/>
            </a:pPr>
            <a:r>
              <a:rPr lang="en-US" dirty="0"/>
              <a:t>   (select ref(s) from student   s   where </a:t>
            </a:r>
            <a:r>
              <a:rPr lang="en-US" dirty="0" err="1"/>
              <a:t>s.stud_id</a:t>
            </a:r>
            <a:r>
              <a:rPr lang="en-US" dirty="0"/>
              <a:t> ='1234'),</a:t>
            </a:r>
          </a:p>
          <a:p>
            <a:pPr marL="0" indent="0">
              <a:buNone/>
            </a:pPr>
            <a:r>
              <a:rPr lang="en-US" dirty="0"/>
              <a:t>   (select ref(c) from course     c   where </a:t>
            </a:r>
            <a:r>
              <a:rPr lang="en-US" dirty="0" err="1"/>
              <a:t>c.course_id</a:t>
            </a:r>
            <a:r>
              <a:rPr lang="en-US" dirty="0"/>
              <a:t> ='2345')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1D1-1A7F-4477-A6DE-07515AAEC9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E4FC-8288-4583-8801-8123EBDF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716F-4FDA-4C09-B82C-FA781CCA1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AD9E9-930A-49B9-ADF5-AE8E3893C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6400"/>
            <a:ext cx="9144000" cy="556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Nested tables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DEPARTMENT(</a:t>
            </a:r>
            <a:r>
              <a:rPr lang="en-US" dirty="0" err="1"/>
              <a:t>Dnumber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, Manager, 				{Employees(</a:t>
            </a:r>
            <a:r>
              <a:rPr lang="en-US" dirty="0" err="1"/>
              <a:t>Eid</a:t>
            </a:r>
            <a:r>
              <a:rPr lang="en-US" dirty="0"/>
              <a:t>, Name, Salary)}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/>
              <a:t>	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Object relational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Create or replace type </a:t>
            </a:r>
            <a:r>
              <a:rPr lang="en-US" sz="2800" dirty="0" err="1"/>
              <a:t>employee_ty</a:t>
            </a:r>
            <a:r>
              <a:rPr lang="en-US" sz="2800" dirty="0"/>
              <a:t> as object (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Eid</a:t>
            </a:r>
            <a:r>
              <a:rPr lang="en-US" sz="2800" dirty="0"/>
              <a:t>		number(6), </a:t>
            </a:r>
          </a:p>
          <a:p>
            <a:pPr marL="0" indent="0">
              <a:buNone/>
            </a:pPr>
            <a:r>
              <a:rPr lang="en-US" sz="2800" dirty="0"/>
              <a:t>	Name 	</a:t>
            </a:r>
            <a:r>
              <a:rPr lang="en-US" sz="2800" dirty="0" err="1"/>
              <a:t>varchar</a:t>
            </a:r>
            <a:r>
              <a:rPr lang="en-US" sz="2800" dirty="0"/>
              <a:t>(30), </a:t>
            </a:r>
          </a:p>
          <a:p>
            <a:pPr marL="0" indent="0">
              <a:buNone/>
            </a:pPr>
            <a:r>
              <a:rPr lang="en-US" sz="2800" dirty="0"/>
              <a:t>	Salary 	number(8) )</a:t>
            </a:r>
          </a:p>
          <a:p>
            <a:pPr marL="0" indent="0">
              <a:buNone/>
            </a:pPr>
            <a:r>
              <a:rPr lang="en-US" sz="2800" dirty="0"/>
              <a:t>    /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Create or replace type </a:t>
            </a:r>
            <a:r>
              <a:rPr lang="en-US" sz="2800" dirty="0" err="1"/>
              <a:t>employee_nt_ty</a:t>
            </a:r>
            <a:r>
              <a:rPr lang="en-US" sz="2800" dirty="0"/>
              <a:t> as  table of </a:t>
            </a:r>
            <a:r>
              <a:rPr lang="en-US" sz="2800" dirty="0" err="1"/>
              <a:t>employee_ty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   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0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 relational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 department (</a:t>
            </a:r>
          </a:p>
          <a:p>
            <a:pPr marL="0" indent="0">
              <a:buNone/>
            </a:pPr>
            <a:r>
              <a:rPr lang="en-US" dirty="0"/>
              <a:t>   	</a:t>
            </a:r>
            <a:r>
              <a:rPr lang="en-US" dirty="0" err="1"/>
              <a:t>Dnumber</a:t>
            </a:r>
            <a:r>
              <a:rPr lang="en-US" dirty="0"/>
              <a:t> 	 	number(2),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Dname</a:t>
            </a:r>
            <a:r>
              <a:rPr lang="en-US" dirty="0"/>
              <a:t> 		</a:t>
            </a:r>
            <a:r>
              <a:rPr lang="en-US" dirty="0" err="1"/>
              <a:t>varchar</a:t>
            </a:r>
            <a:r>
              <a:rPr lang="en-US" dirty="0"/>
              <a:t>(20), </a:t>
            </a:r>
          </a:p>
          <a:p>
            <a:pPr marL="0" indent="0">
              <a:buNone/>
            </a:pPr>
            <a:r>
              <a:rPr lang="en-US" dirty="0"/>
              <a:t>	Manager 		ref 		</a:t>
            </a:r>
            <a:r>
              <a:rPr lang="en-US" dirty="0" err="1"/>
              <a:t>employee_ty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Employees 	</a:t>
            </a:r>
            <a:r>
              <a:rPr lang="en-US" dirty="0" err="1"/>
              <a:t>employee_nt_ty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) nested table employees store as </a:t>
            </a:r>
            <a:r>
              <a:rPr lang="en-US" dirty="0" err="1"/>
              <a:t>employee_nt</a:t>
            </a:r>
            <a:r>
              <a:rPr lang="en-US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83060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Object Database Management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2800" dirty="0"/>
              <a:t>Object Database Management System allows you to organize data the way applications look upon it.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2800" dirty="0"/>
              <a:t>It succeeds to establish a </a:t>
            </a:r>
            <a:r>
              <a:rPr lang="en-US" sz="2800" u="sng" dirty="0"/>
              <a:t>one-to-one corresponds</a:t>
            </a:r>
            <a:r>
              <a:rPr lang="en-US" sz="2800" dirty="0"/>
              <a:t> between a database object and a real world object.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2800" dirty="0"/>
              <a:t>In relational database management system,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800" dirty="0"/>
              <a:t>			‘</a:t>
            </a:r>
            <a:r>
              <a:rPr lang="en-US" sz="2800" i="1" dirty="0"/>
              <a:t>data models business</a:t>
            </a:r>
            <a:r>
              <a:rPr lang="en-US" sz="2800" dirty="0"/>
              <a:t>’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2800" dirty="0"/>
              <a:t>In object database management system,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800" dirty="0"/>
              <a:t>			‘</a:t>
            </a:r>
            <a:r>
              <a:rPr lang="en-US" sz="2800" i="1" dirty="0"/>
              <a:t>data are business</a:t>
            </a:r>
            <a:r>
              <a:rPr lang="en-US" sz="2800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23122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insert into department values(2, 'Estate',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employee_nt_ty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employee_ty</a:t>
            </a:r>
            <a:r>
              <a:rPr lang="en-US" dirty="0"/>
              <a:t>('1234', '</a:t>
            </a:r>
            <a:r>
              <a:rPr lang="en-US" dirty="0" err="1"/>
              <a:t>sij</a:t>
            </a:r>
            <a:r>
              <a:rPr lang="en-US" dirty="0"/>
              <a:t>', 20000),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employee_ty</a:t>
            </a:r>
            <a:r>
              <a:rPr lang="en-US" dirty="0"/>
              <a:t>('1235', '</a:t>
            </a:r>
            <a:r>
              <a:rPr lang="en-US" dirty="0" err="1"/>
              <a:t>fof</a:t>
            </a:r>
            <a:r>
              <a:rPr lang="en-US" dirty="0"/>
              <a:t>', 40000)</a:t>
            </a:r>
          </a:p>
          <a:p>
            <a:pPr marL="0" indent="0">
              <a:buNone/>
            </a:pPr>
            <a:r>
              <a:rPr lang="en-US" dirty="0"/>
              <a:t>	)</a:t>
            </a:r>
          </a:p>
          <a:p>
            <a:pPr marL="0" indent="0">
              <a:buNone/>
            </a:pPr>
            <a:r>
              <a:rPr lang="en-US" dirty="0"/>
              <a:t>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6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29" y="2105891"/>
            <a:ext cx="6317672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0264B84-CEAB-4244-9AC2-8DDB8404C5EB}"/>
              </a:ext>
            </a:extLst>
          </p:cNvPr>
          <p:cNvSpPr/>
          <p:nvPr/>
        </p:nvSpPr>
        <p:spPr>
          <a:xfrm>
            <a:off x="1413164" y="408709"/>
            <a:ext cx="631767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Constraints for object Table</a:t>
            </a:r>
          </a:p>
        </p:txBody>
      </p:sp>
    </p:spTree>
    <p:extLst>
      <p:ext uri="{BB962C8B-B14F-4D97-AF65-F5344CB8AC3E}">
        <p14:creationId xmlns:p14="http://schemas.microsoft.com/office/powerpoint/2010/main" val="197571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relational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CUSTOMER(</a:t>
            </a:r>
            <a:r>
              <a:rPr lang="en-US" sz="2400" u="sng" dirty="0" err="1"/>
              <a:t>Cus_code</a:t>
            </a:r>
            <a:r>
              <a:rPr lang="en-US" sz="2400" dirty="0"/>
              <a:t>, </a:t>
            </a:r>
            <a:r>
              <a:rPr lang="en-US" sz="2400" dirty="0" err="1"/>
              <a:t>Cus_fname</a:t>
            </a:r>
            <a:r>
              <a:rPr lang="en-US" sz="2400" dirty="0"/>
              <a:t>, </a:t>
            </a:r>
            <a:r>
              <a:rPr lang="en-US" sz="2400" dirty="0" err="1"/>
              <a:t>Cus_lname</a:t>
            </a:r>
            <a:r>
              <a:rPr lang="en-US" sz="2400" dirty="0"/>
              <a:t>, </a:t>
            </a:r>
            <a:r>
              <a:rPr lang="en-US" sz="2400" dirty="0" err="1"/>
              <a:t>Cus_balance</a:t>
            </a:r>
            <a:r>
              <a:rPr lang="en-US" sz="2400" dirty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INVOICE(</a:t>
            </a:r>
            <a:r>
              <a:rPr lang="en-US" sz="2400" u="sng" dirty="0" err="1"/>
              <a:t>Inv_no</a:t>
            </a:r>
            <a:r>
              <a:rPr lang="en-US" sz="2400" dirty="0"/>
              <a:t>, </a:t>
            </a:r>
            <a:r>
              <a:rPr lang="en-US" sz="2400" dirty="0" err="1"/>
              <a:t>Cus_code</a:t>
            </a:r>
            <a:r>
              <a:rPr lang="en-US" sz="2400" dirty="0"/>
              <a:t>, </a:t>
            </a:r>
            <a:r>
              <a:rPr lang="en-US" sz="2400" dirty="0" err="1"/>
              <a:t>Inv_date</a:t>
            </a:r>
            <a:r>
              <a:rPr lang="en-US" sz="2400" dirty="0"/>
              <a:t>, </a:t>
            </a:r>
            <a:r>
              <a:rPr lang="en-US" sz="2400" dirty="0" err="1"/>
              <a:t>Inv_amount</a:t>
            </a:r>
            <a:r>
              <a:rPr lang="en-US" sz="2400" dirty="0"/>
              <a:t>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LINE(</a:t>
            </a:r>
            <a:r>
              <a:rPr lang="en-US" sz="2400" u="sng" dirty="0" err="1"/>
              <a:t>Inv_no</a:t>
            </a:r>
            <a:r>
              <a:rPr lang="en-US" sz="2400" dirty="0"/>
              <a:t>, </a:t>
            </a:r>
            <a:r>
              <a:rPr lang="en-US" sz="2400" u="sng" dirty="0" err="1"/>
              <a:t>Line_no</a:t>
            </a:r>
            <a:r>
              <a:rPr lang="en-US" sz="2400" dirty="0"/>
              <a:t>, </a:t>
            </a:r>
            <a:r>
              <a:rPr lang="en-US" sz="2400" dirty="0" err="1"/>
              <a:t>P_code</a:t>
            </a:r>
            <a:r>
              <a:rPr lang="en-US" sz="2400" dirty="0"/>
              <a:t>, </a:t>
            </a:r>
            <a:r>
              <a:rPr lang="en-US" sz="2400" dirty="0" err="1"/>
              <a:t>Line_units</a:t>
            </a:r>
            <a:r>
              <a:rPr lang="en-US" sz="2400" dirty="0"/>
              <a:t>, </a:t>
            </a:r>
            <a:r>
              <a:rPr lang="en-US" sz="2400" dirty="0" err="1"/>
              <a:t>Line_price</a:t>
            </a:r>
            <a:r>
              <a:rPr lang="en-US" sz="2400" dirty="0"/>
              <a:t>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PRODUCT(</a:t>
            </a:r>
            <a:r>
              <a:rPr lang="en-US" sz="2400" u="sng" dirty="0" err="1"/>
              <a:t>P_code</a:t>
            </a:r>
            <a:r>
              <a:rPr lang="en-US" sz="2400" dirty="0"/>
              <a:t>, </a:t>
            </a:r>
            <a:r>
              <a:rPr lang="en-US" sz="2400" dirty="0" err="1"/>
              <a:t>P_desc</a:t>
            </a:r>
            <a:r>
              <a:rPr lang="en-US" sz="2400" dirty="0"/>
              <a:t>, </a:t>
            </a:r>
            <a:r>
              <a:rPr lang="en-US" sz="2400" dirty="0" err="1"/>
              <a:t>P_qoh</a:t>
            </a:r>
            <a:r>
              <a:rPr lang="en-US" sz="2400" dirty="0"/>
              <a:t>, </a:t>
            </a:r>
            <a:r>
              <a:rPr lang="en-US" sz="2400" dirty="0" err="1"/>
              <a:t>P_min</a:t>
            </a:r>
            <a:r>
              <a:rPr lang="en-US" sz="2400" dirty="0"/>
              <a:t>, </a:t>
            </a:r>
            <a:r>
              <a:rPr lang="en-US" sz="2400" dirty="0" err="1"/>
              <a:t>P_price</a:t>
            </a:r>
            <a:r>
              <a:rPr lang="en-US" sz="2400" dirty="0"/>
              <a:t>, </a:t>
            </a:r>
            <a:r>
              <a:rPr lang="en-US" sz="2400" dirty="0" err="1"/>
              <a:t>V_code</a:t>
            </a:r>
            <a:r>
              <a:rPr lang="en-US" sz="2400" dirty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VENDOR(</a:t>
            </a:r>
            <a:r>
              <a:rPr lang="en-US" sz="2400" u="sng" dirty="0" err="1"/>
              <a:t>V_code</a:t>
            </a:r>
            <a:r>
              <a:rPr lang="en-US" sz="2400" dirty="0"/>
              <a:t>, </a:t>
            </a:r>
            <a:r>
              <a:rPr lang="en-US" sz="2400" dirty="0" err="1"/>
              <a:t>V_name</a:t>
            </a:r>
            <a:r>
              <a:rPr lang="en-US" sz="2400" dirty="0"/>
              <a:t>, </a:t>
            </a:r>
            <a:r>
              <a:rPr lang="en-US" sz="2400" dirty="0" err="1"/>
              <a:t>V_Contact</a:t>
            </a:r>
            <a:r>
              <a:rPr lang="en-US" sz="2400" dirty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The primary keys are underlined and foreign keys are self-explanatory.</a:t>
            </a:r>
          </a:p>
        </p:txBody>
      </p:sp>
    </p:spTree>
    <p:extLst>
      <p:ext uri="{BB962C8B-B14F-4D97-AF65-F5344CB8AC3E}">
        <p14:creationId xmlns:p14="http://schemas.microsoft.com/office/powerpoint/2010/main" val="119710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Multi level nesting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CUSTOMER(</a:t>
            </a:r>
            <a:r>
              <a:rPr lang="en-US" dirty="0" err="1"/>
              <a:t>Cus_id</a:t>
            </a:r>
            <a:r>
              <a:rPr lang="en-US" dirty="0"/>
              <a:t>, </a:t>
            </a:r>
            <a:r>
              <a:rPr lang="en-US" dirty="0" err="1"/>
              <a:t>Cus_name</a:t>
            </a:r>
            <a:r>
              <a:rPr lang="en-US" dirty="0"/>
              <a:t>, </a:t>
            </a:r>
            <a:r>
              <a:rPr lang="en-US" dirty="0" err="1"/>
              <a:t>Cus_mobile</a:t>
            </a:r>
            <a:r>
              <a:rPr lang="en-US" dirty="0"/>
              <a:t>, {Invoices(</a:t>
            </a:r>
            <a:r>
              <a:rPr lang="en-US" dirty="0" err="1"/>
              <a:t>Inv_no</a:t>
            </a:r>
            <a:r>
              <a:rPr lang="en-US" dirty="0"/>
              <a:t>, </a:t>
            </a:r>
            <a:r>
              <a:rPr lang="en-US" dirty="0" err="1"/>
              <a:t>Inv_date</a:t>
            </a:r>
            <a:r>
              <a:rPr lang="en-US" dirty="0"/>
              <a:t>, </a:t>
            </a:r>
            <a:r>
              <a:rPr lang="en-US" dirty="0" err="1"/>
              <a:t>Inv_amt</a:t>
            </a:r>
            <a:r>
              <a:rPr lang="en-US" dirty="0"/>
              <a:t>,   				{Lines(</a:t>
            </a:r>
            <a:r>
              <a:rPr lang="en-US" dirty="0" err="1"/>
              <a:t>Ln_no</a:t>
            </a:r>
            <a:r>
              <a:rPr lang="en-US" dirty="0"/>
              <a:t>, Product, Units)}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PRODUCT(</a:t>
            </a:r>
            <a:r>
              <a:rPr lang="en-US" dirty="0" err="1"/>
              <a:t>Prd_id</a:t>
            </a:r>
            <a:r>
              <a:rPr lang="en-US" dirty="0"/>
              <a:t>, </a:t>
            </a:r>
            <a:r>
              <a:rPr lang="en-US" dirty="0" err="1"/>
              <a:t>Prd_name</a:t>
            </a:r>
            <a:r>
              <a:rPr lang="en-US" dirty="0"/>
              <a:t>, </a:t>
            </a:r>
            <a:r>
              <a:rPr lang="en-US" dirty="0" err="1"/>
              <a:t>Prd_desc</a:t>
            </a:r>
            <a:r>
              <a:rPr lang="en-US" dirty="0"/>
              <a:t>, Price)</a:t>
            </a:r>
          </a:p>
        </p:txBody>
      </p:sp>
    </p:spTree>
    <p:extLst>
      <p:ext uri="{BB962C8B-B14F-4D97-AF65-F5344CB8AC3E}">
        <p14:creationId xmlns:p14="http://schemas.microsoft.com/office/powerpoint/2010/main" val="318489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 level nesting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/>
              <a:t>Create or replace type </a:t>
            </a:r>
            <a:r>
              <a:rPr lang="en-US" dirty="0" err="1"/>
              <a:t>product_ty</a:t>
            </a:r>
            <a:r>
              <a:rPr lang="en-US" dirty="0"/>
              <a:t> as object (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prd_id</a:t>
            </a:r>
            <a:r>
              <a:rPr lang="en-US" dirty="0"/>
              <a:t>			number(6),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prd_name</a:t>
            </a:r>
            <a:r>
              <a:rPr lang="en-US" dirty="0"/>
              <a:t>		</a:t>
            </a:r>
            <a:r>
              <a:rPr lang="en-US" dirty="0" err="1"/>
              <a:t>varchar</a:t>
            </a:r>
            <a:r>
              <a:rPr lang="en-US" dirty="0"/>
              <a:t>(20),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prd_desc</a:t>
            </a:r>
            <a:r>
              <a:rPr lang="en-US" dirty="0"/>
              <a:t>		</a:t>
            </a:r>
            <a:r>
              <a:rPr lang="en-US" dirty="0" err="1"/>
              <a:t>varchar</a:t>
            </a:r>
            <a:r>
              <a:rPr lang="en-US" dirty="0"/>
              <a:t>(30),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/>
              <a:t>	price			number(6,2)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/>
              <a:t>    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/>
              <a:t>   /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/>
              <a:t>Create table product of </a:t>
            </a:r>
            <a:r>
              <a:rPr lang="en-US" dirty="0" err="1"/>
              <a:t>product_ty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213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 level nesting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Create or replace type </a:t>
            </a:r>
            <a:r>
              <a:rPr lang="en-US" dirty="0" err="1"/>
              <a:t>line_ty</a:t>
            </a:r>
            <a:r>
              <a:rPr lang="en-US" dirty="0"/>
              <a:t> as object (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	</a:t>
            </a:r>
            <a:r>
              <a:rPr lang="en-US" dirty="0" err="1"/>
              <a:t>ln_no</a:t>
            </a:r>
            <a:r>
              <a:rPr lang="en-US" dirty="0"/>
              <a:t>   	number(4),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   	product 	ref 	</a:t>
            </a:r>
            <a:r>
              <a:rPr lang="en-US" dirty="0" err="1"/>
              <a:t>product_ty</a:t>
            </a:r>
            <a:r>
              <a:rPr lang="en-US" dirty="0"/>
              <a:t>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units 		number(3)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   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Create or replace type </a:t>
            </a:r>
            <a:r>
              <a:rPr lang="en-US" dirty="0" err="1"/>
              <a:t>line_nt_ty</a:t>
            </a:r>
            <a:r>
              <a:rPr lang="en-US" dirty="0"/>
              <a:t> as table of </a:t>
            </a:r>
            <a:r>
              <a:rPr lang="en-US" dirty="0" err="1"/>
              <a:t>line_ty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 level nesting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Create or replace type </a:t>
            </a:r>
            <a:r>
              <a:rPr lang="en-US" dirty="0" err="1"/>
              <a:t>invoice_ty</a:t>
            </a:r>
            <a:r>
              <a:rPr lang="en-US" dirty="0"/>
              <a:t> as object (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   	</a:t>
            </a:r>
            <a:r>
              <a:rPr lang="en-US" dirty="0" err="1"/>
              <a:t>lnv_no</a:t>
            </a:r>
            <a:r>
              <a:rPr lang="en-US" dirty="0"/>
              <a:t>   		number(4),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   	</a:t>
            </a:r>
            <a:r>
              <a:rPr lang="en-US" dirty="0" err="1"/>
              <a:t>Inv_date</a:t>
            </a:r>
            <a:r>
              <a:rPr lang="en-US" dirty="0"/>
              <a:t>		date,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Inv_amt</a:t>
            </a:r>
            <a:r>
              <a:rPr lang="en-US" dirty="0"/>
              <a:t>		number(3),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	lines 		</a:t>
            </a:r>
            <a:r>
              <a:rPr lang="en-US" dirty="0" err="1"/>
              <a:t>line_nt_ty</a:t>
            </a:r>
            <a:endParaRPr 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/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Create or replace type </a:t>
            </a:r>
            <a:r>
              <a:rPr lang="en-US" dirty="0" err="1"/>
              <a:t>invoice_nt_ty</a:t>
            </a:r>
            <a:r>
              <a:rPr lang="en-US" dirty="0"/>
              <a:t> as table of </a:t>
            </a:r>
            <a:r>
              <a:rPr lang="en-US" dirty="0" err="1"/>
              <a:t>invoice_ty</a:t>
            </a:r>
            <a:endParaRPr 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 level nesting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Create table customer (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cus_id</a:t>
            </a:r>
            <a:r>
              <a:rPr lang="en-US" sz="2400" dirty="0"/>
              <a:t>   		number(6),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cus_name</a:t>
            </a:r>
            <a:r>
              <a:rPr lang="en-US" sz="2400" dirty="0"/>
              <a:t>		</a:t>
            </a:r>
            <a:r>
              <a:rPr lang="en-US" sz="2400" dirty="0" err="1"/>
              <a:t>varchar</a:t>
            </a:r>
            <a:r>
              <a:rPr lang="en-US" sz="2400" dirty="0"/>
              <a:t>(20),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cus_mobile</a:t>
            </a:r>
            <a:r>
              <a:rPr lang="en-US" sz="2400" dirty="0"/>
              <a:t>		number(10),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      invoices		</a:t>
            </a:r>
            <a:r>
              <a:rPr lang="en-US" sz="2400" dirty="0" err="1"/>
              <a:t>invoice_nt_ty</a:t>
            </a:r>
            <a:endParaRPr lang="en-US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nested table invoices store as </a:t>
            </a:r>
            <a:r>
              <a:rPr lang="en-US" sz="2400" dirty="0" err="1"/>
              <a:t>invoice_nt</a:t>
            </a:r>
            <a:endParaRPr lang="en-US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	(nested table lines store as </a:t>
            </a:r>
            <a:r>
              <a:rPr lang="en-US" sz="2400" dirty="0" err="1"/>
              <a:t>line_nt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770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insert into customer values( '1234567891', '</a:t>
            </a:r>
            <a:r>
              <a:rPr lang="en-US" dirty="0" err="1"/>
              <a:t>ajfejfj</a:t>
            </a:r>
            <a:r>
              <a:rPr lang="en-US" dirty="0"/>
              <a:t>',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inv_nt_ty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inv_ty</a:t>
            </a:r>
            <a:r>
              <a:rPr lang="en-US" dirty="0"/>
              <a:t>('1234', </a:t>
            </a:r>
            <a:r>
              <a:rPr lang="en-US" dirty="0" err="1"/>
              <a:t>sysdate</a:t>
            </a:r>
            <a:r>
              <a:rPr lang="en-US" dirty="0"/>
              <a:t>, 2000,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ln_nt_ty</a:t>
            </a:r>
            <a:r>
              <a:rPr lang="en-US" dirty="0"/>
              <a:t>( 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ln_ty</a:t>
            </a:r>
            <a:r>
              <a:rPr lang="en-US" dirty="0"/>
              <a:t>('1234', '2456', 3, 20), 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ln_ty</a:t>
            </a:r>
            <a:r>
              <a:rPr lang="en-US" dirty="0"/>
              <a:t>('2224', '3345', 4, 30), 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ln_ty</a:t>
            </a:r>
            <a:r>
              <a:rPr lang="en-US" dirty="0"/>
              <a:t>('2353', '3456', 4, 40) ) </a:t>
            </a:r>
          </a:p>
          <a:p>
            <a:pPr marL="0" indent="0">
              <a:buNone/>
            </a:pPr>
            <a:r>
              <a:rPr lang="en-US" dirty="0"/>
              <a:t>		 ),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inv_ty</a:t>
            </a:r>
            <a:r>
              <a:rPr lang="en-US" dirty="0"/>
              <a:t>('2345', </a:t>
            </a:r>
            <a:r>
              <a:rPr lang="en-US" dirty="0" err="1"/>
              <a:t>sysdate</a:t>
            </a:r>
            <a:r>
              <a:rPr lang="en-US" dirty="0"/>
              <a:t>, 3000,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ln_nt_ty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ln_ty</a:t>
            </a:r>
            <a:r>
              <a:rPr lang="en-US" dirty="0"/>
              <a:t>('5678', '1234', 3, 40), 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ln_ty</a:t>
            </a:r>
            <a:r>
              <a:rPr lang="en-US" dirty="0"/>
              <a:t>('4234', '4327' , 4, 56))</a:t>
            </a:r>
          </a:p>
          <a:p>
            <a:pPr marL="0" indent="0">
              <a:buNone/>
            </a:pPr>
            <a:r>
              <a:rPr lang="en-US" dirty="0"/>
              <a:t>		) </a:t>
            </a:r>
          </a:p>
          <a:p>
            <a:pPr marL="0" indent="0">
              <a:buNone/>
            </a:pPr>
            <a:r>
              <a:rPr lang="en-US" dirty="0"/>
              <a:t>	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6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990600"/>
            <a:ext cx="83200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8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 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Object database systems are of two kinds: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Object-oriented database management systems</a:t>
            </a:r>
          </a:p>
          <a:p>
            <a:pPr lvl="1"/>
            <a:r>
              <a:rPr lang="en-US" sz="2400" dirty="0"/>
              <a:t>Object-relational database 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9962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738313"/>
            <a:ext cx="6934200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14375"/>
            <a:ext cx="35909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9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ook Antiqua" pitchFamily="18" charset="0"/>
              </a:rPr>
              <a:t>Inheritance in SQL Object Types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100" dirty="0">
                <a:latin typeface="Book Antiqua" pitchFamily="18" charset="0"/>
              </a:rPr>
              <a:t>A type hierarchy is a sort of family tree of object types. </a:t>
            </a:r>
          </a:p>
          <a:p>
            <a:pPr algn="just"/>
            <a:r>
              <a:rPr lang="en-US" sz="2100" dirty="0">
                <a:latin typeface="Book Antiqua" pitchFamily="18" charset="0"/>
              </a:rPr>
              <a:t>It consists of a parent base type, called a </a:t>
            </a:r>
            <a:r>
              <a:rPr lang="en-US" sz="2100" dirty="0" err="1">
                <a:latin typeface="Book Antiqua" pitchFamily="18" charset="0"/>
              </a:rPr>
              <a:t>supertype</a:t>
            </a:r>
            <a:r>
              <a:rPr lang="en-US" sz="2100" dirty="0">
                <a:latin typeface="Book Antiqua" pitchFamily="18" charset="0"/>
              </a:rPr>
              <a:t>, and one or more levels of child object types, called subtypes, derived from the parent.</a:t>
            </a:r>
          </a:p>
          <a:p>
            <a:pPr algn="just"/>
            <a:r>
              <a:rPr lang="en-US" sz="2100" dirty="0">
                <a:latin typeface="Book Antiqua" pitchFamily="18" charset="0"/>
              </a:rPr>
              <a:t>Subtypes in a hierarchy are connected to their </a:t>
            </a:r>
            <a:r>
              <a:rPr lang="en-US" sz="2100" dirty="0" err="1">
                <a:latin typeface="Book Antiqua" pitchFamily="18" charset="0"/>
              </a:rPr>
              <a:t>supertypes</a:t>
            </a:r>
            <a:r>
              <a:rPr lang="en-US" sz="2100" dirty="0">
                <a:latin typeface="Book Antiqua" pitchFamily="18" charset="0"/>
              </a:rPr>
              <a:t> by inheritance. </a:t>
            </a:r>
          </a:p>
          <a:p>
            <a:pPr algn="just"/>
            <a:r>
              <a:rPr lang="en-US" sz="2100" dirty="0">
                <a:latin typeface="Book Antiqua" pitchFamily="18" charset="0"/>
              </a:rPr>
              <a:t>This means that subtypes automatically acquire the attributes and methods of their parent type. </a:t>
            </a:r>
          </a:p>
          <a:p>
            <a:pPr algn="just"/>
            <a:r>
              <a:rPr lang="en-US" sz="2100" dirty="0">
                <a:latin typeface="Book Antiqua" pitchFamily="18" charset="0"/>
              </a:rPr>
              <a:t>It also means that subtypes automatically acquire any changes made to these attributes or methods in the parent: any attributes or methods updated in a </a:t>
            </a:r>
            <a:r>
              <a:rPr lang="en-US" sz="2100" dirty="0" err="1">
                <a:latin typeface="Book Antiqua" pitchFamily="18" charset="0"/>
              </a:rPr>
              <a:t>supertype</a:t>
            </a:r>
            <a:r>
              <a:rPr lang="en-US" sz="2100" dirty="0">
                <a:latin typeface="Book Antiqua" pitchFamily="18" charset="0"/>
              </a:rPr>
              <a:t> are updated in subtypes as well.</a:t>
            </a:r>
          </a:p>
        </p:txBody>
      </p:sp>
    </p:spTree>
    <p:extLst>
      <p:ext uri="{BB962C8B-B14F-4D97-AF65-F5344CB8AC3E}">
        <p14:creationId xmlns:p14="http://schemas.microsoft.com/office/powerpoint/2010/main" val="17344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itchFamily="18" charset="0"/>
              </a:rPr>
              <a:t>Types and Subtypes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Book Antiqua" pitchFamily="18" charset="0"/>
              </a:rPr>
              <a:t>A subtype can be derived from a </a:t>
            </a:r>
            <a:r>
              <a:rPr lang="en-US" sz="2400" dirty="0" err="1">
                <a:latin typeface="Book Antiqua" pitchFamily="18" charset="0"/>
              </a:rPr>
              <a:t>supertype</a:t>
            </a:r>
            <a:r>
              <a:rPr lang="en-US" sz="2400" dirty="0">
                <a:latin typeface="Book Antiqua" pitchFamily="18" charset="0"/>
              </a:rPr>
              <a:t> either directly, or indirectly through intervening levels of other subtypes. </a:t>
            </a:r>
          </a:p>
          <a:p>
            <a:pPr algn="just"/>
            <a:r>
              <a:rPr lang="en-US" sz="2400" dirty="0">
                <a:latin typeface="Book Antiqua" pitchFamily="18" charset="0"/>
              </a:rPr>
              <a:t>A subtype can directly derive only from a single </a:t>
            </a:r>
            <a:r>
              <a:rPr lang="en-US" sz="2400" dirty="0" err="1">
                <a:latin typeface="Book Antiqua" pitchFamily="18" charset="0"/>
              </a:rPr>
              <a:t>supertype</a:t>
            </a:r>
            <a:r>
              <a:rPr lang="en-US" sz="2400" dirty="0">
                <a:latin typeface="Book Antiqua" pitchFamily="18" charset="0"/>
              </a:rPr>
              <a:t>: it cannot derive jointly from more than one. </a:t>
            </a:r>
          </a:p>
          <a:p>
            <a:pPr algn="just"/>
            <a:r>
              <a:rPr lang="en-US" sz="2400" dirty="0">
                <a:latin typeface="Book Antiqua" pitchFamily="18" charset="0"/>
              </a:rPr>
              <a:t>A </a:t>
            </a:r>
            <a:r>
              <a:rPr lang="en-US" sz="2400" dirty="0" err="1">
                <a:latin typeface="Book Antiqua" pitchFamily="18" charset="0"/>
              </a:rPr>
              <a:t>supertype</a:t>
            </a:r>
            <a:r>
              <a:rPr lang="en-US" sz="2400" dirty="0">
                <a:latin typeface="Book Antiqua" pitchFamily="18" charset="0"/>
              </a:rPr>
              <a:t> can have multiple sibling subtypes, but a subtype can have at most one direct parent </a:t>
            </a:r>
            <a:r>
              <a:rPr lang="en-US" sz="2400" dirty="0" err="1">
                <a:latin typeface="Book Antiqua" pitchFamily="18" charset="0"/>
              </a:rPr>
              <a:t>supertype</a:t>
            </a:r>
            <a:r>
              <a:rPr lang="en-US" sz="2400" dirty="0">
                <a:latin typeface="Book Antiqua" pitchFamily="18" charset="0"/>
              </a:rPr>
              <a:t>. </a:t>
            </a: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Book Antiqua" pitchFamily="18" charset="0"/>
              </a:rPr>
              <a:t>In other words, Oracle supports only single inheritance, not multiple inheritance.</a:t>
            </a:r>
          </a:p>
        </p:txBody>
      </p:sp>
    </p:spTree>
    <p:extLst>
      <p:ext uri="{BB962C8B-B14F-4D97-AF65-F5344CB8AC3E}">
        <p14:creationId xmlns:p14="http://schemas.microsoft.com/office/powerpoint/2010/main" val="40171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0218"/>
            <a:ext cx="8492837" cy="573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93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atin typeface="Book Antiqua" pitchFamily="18" charset="0"/>
              </a:rPr>
              <a:t>FINAL and NOT FINAL Types and Methods</a:t>
            </a:r>
            <a:endParaRPr lang="en-US" sz="3600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Book Antiqua" pitchFamily="18" charset="0"/>
              </a:rPr>
              <a:t>The definition of an object type determines whether subtypes can be derived from that type. </a:t>
            </a:r>
          </a:p>
          <a:p>
            <a:r>
              <a:rPr lang="en-US" sz="2000" dirty="0">
                <a:latin typeface="Book Antiqua" pitchFamily="18" charset="0"/>
              </a:rPr>
              <a:t>To permit subtypes, the object type must be defined as not final. </a:t>
            </a:r>
          </a:p>
          <a:p>
            <a:r>
              <a:rPr lang="en-US" sz="2000" dirty="0">
                <a:latin typeface="Book Antiqua" pitchFamily="18" charset="0"/>
              </a:rPr>
              <a:t>This is done by including the NOT FINAL keyword in its type declaration.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76600"/>
            <a:ext cx="4343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334000"/>
            <a:ext cx="862012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68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019175"/>
            <a:ext cx="85629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362200"/>
            <a:ext cx="55340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37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Object-oriented 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3300" dirty="0"/>
              <a:t>Object-oriented  database system is an </a:t>
            </a:r>
            <a:r>
              <a:rPr lang="en-US" sz="3300" u="sng" dirty="0"/>
              <a:t>extension of object-oriented programming language to incorporate DBMS functionalities</a:t>
            </a:r>
            <a:r>
              <a:rPr lang="en-US" sz="3300" dirty="0"/>
              <a:t> such as persistent object, Integrity constraints, Recovery from failure, transaction management, query processing.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3300" dirty="0"/>
              <a:t>Commercial products - </a:t>
            </a:r>
            <a:r>
              <a:rPr lang="en-US" sz="3300" dirty="0" err="1"/>
              <a:t>ObjectStore</a:t>
            </a:r>
            <a:r>
              <a:rPr lang="en-US" sz="3300" dirty="0"/>
              <a:t>, Objectivity/DB, </a:t>
            </a:r>
            <a:r>
              <a:rPr lang="en-US" sz="3300" dirty="0" err="1"/>
              <a:t>GemStone</a:t>
            </a:r>
            <a:r>
              <a:rPr lang="en-US" sz="3300" dirty="0"/>
              <a:t>, db4o, Giga Base, </a:t>
            </a:r>
            <a:r>
              <a:rPr lang="en-US" sz="3300" dirty="0" err="1"/>
              <a:t>Zope</a:t>
            </a:r>
            <a:r>
              <a:rPr lang="en-US" sz="3300" dirty="0"/>
              <a:t> object database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3300" dirty="0"/>
              <a:t>These systems support </a:t>
            </a:r>
            <a:r>
              <a:rPr lang="en-US" sz="3300" u="sng" dirty="0"/>
              <a:t>object definition language (ODL)</a:t>
            </a:r>
            <a:r>
              <a:rPr lang="en-US" sz="3300" dirty="0"/>
              <a:t> for creating the database structure and </a:t>
            </a:r>
            <a:r>
              <a:rPr lang="en-US" sz="3300" u="sng" dirty="0"/>
              <a:t>object query language(OQL)</a:t>
            </a:r>
            <a:r>
              <a:rPr lang="en-US" sz="3300" dirty="0"/>
              <a:t> for querying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9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Object-relational 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Object-relational database system is an extension of relational database system to support object-oriented features.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Commercial products:  Oracle, DB2, Informix, </a:t>
            </a:r>
            <a:r>
              <a:rPr lang="en-US" sz="2400" dirty="0" err="1"/>
              <a:t>PostgreSQL</a:t>
            </a:r>
            <a:r>
              <a:rPr lang="en-US" sz="2400" dirty="0"/>
              <a:t> (UC Berkeley research project) etc.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2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Object-relational 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Object-relational database system supports Complex Types (apart from atomic type)</a:t>
            </a:r>
          </a:p>
          <a:p>
            <a:r>
              <a:rPr lang="en-US" sz="2400" dirty="0"/>
              <a:t>Complex type – Any type which not a primitive data type is called a complex data type.</a:t>
            </a:r>
          </a:p>
          <a:p>
            <a:r>
              <a:rPr lang="en-US" sz="2400" dirty="0"/>
              <a:t>Complex data type</a:t>
            </a:r>
          </a:p>
          <a:p>
            <a:pPr lvl="1"/>
            <a:r>
              <a:rPr lang="en-US" sz="2400" dirty="0"/>
              <a:t>Arrays</a:t>
            </a:r>
          </a:p>
          <a:p>
            <a:pPr lvl="1"/>
            <a:r>
              <a:rPr lang="en-US" sz="2400" dirty="0"/>
              <a:t>Nested tables</a:t>
            </a:r>
          </a:p>
          <a:p>
            <a:pPr lvl="1"/>
            <a:r>
              <a:rPr lang="en-US" sz="2400" dirty="0"/>
              <a:t>Object type (An object type is a user-defined data type)</a:t>
            </a:r>
          </a:p>
          <a:p>
            <a:pPr lvl="1"/>
            <a:r>
              <a:rPr lang="en-US" sz="2400" dirty="0"/>
              <a:t>Reference type</a:t>
            </a:r>
          </a:p>
          <a:p>
            <a:pPr lvl="1"/>
            <a:r>
              <a:rPr lang="en-US" sz="2400" dirty="0"/>
              <a:t>Large objects (Documents, Image, Audio, Video)</a:t>
            </a:r>
          </a:p>
        </p:txBody>
      </p:sp>
    </p:spTree>
    <p:extLst>
      <p:ext uri="{BB962C8B-B14F-4D97-AF65-F5344CB8AC3E}">
        <p14:creationId xmlns:p14="http://schemas.microsoft.com/office/powerpoint/2010/main" val="210462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Object-relational database management systems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13121"/>
            <a:ext cx="9067800" cy="1782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2367440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9928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1NF representation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331826" cy="270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4495800"/>
            <a:ext cx="405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BOOK table in normalized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5338465"/>
            <a:ext cx="1927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title </a:t>
            </a:r>
            <a:r>
              <a:rPr lang="en-US" sz="2000" dirty="0">
                <a:sym typeface="Wingdings" pitchFamily="2" charset="2"/>
              </a:rPr>
              <a:t> author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5334000"/>
            <a:ext cx="2111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title </a:t>
            </a:r>
            <a:r>
              <a:rPr lang="en-US" sz="2000" dirty="0">
                <a:sym typeface="Wingdings" pitchFamily="2" charset="2"/>
              </a:rPr>
              <a:t> keyword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07912" y="5338465"/>
            <a:ext cx="3531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title </a:t>
            </a:r>
            <a:r>
              <a:rPr lang="en-US" sz="2000" dirty="0">
                <a:sym typeface="Wingdings" pitchFamily="2" charset="2"/>
              </a:rPr>
              <a:t> {pub-name, pub-branch}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123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2317</Words>
  <Application>Microsoft Office PowerPoint</Application>
  <PresentationFormat>On-screen Show (4:3)</PresentationFormat>
  <Paragraphs>253</Paragraphs>
  <Slides>45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Bell MT</vt:lpstr>
      <vt:lpstr>Book Antiqua</vt:lpstr>
      <vt:lpstr>Calibri</vt:lpstr>
      <vt:lpstr>Office Theme</vt:lpstr>
      <vt:lpstr>Object Based Database</vt:lpstr>
      <vt:lpstr>Objects</vt:lpstr>
      <vt:lpstr>Why Object Database Management System?</vt:lpstr>
      <vt:lpstr>Object database management systems</vt:lpstr>
      <vt:lpstr>Object-oriented database management systems</vt:lpstr>
      <vt:lpstr>Object-relational database management systems</vt:lpstr>
      <vt:lpstr>Object-relational database management systems</vt:lpstr>
      <vt:lpstr>Object-relational database management systems</vt:lpstr>
      <vt:lpstr>1NF representation</vt:lpstr>
      <vt:lpstr>4NF representation</vt:lpstr>
      <vt:lpstr>Implementation of BOOK table in ORDBMS (Oracle)</vt:lpstr>
      <vt:lpstr>PowerPoint Presentation</vt:lpstr>
      <vt:lpstr>Data entry</vt:lpstr>
      <vt:lpstr>Alternatively, you could write</vt:lpstr>
      <vt:lpstr>An Object Type and Object Instances</vt:lpstr>
      <vt:lpstr>Object Type</vt:lpstr>
      <vt:lpstr>Object Tables</vt:lpstr>
      <vt:lpstr>References</vt:lpstr>
      <vt:lpstr>PowerPoint Presentation</vt:lpstr>
      <vt:lpstr>PowerPoint Presentation</vt:lpstr>
      <vt:lpstr>Write down an object-relational implementation</vt:lpstr>
      <vt:lpstr>Implementation</vt:lpstr>
      <vt:lpstr>Implementation</vt:lpstr>
      <vt:lpstr>Implementation</vt:lpstr>
      <vt:lpstr>Implementation</vt:lpstr>
      <vt:lpstr>OUTPUT</vt:lpstr>
      <vt:lpstr>Nested tables &amp; References</vt:lpstr>
      <vt:lpstr>Object relational implementation</vt:lpstr>
      <vt:lpstr>Object relational implementation</vt:lpstr>
      <vt:lpstr>Data entry</vt:lpstr>
      <vt:lpstr>PowerPoint Presentation</vt:lpstr>
      <vt:lpstr>A relational schema</vt:lpstr>
      <vt:lpstr>Multi level nesting</vt:lpstr>
      <vt:lpstr>Multi level nesting</vt:lpstr>
      <vt:lpstr>Multi level nesting</vt:lpstr>
      <vt:lpstr>Multi level nesting</vt:lpstr>
      <vt:lpstr>Multi level nesting</vt:lpstr>
      <vt:lpstr>Data entry</vt:lpstr>
      <vt:lpstr>PowerPoint Presentation</vt:lpstr>
      <vt:lpstr>PowerPoint Presentation</vt:lpstr>
      <vt:lpstr>Inheritance in SQL Object Types</vt:lpstr>
      <vt:lpstr>Types and Subtypes</vt:lpstr>
      <vt:lpstr>PowerPoint Presentation</vt:lpstr>
      <vt:lpstr>FINAL and NOT FINAL Types and 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yuvarani s</cp:lastModifiedBy>
  <cp:revision>102</cp:revision>
  <dcterms:created xsi:type="dcterms:W3CDTF">2019-02-21T14:36:31Z</dcterms:created>
  <dcterms:modified xsi:type="dcterms:W3CDTF">2022-12-18T16:50:33Z</dcterms:modified>
</cp:coreProperties>
</file>