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0"/>
  </p:normalViewPr>
  <p:slideViewPr>
    <p:cSldViewPr>
      <p:cViewPr>
        <p:scale>
          <a:sx n="74" d="100"/>
          <a:sy n="74" d="100"/>
        </p:scale>
        <p:origin x="-1044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0952" y="634999"/>
            <a:ext cx="827149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577" y="5145023"/>
            <a:ext cx="5132832" cy="3474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673" y="5199888"/>
            <a:ext cx="3255264" cy="2926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673" y="5492496"/>
            <a:ext cx="7650480" cy="84734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94548" y="6324600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609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8735" y="4684267"/>
            <a:ext cx="7155929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531" y="1422830"/>
            <a:ext cx="8041005" cy="451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4581" y="6833163"/>
            <a:ext cx="1874520" cy="32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3573" y="6840786"/>
            <a:ext cx="1855470" cy="32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888" y="6972608"/>
            <a:ext cx="628015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4526280"/>
            <a:ext cx="7559040" cy="1769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4400" dirty="0" smtClean="0">
                <a:latin typeface="Times New Roman"/>
                <a:cs typeface="Times New Roman"/>
              </a:rPr>
              <a:t>MODULE 5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b="1" spc="-60" dirty="0">
                <a:latin typeface="Times New Roman"/>
                <a:cs typeface="Times New Roman"/>
              </a:rPr>
              <a:t>OBJECT-BASED</a:t>
            </a:r>
            <a:r>
              <a:rPr sz="4400" b="1" spc="-55" dirty="0">
                <a:latin typeface="Times New Roman"/>
                <a:cs typeface="Times New Roman"/>
              </a:rPr>
              <a:t> </a:t>
            </a:r>
            <a:r>
              <a:rPr sz="4400" b="1" spc="-145" dirty="0">
                <a:latin typeface="Times New Roman"/>
                <a:cs typeface="Times New Roman"/>
              </a:rPr>
              <a:t>DATABASES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315" y="6345173"/>
            <a:ext cx="9147175" cy="863600"/>
          </a:xfrm>
          <a:custGeom>
            <a:avLst/>
            <a:gdLst/>
            <a:ahLst/>
            <a:cxnLst/>
            <a:rect l="l" t="t" r="r" b="b"/>
            <a:pathLst>
              <a:path w="9147175" h="863600">
                <a:moveTo>
                  <a:pt x="0" y="863346"/>
                </a:moveTo>
                <a:lnTo>
                  <a:pt x="9147047" y="863346"/>
                </a:lnTo>
                <a:lnTo>
                  <a:pt x="9147047" y="0"/>
                </a:lnTo>
                <a:lnTo>
                  <a:pt x="0" y="0"/>
                </a:lnTo>
                <a:lnTo>
                  <a:pt x="0" y="8633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0952" y="634999"/>
            <a:ext cx="4587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95" dirty="0">
                <a:latin typeface="Times New Roman"/>
                <a:cs typeface="Times New Roman"/>
              </a:rPr>
              <a:t>Multipl</a:t>
            </a:r>
            <a:r>
              <a:rPr sz="3200" spc="-90" dirty="0">
                <a:latin typeface="Times New Roman"/>
                <a:cs typeface="Times New Roman"/>
              </a:rPr>
              <a:t>e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Inheritanc</a:t>
            </a:r>
            <a:r>
              <a:rPr sz="3200" spc="-35" dirty="0">
                <a:latin typeface="Times New Roman"/>
                <a:cs typeface="Times New Roman"/>
              </a:rPr>
              <a:t>e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(Example)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8935" y="1500632"/>
            <a:ext cx="3923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Class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DAG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banking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089" y="2063495"/>
            <a:ext cx="7313676" cy="40058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97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95" dirty="0">
                <a:latin typeface="Times New Roman"/>
                <a:cs typeface="Times New Roman"/>
              </a:rPr>
              <a:t>Multipl</a:t>
            </a:r>
            <a:r>
              <a:rPr sz="3200" b="0" spc="-90" dirty="0">
                <a:latin typeface="Times New Roman"/>
                <a:cs typeface="Times New Roman"/>
              </a:rPr>
              <a:t>e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35" dirty="0">
                <a:latin typeface="Times New Roman"/>
                <a:cs typeface="Times New Roman"/>
              </a:rPr>
              <a:t>Inheritance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2062745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463448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25914"/>
            <a:ext cx="7705725" cy="4130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 </a:t>
            </a:r>
            <a:r>
              <a:rPr sz="2400" spc="-1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superclass.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6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Represented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directed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acyclic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graph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(</a:t>
            </a:r>
            <a:r>
              <a:rPr sz="2000" b="1" spc="-75" dirty="0">
                <a:latin typeface="Times New Roman"/>
                <a:cs typeface="Times New Roman"/>
              </a:rPr>
              <a:t>DAG</a:t>
            </a:r>
            <a:r>
              <a:rPr sz="2000" spc="-7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0" dirty="0">
                <a:latin typeface="Times New Roman"/>
                <a:cs typeface="Times New Roman"/>
              </a:rPr>
              <a:t>Particularly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useful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when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objects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classified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way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inherits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riable</a:t>
            </a:r>
            <a:r>
              <a:rPr sz="2400" spc="-6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methods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170" dirty="0">
                <a:latin typeface="Times New Roman"/>
                <a:cs typeface="Times New Roman"/>
              </a:rPr>
              <a:t>all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u</a:t>
            </a:r>
            <a:r>
              <a:rPr sz="2400" spc="15" dirty="0">
                <a:latin typeface="Times New Roman"/>
                <a:cs typeface="Times New Roman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erclasses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Potential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ambiguity</a:t>
            </a:r>
            <a:endParaRPr sz="2400">
              <a:latin typeface="Times New Roman"/>
              <a:cs typeface="Times New Roman"/>
            </a:endParaRPr>
          </a:p>
          <a:p>
            <a:pPr marL="684530" marR="115570" lvl="1" indent="-285750">
              <a:lnSpc>
                <a:spcPts val="2160"/>
              </a:lnSpc>
              <a:spcBef>
                <a:spcPts val="5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when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variable/message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name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inherited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two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superclasses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55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problem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if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variable/message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defined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shared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superclass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0" dirty="0">
                <a:latin typeface="Times New Roman"/>
                <a:cs typeface="Times New Roman"/>
              </a:rPr>
              <a:t>Otherwise,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following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229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60" dirty="0">
                <a:latin typeface="Times New Roman"/>
                <a:cs typeface="Times New Roman"/>
              </a:rPr>
              <a:t>flag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an</a:t>
            </a:r>
            <a:r>
              <a:rPr sz="1800" spc="-20" dirty="0">
                <a:latin typeface="Times New Roman"/>
                <a:cs typeface="Times New Roman"/>
              </a:rPr>
              <a:t> error,</a:t>
            </a:r>
            <a:endParaRPr sz="18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215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35" dirty="0">
                <a:latin typeface="Times New Roman"/>
                <a:cs typeface="Times New Roman"/>
              </a:rPr>
              <a:t>rename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variables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(A.N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B.N)</a:t>
            </a:r>
            <a:endParaRPr sz="18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215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25" dirty="0">
                <a:latin typeface="Times New Roman"/>
                <a:cs typeface="Times New Roman"/>
              </a:rPr>
              <a:t>choose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237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0" dirty="0">
                <a:latin typeface="Times New Roman"/>
                <a:cs typeface="Times New Roman"/>
              </a:rPr>
              <a:t>Objec</a:t>
            </a:r>
            <a:r>
              <a:rPr sz="3200" b="0" spc="-10" dirty="0">
                <a:latin typeface="Times New Roman"/>
                <a:cs typeface="Times New Roman"/>
              </a:rPr>
              <a:t>t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45" dirty="0">
                <a:latin typeface="Times New Roman"/>
                <a:cs typeface="Times New Roman"/>
              </a:rPr>
              <a:t>Identity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29199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500632"/>
            <a:ext cx="791019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retains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identity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some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values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variables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definitions</a:t>
            </a:r>
            <a:r>
              <a:rPr sz="2400" spc="-5" dirty="0">
                <a:latin typeface="Times New Roman"/>
                <a:cs typeface="Times New Roman"/>
              </a:rPr>
              <a:t> of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change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over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5600" marR="1185545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Object </a:t>
            </a:r>
            <a:r>
              <a:rPr sz="2400" spc="-55" dirty="0">
                <a:latin typeface="Times New Roman"/>
                <a:cs typeface="Times New Roman"/>
              </a:rPr>
              <a:t>identity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stronger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identity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programming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languages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Identity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  <a:tab pos="1485265" algn="l"/>
              </a:tabLst>
            </a:pPr>
            <a:r>
              <a:rPr sz="2000" spc="-100" dirty="0">
                <a:latin typeface="Times New Roman"/>
                <a:cs typeface="Times New Roman"/>
              </a:rPr>
              <a:t>Value	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value;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e.g.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primary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key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used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relational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5" dirty="0">
                <a:latin typeface="Times New Roman"/>
                <a:cs typeface="Times New Roman"/>
              </a:rPr>
              <a:t>Name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supplied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user;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file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names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UNIX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0" dirty="0">
                <a:latin typeface="Times New Roman"/>
                <a:cs typeface="Times New Roman"/>
              </a:rPr>
              <a:t>Built-in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identity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built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programming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45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15" dirty="0">
                <a:latin typeface="Times New Roman"/>
                <a:cs typeface="Times New Roman"/>
              </a:rPr>
              <a:t>no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user-supplied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identifier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required</a:t>
            </a:r>
            <a:endParaRPr sz="18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34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form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identity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object-oriented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12</a:t>
            </a:fld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588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0" dirty="0">
                <a:latin typeface="Times New Roman"/>
                <a:cs typeface="Times New Roman"/>
              </a:rPr>
              <a:t>Objec</a:t>
            </a:r>
            <a:r>
              <a:rPr sz="3200" b="0" spc="-10" dirty="0">
                <a:latin typeface="Times New Roman"/>
                <a:cs typeface="Times New Roman"/>
              </a:rPr>
              <a:t>t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45" dirty="0">
                <a:latin typeface="Times New Roman"/>
                <a:cs typeface="Times New Roman"/>
              </a:rPr>
              <a:t>Identifiers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377724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12239"/>
            <a:ext cx="8064500" cy="48018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Object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identifiers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uniquely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identify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identifiers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unique:</a:t>
            </a:r>
            <a:endParaRPr sz="2400">
              <a:latin typeface="Times New Roman"/>
              <a:cs typeface="Times New Roman"/>
            </a:endParaRPr>
          </a:p>
          <a:p>
            <a:pPr marL="746760" lvl="1" indent="-34861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746760" algn="l"/>
                <a:tab pos="747395" algn="l"/>
              </a:tabLst>
            </a:pPr>
            <a:r>
              <a:rPr sz="2000" spc="15" dirty="0">
                <a:latin typeface="Times New Roman"/>
                <a:cs typeface="Times New Roman"/>
              </a:rPr>
              <a:t>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two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objects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have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identifier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only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identifier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stored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field</a:t>
            </a:r>
            <a:r>
              <a:rPr sz="2400" spc="-5" dirty="0">
                <a:latin typeface="Times New Roman"/>
                <a:cs typeface="Times New Roman"/>
              </a:rPr>
              <a:t> of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object,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refer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0" dirty="0">
                <a:latin typeface="Times New Roman"/>
                <a:cs typeface="Times New Roman"/>
              </a:rPr>
              <a:t>E.g.,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spouse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field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person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identifier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another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person</a:t>
            </a:r>
            <a:endParaRPr sz="20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Can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5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generated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(created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database)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external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(such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social-security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number)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generated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identifiers: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5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easier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use,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cannot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across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database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3611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35" dirty="0">
                <a:latin typeface="Times New Roman"/>
                <a:cs typeface="Times New Roman"/>
              </a:rPr>
              <a:t>Object-</a:t>
            </a:r>
            <a:r>
              <a:rPr sz="3200" b="0" spc="-229" dirty="0">
                <a:latin typeface="Times New Roman"/>
                <a:cs typeface="Times New Roman"/>
              </a:rPr>
              <a:t>R</a:t>
            </a:r>
            <a:r>
              <a:rPr sz="3200" b="0" spc="-180" dirty="0">
                <a:latin typeface="Times New Roman"/>
                <a:cs typeface="Times New Roman"/>
              </a:rPr>
              <a:t>elationa</a:t>
            </a:r>
            <a:r>
              <a:rPr sz="3200" b="0" spc="-60" dirty="0">
                <a:latin typeface="Times New Roman"/>
                <a:cs typeface="Times New Roman"/>
              </a:rPr>
              <a:t>l</a:t>
            </a:r>
            <a:r>
              <a:rPr sz="3200" b="0" spc="-170" dirty="0">
                <a:latin typeface="Times New Roman"/>
                <a:cs typeface="Times New Roman"/>
              </a:rPr>
              <a:t> </a:t>
            </a:r>
            <a:r>
              <a:rPr sz="3200" b="0" spc="-185" dirty="0"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29199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22830"/>
            <a:ext cx="6074410" cy="46920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Extended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relational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model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Nested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relations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Complex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Object </a:t>
            </a:r>
            <a:r>
              <a:rPr sz="2000" spc="-20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commercial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DBMS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claim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Oracle,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DB2,</a:t>
            </a:r>
            <a:r>
              <a:rPr sz="2000" spc="-20" dirty="0">
                <a:latin typeface="Times New Roman"/>
                <a:cs typeface="Times New Roman"/>
              </a:rPr>
              <a:t> Informix,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Relational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25" dirty="0">
                <a:latin typeface="Times New Roman"/>
                <a:cs typeface="Times New Roman"/>
              </a:rPr>
              <a:t>First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Form: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attributes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have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atomic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Nested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relational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5" dirty="0">
                <a:latin typeface="Times New Roman"/>
                <a:cs typeface="Times New Roman"/>
              </a:rPr>
              <a:t>Domains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may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atomic</a:t>
            </a:r>
            <a:r>
              <a:rPr sz="2000" spc="5" dirty="0">
                <a:latin typeface="Times New Roman"/>
                <a:cs typeface="Times New Roman"/>
              </a:rPr>
              <a:t> or </a:t>
            </a:r>
            <a:r>
              <a:rPr sz="2000" i="1" spc="-180" dirty="0">
                <a:latin typeface="Times New Roman"/>
                <a:cs typeface="Times New Roman"/>
              </a:rPr>
              <a:t>relation-valued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50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25" dirty="0">
                <a:latin typeface="Times New Roman"/>
                <a:cs typeface="Times New Roman"/>
              </a:rPr>
              <a:t>tuple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(complex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structure)</a:t>
            </a:r>
            <a:endParaRPr sz="18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34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30" dirty="0">
                <a:latin typeface="Times New Roman"/>
                <a:cs typeface="Times New Roman"/>
              </a:rPr>
              <a:t>set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(multiset)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14</a:t>
            </a:fld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455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60" dirty="0">
                <a:latin typeface="Times New Roman"/>
                <a:cs typeface="Times New Roman"/>
              </a:rPr>
              <a:t>Exampl</a:t>
            </a:r>
            <a:r>
              <a:rPr sz="3200" b="0" spc="-45" dirty="0">
                <a:latin typeface="Times New Roman"/>
                <a:cs typeface="Times New Roman"/>
              </a:rPr>
              <a:t>e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10" dirty="0">
                <a:latin typeface="Times New Roman"/>
                <a:cs typeface="Times New Roman"/>
              </a:rPr>
              <a:t>o</a:t>
            </a:r>
            <a:r>
              <a:rPr sz="3200" b="0" spc="-5" dirty="0">
                <a:latin typeface="Times New Roman"/>
                <a:cs typeface="Times New Roman"/>
              </a:rPr>
              <a:t>f</a:t>
            </a:r>
            <a:r>
              <a:rPr sz="3200" b="0" spc="235" dirty="0">
                <a:latin typeface="Times New Roman"/>
                <a:cs typeface="Times New Roman"/>
              </a:rPr>
              <a:t> </a:t>
            </a:r>
            <a:r>
              <a:rPr sz="3200" b="0" spc="-125" dirty="0">
                <a:latin typeface="Times New Roman"/>
                <a:cs typeface="Times New Roman"/>
              </a:rPr>
              <a:t>a</a:t>
            </a:r>
            <a:r>
              <a:rPr sz="3200" b="0" spc="-210" dirty="0">
                <a:latin typeface="Times New Roman"/>
                <a:cs typeface="Times New Roman"/>
              </a:rPr>
              <a:t> </a:t>
            </a:r>
            <a:r>
              <a:rPr sz="3200" b="0" spc="-114" dirty="0">
                <a:latin typeface="Times New Roman"/>
                <a:cs typeface="Times New Roman"/>
              </a:rPr>
              <a:t>Neste</a:t>
            </a:r>
            <a:r>
              <a:rPr sz="3200" b="0" spc="-15" dirty="0">
                <a:latin typeface="Times New Roman"/>
                <a:cs typeface="Times New Roman"/>
              </a:rPr>
              <a:t>d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325" dirty="0">
                <a:latin typeface="Times New Roman"/>
                <a:cs typeface="Times New Roman"/>
              </a:rPr>
              <a:t>R</a:t>
            </a:r>
            <a:r>
              <a:rPr sz="3200" b="0" spc="-195" dirty="0">
                <a:latin typeface="Times New Roman"/>
                <a:cs typeface="Times New Roman"/>
              </a:rPr>
              <a:t>e</a:t>
            </a:r>
            <a:r>
              <a:rPr sz="3200" b="0" spc="-160" dirty="0">
                <a:latin typeface="Times New Roman"/>
                <a:cs typeface="Times New Roman"/>
              </a:rPr>
              <a:t>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37772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12239"/>
            <a:ext cx="4766945" cy="32175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  <a:tab pos="1622425" algn="l"/>
              </a:tabLst>
            </a:pPr>
            <a:r>
              <a:rPr sz="2400" spc="-55" dirty="0">
                <a:latin typeface="Times New Roman"/>
                <a:cs typeface="Times New Roman"/>
              </a:rPr>
              <a:t>Example:	</a:t>
            </a:r>
            <a:r>
              <a:rPr sz="2400" spc="-65" dirty="0">
                <a:latin typeface="Times New Roman"/>
                <a:cs typeface="Times New Roman"/>
              </a:rPr>
              <a:t>library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has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0" dirty="0">
                <a:latin typeface="Times New Roman"/>
                <a:cs typeface="Times New Roman"/>
              </a:rPr>
              <a:t>title,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authors,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5" dirty="0">
                <a:latin typeface="Times New Roman"/>
                <a:cs typeface="Times New Roman"/>
              </a:rPr>
              <a:t>publisher,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keywords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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20" dirty="0">
                <a:latin typeface="Times New Roman"/>
                <a:cs typeface="Times New Roman"/>
              </a:rPr>
              <a:t>Non-1NF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relation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95" dirty="0">
                <a:latin typeface="Times New Roman"/>
                <a:cs typeface="Times New Roman"/>
              </a:rPr>
              <a:t>books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15" y="4692396"/>
            <a:ext cx="8626602" cy="14356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15</a:t>
            </a:fld>
            <a:endParaRPr spc="-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801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75" dirty="0">
                <a:latin typeface="Times New Roman"/>
                <a:cs typeface="Times New Roman"/>
              </a:rPr>
              <a:t>1N</a:t>
            </a:r>
            <a:r>
              <a:rPr sz="3200" b="0" spc="20" dirty="0">
                <a:latin typeface="Times New Roman"/>
                <a:cs typeface="Times New Roman"/>
              </a:rPr>
              <a:t>F</a:t>
            </a:r>
            <a:r>
              <a:rPr sz="3200" b="0" spc="-204" dirty="0">
                <a:latin typeface="Times New Roman"/>
                <a:cs typeface="Times New Roman"/>
              </a:rPr>
              <a:t> </a:t>
            </a:r>
            <a:r>
              <a:rPr sz="3200" b="0" spc="-495" dirty="0">
                <a:latin typeface="Times New Roman"/>
                <a:cs typeface="Times New Roman"/>
              </a:rPr>
              <a:t>V</a:t>
            </a:r>
            <a:r>
              <a:rPr sz="3200" b="0" spc="-195" dirty="0">
                <a:latin typeface="Times New Roman"/>
                <a:cs typeface="Times New Roman"/>
              </a:rPr>
              <a:t>e</a:t>
            </a:r>
            <a:r>
              <a:rPr sz="3200" b="0" spc="-140" dirty="0">
                <a:latin typeface="Times New Roman"/>
                <a:cs typeface="Times New Roman"/>
              </a:rPr>
              <a:t>rsio</a:t>
            </a:r>
            <a:r>
              <a:rPr sz="3200" b="0" spc="-45" dirty="0">
                <a:latin typeface="Times New Roman"/>
                <a:cs typeface="Times New Roman"/>
              </a:rPr>
              <a:t>n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10" dirty="0">
                <a:latin typeface="Times New Roman"/>
                <a:cs typeface="Times New Roman"/>
              </a:rPr>
              <a:t>o</a:t>
            </a:r>
            <a:r>
              <a:rPr sz="3200" b="0" spc="-5" dirty="0">
                <a:latin typeface="Times New Roman"/>
                <a:cs typeface="Times New Roman"/>
              </a:rPr>
              <a:t>f</a:t>
            </a:r>
            <a:r>
              <a:rPr sz="3200" b="0" spc="235" dirty="0">
                <a:latin typeface="Times New Roman"/>
                <a:cs typeface="Times New Roman"/>
              </a:rPr>
              <a:t> </a:t>
            </a:r>
            <a:r>
              <a:rPr sz="3200" b="0" spc="-114" dirty="0">
                <a:latin typeface="Times New Roman"/>
                <a:cs typeface="Times New Roman"/>
              </a:rPr>
              <a:t>Neste</a:t>
            </a:r>
            <a:r>
              <a:rPr sz="3200" b="0" spc="-15" dirty="0">
                <a:latin typeface="Times New Roman"/>
                <a:cs typeface="Times New Roman"/>
              </a:rPr>
              <a:t>d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325" dirty="0">
                <a:latin typeface="Times New Roman"/>
                <a:cs typeface="Times New Roman"/>
              </a:rPr>
              <a:t>R</a:t>
            </a:r>
            <a:r>
              <a:rPr sz="3200" b="0" spc="-195" dirty="0">
                <a:latin typeface="Times New Roman"/>
                <a:cs typeface="Times New Roman"/>
              </a:rPr>
              <a:t>e</a:t>
            </a:r>
            <a:r>
              <a:rPr sz="3200" b="0" spc="-160" dirty="0">
                <a:latin typeface="Times New Roman"/>
                <a:cs typeface="Times New Roman"/>
              </a:rPr>
              <a:t>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531" y="1500632"/>
            <a:ext cx="2884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15" dirty="0">
                <a:latin typeface="Times New Roman"/>
                <a:cs typeface="Times New Roman"/>
              </a:rPr>
              <a:t>1NF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version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i="1" spc="-195" dirty="0">
                <a:latin typeface="Times New Roman"/>
                <a:cs typeface="Times New Roman"/>
              </a:rPr>
              <a:t>books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299" y="2195322"/>
            <a:ext cx="8673845" cy="3162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85087" y="5708396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flat-books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315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0" dirty="0">
                <a:latin typeface="Times New Roman"/>
                <a:cs typeface="Times New Roman"/>
              </a:rPr>
              <a:t>Decomposition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0539" y="1930400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(MVD)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531" y="1415288"/>
            <a:ext cx="2734310" cy="11442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Dependencies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335" dirty="0">
                <a:latin typeface="Times New Roman"/>
                <a:cs typeface="Times New Roman"/>
              </a:rPr>
              <a:t>doc</a:t>
            </a:r>
            <a:endParaRPr sz="2400">
              <a:latin typeface="Times New Roman"/>
              <a:cs typeface="Times New Roman"/>
            </a:endParaRPr>
          </a:p>
          <a:p>
            <a:pPr marL="711835" marR="485775">
              <a:lnSpc>
                <a:spcPct val="120000"/>
              </a:lnSpc>
              <a:spcBef>
                <a:spcPts val="70"/>
              </a:spcBef>
            </a:pPr>
            <a:r>
              <a:rPr sz="1800" i="1" spc="-75" dirty="0">
                <a:latin typeface="Times New Roman"/>
                <a:cs typeface="Times New Roman"/>
              </a:rPr>
              <a:t>titl</a:t>
            </a:r>
            <a:r>
              <a:rPr sz="1800" i="1" spc="-275" dirty="0">
                <a:latin typeface="Times New Roman"/>
                <a:cs typeface="Times New Roman"/>
              </a:rPr>
              <a:t>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50" dirty="0">
                <a:latin typeface="Times New Roman"/>
                <a:cs typeface="Times New Roman"/>
              </a:rPr>
              <a:t>a</a:t>
            </a:r>
            <a:r>
              <a:rPr sz="1800" i="1" spc="-155" dirty="0">
                <a:latin typeface="Times New Roman"/>
                <a:cs typeface="Times New Roman"/>
              </a:rPr>
              <a:t>u</a:t>
            </a:r>
            <a:r>
              <a:rPr sz="1800" i="1" spc="-105" dirty="0">
                <a:latin typeface="Times New Roman"/>
                <a:cs typeface="Times New Roman"/>
              </a:rPr>
              <a:t>th</a:t>
            </a:r>
            <a:r>
              <a:rPr sz="1800" i="1" spc="-170" dirty="0">
                <a:latin typeface="Times New Roman"/>
                <a:cs typeface="Times New Roman"/>
              </a:rPr>
              <a:t>or  </a:t>
            </a:r>
            <a:r>
              <a:rPr sz="1800" i="1" spc="-110" dirty="0">
                <a:latin typeface="Times New Roman"/>
                <a:cs typeface="Times New Roman"/>
              </a:rPr>
              <a:t>titl</a:t>
            </a:r>
            <a:r>
              <a:rPr sz="1800" i="1" spc="-165" dirty="0">
                <a:latin typeface="Times New Roman"/>
                <a:cs typeface="Times New Roman"/>
              </a:rPr>
              <a:t>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20" dirty="0">
                <a:latin typeface="Times New Roman"/>
                <a:cs typeface="Times New Roman"/>
              </a:rPr>
              <a:t>k</a:t>
            </a:r>
            <a:r>
              <a:rPr sz="1800" i="1" spc="-75" dirty="0">
                <a:latin typeface="Times New Roman"/>
                <a:cs typeface="Times New Roman"/>
              </a:rPr>
              <a:t>e</a:t>
            </a:r>
            <a:r>
              <a:rPr sz="1800" i="1" spc="-204" dirty="0">
                <a:latin typeface="Times New Roman"/>
                <a:cs typeface="Times New Roman"/>
              </a:rPr>
              <a:t>y</a:t>
            </a:r>
            <a:r>
              <a:rPr sz="1800" i="1" spc="-225" dirty="0">
                <a:latin typeface="Times New Roman"/>
                <a:cs typeface="Times New Roman"/>
              </a:rPr>
              <a:t>w</a:t>
            </a:r>
            <a:r>
              <a:rPr sz="1800" i="1" spc="-270" dirty="0">
                <a:latin typeface="Times New Roman"/>
                <a:cs typeface="Times New Roman"/>
              </a:rPr>
              <a:t>o</a:t>
            </a:r>
            <a:r>
              <a:rPr sz="1800" i="1" spc="-160" dirty="0">
                <a:latin typeface="Times New Roman"/>
                <a:cs typeface="Times New Roman"/>
              </a:rPr>
              <a:t>r</a:t>
            </a:r>
            <a:r>
              <a:rPr sz="1800" i="1" spc="-17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531" y="2529332"/>
            <a:ext cx="6236335" cy="15405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565"/>
              </a:spcBef>
            </a:pPr>
            <a:r>
              <a:rPr sz="1800" i="1" spc="-110" dirty="0">
                <a:latin typeface="Times New Roman"/>
                <a:cs typeface="Times New Roman"/>
              </a:rPr>
              <a:t>titl</a:t>
            </a:r>
            <a:r>
              <a:rPr sz="1800" i="1" spc="-165" dirty="0">
                <a:latin typeface="Times New Roman"/>
                <a:cs typeface="Times New Roman"/>
              </a:rPr>
              <a:t>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pub_nam</a:t>
            </a:r>
            <a:r>
              <a:rPr sz="1800" i="1" spc="-155" dirty="0">
                <a:latin typeface="Times New Roman"/>
                <a:cs typeface="Times New Roman"/>
              </a:rPr>
              <a:t>e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pub_branch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Decomposed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version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10" dirty="0">
                <a:latin typeface="Times New Roman"/>
                <a:cs typeface="Times New Roman"/>
              </a:rPr>
              <a:t>4NF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(BCNF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extended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include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MVD)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0" dirty="0">
                <a:latin typeface="Times New Roman"/>
                <a:cs typeface="Times New Roman"/>
              </a:rPr>
              <a:t>Loose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1-to-1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correspondence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between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tuple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doc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9319" y="4283202"/>
            <a:ext cx="3733800" cy="11955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019" y="4283202"/>
            <a:ext cx="2366772" cy="16619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5867" y="4283202"/>
            <a:ext cx="2284476" cy="16588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5553" y="6090918"/>
            <a:ext cx="7657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4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MVD: multi-valued dependency; </a:t>
            </a:r>
            <a:r>
              <a:rPr sz="1600" dirty="0">
                <a:latin typeface="Arial MT"/>
                <a:cs typeface="Arial MT"/>
              </a:rPr>
              <a:t>X </a:t>
            </a:r>
            <a:r>
              <a:rPr sz="1600" spc="45" dirty="0">
                <a:latin typeface="Symbol"/>
                <a:cs typeface="Symbol"/>
              </a:rPr>
              <a:t>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Y </a:t>
            </a:r>
            <a:r>
              <a:rPr sz="1600" spc="-5" dirty="0">
                <a:latin typeface="Arial MT"/>
                <a:cs typeface="Arial MT"/>
              </a:rPr>
              <a:t>means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Y </a:t>
            </a:r>
            <a:r>
              <a:rPr sz="1600" spc="-5" dirty="0">
                <a:latin typeface="Arial MT"/>
                <a:cs typeface="Arial MT"/>
              </a:rPr>
              <a:t>values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associated</a:t>
            </a:r>
            <a:endParaRPr sz="1600">
              <a:latin typeface="Arial MT"/>
              <a:cs typeface="Arial MT"/>
            </a:endParaRPr>
          </a:p>
          <a:p>
            <a:pPr marL="513715" algn="ctr">
              <a:lnSpc>
                <a:spcPts val="1914"/>
              </a:lnSpc>
            </a:pP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X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51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70" dirty="0">
                <a:latin typeface="Times New Roman"/>
                <a:cs typeface="Times New Roman"/>
              </a:rPr>
              <a:t>Comple</a:t>
            </a:r>
            <a:r>
              <a:rPr sz="3200" b="0" spc="-65" dirty="0">
                <a:latin typeface="Times New Roman"/>
                <a:cs typeface="Times New Roman"/>
              </a:rPr>
              <a:t>x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315" dirty="0">
                <a:latin typeface="Times New Roman"/>
                <a:cs typeface="Times New Roman"/>
              </a:rPr>
              <a:t>T</a:t>
            </a:r>
            <a:r>
              <a:rPr sz="3200" b="0" spc="-375" dirty="0">
                <a:latin typeface="Times New Roman"/>
                <a:cs typeface="Times New Roman"/>
              </a:rPr>
              <a:t>y</a:t>
            </a:r>
            <a:r>
              <a:rPr sz="3200" b="0" spc="-155" dirty="0">
                <a:latin typeface="Times New Roman"/>
                <a:cs typeface="Times New Roman"/>
              </a:rPr>
              <a:t>pe</a:t>
            </a:r>
            <a:r>
              <a:rPr sz="3200" b="0" spc="-40" dirty="0">
                <a:latin typeface="Times New Roman"/>
                <a:cs typeface="Times New Roman"/>
              </a:rPr>
              <a:t>s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35" dirty="0">
                <a:latin typeface="Times New Roman"/>
                <a:cs typeface="Times New Roman"/>
              </a:rPr>
              <a:t>an</a:t>
            </a:r>
            <a:r>
              <a:rPr sz="3200" b="0" spc="-35" dirty="0">
                <a:latin typeface="Times New Roman"/>
                <a:cs typeface="Times New Roman"/>
              </a:rPr>
              <a:t>d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210" dirty="0">
                <a:latin typeface="Times New Roman"/>
                <a:cs typeface="Times New Roman"/>
              </a:rPr>
              <a:t>SQL:1999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2" y="46344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22830"/>
            <a:ext cx="7809230" cy="47466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Extensions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SQL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support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complex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include: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Collection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large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50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5" dirty="0">
                <a:latin typeface="Times New Roman"/>
                <a:cs typeface="Times New Roman"/>
              </a:rPr>
              <a:t>Nested </a:t>
            </a:r>
            <a:r>
              <a:rPr sz="1800" spc="-35" dirty="0">
                <a:latin typeface="Times New Roman"/>
                <a:cs typeface="Times New Roman"/>
              </a:rPr>
              <a:t>relations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example</a:t>
            </a:r>
            <a:r>
              <a:rPr sz="1800" spc="-5" dirty="0">
                <a:latin typeface="Times New Roman"/>
                <a:cs typeface="Times New Roman"/>
              </a:rPr>
              <a:t> of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collection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types</a:t>
            </a:r>
            <a:endParaRPr sz="18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20" dirty="0">
                <a:latin typeface="Times New Roman"/>
                <a:cs typeface="Times New Roman"/>
              </a:rPr>
              <a:t>Structured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55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10" dirty="0">
                <a:latin typeface="Times New Roman"/>
                <a:cs typeface="Times New Roman"/>
              </a:rPr>
              <a:t>Nested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record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structures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like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composite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20" dirty="0">
                <a:latin typeface="Times New Roman"/>
                <a:cs typeface="Times New Roman"/>
              </a:rPr>
              <a:t>Inheritance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Object </a:t>
            </a:r>
            <a:r>
              <a:rPr sz="2000" spc="-20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50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35" dirty="0">
                <a:latin typeface="Times New Roman"/>
                <a:cs typeface="Times New Roman"/>
              </a:rPr>
              <a:t>Including </a:t>
            </a:r>
            <a:r>
              <a:rPr sz="1800" spc="-25" dirty="0">
                <a:latin typeface="Times New Roman"/>
                <a:cs typeface="Times New Roman"/>
              </a:rPr>
              <a:t>object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identifiers</a:t>
            </a:r>
            <a:r>
              <a:rPr sz="1800" spc="-20" dirty="0">
                <a:latin typeface="Times New Roman"/>
                <a:cs typeface="Times New Roman"/>
              </a:rPr>
              <a:t>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35" dirty="0">
                <a:latin typeface="Times New Roman"/>
                <a:cs typeface="Times New Roman"/>
              </a:rPr>
              <a:t>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description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mainly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SQL:1999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standard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45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fully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implemented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database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system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currently</a:t>
            </a:r>
            <a:endParaRPr sz="2000">
              <a:latin typeface="Times New Roman"/>
              <a:cs typeface="Times New Roman"/>
            </a:endParaRPr>
          </a:p>
          <a:p>
            <a:pPr marL="684530" marR="5080" lvl="1" indent="-28575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some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features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present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each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major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commercial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database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55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65" dirty="0">
                <a:latin typeface="Times New Roman"/>
                <a:cs typeface="Times New Roman"/>
              </a:rPr>
              <a:t>Read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manual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your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database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system</a:t>
            </a:r>
            <a:r>
              <a:rPr sz="1800" spc="20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see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what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18</a:t>
            </a:fld>
            <a:endParaRPr spc="-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6019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5" dirty="0">
                <a:latin typeface="Times New Roman"/>
                <a:cs typeface="Times New Roman"/>
              </a:rPr>
              <a:t>Structured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210" dirty="0">
                <a:latin typeface="Times New Roman"/>
                <a:cs typeface="Times New Roman"/>
              </a:rPr>
              <a:t>Types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105" dirty="0">
                <a:latin typeface="Times New Roman"/>
                <a:cs typeface="Times New Roman"/>
              </a:rPr>
              <a:t>and</a:t>
            </a:r>
            <a:r>
              <a:rPr sz="3200" b="0" spc="-195" dirty="0">
                <a:latin typeface="Times New Roman"/>
                <a:cs typeface="Times New Roman"/>
              </a:rPr>
              <a:t> </a:t>
            </a:r>
            <a:r>
              <a:rPr sz="3200" b="0" spc="-130" dirty="0">
                <a:latin typeface="Times New Roman"/>
                <a:cs typeface="Times New Roman"/>
              </a:rPr>
              <a:t>Inheritance</a:t>
            </a:r>
            <a:r>
              <a:rPr sz="3200" b="0" spc="-175" dirty="0">
                <a:latin typeface="Times New Roman"/>
                <a:cs typeface="Times New Roman"/>
              </a:rPr>
              <a:t> </a:t>
            </a:r>
            <a:r>
              <a:rPr sz="3200" b="0" spc="-114" dirty="0">
                <a:latin typeface="Times New Roman"/>
                <a:cs typeface="Times New Roman"/>
              </a:rPr>
              <a:t>in</a:t>
            </a:r>
            <a:r>
              <a:rPr sz="3200" b="0" spc="-180" dirty="0">
                <a:latin typeface="Times New Roman"/>
                <a:cs typeface="Times New Roman"/>
              </a:rPr>
              <a:t> SQL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531" y="1419860"/>
            <a:ext cx="4784725" cy="697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SzPct val="9444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20" dirty="0">
                <a:latin typeface="Times New Roman"/>
                <a:cs typeface="Times New Roman"/>
              </a:rPr>
              <a:t>Structured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declared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SQL</a:t>
            </a:r>
            <a:endParaRPr sz="180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484"/>
              </a:spcBef>
            </a:pPr>
            <a:r>
              <a:rPr sz="1800" b="1" spc="-20" dirty="0">
                <a:latin typeface="Times New Roman"/>
                <a:cs typeface="Times New Roman"/>
              </a:rPr>
              <a:t>create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type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105" dirty="0">
                <a:latin typeface="Times New Roman"/>
                <a:cs typeface="Times New Roman"/>
              </a:rPr>
              <a:t>Name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206273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19">
                <a:moveTo>
                  <a:pt x="9144762" y="858011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5363" y="2064511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imes New Roman"/>
                <a:cs typeface="Times New Roman"/>
              </a:rPr>
              <a:t>varchar</a:t>
            </a:r>
            <a:r>
              <a:rPr sz="1800" spc="-75" dirty="0">
                <a:latin typeface="Times New Roman"/>
                <a:cs typeface="Times New Roman"/>
              </a:rPr>
              <a:t>(20),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19</a:t>
            </a:fld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3708787" y="2311400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imes New Roman"/>
                <a:cs typeface="Times New Roman"/>
              </a:rPr>
              <a:t>varchar</a:t>
            </a:r>
            <a:r>
              <a:rPr sz="1800" spc="-75" dirty="0">
                <a:latin typeface="Times New Roman"/>
                <a:cs typeface="Times New Roman"/>
              </a:rPr>
              <a:t>(20))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3189" y="2064511"/>
            <a:ext cx="8445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9850" marR="5080" indent="-57150">
              <a:lnSpc>
                <a:spcPts val="1939"/>
              </a:lnSpc>
              <a:spcBef>
                <a:spcPts val="345"/>
              </a:spcBef>
            </a:pPr>
            <a:r>
              <a:rPr sz="1800" spc="-35" dirty="0">
                <a:latin typeface="Times New Roman"/>
                <a:cs typeface="Times New Roman"/>
              </a:rPr>
              <a:t>(firs</a:t>
            </a:r>
            <a:r>
              <a:rPr sz="1800" spc="-40" dirty="0">
                <a:latin typeface="Times New Roman"/>
                <a:cs typeface="Times New Roman"/>
              </a:rPr>
              <a:t>t</a:t>
            </a:r>
            <a:r>
              <a:rPr sz="1800" i="1" spc="-155" dirty="0">
                <a:latin typeface="Times New Roman"/>
                <a:cs typeface="Times New Roman"/>
              </a:rPr>
              <a:t>name  </a:t>
            </a:r>
            <a:r>
              <a:rPr sz="1800" i="1" spc="-160" dirty="0">
                <a:latin typeface="Times New Roman"/>
                <a:cs typeface="Times New Roman"/>
              </a:rPr>
              <a:t>lastname 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final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5351" y="2893567"/>
            <a:ext cx="203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imes New Roman"/>
                <a:cs typeface="Times New Roman"/>
              </a:rPr>
              <a:t>c</a:t>
            </a:r>
            <a:r>
              <a:rPr sz="1800" b="1" spc="-5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eate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type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i="1" spc="-70" dirty="0">
                <a:latin typeface="Times New Roman"/>
                <a:cs typeface="Times New Roman"/>
              </a:rPr>
              <a:t>Add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-210" dirty="0">
                <a:latin typeface="Times New Roman"/>
                <a:cs typeface="Times New Roman"/>
              </a:rPr>
              <a:t>ess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9669" y="3140455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imes New Roman"/>
                <a:cs typeface="Times New Roman"/>
              </a:rPr>
              <a:t>varchar</a:t>
            </a:r>
            <a:r>
              <a:rPr sz="1800" spc="-75" dirty="0">
                <a:latin typeface="Times New Roman"/>
                <a:cs typeface="Times New Roman"/>
              </a:rPr>
              <a:t>(20),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3174" y="3140455"/>
            <a:ext cx="63436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9850" marR="5080" indent="-57150">
              <a:lnSpc>
                <a:spcPts val="1939"/>
              </a:lnSpc>
              <a:spcBef>
                <a:spcPts val="345"/>
              </a:spcBef>
            </a:pPr>
            <a:r>
              <a:rPr sz="1800" spc="-145" dirty="0">
                <a:latin typeface="Times New Roman"/>
                <a:cs typeface="Times New Roman"/>
              </a:rPr>
              <a:t>(</a:t>
            </a:r>
            <a:r>
              <a:rPr sz="1800" i="1" spc="-145" dirty="0">
                <a:latin typeface="Times New Roman"/>
                <a:cs typeface="Times New Roman"/>
              </a:rPr>
              <a:t>street </a:t>
            </a:r>
            <a:r>
              <a:rPr sz="1800" i="1" spc="-140" dirty="0">
                <a:latin typeface="Times New Roman"/>
                <a:cs typeface="Times New Roman"/>
              </a:rPr>
              <a:t> </a:t>
            </a:r>
            <a:r>
              <a:rPr sz="1800" i="1" spc="-165" dirty="0">
                <a:latin typeface="Times New Roman"/>
                <a:cs typeface="Times New Roman"/>
              </a:rPr>
              <a:t>city </a:t>
            </a:r>
            <a:r>
              <a:rPr sz="1800" i="1" spc="-160" dirty="0">
                <a:latin typeface="Times New Roman"/>
                <a:cs typeface="Times New Roman"/>
              </a:rPr>
              <a:t> </a:t>
            </a:r>
            <a:r>
              <a:rPr sz="1800" i="1" spc="110" dirty="0">
                <a:latin typeface="Times New Roman"/>
                <a:cs typeface="Times New Roman"/>
              </a:rPr>
              <a:t>z</a:t>
            </a:r>
            <a:r>
              <a:rPr sz="1800" i="1" spc="-130" dirty="0">
                <a:latin typeface="Times New Roman"/>
                <a:cs typeface="Times New Roman"/>
              </a:rPr>
              <a:t>ip</a:t>
            </a:r>
            <a:r>
              <a:rPr sz="1800" i="1" spc="-295" dirty="0">
                <a:latin typeface="Times New Roman"/>
                <a:cs typeface="Times New Roman"/>
              </a:rPr>
              <a:t>co</a:t>
            </a:r>
            <a:r>
              <a:rPr sz="1800" i="1" spc="-170" dirty="0">
                <a:latin typeface="Times New Roman"/>
                <a:cs typeface="Times New Roman"/>
              </a:rPr>
              <a:t>d</a:t>
            </a:r>
            <a:r>
              <a:rPr sz="1800" i="1" spc="-27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3289" y="3387344"/>
            <a:ext cx="119126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56515">
              <a:lnSpc>
                <a:spcPts val="1939"/>
              </a:lnSpc>
              <a:spcBef>
                <a:spcPts val="345"/>
              </a:spcBef>
            </a:pPr>
            <a:r>
              <a:rPr sz="1800" b="1" spc="-110" dirty="0">
                <a:latin typeface="Times New Roman"/>
                <a:cs typeface="Times New Roman"/>
              </a:rPr>
              <a:t>v</a:t>
            </a:r>
            <a:r>
              <a:rPr sz="1800" b="1" spc="-60" dirty="0">
                <a:latin typeface="Times New Roman"/>
                <a:cs typeface="Times New Roman"/>
              </a:rPr>
              <a:t>a</a:t>
            </a:r>
            <a:r>
              <a:rPr sz="1800" b="1" spc="-190" dirty="0">
                <a:latin typeface="Times New Roman"/>
                <a:cs typeface="Times New Roman"/>
              </a:rPr>
              <a:t>r</a:t>
            </a:r>
            <a:r>
              <a:rPr sz="1800" b="1" spc="40" dirty="0">
                <a:latin typeface="Times New Roman"/>
                <a:cs typeface="Times New Roman"/>
              </a:rPr>
              <a:t>c</a:t>
            </a:r>
            <a:r>
              <a:rPr sz="1800" b="1" spc="-10" dirty="0">
                <a:latin typeface="Times New Roman"/>
                <a:cs typeface="Times New Roman"/>
              </a:rPr>
              <a:t>h</a:t>
            </a:r>
            <a:r>
              <a:rPr sz="1800" b="1" spc="-40" dirty="0">
                <a:latin typeface="Times New Roman"/>
                <a:cs typeface="Times New Roman"/>
              </a:rPr>
              <a:t>a</a:t>
            </a:r>
            <a:r>
              <a:rPr sz="1800" b="1" spc="-185" dirty="0">
                <a:latin typeface="Times New Roman"/>
                <a:cs typeface="Times New Roman"/>
              </a:rPr>
              <a:t>r</a:t>
            </a:r>
            <a:r>
              <a:rPr sz="1800" spc="-55" dirty="0">
                <a:latin typeface="Times New Roman"/>
                <a:cs typeface="Times New Roman"/>
              </a:rPr>
              <a:t>(</a:t>
            </a:r>
            <a:r>
              <a:rPr sz="1800" spc="-75" dirty="0">
                <a:latin typeface="Times New Roman"/>
                <a:cs typeface="Times New Roman"/>
              </a:rPr>
              <a:t>2</a:t>
            </a:r>
            <a:r>
              <a:rPr sz="1800" spc="-55" dirty="0">
                <a:latin typeface="Times New Roman"/>
                <a:cs typeface="Times New Roman"/>
              </a:rPr>
              <a:t>0),  </a:t>
            </a:r>
            <a:r>
              <a:rPr sz="1800" b="1" spc="-75" dirty="0">
                <a:latin typeface="Times New Roman"/>
                <a:cs typeface="Times New Roman"/>
              </a:rPr>
              <a:t>varchar</a:t>
            </a:r>
            <a:r>
              <a:rPr sz="1800" spc="-75" dirty="0">
                <a:latin typeface="Times New Roman"/>
                <a:cs typeface="Times New Roman"/>
              </a:rPr>
              <a:t>(20))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531" y="3941163"/>
            <a:ext cx="6605905" cy="22212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143000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latin typeface="Times New Roman"/>
                <a:cs typeface="Times New Roman"/>
              </a:rPr>
              <a:t>not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final</a:t>
            </a:r>
            <a:endParaRPr sz="1800">
              <a:latin typeface="Times New Roman"/>
              <a:cs typeface="Times New Roman"/>
            </a:endParaRPr>
          </a:p>
          <a:p>
            <a:pPr marL="684530" indent="-286385">
              <a:lnSpc>
                <a:spcPct val="100000"/>
              </a:lnSpc>
              <a:spcBef>
                <a:spcPts val="204"/>
              </a:spcBef>
              <a:buSzPct val="875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1600" spc="-10" dirty="0">
                <a:latin typeface="Times New Roman"/>
                <a:cs typeface="Times New Roman"/>
              </a:rPr>
              <a:t>Note: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final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final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indicate</a:t>
            </a:r>
            <a:r>
              <a:rPr sz="1600" spc="-20" dirty="0">
                <a:latin typeface="Times New Roman"/>
                <a:cs typeface="Times New Roman"/>
              </a:rPr>
              <a:t> whether </a:t>
            </a:r>
            <a:r>
              <a:rPr sz="1600" spc="-35" dirty="0">
                <a:latin typeface="Times New Roman"/>
                <a:cs typeface="Times New Roman"/>
              </a:rPr>
              <a:t>subtypes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created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155"/>
              </a:lnSpc>
              <a:spcBef>
                <a:spcPts val="470"/>
              </a:spcBef>
              <a:buSzPct val="9444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20" dirty="0">
                <a:latin typeface="Times New Roman"/>
                <a:cs typeface="Times New Roman"/>
              </a:rPr>
              <a:t>Structured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types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used</a:t>
            </a:r>
            <a:r>
              <a:rPr sz="1800" spc="20" dirty="0">
                <a:latin typeface="Times New Roman"/>
                <a:cs typeface="Times New Roman"/>
              </a:rPr>
              <a:t> 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create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tables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composite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697230">
              <a:lnSpc>
                <a:spcPts val="2075"/>
              </a:lnSpc>
            </a:pPr>
            <a:r>
              <a:rPr sz="1800" b="1" spc="-70" dirty="0">
                <a:latin typeface="Times New Roman"/>
                <a:cs typeface="Times New Roman"/>
              </a:rPr>
              <a:t>c</a:t>
            </a:r>
            <a:r>
              <a:rPr sz="1800" b="1" spc="-5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eate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ble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i="1" spc="-204" dirty="0">
                <a:latin typeface="Times New Roman"/>
                <a:cs typeface="Times New Roman"/>
              </a:rPr>
              <a:t>custome</a:t>
            </a:r>
            <a:r>
              <a:rPr sz="1800" i="1" spc="-165" dirty="0">
                <a:latin typeface="Times New Roman"/>
                <a:cs typeface="Times New Roman"/>
              </a:rPr>
              <a:t>r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(</a:t>
            </a:r>
            <a:endParaRPr sz="1800">
              <a:latin typeface="Times New Roman"/>
              <a:cs typeface="Times New Roman"/>
            </a:endParaRPr>
          </a:p>
          <a:p>
            <a:pPr marL="1772920">
              <a:lnSpc>
                <a:spcPts val="2000"/>
              </a:lnSpc>
              <a:tabLst>
                <a:tab pos="2686685" algn="l"/>
              </a:tabLst>
            </a:pPr>
            <a:r>
              <a:rPr sz="1800" i="1" spc="-190" dirty="0">
                <a:latin typeface="Times New Roman"/>
                <a:cs typeface="Times New Roman"/>
              </a:rPr>
              <a:t>name	</a:t>
            </a:r>
            <a:r>
              <a:rPr sz="1800" i="1" spc="-100" dirty="0">
                <a:latin typeface="Times New Roman"/>
                <a:cs typeface="Times New Roman"/>
              </a:rPr>
              <a:t>Name,</a:t>
            </a:r>
            <a:endParaRPr sz="1800">
              <a:latin typeface="Times New Roman"/>
              <a:cs typeface="Times New Roman"/>
            </a:endParaRPr>
          </a:p>
          <a:p>
            <a:pPr marL="1772285" marR="3232785">
              <a:lnSpc>
                <a:spcPts val="1989"/>
              </a:lnSpc>
              <a:spcBef>
                <a:spcPts val="130"/>
              </a:spcBef>
              <a:tabLst>
                <a:tab pos="2686685" algn="l"/>
              </a:tabLst>
            </a:pPr>
            <a:r>
              <a:rPr sz="1800" i="1" spc="-170" dirty="0">
                <a:latin typeface="Times New Roman"/>
                <a:cs typeface="Times New Roman"/>
              </a:rPr>
              <a:t>add</a:t>
            </a:r>
            <a:r>
              <a:rPr sz="1800" i="1" spc="-160" dirty="0">
                <a:latin typeface="Times New Roman"/>
                <a:cs typeface="Times New Roman"/>
              </a:rPr>
              <a:t>r</a:t>
            </a:r>
            <a:r>
              <a:rPr sz="1800" i="1" spc="-235" dirty="0">
                <a:latin typeface="Times New Roman"/>
                <a:cs typeface="Times New Roman"/>
              </a:rPr>
              <a:t>e</a:t>
            </a:r>
            <a:r>
              <a:rPr sz="1800" i="1" spc="-185" dirty="0">
                <a:latin typeface="Times New Roman"/>
                <a:cs typeface="Times New Roman"/>
              </a:rPr>
              <a:t>s</a:t>
            </a:r>
            <a:r>
              <a:rPr sz="1800" i="1" spc="-180" dirty="0">
                <a:latin typeface="Times New Roman"/>
                <a:cs typeface="Times New Roman"/>
              </a:rPr>
              <a:t>s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-30" dirty="0">
                <a:latin typeface="Times New Roman"/>
                <a:cs typeface="Times New Roman"/>
              </a:rPr>
              <a:t>Ad</a:t>
            </a:r>
            <a:r>
              <a:rPr sz="1800" i="1" spc="-25" dirty="0">
                <a:latin typeface="Times New Roman"/>
                <a:cs typeface="Times New Roman"/>
              </a:rPr>
              <a:t>d</a:t>
            </a:r>
            <a:r>
              <a:rPr sz="1800" i="1" spc="-160" dirty="0">
                <a:latin typeface="Times New Roman"/>
                <a:cs typeface="Times New Roman"/>
              </a:rPr>
              <a:t>r</a:t>
            </a:r>
            <a:r>
              <a:rPr sz="1800" i="1" spc="-235" dirty="0">
                <a:latin typeface="Times New Roman"/>
                <a:cs typeface="Times New Roman"/>
              </a:rPr>
              <a:t>e</a:t>
            </a:r>
            <a:r>
              <a:rPr sz="1800" i="1" spc="-185" dirty="0">
                <a:latin typeface="Times New Roman"/>
                <a:cs typeface="Times New Roman"/>
              </a:rPr>
              <a:t>s</a:t>
            </a:r>
            <a:r>
              <a:rPr sz="1800" i="1" spc="-235" dirty="0">
                <a:latin typeface="Times New Roman"/>
                <a:cs typeface="Times New Roman"/>
              </a:rPr>
              <a:t>s</a:t>
            </a:r>
            <a:r>
              <a:rPr sz="1800" i="1" spc="-60" dirty="0">
                <a:latin typeface="Times New Roman"/>
                <a:cs typeface="Times New Roman"/>
              </a:rPr>
              <a:t>,  </a:t>
            </a:r>
            <a:r>
              <a:rPr sz="1800" i="1" spc="-140" dirty="0">
                <a:latin typeface="Times New Roman"/>
                <a:cs typeface="Times New Roman"/>
              </a:rPr>
              <a:t>dateOfBi</a:t>
            </a:r>
            <a:r>
              <a:rPr sz="1800" i="1" spc="-90" dirty="0">
                <a:latin typeface="Times New Roman"/>
                <a:cs typeface="Times New Roman"/>
              </a:rPr>
              <a:t>r</a:t>
            </a:r>
            <a:r>
              <a:rPr sz="1800" i="1" spc="-105" dirty="0">
                <a:latin typeface="Times New Roman"/>
                <a:cs typeface="Times New Roman"/>
              </a:rPr>
              <a:t>th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date</a:t>
            </a:r>
            <a:r>
              <a:rPr sz="1800" spc="-7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1960"/>
              </a:lnSpc>
              <a:buSzPct val="9444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40" dirty="0">
                <a:latin typeface="Times New Roman"/>
                <a:cs typeface="Times New Roman"/>
              </a:rPr>
              <a:t>Dot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notation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reference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components: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155" dirty="0">
                <a:latin typeface="Times New Roman"/>
                <a:cs typeface="Times New Roman"/>
              </a:rPr>
              <a:t>name.firstname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5278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6245" algn="l"/>
              </a:tabLst>
            </a:pPr>
            <a:r>
              <a:rPr sz="3200" b="0" spc="-140" dirty="0">
                <a:latin typeface="Times New Roman"/>
                <a:cs typeface="Times New Roman"/>
              </a:rPr>
              <a:t>Chapte</a:t>
            </a:r>
            <a:r>
              <a:rPr sz="3200" b="0" spc="-25" dirty="0">
                <a:latin typeface="Times New Roman"/>
                <a:cs typeface="Times New Roman"/>
              </a:rPr>
              <a:t>r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290" dirty="0">
                <a:latin typeface="Times New Roman"/>
                <a:cs typeface="Times New Roman"/>
              </a:rPr>
              <a:t>9</a:t>
            </a:r>
            <a:r>
              <a:rPr sz="3200" b="0" spc="-105" dirty="0">
                <a:latin typeface="Times New Roman"/>
                <a:cs typeface="Times New Roman"/>
              </a:rPr>
              <a:t>:</a:t>
            </a:r>
            <a:r>
              <a:rPr sz="3200" b="0" dirty="0">
                <a:latin typeface="Times New Roman"/>
                <a:cs typeface="Times New Roman"/>
              </a:rPr>
              <a:t>	</a:t>
            </a:r>
            <a:r>
              <a:rPr sz="3200" b="0" spc="-155" dirty="0">
                <a:latin typeface="Times New Roman"/>
                <a:cs typeface="Times New Roman"/>
              </a:rPr>
              <a:t>Object-Base</a:t>
            </a:r>
            <a:r>
              <a:rPr sz="3200" b="0" spc="-55" dirty="0">
                <a:latin typeface="Times New Roman"/>
                <a:cs typeface="Times New Roman"/>
              </a:rPr>
              <a:t>d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150" dirty="0">
                <a:latin typeface="Times New Roman"/>
                <a:cs typeface="Times New Roman"/>
              </a:rPr>
              <a:t>Databases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531" y="1412239"/>
            <a:ext cx="6083300" cy="36620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Complex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Structured</a:t>
            </a:r>
            <a:r>
              <a:rPr sz="2400" spc="-10" dirty="0">
                <a:latin typeface="Times New Roman"/>
                <a:cs typeface="Times New Roman"/>
              </a:rPr>
              <a:t> 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Types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Inheritance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Inheritance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Multiset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Types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Identity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Reference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Implementing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O-R </a:t>
            </a:r>
            <a:r>
              <a:rPr sz="2400" spc="-5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Persistent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Programming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Object-Oriented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vs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Object-Relational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Databases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3529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80" dirty="0">
                <a:latin typeface="Times New Roman"/>
                <a:cs typeface="Times New Roman"/>
              </a:rPr>
              <a:t>St</a:t>
            </a:r>
            <a:r>
              <a:rPr sz="3200" b="0" spc="-60" dirty="0">
                <a:latin typeface="Times New Roman"/>
                <a:cs typeface="Times New Roman"/>
              </a:rPr>
              <a:t>r</a:t>
            </a:r>
            <a:r>
              <a:rPr sz="3200" b="0" spc="-140" dirty="0">
                <a:latin typeface="Times New Roman"/>
                <a:cs typeface="Times New Roman"/>
              </a:rPr>
              <a:t>u</a:t>
            </a:r>
            <a:r>
              <a:rPr sz="3200" b="0" spc="-130" dirty="0">
                <a:latin typeface="Times New Roman"/>
                <a:cs typeface="Times New Roman"/>
              </a:rPr>
              <a:t>cture</a:t>
            </a:r>
            <a:r>
              <a:rPr sz="3200" b="0" spc="-35" dirty="0">
                <a:latin typeface="Times New Roman"/>
                <a:cs typeface="Times New Roman"/>
              </a:rPr>
              <a:t>d</a:t>
            </a:r>
            <a:r>
              <a:rPr sz="3200" b="0" spc="-175" dirty="0">
                <a:latin typeface="Times New Roman"/>
                <a:cs typeface="Times New Roman"/>
              </a:rPr>
              <a:t> </a:t>
            </a:r>
            <a:r>
              <a:rPr sz="3200" b="0" spc="-315" dirty="0">
                <a:latin typeface="Times New Roman"/>
                <a:cs typeface="Times New Roman"/>
              </a:rPr>
              <a:t>T</a:t>
            </a:r>
            <a:r>
              <a:rPr sz="3200" b="0" spc="-375" dirty="0">
                <a:latin typeface="Times New Roman"/>
                <a:cs typeface="Times New Roman"/>
              </a:rPr>
              <a:t>y</a:t>
            </a:r>
            <a:r>
              <a:rPr sz="3200" b="0" spc="-155" dirty="0">
                <a:latin typeface="Times New Roman"/>
                <a:cs typeface="Times New Roman"/>
              </a:rPr>
              <a:t>pe</a:t>
            </a:r>
            <a:r>
              <a:rPr sz="3200" b="0" spc="-40" dirty="0">
                <a:latin typeface="Times New Roman"/>
                <a:cs typeface="Times New Roman"/>
              </a:rPr>
              <a:t>s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150" dirty="0">
                <a:latin typeface="Times New Roman"/>
                <a:cs typeface="Times New Roman"/>
              </a:rPr>
              <a:t>(cont.)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22830"/>
            <a:ext cx="7277734" cy="348805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User-defined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row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509"/>
              </a:spcBef>
            </a:pPr>
            <a:r>
              <a:rPr sz="2000" b="1" spc="-80" dirty="0">
                <a:latin typeface="Times New Roman"/>
                <a:cs typeface="Times New Roman"/>
              </a:rPr>
              <a:t>c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eate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type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C</a:t>
            </a:r>
            <a:r>
              <a:rPr sz="2000" i="1" spc="-210" dirty="0">
                <a:latin typeface="Times New Roman"/>
                <a:cs typeface="Times New Roman"/>
              </a:rPr>
              <a:t>ustome</a:t>
            </a:r>
            <a:r>
              <a:rPr sz="2000" i="1" spc="-16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210" dirty="0">
                <a:latin typeface="Times New Roman"/>
                <a:cs typeface="Times New Roman"/>
              </a:rPr>
              <a:t>yp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spc="-85" dirty="0"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  <a:p>
            <a:pPr marL="684530" marR="4965700">
              <a:lnSpc>
                <a:spcPct val="120000"/>
              </a:lnSpc>
            </a:pPr>
            <a:r>
              <a:rPr sz="2000" i="1" spc="-229" dirty="0">
                <a:latin typeface="Times New Roman"/>
                <a:cs typeface="Times New Roman"/>
              </a:rPr>
              <a:t>nam</a:t>
            </a:r>
            <a:r>
              <a:rPr sz="2000" i="1" spc="-17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30" dirty="0">
                <a:latin typeface="Times New Roman"/>
                <a:cs typeface="Times New Roman"/>
              </a:rPr>
              <a:t>Nam</a:t>
            </a:r>
            <a:r>
              <a:rPr sz="2000" i="1" spc="-114" dirty="0">
                <a:latin typeface="Times New Roman"/>
                <a:cs typeface="Times New Roman"/>
              </a:rPr>
              <a:t>e</a:t>
            </a:r>
            <a:r>
              <a:rPr sz="2000" i="1" spc="-65" dirty="0">
                <a:latin typeface="Times New Roman"/>
                <a:cs typeface="Times New Roman"/>
              </a:rPr>
              <a:t>,  </a:t>
            </a:r>
            <a:r>
              <a:rPr sz="2000" i="1" spc="-204" dirty="0">
                <a:latin typeface="Times New Roman"/>
                <a:cs typeface="Times New Roman"/>
              </a:rPr>
              <a:t>add</a:t>
            </a:r>
            <a:r>
              <a:rPr sz="2000" i="1" spc="-110" dirty="0">
                <a:latin typeface="Times New Roman"/>
                <a:cs typeface="Times New Roman"/>
              </a:rPr>
              <a:t>r</a:t>
            </a:r>
            <a:r>
              <a:rPr sz="2000" i="1" spc="-235" dirty="0">
                <a:latin typeface="Times New Roman"/>
                <a:cs typeface="Times New Roman"/>
              </a:rPr>
              <a:t>ess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75" dirty="0">
                <a:latin typeface="Times New Roman"/>
                <a:cs typeface="Times New Roman"/>
              </a:rPr>
              <a:t>Add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240" dirty="0">
                <a:latin typeface="Times New Roman"/>
                <a:cs typeface="Times New Roman"/>
              </a:rPr>
              <a:t>es</a:t>
            </a:r>
            <a:r>
              <a:rPr sz="2000" i="1" spc="-275" dirty="0">
                <a:latin typeface="Times New Roman"/>
                <a:cs typeface="Times New Roman"/>
              </a:rPr>
              <a:t>s</a:t>
            </a:r>
            <a:r>
              <a:rPr sz="2000" i="1" spc="-65" dirty="0">
                <a:latin typeface="Times New Roman"/>
                <a:cs typeface="Times New Roman"/>
              </a:rPr>
              <a:t>,  </a:t>
            </a:r>
            <a:r>
              <a:rPr sz="2000" i="1" spc="-155" dirty="0">
                <a:latin typeface="Times New Roman"/>
                <a:cs typeface="Times New Roman"/>
              </a:rPr>
              <a:t>dateOfBi</a:t>
            </a:r>
            <a:r>
              <a:rPr sz="2000" i="1" spc="-105" dirty="0">
                <a:latin typeface="Times New Roman"/>
                <a:cs typeface="Times New Roman"/>
              </a:rPr>
              <a:t>r</a:t>
            </a:r>
            <a:r>
              <a:rPr sz="2000" i="1" spc="-85" dirty="0">
                <a:latin typeface="Times New Roman"/>
                <a:cs typeface="Times New Roman"/>
              </a:rPr>
              <a:t>t</a:t>
            </a:r>
            <a:r>
              <a:rPr sz="2000" i="1" spc="-145" dirty="0">
                <a:latin typeface="Times New Roman"/>
                <a:cs typeface="Times New Roman"/>
              </a:rPr>
              <a:t>h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date</a:t>
            </a:r>
            <a:r>
              <a:rPr sz="2000" spc="-70" dirty="0">
                <a:latin typeface="Times New Roman"/>
                <a:cs typeface="Times New Roman"/>
              </a:rPr>
              <a:t>)  </a:t>
            </a:r>
            <a:r>
              <a:rPr sz="2000" b="1" spc="-10" dirty="0">
                <a:latin typeface="Times New Roman"/>
                <a:cs typeface="Times New Roman"/>
              </a:rPr>
              <a:t>not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create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whose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rows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user-defined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2000" b="1" spc="-80" dirty="0">
                <a:latin typeface="Times New Roman"/>
                <a:cs typeface="Times New Roman"/>
              </a:rPr>
              <a:t>c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eate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bl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custome</a:t>
            </a:r>
            <a:r>
              <a:rPr sz="2000" i="1" spc="-185" dirty="0">
                <a:latin typeface="Times New Roman"/>
                <a:cs typeface="Times New Roman"/>
              </a:rPr>
              <a:t>r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o</a:t>
            </a:r>
            <a:r>
              <a:rPr sz="2000" b="1" spc="-65" dirty="0">
                <a:latin typeface="Times New Roman"/>
                <a:cs typeface="Times New Roman"/>
              </a:rPr>
              <a:t>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60" dirty="0">
                <a:latin typeface="Times New Roman"/>
                <a:cs typeface="Times New Roman"/>
              </a:rPr>
              <a:t>Customer</a:t>
            </a:r>
            <a:r>
              <a:rPr sz="2000" i="1" spc="-225" dirty="0">
                <a:latin typeface="Times New Roman"/>
                <a:cs typeface="Times New Roman"/>
              </a:rPr>
              <a:t>T</a:t>
            </a:r>
            <a:r>
              <a:rPr sz="2000" i="1" spc="-229" dirty="0">
                <a:latin typeface="Times New Roman"/>
                <a:cs typeface="Times New Roman"/>
              </a:rPr>
              <a:t>y</a:t>
            </a:r>
            <a:r>
              <a:rPr sz="2000" i="1" spc="-195" dirty="0">
                <a:latin typeface="Times New Roman"/>
                <a:cs typeface="Times New Roman"/>
              </a:rPr>
              <a:t>p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20</a:t>
            </a:fld>
            <a:endParaRPr spc="-3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1326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40" dirty="0">
                <a:latin typeface="Times New Roman"/>
                <a:cs typeface="Times New Roman"/>
              </a:rPr>
              <a:t>Methods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14983"/>
            <a:ext cx="5588000" cy="49206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4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add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declaration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structured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type.</a:t>
            </a:r>
            <a:endParaRPr sz="2000">
              <a:latin typeface="Times New Roman"/>
              <a:cs typeface="Times New Roman"/>
            </a:endParaRPr>
          </a:p>
          <a:p>
            <a:pPr marL="858519" marR="2009139" indent="-502920">
              <a:lnSpc>
                <a:spcPts val="3100"/>
              </a:lnSpc>
              <a:spcBef>
                <a:spcPts val="225"/>
              </a:spcBef>
            </a:pPr>
            <a:r>
              <a:rPr sz="2000" b="1" dirty="0">
                <a:latin typeface="Times New Roman"/>
                <a:cs typeface="Times New Roman"/>
              </a:rPr>
              <a:t>metho</a:t>
            </a:r>
            <a:r>
              <a:rPr sz="2000" b="1" spc="5" dirty="0">
                <a:latin typeface="Times New Roman"/>
                <a:cs typeface="Times New Roman"/>
              </a:rPr>
              <a:t>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a</a:t>
            </a:r>
            <a:r>
              <a:rPr sz="2000" i="1" spc="-365" dirty="0">
                <a:latin typeface="Times New Roman"/>
                <a:cs typeface="Times New Roman"/>
              </a:rPr>
              <a:t>g</a:t>
            </a:r>
            <a:r>
              <a:rPr sz="2000" i="1" spc="-315" dirty="0">
                <a:latin typeface="Times New Roman"/>
                <a:cs typeface="Times New Roman"/>
              </a:rPr>
              <a:t>e</a:t>
            </a:r>
            <a:r>
              <a:rPr sz="2000" i="1" spc="-80" dirty="0">
                <a:latin typeface="Times New Roman"/>
                <a:cs typeface="Times New Roman"/>
              </a:rPr>
              <a:t>OnD</a:t>
            </a:r>
            <a:r>
              <a:rPr sz="2000" i="1" spc="-195" dirty="0">
                <a:latin typeface="Times New Roman"/>
                <a:cs typeface="Times New Roman"/>
              </a:rPr>
              <a:t>a</a:t>
            </a:r>
            <a:r>
              <a:rPr sz="2000" i="1" spc="-145" dirty="0">
                <a:latin typeface="Times New Roman"/>
                <a:cs typeface="Times New Roman"/>
              </a:rPr>
              <a:t>t</a:t>
            </a:r>
            <a:r>
              <a:rPr sz="2000" i="1" spc="-225" dirty="0">
                <a:latin typeface="Times New Roman"/>
                <a:cs typeface="Times New Roman"/>
              </a:rPr>
              <a:t>e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i="1" spc="-130" dirty="0">
                <a:latin typeface="Times New Roman"/>
                <a:cs typeface="Times New Roman"/>
              </a:rPr>
              <a:t>on</a:t>
            </a:r>
            <a:r>
              <a:rPr sz="2000" i="1" spc="-180" dirty="0">
                <a:latin typeface="Times New Roman"/>
                <a:cs typeface="Times New Roman"/>
              </a:rPr>
              <a:t>D</a:t>
            </a:r>
            <a:r>
              <a:rPr sz="2000" i="1" spc="-195" dirty="0">
                <a:latin typeface="Times New Roman"/>
                <a:cs typeface="Times New Roman"/>
              </a:rPr>
              <a:t>a</a:t>
            </a:r>
            <a:r>
              <a:rPr sz="2000" i="1" spc="-145" dirty="0">
                <a:latin typeface="Times New Roman"/>
                <a:cs typeface="Times New Roman"/>
              </a:rPr>
              <a:t>t</a:t>
            </a:r>
            <a:r>
              <a:rPr sz="2000" i="1" spc="-225" dirty="0">
                <a:latin typeface="Times New Roman"/>
                <a:cs typeface="Times New Roman"/>
              </a:rPr>
              <a:t>e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date</a:t>
            </a:r>
            <a:r>
              <a:rPr sz="2000" spc="-70" dirty="0">
                <a:latin typeface="Times New Roman"/>
                <a:cs typeface="Times New Roman"/>
              </a:rPr>
              <a:t>)  </a:t>
            </a:r>
            <a:r>
              <a:rPr sz="2000" b="1" spc="-40" dirty="0">
                <a:latin typeface="Times New Roman"/>
                <a:cs typeface="Times New Roman"/>
              </a:rPr>
              <a:t>returns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interval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Method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body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given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separately.</a:t>
            </a:r>
            <a:endParaRPr sz="2000">
              <a:latin typeface="Times New Roman"/>
              <a:cs typeface="Times New Roman"/>
            </a:endParaRPr>
          </a:p>
          <a:p>
            <a:pPr marL="858519" marR="293370" indent="-459740">
              <a:lnSpc>
                <a:spcPct val="120000"/>
              </a:lnSpc>
            </a:pPr>
            <a:r>
              <a:rPr sz="2000" b="1" spc="-25" dirty="0">
                <a:latin typeface="Times New Roman"/>
                <a:cs typeface="Times New Roman"/>
              </a:rPr>
              <a:t>create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instance </a:t>
            </a:r>
            <a:r>
              <a:rPr sz="2000" b="1" spc="5" dirty="0">
                <a:latin typeface="Times New Roman"/>
                <a:cs typeface="Times New Roman"/>
              </a:rPr>
              <a:t>method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ageOnDate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(</a:t>
            </a:r>
            <a:r>
              <a:rPr sz="2000" i="1" spc="-160" dirty="0">
                <a:latin typeface="Times New Roman"/>
                <a:cs typeface="Times New Roman"/>
              </a:rPr>
              <a:t>onDate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date</a:t>
            </a:r>
            <a:r>
              <a:rPr sz="2000" spc="-30" dirty="0">
                <a:latin typeface="Times New Roman"/>
                <a:cs typeface="Times New Roman"/>
              </a:rPr>
              <a:t>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returns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interval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b="1" spc="-75" dirty="0">
                <a:latin typeface="Times New Roman"/>
                <a:cs typeface="Times New Roman"/>
              </a:rPr>
              <a:t>for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CustomerType</a:t>
            </a:r>
            <a:endParaRPr sz="2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480"/>
              </a:spcBef>
            </a:pPr>
            <a:r>
              <a:rPr sz="2000" b="1" spc="15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spc="-85" dirty="0">
                <a:latin typeface="Times New Roman"/>
                <a:cs typeface="Times New Roman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u</a:t>
            </a:r>
            <a:r>
              <a:rPr sz="2000" b="1" spc="-125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o</a:t>
            </a:r>
            <a:r>
              <a:rPr sz="2000" i="1" spc="-225" dirty="0">
                <a:latin typeface="Times New Roman"/>
                <a:cs typeface="Times New Roman"/>
              </a:rPr>
              <a:t>n</a:t>
            </a:r>
            <a:r>
              <a:rPr sz="2000" i="1" spc="10" dirty="0">
                <a:latin typeface="Times New Roman"/>
                <a:cs typeface="Times New Roman"/>
              </a:rPr>
              <a:t>D</a:t>
            </a:r>
            <a:r>
              <a:rPr sz="2000" i="1" spc="-130" dirty="0">
                <a:latin typeface="Times New Roman"/>
                <a:cs typeface="Times New Roman"/>
              </a:rPr>
              <a:t>at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Times New Roman"/>
                <a:cs typeface="Times New Roman"/>
              </a:rPr>
              <a:t>se</a:t>
            </a:r>
            <a:r>
              <a:rPr sz="2000" b="1" spc="-50" dirty="0">
                <a:latin typeface="Times New Roman"/>
                <a:cs typeface="Times New Roman"/>
              </a:rPr>
              <a:t>lf</a:t>
            </a:r>
            <a:r>
              <a:rPr sz="2000" spc="-65" dirty="0">
                <a:latin typeface="Times New Roman"/>
                <a:cs typeface="Times New Roman"/>
              </a:rPr>
              <a:t>.</a:t>
            </a:r>
            <a:r>
              <a:rPr sz="2000" i="1" spc="-195" dirty="0">
                <a:latin typeface="Times New Roman"/>
                <a:cs typeface="Times New Roman"/>
              </a:rPr>
              <a:t>d</a:t>
            </a:r>
            <a:r>
              <a:rPr sz="2000" i="1" spc="-180" dirty="0">
                <a:latin typeface="Times New Roman"/>
                <a:cs typeface="Times New Roman"/>
              </a:rPr>
              <a:t>at</a:t>
            </a:r>
            <a:r>
              <a:rPr sz="2000" i="1" spc="-200" dirty="0">
                <a:latin typeface="Times New Roman"/>
                <a:cs typeface="Times New Roman"/>
              </a:rPr>
              <a:t>e</a:t>
            </a:r>
            <a:r>
              <a:rPr sz="2000" i="1" spc="-125" dirty="0">
                <a:latin typeface="Times New Roman"/>
                <a:cs typeface="Times New Roman"/>
              </a:rPr>
              <a:t>OfB</a:t>
            </a:r>
            <a:r>
              <a:rPr sz="2000" i="1" spc="-60" dirty="0">
                <a:latin typeface="Times New Roman"/>
                <a:cs typeface="Times New Roman"/>
              </a:rPr>
              <a:t>i</a:t>
            </a:r>
            <a:r>
              <a:rPr sz="2000" i="1" spc="-110" dirty="0">
                <a:latin typeface="Times New Roman"/>
                <a:cs typeface="Times New Roman"/>
              </a:rPr>
              <a:t>r</a:t>
            </a:r>
            <a:r>
              <a:rPr sz="2000" i="1" spc="-105" dirty="0">
                <a:latin typeface="Times New Roman"/>
                <a:cs typeface="Times New Roman"/>
              </a:rPr>
              <a:t>t</a:t>
            </a:r>
            <a:r>
              <a:rPr sz="2000" i="1" spc="-170" dirty="0">
                <a:latin typeface="Times New Roman"/>
                <a:cs typeface="Times New Roman"/>
              </a:rPr>
              <a:t>h</a:t>
            </a:r>
            <a:r>
              <a:rPr sz="2000" spc="-12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480"/>
              </a:spcBef>
            </a:pPr>
            <a:r>
              <a:rPr sz="2000" b="1" spc="1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354965" marR="603885" indent="-354965">
              <a:lnSpc>
                <a:spcPct val="120000"/>
              </a:lnSpc>
              <a:spcBef>
                <a:spcPts val="225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285" dirty="0">
                <a:latin typeface="Times New Roman"/>
                <a:cs typeface="Times New Roman"/>
              </a:rPr>
              <a:t>W</a:t>
            </a:r>
            <a:r>
              <a:rPr sz="2000" spc="-6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n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114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find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ag</a:t>
            </a:r>
            <a:r>
              <a:rPr sz="2000" spc="-6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ea</a:t>
            </a:r>
            <a:r>
              <a:rPr sz="2000" spc="-90" dirty="0">
                <a:latin typeface="Times New Roman"/>
                <a:cs typeface="Times New Roman"/>
              </a:rPr>
              <a:t>c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custome</a:t>
            </a:r>
            <a:r>
              <a:rPr sz="2000" spc="30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:  </a:t>
            </a: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name.lastnam</a:t>
            </a:r>
            <a:r>
              <a:rPr sz="2000" i="1" spc="-195" dirty="0">
                <a:latin typeface="Times New Roman"/>
                <a:cs typeface="Times New Roman"/>
              </a:rPr>
              <a:t>e</a:t>
            </a:r>
            <a:r>
              <a:rPr sz="2000" i="1" spc="-65" dirty="0">
                <a:latin typeface="Times New Roman"/>
                <a:cs typeface="Times New Roman"/>
              </a:rPr>
              <a:t>,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ageOnDat</a:t>
            </a:r>
            <a:r>
              <a:rPr sz="2000" i="1" spc="-160" dirty="0">
                <a:latin typeface="Times New Roman"/>
                <a:cs typeface="Times New Roman"/>
              </a:rPr>
              <a:t>e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b="1" spc="-60" dirty="0">
                <a:latin typeface="Times New Roman"/>
                <a:cs typeface="Times New Roman"/>
              </a:rPr>
              <a:t>cu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-19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ent_dat</a:t>
            </a:r>
            <a:r>
              <a:rPr sz="2000" b="1" spc="-20" dirty="0">
                <a:latin typeface="Times New Roman"/>
                <a:cs typeface="Times New Roman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)  </a:t>
            </a:r>
            <a:r>
              <a:rPr sz="2000" b="1" spc="-55" dirty="0">
                <a:latin typeface="Times New Roman"/>
                <a:cs typeface="Times New Roman"/>
              </a:rPr>
              <a:t>from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21</a:t>
            </a:fld>
            <a:endParaRPr spc="-3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1673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35" dirty="0">
                <a:latin typeface="Times New Roman"/>
                <a:cs typeface="Times New Roman"/>
              </a:rPr>
              <a:t>Inheritance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37772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342620"/>
            <a:ext cx="7869555" cy="484251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14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following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definition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5" dirty="0">
                <a:latin typeface="Times New Roman"/>
                <a:cs typeface="Times New Roman"/>
              </a:rPr>
              <a:t>people:</a:t>
            </a:r>
            <a:endParaRPr sz="2400">
              <a:latin typeface="Times New Roman"/>
              <a:cs typeface="Times New Roman"/>
            </a:endParaRPr>
          </a:p>
          <a:p>
            <a:pPr marL="1175385" marR="4755515" indent="-317500">
              <a:lnSpc>
                <a:spcPct val="92200"/>
              </a:lnSpc>
              <a:spcBef>
                <a:spcPts val="1000"/>
              </a:spcBef>
            </a:pPr>
            <a:r>
              <a:rPr sz="2000" b="1" spc="-25" dirty="0">
                <a:latin typeface="Times New Roman"/>
                <a:cs typeface="Times New Roman"/>
              </a:rPr>
              <a:t>create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type </a:t>
            </a:r>
            <a:r>
              <a:rPr sz="2000" i="1" spc="-220" dirty="0">
                <a:latin typeface="Times New Roman"/>
                <a:cs typeface="Times New Roman"/>
              </a:rPr>
              <a:t>Person </a:t>
            </a:r>
            <a:r>
              <a:rPr sz="2000" i="1" spc="-21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i="1" spc="-229" dirty="0">
                <a:latin typeface="Times New Roman"/>
                <a:cs typeface="Times New Roman"/>
              </a:rPr>
              <a:t>nam</a:t>
            </a:r>
            <a:r>
              <a:rPr sz="2000" i="1" spc="-175" dirty="0">
                <a:latin typeface="Times New Roman"/>
                <a:cs typeface="Times New Roman"/>
              </a:rPr>
              <a:t>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v</a:t>
            </a:r>
            <a:r>
              <a:rPr sz="2000" b="1" spc="-65" dirty="0">
                <a:latin typeface="Times New Roman"/>
                <a:cs typeface="Times New Roman"/>
              </a:rPr>
              <a:t>a</a:t>
            </a:r>
            <a:r>
              <a:rPr sz="2000" b="1" spc="-210" dirty="0">
                <a:latin typeface="Times New Roman"/>
                <a:cs typeface="Times New Roman"/>
              </a:rPr>
              <a:t>r</a:t>
            </a:r>
            <a:r>
              <a:rPr sz="2000" b="1" spc="40" dirty="0">
                <a:latin typeface="Times New Roman"/>
                <a:cs typeface="Times New Roman"/>
              </a:rPr>
              <a:t>c</a:t>
            </a:r>
            <a:r>
              <a:rPr sz="2000" b="1" spc="-10" dirty="0">
                <a:latin typeface="Times New Roman"/>
                <a:cs typeface="Times New Roman"/>
              </a:rPr>
              <a:t>h</a:t>
            </a:r>
            <a:r>
              <a:rPr sz="2000" b="1" spc="-45" dirty="0">
                <a:latin typeface="Times New Roman"/>
                <a:cs typeface="Times New Roman"/>
              </a:rPr>
              <a:t>a</a:t>
            </a:r>
            <a:r>
              <a:rPr sz="2000" b="1" spc="-210" dirty="0">
                <a:latin typeface="Times New Roman"/>
                <a:cs typeface="Times New Roman"/>
              </a:rPr>
              <a:t>r</a:t>
            </a:r>
            <a:r>
              <a:rPr sz="2000" spc="-65" dirty="0">
                <a:latin typeface="Times New Roman"/>
                <a:cs typeface="Times New Roman"/>
              </a:rPr>
              <a:t>(20),  </a:t>
            </a:r>
            <a:r>
              <a:rPr sz="2000" i="1" spc="-204" dirty="0">
                <a:latin typeface="Times New Roman"/>
                <a:cs typeface="Times New Roman"/>
              </a:rPr>
              <a:t>add</a:t>
            </a:r>
            <a:r>
              <a:rPr sz="2000" i="1" spc="-110" dirty="0">
                <a:latin typeface="Times New Roman"/>
                <a:cs typeface="Times New Roman"/>
              </a:rPr>
              <a:t>r</a:t>
            </a:r>
            <a:r>
              <a:rPr sz="2000" i="1" spc="-235" dirty="0">
                <a:latin typeface="Times New Roman"/>
                <a:cs typeface="Times New Roman"/>
              </a:rPr>
              <a:t>ess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v</a:t>
            </a:r>
            <a:r>
              <a:rPr sz="2000" b="1" spc="-65" dirty="0">
                <a:latin typeface="Times New Roman"/>
                <a:cs typeface="Times New Roman"/>
              </a:rPr>
              <a:t>a</a:t>
            </a:r>
            <a:r>
              <a:rPr sz="2000" b="1" spc="-210" dirty="0">
                <a:latin typeface="Times New Roman"/>
                <a:cs typeface="Times New Roman"/>
              </a:rPr>
              <a:t>r</a:t>
            </a:r>
            <a:r>
              <a:rPr sz="2000" b="1" spc="40" dirty="0">
                <a:latin typeface="Times New Roman"/>
                <a:cs typeface="Times New Roman"/>
              </a:rPr>
              <a:t>c</a:t>
            </a:r>
            <a:r>
              <a:rPr sz="2000" b="1" spc="-10" dirty="0">
                <a:latin typeface="Times New Roman"/>
                <a:cs typeface="Times New Roman"/>
              </a:rPr>
              <a:t>h</a:t>
            </a:r>
            <a:r>
              <a:rPr sz="2000" b="1" spc="-45" dirty="0">
                <a:latin typeface="Times New Roman"/>
                <a:cs typeface="Times New Roman"/>
              </a:rPr>
              <a:t>a</a:t>
            </a:r>
            <a:r>
              <a:rPr sz="2000" b="1" spc="-210" dirty="0">
                <a:latin typeface="Times New Roman"/>
                <a:cs typeface="Times New Roman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(20))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775"/>
              </a:lnSpc>
              <a:spcBef>
                <a:spcPts val="38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inheritance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define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student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teacher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735330">
              <a:lnSpc>
                <a:spcPts val="2175"/>
              </a:lnSpc>
            </a:pPr>
            <a:r>
              <a:rPr sz="2000" b="1" spc="-25" dirty="0">
                <a:latin typeface="Times New Roman"/>
                <a:cs typeface="Times New Roman"/>
              </a:rPr>
              <a:t>create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type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Student</a:t>
            </a:r>
            <a:endParaRPr sz="2000">
              <a:latin typeface="Times New Roman"/>
              <a:cs typeface="Times New Roman"/>
            </a:endParaRPr>
          </a:p>
          <a:p>
            <a:pPr marL="862965">
              <a:lnSpc>
                <a:spcPts val="2160"/>
              </a:lnSpc>
            </a:pPr>
            <a:r>
              <a:rPr sz="2000" b="1" spc="-40" dirty="0">
                <a:latin typeface="Times New Roman"/>
                <a:cs typeface="Times New Roman"/>
              </a:rPr>
              <a:t>under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Person</a:t>
            </a:r>
            <a:endParaRPr sz="2000">
              <a:latin typeface="Times New Roman"/>
              <a:cs typeface="Times New Roman"/>
            </a:endParaRPr>
          </a:p>
          <a:p>
            <a:pPr marL="862965">
              <a:lnSpc>
                <a:spcPts val="2160"/>
              </a:lnSpc>
              <a:tabLst>
                <a:tab pos="1934210" algn="l"/>
              </a:tabLst>
            </a:pPr>
            <a:r>
              <a:rPr sz="2000" spc="-245" dirty="0">
                <a:latin typeface="Times New Roman"/>
                <a:cs typeface="Times New Roman"/>
              </a:rPr>
              <a:t>(</a:t>
            </a:r>
            <a:r>
              <a:rPr sz="2000" i="1" spc="-245" dirty="0">
                <a:latin typeface="Times New Roman"/>
                <a:cs typeface="Times New Roman"/>
              </a:rPr>
              <a:t>degree	</a:t>
            </a:r>
            <a:r>
              <a:rPr sz="2000" b="1" spc="-80" dirty="0">
                <a:latin typeface="Times New Roman"/>
                <a:cs typeface="Times New Roman"/>
              </a:rPr>
              <a:t>varchar</a:t>
            </a:r>
            <a:r>
              <a:rPr sz="2000" spc="-80" dirty="0">
                <a:latin typeface="Times New Roman"/>
                <a:cs typeface="Times New Roman"/>
              </a:rPr>
              <a:t>(20),</a:t>
            </a:r>
            <a:endParaRPr sz="2000">
              <a:latin typeface="Times New Roman"/>
              <a:cs typeface="Times New Roman"/>
            </a:endParaRPr>
          </a:p>
          <a:p>
            <a:pPr marL="735330" marR="4626610" indent="189865">
              <a:lnSpc>
                <a:spcPts val="2160"/>
              </a:lnSpc>
              <a:spcBef>
                <a:spcPts val="150"/>
              </a:spcBef>
              <a:tabLst>
                <a:tab pos="1988185" algn="l"/>
              </a:tabLst>
            </a:pPr>
            <a:r>
              <a:rPr sz="2000" i="1" spc="-270" dirty="0">
                <a:latin typeface="Times New Roman"/>
                <a:cs typeface="Times New Roman"/>
              </a:rPr>
              <a:t>d</a:t>
            </a:r>
            <a:r>
              <a:rPr sz="2000" i="1" spc="-215" dirty="0">
                <a:latin typeface="Times New Roman"/>
                <a:cs typeface="Times New Roman"/>
              </a:rPr>
              <a:t>e</a:t>
            </a:r>
            <a:r>
              <a:rPr sz="2000" i="1" spc="-204" dirty="0">
                <a:latin typeface="Times New Roman"/>
                <a:cs typeface="Times New Roman"/>
              </a:rPr>
              <a:t>pa</a:t>
            </a:r>
            <a:r>
              <a:rPr sz="2000" i="1" spc="-130" dirty="0">
                <a:latin typeface="Times New Roman"/>
                <a:cs typeface="Times New Roman"/>
              </a:rPr>
              <a:t>r</a:t>
            </a:r>
            <a:r>
              <a:rPr sz="2000" i="1" spc="-175" dirty="0">
                <a:latin typeface="Times New Roman"/>
                <a:cs typeface="Times New Roman"/>
              </a:rPr>
              <a:t>tmen</a:t>
            </a:r>
            <a:r>
              <a:rPr sz="2000" i="1" spc="-95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b="1" spc="-120" dirty="0">
                <a:latin typeface="Times New Roman"/>
                <a:cs typeface="Times New Roman"/>
              </a:rPr>
              <a:t>v</a:t>
            </a:r>
            <a:r>
              <a:rPr sz="2000" b="1" spc="-65" dirty="0">
                <a:latin typeface="Times New Roman"/>
                <a:cs typeface="Times New Roman"/>
              </a:rPr>
              <a:t>a</a:t>
            </a:r>
            <a:r>
              <a:rPr sz="2000" b="1" spc="-210" dirty="0">
                <a:latin typeface="Times New Roman"/>
                <a:cs typeface="Times New Roman"/>
              </a:rPr>
              <a:t>r</a:t>
            </a:r>
            <a:r>
              <a:rPr sz="2000" b="1" spc="40" dirty="0">
                <a:latin typeface="Times New Roman"/>
                <a:cs typeface="Times New Roman"/>
              </a:rPr>
              <a:t>c</a:t>
            </a:r>
            <a:r>
              <a:rPr sz="2000" b="1" spc="-10" dirty="0">
                <a:latin typeface="Times New Roman"/>
                <a:cs typeface="Times New Roman"/>
              </a:rPr>
              <a:t>h</a:t>
            </a:r>
            <a:r>
              <a:rPr sz="2000" b="1" spc="-45" dirty="0">
                <a:latin typeface="Times New Roman"/>
                <a:cs typeface="Times New Roman"/>
              </a:rPr>
              <a:t>a</a:t>
            </a:r>
            <a:r>
              <a:rPr sz="2000" b="1" spc="-2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(20))  </a:t>
            </a:r>
            <a:r>
              <a:rPr sz="2000" b="1" spc="-25" dirty="0">
                <a:latin typeface="Times New Roman"/>
                <a:cs typeface="Times New Roman"/>
              </a:rPr>
              <a:t>create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type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Teacher </a:t>
            </a:r>
            <a:r>
              <a:rPr sz="2000" i="1" spc="-21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under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Person</a:t>
            </a:r>
            <a:endParaRPr sz="2000">
              <a:latin typeface="Times New Roman"/>
              <a:cs typeface="Times New Roman"/>
            </a:endParaRPr>
          </a:p>
          <a:p>
            <a:pPr marL="862965">
              <a:lnSpc>
                <a:spcPts val="2010"/>
              </a:lnSpc>
              <a:tabLst>
                <a:tab pos="2080895" algn="l"/>
              </a:tabLst>
            </a:pPr>
            <a:r>
              <a:rPr sz="2000" spc="-155" dirty="0">
                <a:latin typeface="Times New Roman"/>
                <a:cs typeface="Times New Roman"/>
              </a:rPr>
              <a:t>(</a:t>
            </a:r>
            <a:r>
              <a:rPr sz="2000" i="1" spc="-155" dirty="0">
                <a:latin typeface="Times New Roman"/>
                <a:cs typeface="Times New Roman"/>
              </a:rPr>
              <a:t>salary	</a:t>
            </a:r>
            <a:r>
              <a:rPr sz="2000" b="1" spc="-20" dirty="0">
                <a:latin typeface="Times New Roman"/>
                <a:cs typeface="Times New Roman"/>
              </a:rPr>
              <a:t>integer</a:t>
            </a:r>
            <a:r>
              <a:rPr sz="2000" spc="-20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925830">
              <a:lnSpc>
                <a:spcPts val="2280"/>
              </a:lnSpc>
              <a:tabLst>
                <a:tab pos="1988185" algn="l"/>
              </a:tabLst>
            </a:pPr>
            <a:r>
              <a:rPr sz="2000" i="1" spc="-180" dirty="0">
                <a:latin typeface="Times New Roman"/>
                <a:cs typeface="Times New Roman"/>
              </a:rPr>
              <a:t>department	</a:t>
            </a:r>
            <a:r>
              <a:rPr sz="2000" b="1" spc="-85" dirty="0">
                <a:latin typeface="Times New Roman"/>
                <a:cs typeface="Times New Roman"/>
              </a:rPr>
              <a:t>varchar</a:t>
            </a:r>
            <a:r>
              <a:rPr sz="2000" spc="-85" dirty="0">
                <a:latin typeface="Times New Roman"/>
                <a:cs typeface="Times New Roman"/>
              </a:rPr>
              <a:t>(20))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71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Subtypes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redefine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using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overriding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method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place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method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method </a:t>
            </a:r>
            <a:r>
              <a:rPr sz="2400" spc="-45" dirty="0">
                <a:latin typeface="Times New Roman"/>
                <a:cs typeface="Times New Roman"/>
              </a:rPr>
              <a:t>declaration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22</a:t>
            </a:fld>
            <a:endParaRPr spc="-3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97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95" dirty="0">
                <a:latin typeface="Times New Roman"/>
                <a:cs typeface="Times New Roman"/>
              </a:rPr>
              <a:t>Multipl</a:t>
            </a:r>
            <a:r>
              <a:rPr sz="3200" b="0" spc="-90" dirty="0">
                <a:latin typeface="Times New Roman"/>
                <a:cs typeface="Times New Roman"/>
              </a:rPr>
              <a:t>e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35" dirty="0">
                <a:latin typeface="Times New Roman"/>
                <a:cs typeface="Times New Roman"/>
              </a:rPr>
              <a:t>Inheritance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531" y="1363471"/>
            <a:ext cx="8027670" cy="16306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SQL:1999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SQL:2003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support </a:t>
            </a:r>
            <a:r>
              <a:rPr sz="2400" spc="-55" dirty="0">
                <a:latin typeface="Times New Roman"/>
                <a:cs typeface="Times New Roman"/>
              </a:rPr>
              <a:t>multiple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inheritance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10" dirty="0">
                <a:latin typeface="Times New Roman"/>
                <a:cs typeface="Times New Roman"/>
              </a:rPr>
              <a:t>If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supports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multiple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inheritance,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define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teaching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assistant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400"/>
              </a:spcBef>
            </a:pPr>
            <a:r>
              <a:rPr sz="2000" b="1" spc="-80" dirty="0">
                <a:latin typeface="Times New Roman"/>
                <a:cs typeface="Times New Roman"/>
              </a:rPr>
              <a:t>c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eate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type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T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r>
              <a:rPr sz="2000" i="1" spc="-220" dirty="0">
                <a:latin typeface="Times New Roman"/>
                <a:cs typeface="Times New Roman"/>
              </a:rPr>
              <a:t>achin</a:t>
            </a:r>
            <a:r>
              <a:rPr sz="2000" i="1" spc="-240" dirty="0">
                <a:latin typeface="Times New Roman"/>
                <a:cs typeface="Times New Roman"/>
              </a:rPr>
              <a:t>g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100" dirty="0">
                <a:latin typeface="Times New Roman"/>
                <a:cs typeface="Times New Roman"/>
              </a:rPr>
              <a:t>Assistant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2912815"/>
            <a:ext cx="8054340" cy="8515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116330">
              <a:lnSpc>
                <a:spcPct val="100000"/>
              </a:lnSpc>
              <a:spcBef>
                <a:spcPts val="655"/>
              </a:spcBef>
            </a:pPr>
            <a:r>
              <a:rPr sz="2000" b="1" spc="-45" dirty="0">
                <a:latin typeface="Times New Roman"/>
                <a:cs typeface="Times New Roman"/>
              </a:rPr>
              <a:t>unde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Student</a:t>
            </a:r>
            <a:r>
              <a:rPr sz="2000" i="1" spc="-75" dirty="0">
                <a:latin typeface="Times New Roman"/>
                <a:cs typeface="Times New Roman"/>
              </a:rPr>
              <a:t>,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T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r>
              <a:rPr sz="2000" i="1" spc="-245" dirty="0">
                <a:latin typeface="Times New Roman"/>
                <a:cs typeface="Times New Roman"/>
              </a:rPr>
              <a:t>acher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oi</a:t>
            </a:r>
            <a:r>
              <a:rPr sz="2400" spc="-4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</a:t>
            </a:r>
            <a:r>
              <a:rPr sz="2400" spc="35" dirty="0">
                <a:latin typeface="Times New Roman"/>
                <a:cs typeface="Times New Roman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lict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bet</a:t>
            </a:r>
            <a:r>
              <a:rPr sz="2400" spc="-85" dirty="0">
                <a:latin typeface="Times New Roman"/>
                <a:cs typeface="Times New Roman"/>
              </a:rPr>
              <a:t>w</a:t>
            </a:r>
            <a:r>
              <a:rPr sz="2400" spc="-40" dirty="0">
                <a:latin typeface="Times New Roman"/>
                <a:cs typeface="Times New Roman"/>
              </a:rPr>
              <a:t>een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occu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ences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-315" dirty="0">
                <a:latin typeface="Times New Roman"/>
                <a:cs typeface="Times New Roman"/>
              </a:rPr>
              <a:t>d</a:t>
            </a:r>
            <a:r>
              <a:rPr sz="2400" i="1" spc="-250" dirty="0">
                <a:latin typeface="Times New Roman"/>
                <a:cs typeface="Times New Roman"/>
              </a:rPr>
              <a:t>e</a:t>
            </a:r>
            <a:r>
              <a:rPr sz="2400" i="1" spc="-240" dirty="0">
                <a:latin typeface="Times New Roman"/>
                <a:cs typeface="Times New Roman"/>
              </a:rPr>
              <a:t>pa</a:t>
            </a:r>
            <a:r>
              <a:rPr sz="2400" i="1" spc="-155" dirty="0">
                <a:latin typeface="Times New Roman"/>
                <a:cs typeface="Times New Roman"/>
              </a:rPr>
              <a:t>r</a:t>
            </a:r>
            <a:r>
              <a:rPr sz="2400" i="1" spc="-185" dirty="0">
                <a:latin typeface="Times New Roman"/>
                <a:cs typeface="Times New Roman"/>
              </a:rPr>
              <a:t>tment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431" y="3570208"/>
            <a:ext cx="4786630" cy="193293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rename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marL="887730">
              <a:lnSpc>
                <a:spcPct val="100000"/>
              </a:lnSpc>
              <a:spcBef>
                <a:spcPts val="1100"/>
              </a:spcBef>
            </a:pPr>
            <a:r>
              <a:rPr sz="2000" b="1" spc="-80" dirty="0">
                <a:latin typeface="Times New Roman"/>
                <a:cs typeface="Times New Roman"/>
              </a:rPr>
              <a:t>c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eate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type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T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r>
              <a:rPr sz="2000" i="1" spc="-220" dirty="0">
                <a:latin typeface="Times New Roman"/>
                <a:cs typeface="Times New Roman"/>
              </a:rPr>
              <a:t>achin</a:t>
            </a:r>
            <a:r>
              <a:rPr sz="2000" i="1" spc="-240" dirty="0">
                <a:latin typeface="Times New Roman"/>
                <a:cs typeface="Times New Roman"/>
              </a:rPr>
              <a:t>g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100" dirty="0">
                <a:latin typeface="Times New Roman"/>
                <a:cs typeface="Times New Roman"/>
              </a:rPr>
              <a:t>Assistant</a:t>
            </a:r>
            <a:endParaRPr sz="200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  <a:spcBef>
                <a:spcPts val="110"/>
              </a:spcBef>
            </a:pPr>
            <a:r>
              <a:rPr sz="2000" b="1" spc="-45" dirty="0">
                <a:latin typeface="Times New Roman"/>
                <a:cs typeface="Times New Roman"/>
              </a:rPr>
              <a:t>under</a:t>
            </a:r>
            <a:endParaRPr sz="200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tabLst>
                <a:tab pos="1611630" algn="l"/>
              </a:tabLst>
            </a:pPr>
            <a:r>
              <a:rPr sz="2000" i="1" spc="-135" dirty="0">
                <a:latin typeface="Times New Roman"/>
                <a:cs typeface="Times New Roman"/>
              </a:rPr>
              <a:t>Student	</a:t>
            </a:r>
            <a:r>
              <a:rPr sz="2000" b="1" spc="-25" dirty="0">
                <a:latin typeface="Times New Roman"/>
                <a:cs typeface="Times New Roman"/>
              </a:rPr>
              <a:t>with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Times New Roman"/>
                <a:cs typeface="Times New Roman"/>
              </a:rPr>
              <a:t>(</a:t>
            </a:r>
            <a:r>
              <a:rPr sz="2000" i="1" spc="-175" dirty="0">
                <a:latin typeface="Times New Roman"/>
                <a:cs typeface="Times New Roman"/>
              </a:rPr>
              <a:t>department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i="1" spc="-155" dirty="0">
                <a:latin typeface="Times New Roman"/>
                <a:cs typeface="Times New Roman"/>
              </a:rPr>
              <a:t>student_dept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),</a:t>
            </a:r>
            <a:endParaRPr sz="200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tabLst>
                <a:tab pos="1605915" algn="l"/>
              </a:tabLst>
            </a:pPr>
            <a:r>
              <a:rPr sz="2000" i="1" spc="-225" dirty="0">
                <a:latin typeface="Times New Roman"/>
                <a:cs typeface="Times New Roman"/>
              </a:rPr>
              <a:t>T</a:t>
            </a:r>
            <a:r>
              <a:rPr sz="2000" i="1" spc="-120" dirty="0">
                <a:latin typeface="Times New Roman"/>
                <a:cs typeface="Times New Roman"/>
              </a:rPr>
              <a:t>e</a:t>
            </a:r>
            <a:r>
              <a:rPr sz="2000" i="1" spc="-195" dirty="0">
                <a:latin typeface="Times New Roman"/>
                <a:cs typeface="Times New Roman"/>
              </a:rPr>
              <a:t>a</a:t>
            </a:r>
            <a:r>
              <a:rPr sz="2000" i="1" spc="-355" dirty="0">
                <a:latin typeface="Times New Roman"/>
                <a:cs typeface="Times New Roman"/>
              </a:rPr>
              <a:t>c</a:t>
            </a:r>
            <a:r>
              <a:rPr sz="2000" i="1" spc="-170" dirty="0">
                <a:latin typeface="Times New Roman"/>
                <a:cs typeface="Times New Roman"/>
              </a:rPr>
              <a:t>h</a:t>
            </a:r>
            <a:r>
              <a:rPr sz="2000" i="1" spc="-310" dirty="0">
                <a:latin typeface="Times New Roman"/>
                <a:cs typeface="Times New Roman"/>
              </a:rPr>
              <a:t>e</a:t>
            </a:r>
            <a:r>
              <a:rPr sz="2000" i="1" spc="-17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b="1" spc="-30" dirty="0">
                <a:latin typeface="Times New Roman"/>
                <a:cs typeface="Times New Roman"/>
              </a:rPr>
              <a:t>w</a:t>
            </a:r>
            <a:r>
              <a:rPr sz="2000" b="1" spc="-20" dirty="0">
                <a:latin typeface="Times New Roman"/>
                <a:cs typeface="Times New Roman"/>
              </a:rPr>
              <a:t>it</a:t>
            </a:r>
            <a:r>
              <a:rPr sz="2000" b="1" spc="-2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i="1" spc="-270" dirty="0">
                <a:latin typeface="Times New Roman"/>
                <a:cs typeface="Times New Roman"/>
              </a:rPr>
              <a:t>d</a:t>
            </a:r>
            <a:r>
              <a:rPr sz="2000" i="1" spc="-215" dirty="0">
                <a:latin typeface="Times New Roman"/>
                <a:cs typeface="Times New Roman"/>
              </a:rPr>
              <a:t>e</a:t>
            </a:r>
            <a:r>
              <a:rPr sz="2000" i="1" spc="-195" dirty="0">
                <a:latin typeface="Times New Roman"/>
                <a:cs typeface="Times New Roman"/>
              </a:rPr>
              <a:t>p</a:t>
            </a:r>
            <a:r>
              <a:rPr sz="2000" i="1" spc="-210" dirty="0">
                <a:latin typeface="Times New Roman"/>
                <a:cs typeface="Times New Roman"/>
              </a:rPr>
              <a:t>a</a:t>
            </a:r>
            <a:r>
              <a:rPr sz="2000" i="1" spc="-135" dirty="0">
                <a:latin typeface="Times New Roman"/>
                <a:cs typeface="Times New Roman"/>
              </a:rPr>
              <a:t>r</a:t>
            </a:r>
            <a:r>
              <a:rPr sz="2000" i="1" spc="-175" dirty="0">
                <a:latin typeface="Times New Roman"/>
                <a:cs typeface="Times New Roman"/>
              </a:rPr>
              <a:t>tmen</a:t>
            </a:r>
            <a:r>
              <a:rPr sz="2000" i="1" spc="-95" dirty="0">
                <a:latin typeface="Times New Roman"/>
                <a:cs typeface="Times New Roman"/>
              </a:rPr>
              <a:t>t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210" dirty="0">
                <a:latin typeface="Times New Roman"/>
                <a:cs typeface="Times New Roman"/>
              </a:rPr>
              <a:t>teacher_d</a:t>
            </a:r>
            <a:r>
              <a:rPr sz="2000" i="1" spc="-180" dirty="0">
                <a:latin typeface="Times New Roman"/>
                <a:cs typeface="Times New Roman"/>
              </a:rPr>
              <a:t>e</a:t>
            </a:r>
            <a:r>
              <a:rPr sz="2000" i="1" spc="-195" dirty="0">
                <a:latin typeface="Times New Roman"/>
                <a:cs typeface="Times New Roman"/>
              </a:rPr>
              <a:t>p</a:t>
            </a:r>
            <a:r>
              <a:rPr sz="2000" i="1" spc="-60" dirty="0">
                <a:latin typeface="Times New Roman"/>
                <a:cs typeface="Times New Roman"/>
              </a:rPr>
              <a:t>t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23</a:t>
            </a:fld>
            <a:endParaRPr spc="-3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5375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35" dirty="0">
                <a:latin typeface="Times New Roman"/>
                <a:cs typeface="Times New Roman"/>
              </a:rPr>
              <a:t>Object-Identit</a:t>
            </a:r>
            <a:r>
              <a:rPr sz="3200" b="0" spc="-40" dirty="0">
                <a:latin typeface="Times New Roman"/>
                <a:cs typeface="Times New Roman"/>
              </a:rPr>
              <a:t>y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30" dirty="0">
                <a:latin typeface="Times New Roman"/>
                <a:cs typeface="Times New Roman"/>
              </a:rPr>
              <a:t>an</a:t>
            </a:r>
            <a:r>
              <a:rPr sz="3200" b="0" spc="-35" dirty="0">
                <a:latin typeface="Times New Roman"/>
                <a:cs typeface="Times New Roman"/>
              </a:rPr>
              <a:t>d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325" dirty="0">
                <a:latin typeface="Times New Roman"/>
                <a:cs typeface="Times New Roman"/>
              </a:rPr>
              <a:t>R</a:t>
            </a:r>
            <a:r>
              <a:rPr sz="3200" b="0" spc="-150" dirty="0">
                <a:latin typeface="Times New Roman"/>
                <a:cs typeface="Times New Roman"/>
              </a:rPr>
              <a:t>eferenc</a:t>
            </a:r>
            <a:r>
              <a:rPr sz="3200" b="0" spc="-60" dirty="0">
                <a:latin typeface="Times New Roman"/>
                <a:cs typeface="Times New Roman"/>
              </a:rPr>
              <a:t>e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315" dirty="0">
                <a:latin typeface="Times New Roman"/>
                <a:cs typeface="Times New Roman"/>
              </a:rPr>
              <a:t>T</a:t>
            </a:r>
            <a:r>
              <a:rPr sz="3200" b="0" spc="-375" dirty="0">
                <a:latin typeface="Times New Roman"/>
                <a:cs typeface="Times New Roman"/>
              </a:rPr>
              <a:t>y</a:t>
            </a:r>
            <a:r>
              <a:rPr sz="3200" b="0" spc="-150" dirty="0">
                <a:latin typeface="Times New Roman"/>
                <a:cs typeface="Times New Roman"/>
              </a:rPr>
              <a:t>pes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14525"/>
            <a:ext cx="7874634" cy="483870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attribute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reference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tuple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590"/>
              </a:lnSpc>
              <a:spcBef>
                <a:spcPts val="74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Define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90" dirty="0">
                <a:latin typeface="Times New Roman"/>
                <a:cs typeface="Times New Roman"/>
              </a:rPr>
              <a:t>Department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field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0" dirty="0">
                <a:latin typeface="Times New Roman"/>
                <a:cs typeface="Times New Roman"/>
              </a:rPr>
              <a:t>name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field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4" dirty="0">
                <a:latin typeface="Times New Roman"/>
                <a:cs typeface="Times New Roman"/>
              </a:rPr>
              <a:t>head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which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reference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spc="-55" dirty="0">
                <a:latin typeface="Times New Roman"/>
                <a:cs typeface="Times New Roman"/>
              </a:rPr>
              <a:t>type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235" dirty="0">
                <a:latin typeface="Times New Roman"/>
                <a:cs typeface="Times New Roman"/>
              </a:rPr>
              <a:t>Person,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80" dirty="0">
                <a:latin typeface="Times New Roman"/>
                <a:cs typeface="Times New Roman"/>
              </a:rPr>
              <a:t>people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scope: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ts val="2735"/>
              </a:lnSpc>
              <a:spcBef>
                <a:spcPts val="370"/>
              </a:spcBef>
            </a:pPr>
            <a:r>
              <a:rPr sz="2400" b="1" spc="-95" dirty="0">
                <a:latin typeface="Times New Roman"/>
                <a:cs typeface="Times New Roman"/>
              </a:rPr>
              <a:t>c</a:t>
            </a:r>
            <a:r>
              <a:rPr sz="2400" b="1" spc="-70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eate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type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i="1" spc="-220" dirty="0">
                <a:latin typeface="Times New Roman"/>
                <a:cs typeface="Times New Roman"/>
              </a:rPr>
              <a:t>D</a:t>
            </a:r>
            <a:r>
              <a:rPr sz="2400" i="1" spc="-105" dirty="0">
                <a:latin typeface="Times New Roman"/>
                <a:cs typeface="Times New Roman"/>
              </a:rPr>
              <a:t>e</a:t>
            </a:r>
            <a:r>
              <a:rPr sz="2400" i="1" spc="-240" dirty="0">
                <a:latin typeface="Times New Roman"/>
                <a:cs typeface="Times New Roman"/>
              </a:rPr>
              <a:t>pa</a:t>
            </a:r>
            <a:r>
              <a:rPr sz="2400" i="1" spc="-155" dirty="0">
                <a:latin typeface="Times New Roman"/>
                <a:cs typeface="Times New Roman"/>
              </a:rPr>
              <a:t>r</a:t>
            </a:r>
            <a:r>
              <a:rPr sz="2400" i="1" spc="-185" dirty="0">
                <a:latin typeface="Times New Roman"/>
                <a:cs typeface="Times New Roman"/>
              </a:rPr>
              <a:t>tment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  <a:p>
            <a:pPr marL="1390650">
              <a:lnSpc>
                <a:spcPts val="2590"/>
              </a:lnSpc>
            </a:pPr>
            <a:r>
              <a:rPr sz="2400" i="1" spc="-250" dirty="0">
                <a:latin typeface="Times New Roman"/>
                <a:cs typeface="Times New Roman"/>
              </a:rPr>
              <a:t>name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v</a:t>
            </a:r>
            <a:r>
              <a:rPr sz="2400" b="1" spc="-75" dirty="0">
                <a:latin typeface="Times New Roman"/>
                <a:cs typeface="Times New Roman"/>
              </a:rPr>
              <a:t>a</a:t>
            </a:r>
            <a:r>
              <a:rPr sz="2400" b="1" spc="-245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spc="-245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(20),</a:t>
            </a:r>
            <a:endParaRPr sz="2400">
              <a:latin typeface="Times New Roman"/>
              <a:cs typeface="Times New Roman"/>
            </a:endParaRPr>
          </a:p>
          <a:p>
            <a:pPr marL="1390650">
              <a:lnSpc>
                <a:spcPts val="2735"/>
              </a:lnSpc>
            </a:pPr>
            <a:r>
              <a:rPr sz="2400" i="1" spc="-250" dirty="0">
                <a:latin typeface="Times New Roman"/>
                <a:cs typeface="Times New Roman"/>
              </a:rPr>
              <a:t>hea</a:t>
            </a:r>
            <a:r>
              <a:rPr sz="2400" i="1" spc="-265" dirty="0">
                <a:latin typeface="Times New Roman"/>
                <a:cs typeface="Times New Roman"/>
              </a:rPr>
              <a:t>d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r</a:t>
            </a:r>
            <a:r>
              <a:rPr sz="2400" b="1" spc="-95" dirty="0">
                <a:latin typeface="Times New Roman"/>
                <a:cs typeface="Times New Roman"/>
              </a:rPr>
              <a:t>e</a:t>
            </a:r>
            <a:r>
              <a:rPr sz="2400" b="1" spc="-75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3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(</a:t>
            </a:r>
            <a:r>
              <a:rPr sz="2400" i="1" spc="-225" dirty="0">
                <a:latin typeface="Times New Roman"/>
                <a:cs typeface="Times New Roman"/>
              </a:rPr>
              <a:t>P</a:t>
            </a:r>
            <a:r>
              <a:rPr sz="2400" i="1" spc="-370" dirty="0">
                <a:latin typeface="Times New Roman"/>
                <a:cs typeface="Times New Roman"/>
              </a:rPr>
              <a:t>e</a:t>
            </a:r>
            <a:r>
              <a:rPr sz="2400" i="1" spc="-245" dirty="0">
                <a:latin typeface="Times New Roman"/>
                <a:cs typeface="Times New Roman"/>
              </a:rPr>
              <a:t>rson</a:t>
            </a:r>
            <a:r>
              <a:rPr sz="2400" spc="-1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scope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i="1" spc="-280" dirty="0">
                <a:latin typeface="Times New Roman"/>
                <a:cs typeface="Times New Roman"/>
              </a:rPr>
              <a:t>people</a:t>
            </a:r>
            <a:r>
              <a:rPr sz="2400" spc="-1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4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create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215" dirty="0">
                <a:latin typeface="Times New Roman"/>
                <a:cs typeface="Times New Roman"/>
              </a:rPr>
              <a:t>departments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follows</a:t>
            </a:r>
            <a:endParaRPr sz="2400">
              <a:latin typeface="Times New Roman"/>
              <a:cs typeface="Times New Roman"/>
            </a:endParaRPr>
          </a:p>
          <a:p>
            <a:pPr marL="1002030">
              <a:lnSpc>
                <a:spcPct val="100000"/>
              </a:lnSpc>
              <a:spcBef>
                <a:spcPts val="415"/>
              </a:spcBef>
            </a:pPr>
            <a:r>
              <a:rPr sz="2400" b="1" spc="-95" dirty="0">
                <a:latin typeface="Times New Roman"/>
                <a:cs typeface="Times New Roman"/>
              </a:rPr>
              <a:t>c</a:t>
            </a:r>
            <a:r>
              <a:rPr sz="2400" b="1" spc="-70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eate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t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bl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spc="-315" dirty="0">
                <a:latin typeface="Times New Roman"/>
                <a:cs typeface="Times New Roman"/>
              </a:rPr>
              <a:t>d</a:t>
            </a:r>
            <a:r>
              <a:rPr sz="2400" i="1" spc="-250" dirty="0">
                <a:latin typeface="Times New Roman"/>
                <a:cs typeface="Times New Roman"/>
              </a:rPr>
              <a:t>e</a:t>
            </a:r>
            <a:r>
              <a:rPr sz="2400" i="1" spc="-240" dirty="0">
                <a:latin typeface="Times New Roman"/>
                <a:cs typeface="Times New Roman"/>
              </a:rPr>
              <a:t>pa</a:t>
            </a:r>
            <a:r>
              <a:rPr sz="2400" i="1" spc="-155" dirty="0">
                <a:latin typeface="Times New Roman"/>
                <a:cs typeface="Times New Roman"/>
              </a:rPr>
              <a:t>r</a:t>
            </a:r>
            <a:r>
              <a:rPr sz="2400" i="1" spc="-195" dirty="0">
                <a:latin typeface="Times New Roman"/>
                <a:cs typeface="Times New Roman"/>
              </a:rPr>
              <a:t>tments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i="1" spc="-220" dirty="0">
                <a:latin typeface="Times New Roman"/>
                <a:cs typeface="Times New Roman"/>
              </a:rPr>
              <a:t>D</a:t>
            </a:r>
            <a:r>
              <a:rPr sz="2400" i="1" spc="-105" dirty="0">
                <a:latin typeface="Times New Roman"/>
                <a:cs typeface="Times New Roman"/>
              </a:rPr>
              <a:t>e</a:t>
            </a:r>
            <a:r>
              <a:rPr sz="2400" i="1" spc="-240" dirty="0">
                <a:latin typeface="Times New Roman"/>
                <a:cs typeface="Times New Roman"/>
              </a:rPr>
              <a:t>pa</a:t>
            </a:r>
            <a:r>
              <a:rPr sz="2400" i="1" spc="-155" dirty="0">
                <a:latin typeface="Times New Roman"/>
                <a:cs typeface="Times New Roman"/>
              </a:rPr>
              <a:t>r</a:t>
            </a:r>
            <a:r>
              <a:rPr sz="2400" i="1" spc="-185" dirty="0">
                <a:latin typeface="Times New Roman"/>
                <a:cs typeface="Times New Roman"/>
              </a:rPr>
              <a:t>tment</a:t>
            </a:r>
            <a:endParaRPr sz="2400">
              <a:latin typeface="Times New Roman"/>
              <a:cs typeface="Times New Roman"/>
            </a:endParaRPr>
          </a:p>
          <a:p>
            <a:pPr marL="355600" marR="376555" indent="-342900">
              <a:lnSpc>
                <a:spcPts val="2590"/>
              </a:lnSpc>
              <a:spcBef>
                <a:spcPts val="73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45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omi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declaration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scope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peopl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type  declaration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instead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make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addition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create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statement: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ts val="2415"/>
              </a:lnSpc>
            </a:pPr>
            <a:r>
              <a:rPr sz="2400" b="1" spc="-25" dirty="0">
                <a:latin typeface="Times New Roman"/>
                <a:cs typeface="Times New Roman"/>
              </a:rPr>
              <a:t>create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spc="-215" dirty="0">
                <a:latin typeface="Times New Roman"/>
                <a:cs typeface="Times New Roman"/>
              </a:rPr>
              <a:t>departments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of</a:t>
            </a:r>
            <a:r>
              <a:rPr sz="2400" b="1" spc="380" dirty="0">
                <a:latin typeface="Times New Roman"/>
                <a:cs typeface="Times New Roman"/>
              </a:rPr>
              <a:t> </a:t>
            </a:r>
            <a:r>
              <a:rPr sz="2400" i="1" spc="-190" dirty="0">
                <a:latin typeface="Times New Roman"/>
                <a:cs typeface="Times New Roman"/>
              </a:rPr>
              <a:t>Department</a:t>
            </a:r>
            <a:endParaRPr sz="2400">
              <a:latin typeface="Times New Roman"/>
              <a:cs typeface="Times New Roman"/>
            </a:endParaRPr>
          </a:p>
          <a:p>
            <a:pPr marL="1390650">
              <a:lnSpc>
                <a:spcPts val="2735"/>
              </a:lnSpc>
            </a:pPr>
            <a:r>
              <a:rPr sz="2400" spc="-100" dirty="0">
                <a:latin typeface="Times New Roman"/>
                <a:cs typeface="Times New Roman"/>
              </a:rPr>
              <a:t>(</a:t>
            </a:r>
            <a:r>
              <a:rPr sz="2400" i="1" spc="-250" dirty="0">
                <a:latin typeface="Times New Roman"/>
                <a:cs typeface="Times New Roman"/>
              </a:rPr>
              <a:t>hea</a:t>
            </a:r>
            <a:r>
              <a:rPr sz="2400" i="1" spc="-265" dirty="0">
                <a:latin typeface="Times New Roman"/>
                <a:cs typeface="Times New Roman"/>
              </a:rPr>
              <a:t>d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with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options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scope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spc="-280" dirty="0">
                <a:latin typeface="Times New Roman"/>
                <a:cs typeface="Times New Roman"/>
              </a:rPr>
              <a:t>people</a:t>
            </a:r>
            <a:r>
              <a:rPr sz="2400" spc="-1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24</a:t>
            </a:fld>
            <a:endParaRPr spc="-3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5145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80" dirty="0">
                <a:latin typeface="Times New Roman"/>
                <a:cs typeface="Times New Roman"/>
              </a:rPr>
              <a:t>Initializin</a:t>
            </a:r>
            <a:r>
              <a:rPr sz="3200" b="0" spc="-110" dirty="0">
                <a:latin typeface="Times New Roman"/>
                <a:cs typeface="Times New Roman"/>
              </a:rPr>
              <a:t>g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325" dirty="0">
                <a:latin typeface="Times New Roman"/>
                <a:cs typeface="Times New Roman"/>
              </a:rPr>
              <a:t>R</a:t>
            </a:r>
            <a:r>
              <a:rPr sz="3200" b="0" spc="-160" dirty="0">
                <a:latin typeface="Times New Roman"/>
                <a:cs typeface="Times New Roman"/>
              </a:rPr>
              <a:t>eference-</a:t>
            </a:r>
            <a:r>
              <a:rPr sz="3200" b="0" spc="-305" dirty="0">
                <a:latin typeface="Times New Roman"/>
                <a:cs typeface="Times New Roman"/>
              </a:rPr>
              <a:t>T</a:t>
            </a:r>
            <a:r>
              <a:rPr sz="3200" b="0" spc="-185" dirty="0">
                <a:latin typeface="Times New Roman"/>
                <a:cs typeface="Times New Roman"/>
              </a:rPr>
              <a:t>ype</a:t>
            </a:r>
            <a:r>
              <a:rPr sz="3200" b="0" spc="-85" dirty="0">
                <a:latin typeface="Times New Roman"/>
                <a:cs typeface="Times New Roman"/>
              </a:rPr>
              <a:t>d</a:t>
            </a:r>
            <a:r>
              <a:rPr sz="3200" b="0" spc="-175" dirty="0">
                <a:latin typeface="Times New Roman"/>
                <a:cs typeface="Times New Roman"/>
              </a:rPr>
              <a:t> </a:t>
            </a:r>
            <a:r>
              <a:rPr sz="3200" b="0" spc="-459" dirty="0">
                <a:latin typeface="Times New Roman"/>
                <a:cs typeface="Times New Roman"/>
              </a:rPr>
              <a:t>V</a:t>
            </a:r>
            <a:r>
              <a:rPr sz="3200" b="0" spc="-225" dirty="0">
                <a:latin typeface="Times New Roman"/>
                <a:cs typeface="Times New Roman"/>
              </a:rPr>
              <a:t>a</a:t>
            </a:r>
            <a:r>
              <a:rPr sz="3200" b="0" spc="-190" dirty="0">
                <a:latin typeface="Times New Roman"/>
                <a:cs typeface="Times New Roman"/>
              </a:rPr>
              <a:t>lues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37772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500632"/>
            <a:ext cx="7872095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create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tuple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reference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value,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first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create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tuple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null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reference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reference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separately:</a:t>
            </a:r>
            <a:endParaRPr sz="2400">
              <a:latin typeface="Times New Roman"/>
              <a:cs typeface="Times New Roman"/>
            </a:endParaRPr>
          </a:p>
          <a:p>
            <a:pPr marR="4901565" algn="r">
              <a:lnSpc>
                <a:spcPts val="2655"/>
              </a:lnSpc>
              <a:spcBef>
                <a:spcPts val="2210"/>
              </a:spcBef>
            </a:pPr>
            <a:r>
              <a:rPr sz="2400" b="1" spc="-15" dirty="0">
                <a:latin typeface="Times New Roman"/>
                <a:cs typeface="Times New Roman"/>
              </a:rPr>
              <a:t>insert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into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i="1" spc="-215" dirty="0">
                <a:latin typeface="Times New Roman"/>
                <a:cs typeface="Times New Roman"/>
              </a:rPr>
              <a:t>departments</a:t>
            </a:r>
            <a:endParaRPr sz="2400">
              <a:latin typeface="Times New Roman"/>
              <a:cs typeface="Times New Roman"/>
            </a:endParaRPr>
          </a:p>
          <a:p>
            <a:pPr marR="4831715" algn="r">
              <a:lnSpc>
                <a:spcPts val="2430"/>
              </a:lnSpc>
            </a:pPr>
            <a:r>
              <a:rPr sz="2400" b="1" spc="-25" dirty="0">
                <a:latin typeface="Times New Roman"/>
                <a:cs typeface="Times New Roman"/>
              </a:rPr>
              <a:t>values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(`CS’,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null)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425"/>
              </a:lnSpc>
            </a:pPr>
            <a:r>
              <a:rPr sz="2400" b="1" spc="-15" dirty="0">
                <a:latin typeface="Times New Roman"/>
                <a:cs typeface="Times New Roman"/>
              </a:rPr>
              <a:t>update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spc="-215" dirty="0">
                <a:latin typeface="Times New Roman"/>
                <a:cs typeface="Times New Roman"/>
              </a:rPr>
              <a:t>departments</a:t>
            </a:r>
            <a:endParaRPr sz="2400">
              <a:latin typeface="Times New Roman"/>
              <a:cs typeface="Times New Roman"/>
            </a:endParaRPr>
          </a:p>
          <a:p>
            <a:pPr marR="3809365" algn="r">
              <a:lnSpc>
                <a:spcPts val="2425"/>
              </a:lnSpc>
            </a:pPr>
            <a:r>
              <a:rPr sz="2400" b="1" spc="25" dirty="0">
                <a:latin typeface="Times New Roman"/>
                <a:cs typeface="Times New Roman"/>
              </a:rPr>
              <a:t>set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spc="-250" dirty="0">
                <a:latin typeface="Times New Roman"/>
                <a:cs typeface="Times New Roman"/>
              </a:rPr>
              <a:t>hea</a:t>
            </a:r>
            <a:r>
              <a:rPr sz="2400" i="1" spc="-265" dirty="0">
                <a:latin typeface="Times New Roman"/>
                <a:cs typeface="Times New Roman"/>
              </a:rPr>
              <a:t>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(</a:t>
            </a:r>
            <a:r>
              <a:rPr sz="2400" b="1" spc="25" dirty="0">
                <a:latin typeface="Times New Roman"/>
                <a:cs typeface="Times New Roman"/>
              </a:rPr>
              <a:t>select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spc="-285" dirty="0">
                <a:latin typeface="Times New Roman"/>
                <a:cs typeface="Times New Roman"/>
              </a:rPr>
              <a:t>p</a:t>
            </a:r>
            <a:r>
              <a:rPr sz="2400" i="1" spc="-75" dirty="0">
                <a:latin typeface="Times New Roman"/>
                <a:cs typeface="Times New Roman"/>
              </a:rPr>
              <a:t>.</a:t>
            </a:r>
            <a:r>
              <a:rPr sz="2400" i="1" spc="-225" dirty="0">
                <a:latin typeface="Times New Roman"/>
                <a:cs typeface="Times New Roman"/>
              </a:rPr>
              <a:t>p</a:t>
            </a:r>
            <a:r>
              <a:rPr sz="2400" i="1" spc="-260" dirty="0">
                <a:latin typeface="Times New Roman"/>
                <a:cs typeface="Times New Roman"/>
              </a:rPr>
              <a:t>erso</a:t>
            </a:r>
            <a:r>
              <a:rPr sz="2400" i="1" spc="-310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_</a:t>
            </a:r>
            <a:r>
              <a:rPr sz="2400" i="1" spc="-125" dirty="0">
                <a:latin typeface="Times New Roman"/>
                <a:cs typeface="Times New Roman"/>
              </a:rPr>
              <a:t>i</a:t>
            </a:r>
            <a:r>
              <a:rPr sz="2400" i="1" spc="-22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R="3869690" algn="r">
              <a:lnSpc>
                <a:spcPts val="2430"/>
              </a:lnSpc>
            </a:pPr>
            <a:r>
              <a:rPr sz="2400" b="1" spc="-140" dirty="0">
                <a:latin typeface="Times New Roman"/>
                <a:cs typeface="Times New Roman"/>
              </a:rPr>
              <a:t>f</a:t>
            </a:r>
            <a:r>
              <a:rPr sz="2400" b="1" spc="-155" dirty="0">
                <a:latin typeface="Times New Roman"/>
                <a:cs typeface="Times New Roman"/>
              </a:rPr>
              <a:t>r</a:t>
            </a:r>
            <a:r>
              <a:rPr sz="2400" b="1" spc="35" dirty="0">
                <a:latin typeface="Times New Roman"/>
                <a:cs typeface="Times New Roman"/>
              </a:rPr>
              <a:t>om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spc="-280" dirty="0">
                <a:latin typeface="Times New Roman"/>
                <a:cs typeface="Times New Roman"/>
              </a:rPr>
              <a:t>people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spc="-22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2152650">
              <a:lnSpc>
                <a:spcPts val="2425"/>
              </a:lnSpc>
            </a:pPr>
            <a:r>
              <a:rPr sz="2400" b="1" spc="-60" dirty="0">
                <a:latin typeface="Times New Roman"/>
                <a:cs typeface="Times New Roman"/>
              </a:rPr>
              <a:t>whe</a:t>
            </a:r>
            <a:r>
              <a:rPr sz="2400" b="1" spc="-25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spc="-250" dirty="0">
                <a:latin typeface="Times New Roman"/>
                <a:cs typeface="Times New Roman"/>
              </a:rPr>
              <a:t>name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`</a:t>
            </a:r>
            <a:r>
              <a:rPr sz="2400" spc="-155" dirty="0">
                <a:latin typeface="Times New Roman"/>
                <a:cs typeface="Times New Roman"/>
              </a:rPr>
              <a:t>J</a:t>
            </a:r>
            <a:r>
              <a:rPr sz="2400" spc="15" dirty="0">
                <a:latin typeface="Times New Roman"/>
                <a:cs typeface="Times New Roman"/>
              </a:rPr>
              <a:t>oh</a:t>
            </a:r>
            <a:r>
              <a:rPr sz="2400" spc="-55" dirty="0">
                <a:latin typeface="Times New Roman"/>
                <a:cs typeface="Times New Roman"/>
              </a:rPr>
              <a:t>n</a:t>
            </a:r>
            <a:r>
              <a:rPr sz="2400" spc="-190" dirty="0">
                <a:latin typeface="Times New Roman"/>
                <a:cs typeface="Times New Roman"/>
              </a:rPr>
              <a:t>’)</a:t>
            </a:r>
            <a:endParaRPr sz="2400">
              <a:latin typeface="Times New Roman"/>
              <a:cs typeface="Times New Roman"/>
            </a:endParaRPr>
          </a:p>
          <a:p>
            <a:pPr marL="735330">
              <a:lnSpc>
                <a:spcPts val="2650"/>
              </a:lnSpc>
            </a:pPr>
            <a:r>
              <a:rPr sz="2400" b="1" spc="-60" dirty="0">
                <a:latin typeface="Times New Roman"/>
                <a:cs typeface="Times New Roman"/>
              </a:rPr>
              <a:t>whe</a:t>
            </a:r>
            <a:r>
              <a:rPr sz="2400" b="1" spc="-25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spc="-250" dirty="0">
                <a:latin typeface="Times New Roman"/>
                <a:cs typeface="Times New Roman"/>
              </a:rPr>
              <a:t>name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`</a:t>
            </a:r>
            <a:r>
              <a:rPr sz="2400" spc="-150" dirty="0">
                <a:latin typeface="Times New Roman"/>
                <a:cs typeface="Times New Roman"/>
              </a:rPr>
              <a:t>C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275" dirty="0">
                <a:latin typeface="Times New Roman"/>
                <a:cs typeface="Times New Roman"/>
              </a:rPr>
              <a:t>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" y="463448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25</a:t>
            </a:fld>
            <a:endParaRPr spc="-3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26</a:t>
            </a:fld>
            <a:endParaRPr spc="-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548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85" dirty="0">
                <a:latin typeface="Times New Roman"/>
                <a:cs typeface="Times New Roman"/>
              </a:rPr>
              <a:t>P</a:t>
            </a:r>
            <a:r>
              <a:rPr sz="3200" b="0" spc="-225" dirty="0">
                <a:latin typeface="Times New Roman"/>
                <a:cs typeface="Times New Roman"/>
              </a:rPr>
              <a:t>a</a:t>
            </a:r>
            <a:r>
              <a:rPr sz="3200" b="0" spc="-75" dirty="0">
                <a:latin typeface="Times New Roman"/>
                <a:cs typeface="Times New Roman"/>
              </a:rPr>
              <a:t>t</a:t>
            </a:r>
            <a:r>
              <a:rPr sz="3200" b="0" spc="45" dirty="0">
                <a:latin typeface="Times New Roman"/>
                <a:cs typeface="Times New Roman"/>
              </a:rPr>
              <a:t>h</a:t>
            </a:r>
            <a:r>
              <a:rPr sz="3200" b="0" spc="-190" dirty="0">
                <a:latin typeface="Times New Roman"/>
                <a:cs typeface="Times New Roman"/>
              </a:rPr>
              <a:t> </a:t>
            </a:r>
            <a:r>
              <a:rPr sz="3200" b="0" spc="-140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531" y="1405439"/>
            <a:ext cx="6502400" cy="362140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55" dirty="0">
                <a:latin typeface="Times New Roman"/>
                <a:cs typeface="Times New Roman"/>
              </a:rPr>
              <a:t>Dot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(.)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notation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composite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1315720">
              <a:lnSpc>
                <a:spcPct val="100000"/>
              </a:lnSpc>
              <a:spcBef>
                <a:spcPts val="620"/>
              </a:spcBef>
            </a:pPr>
            <a:r>
              <a:rPr sz="2000" b="1" spc="-204" dirty="0">
                <a:latin typeface="Arial"/>
                <a:cs typeface="Arial"/>
              </a:rPr>
              <a:t>se</a:t>
            </a:r>
            <a:r>
              <a:rPr sz="2000" b="1" spc="-105" dirty="0">
                <a:latin typeface="Arial"/>
                <a:cs typeface="Arial"/>
              </a:rPr>
              <a:t>l</a:t>
            </a:r>
            <a:r>
              <a:rPr sz="2000" b="1" spc="-204" dirty="0">
                <a:latin typeface="Arial"/>
                <a:cs typeface="Arial"/>
              </a:rPr>
              <a:t>ec</a:t>
            </a:r>
            <a:r>
              <a:rPr sz="2000" b="1" spc="-125" dirty="0">
                <a:latin typeface="Arial"/>
                <a:cs typeface="Arial"/>
              </a:rPr>
              <a:t>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i="1" spc="-95" dirty="0">
                <a:latin typeface="Arial"/>
                <a:cs typeface="Arial"/>
              </a:rPr>
              <a:t>titl</a:t>
            </a:r>
            <a:r>
              <a:rPr sz="2000" i="1" spc="-155" dirty="0">
                <a:latin typeface="Arial"/>
                <a:cs typeface="Arial"/>
              </a:rPr>
              <a:t>e,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204" dirty="0">
                <a:latin typeface="Arial"/>
                <a:cs typeface="Arial"/>
              </a:rPr>
              <a:t>pu</a:t>
            </a:r>
            <a:r>
              <a:rPr sz="2000" i="1" spc="-125" dirty="0">
                <a:latin typeface="Arial"/>
                <a:cs typeface="Arial"/>
              </a:rPr>
              <a:t>bli</a:t>
            </a:r>
            <a:r>
              <a:rPr sz="2000" i="1" spc="-195" dirty="0">
                <a:latin typeface="Arial"/>
                <a:cs typeface="Arial"/>
              </a:rPr>
              <a:t>she</a:t>
            </a:r>
            <a:r>
              <a:rPr sz="2000" i="1" spc="-235" dirty="0">
                <a:latin typeface="Arial"/>
                <a:cs typeface="Arial"/>
              </a:rPr>
              <a:t>r</a:t>
            </a:r>
            <a:r>
              <a:rPr sz="2000" i="1" spc="-204" dirty="0">
                <a:latin typeface="Arial"/>
                <a:cs typeface="Arial"/>
              </a:rPr>
              <a:t>.name</a:t>
            </a:r>
            <a:endParaRPr sz="2000">
              <a:latin typeface="Arial"/>
              <a:cs typeface="Arial"/>
            </a:endParaRPr>
          </a:p>
          <a:p>
            <a:pPr marL="1315085">
              <a:lnSpc>
                <a:spcPct val="100000"/>
              </a:lnSpc>
              <a:spcBef>
                <a:spcPts val="480"/>
              </a:spcBef>
            </a:pPr>
            <a:r>
              <a:rPr sz="2000" b="1" spc="-204" dirty="0">
                <a:latin typeface="Arial"/>
                <a:cs typeface="Arial"/>
              </a:rPr>
              <a:t>from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i="1" spc="-195" dirty="0">
                <a:latin typeface="Arial"/>
                <a:cs typeface="Arial"/>
              </a:rPr>
              <a:t>books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Pointer</a:t>
            </a:r>
            <a:r>
              <a:rPr sz="2400" spc="-5" dirty="0">
                <a:latin typeface="Times New Roman"/>
                <a:cs typeface="Times New Roman"/>
              </a:rPr>
              <a:t> (-&gt;)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notation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reference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1315720">
              <a:lnSpc>
                <a:spcPct val="100000"/>
              </a:lnSpc>
              <a:spcBef>
                <a:spcPts val="1830"/>
              </a:spcBef>
            </a:pPr>
            <a:r>
              <a:rPr sz="2000" b="1" spc="-175" dirty="0">
                <a:latin typeface="Arial"/>
                <a:cs typeface="Arial"/>
              </a:rPr>
              <a:t>select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i="1" spc="-204" dirty="0">
                <a:latin typeface="Arial"/>
                <a:cs typeface="Arial"/>
              </a:rPr>
              <a:t>head</a:t>
            </a:r>
            <a:r>
              <a:rPr sz="2000" i="1" spc="-125" dirty="0">
                <a:latin typeface="Arial"/>
                <a:cs typeface="Arial"/>
              </a:rPr>
              <a:t>-</a:t>
            </a:r>
            <a:r>
              <a:rPr sz="2000" i="1" spc="-225" dirty="0">
                <a:latin typeface="Arial"/>
                <a:cs typeface="Arial"/>
              </a:rPr>
              <a:t>&gt;name</a:t>
            </a:r>
            <a:r>
              <a:rPr sz="2000" i="1" spc="-105" dirty="0">
                <a:latin typeface="Arial"/>
                <a:cs typeface="Arial"/>
              </a:rPr>
              <a:t>,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204" dirty="0">
                <a:latin typeface="Arial"/>
                <a:cs typeface="Arial"/>
              </a:rPr>
              <a:t>head</a:t>
            </a:r>
            <a:r>
              <a:rPr sz="2000" i="1" spc="-125" dirty="0">
                <a:latin typeface="Arial"/>
                <a:cs typeface="Arial"/>
              </a:rPr>
              <a:t>-</a:t>
            </a:r>
            <a:r>
              <a:rPr sz="2000" i="1" spc="-190" dirty="0">
                <a:latin typeface="Arial"/>
                <a:cs typeface="Arial"/>
              </a:rPr>
              <a:t>&gt;address</a:t>
            </a:r>
            <a:endParaRPr sz="2000">
              <a:latin typeface="Arial"/>
              <a:cs typeface="Arial"/>
            </a:endParaRPr>
          </a:p>
          <a:p>
            <a:pPr marL="1315720">
              <a:lnSpc>
                <a:spcPct val="100000"/>
              </a:lnSpc>
              <a:spcBef>
                <a:spcPts val="480"/>
              </a:spcBef>
            </a:pPr>
            <a:r>
              <a:rPr sz="2000" b="1" spc="-204" dirty="0">
                <a:latin typeface="Arial"/>
                <a:cs typeface="Arial"/>
              </a:rPr>
              <a:t>from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i="1" spc="-185" dirty="0">
                <a:latin typeface="Arial"/>
                <a:cs typeface="Arial"/>
              </a:rPr>
              <a:t>departments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Arial"/>
              <a:cs typeface="Arial"/>
            </a:endParaRPr>
          </a:p>
          <a:p>
            <a:pPr marL="684530" lvl="1" indent="-286385">
              <a:lnSpc>
                <a:spcPct val="100000"/>
              </a:lnSpc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references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hide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join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178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65" dirty="0">
                <a:latin typeface="Times New Roman"/>
                <a:cs typeface="Times New Roman"/>
              </a:rPr>
              <a:t>Collection-</a:t>
            </a:r>
            <a:r>
              <a:rPr sz="3200" b="0" spc="-459" dirty="0">
                <a:latin typeface="Times New Roman"/>
                <a:cs typeface="Times New Roman"/>
              </a:rPr>
              <a:t>V</a:t>
            </a:r>
            <a:r>
              <a:rPr sz="3200" b="0" spc="-220" dirty="0">
                <a:latin typeface="Times New Roman"/>
                <a:cs typeface="Times New Roman"/>
              </a:rPr>
              <a:t>a</a:t>
            </a:r>
            <a:r>
              <a:rPr sz="3200" b="0" spc="-170" dirty="0">
                <a:latin typeface="Times New Roman"/>
                <a:cs typeface="Times New Roman"/>
              </a:rPr>
              <a:t>lue</a:t>
            </a:r>
            <a:r>
              <a:rPr sz="3200" b="0" spc="-85" dirty="0">
                <a:latin typeface="Times New Roman"/>
                <a:cs typeface="Times New Roman"/>
              </a:rPr>
              <a:t>d</a:t>
            </a:r>
            <a:r>
              <a:rPr sz="3200" b="0" spc="-175" dirty="0">
                <a:latin typeface="Times New Roman"/>
                <a:cs typeface="Times New Roman"/>
              </a:rPr>
              <a:t> </a:t>
            </a:r>
            <a:r>
              <a:rPr sz="3200" b="0" spc="-135" dirty="0">
                <a:latin typeface="Times New Roman"/>
                <a:cs typeface="Times New Roman"/>
              </a:rPr>
              <a:t>Attributes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1908" y="4476196"/>
            <a:ext cx="236347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  <a:tabLst>
                <a:tab pos="2226310" algn="l"/>
              </a:tabLst>
            </a:pPr>
            <a:r>
              <a:rPr sz="2400" spc="5" dirty="0">
                <a:latin typeface="Times New Roman"/>
                <a:cs typeface="Times New Roman"/>
              </a:rPr>
              <a:t>“	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2" y="46344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5" dirty="0"/>
              <a:t>Can</a:t>
            </a:r>
            <a:r>
              <a:rPr spc="-5" dirty="0"/>
              <a:t> </a:t>
            </a:r>
            <a:r>
              <a:rPr spc="-25" dirty="0"/>
              <a:t>be</a:t>
            </a:r>
            <a:r>
              <a:rPr spc="-5" dirty="0"/>
              <a:t> </a:t>
            </a:r>
            <a:r>
              <a:rPr spc="-25" dirty="0"/>
              <a:t>treated</a:t>
            </a:r>
            <a:r>
              <a:rPr spc="5" dirty="0"/>
              <a:t> </a:t>
            </a:r>
            <a:r>
              <a:rPr spc="-40" dirty="0"/>
              <a:t>much</a:t>
            </a:r>
            <a:r>
              <a:rPr spc="-5" dirty="0"/>
              <a:t> </a:t>
            </a:r>
            <a:r>
              <a:rPr spc="-105" dirty="0"/>
              <a:t>like</a:t>
            </a:r>
            <a:r>
              <a:rPr dirty="0"/>
              <a:t> </a:t>
            </a:r>
            <a:r>
              <a:rPr spc="-60" dirty="0"/>
              <a:t>relations,</a:t>
            </a:r>
            <a:r>
              <a:rPr spc="5" dirty="0"/>
              <a:t> </a:t>
            </a:r>
            <a:r>
              <a:rPr spc="-65" dirty="0"/>
              <a:t>using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80" dirty="0"/>
              <a:t>keyword</a:t>
            </a:r>
            <a:r>
              <a:rPr spc="-10" dirty="0"/>
              <a:t> </a:t>
            </a:r>
            <a:r>
              <a:rPr b="1" spc="5" dirty="0">
                <a:latin typeface="Times New Roman"/>
                <a:cs typeface="Times New Roman"/>
              </a:rPr>
              <a:t>unnest</a:t>
            </a:r>
          </a:p>
          <a:p>
            <a:pPr marL="684530" marR="445770" lvl="1" indent="-28575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i="1" spc="-170" dirty="0">
                <a:latin typeface="Times New Roman"/>
                <a:cs typeface="Times New Roman"/>
              </a:rPr>
              <a:t>books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relation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has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array-valued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attribute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author-array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set-valued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attribute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keyword-set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20" dirty="0"/>
              <a:t>Find</a:t>
            </a:r>
            <a:r>
              <a:rPr spc="-10" dirty="0"/>
              <a:t> </a:t>
            </a:r>
            <a:r>
              <a:rPr spc="-114" dirty="0"/>
              <a:t>all</a:t>
            </a:r>
            <a:r>
              <a:rPr spc="-5" dirty="0"/>
              <a:t> </a:t>
            </a:r>
            <a:r>
              <a:rPr spc="-20" dirty="0"/>
              <a:t>books</a:t>
            </a:r>
            <a:r>
              <a:rPr dirty="0"/>
              <a:t> </a:t>
            </a:r>
            <a:r>
              <a:rPr spc="-5" dirty="0"/>
              <a:t>that </a:t>
            </a:r>
            <a:r>
              <a:rPr spc="-75" dirty="0"/>
              <a:t>have</a:t>
            </a:r>
            <a:r>
              <a:rPr spc="-5" dirty="0"/>
              <a:t> the</a:t>
            </a:r>
            <a:r>
              <a:rPr dirty="0"/>
              <a:t> </a:t>
            </a:r>
            <a:r>
              <a:rPr spc="-45" dirty="0"/>
              <a:t>word</a:t>
            </a:r>
            <a:r>
              <a:rPr spc="5" dirty="0"/>
              <a:t> </a:t>
            </a:r>
            <a:r>
              <a:rPr spc="-35" dirty="0"/>
              <a:t>“database”</a:t>
            </a:r>
            <a:r>
              <a:rPr spc="-15" dirty="0"/>
              <a:t> </a:t>
            </a:r>
            <a:r>
              <a:rPr spc="-75" dirty="0"/>
              <a:t>as</a:t>
            </a:r>
            <a:r>
              <a:rPr dirty="0"/>
              <a:t> </a:t>
            </a:r>
            <a:r>
              <a:rPr spc="-80" dirty="0"/>
              <a:t>keyword</a:t>
            </a:r>
          </a:p>
          <a:p>
            <a:pPr marL="887730">
              <a:lnSpc>
                <a:spcPct val="100000"/>
              </a:lnSpc>
              <a:spcBef>
                <a:spcPts val="400"/>
              </a:spcBef>
            </a:pP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title</a:t>
            </a:r>
            <a:endParaRPr sz="20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114"/>
              </a:spcBef>
            </a:pPr>
            <a:r>
              <a:rPr sz="2000" b="1" spc="-50" dirty="0">
                <a:latin typeface="Times New Roman"/>
                <a:cs typeface="Times New Roman"/>
              </a:rPr>
              <a:t>from </a:t>
            </a:r>
            <a:r>
              <a:rPr sz="2000" i="1" spc="-170" dirty="0">
                <a:latin typeface="Times New Roman"/>
                <a:cs typeface="Times New Roman"/>
              </a:rPr>
              <a:t>books</a:t>
            </a:r>
            <a:endParaRPr sz="20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where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Times New Roman"/>
                <a:cs typeface="Times New Roman"/>
              </a:rPr>
              <a:t>‘</a:t>
            </a:r>
            <a:r>
              <a:rPr sz="2000" spc="-75" dirty="0"/>
              <a:t>database’</a:t>
            </a:r>
            <a:r>
              <a:rPr sz="2000" spc="25" dirty="0"/>
              <a:t> </a:t>
            </a:r>
            <a:r>
              <a:rPr sz="2000" b="1" spc="-5" dirty="0">
                <a:latin typeface="Times New Roman"/>
                <a:cs typeface="Times New Roman"/>
              </a:rPr>
              <a:t>in </a:t>
            </a:r>
            <a:r>
              <a:rPr sz="2000" spc="-114" dirty="0"/>
              <a:t>(</a:t>
            </a:r>
            <a:r>
              <a:rPr sz="2000" b="1" spc="-114" dirty="0">
                <a:latin typeface="Times New Roman"/>
                <a:cs typeface="Times New Roman"/>
              </a:rPr>
              <a:t>unnest</a:t>
            </a:r>
            <a:r>
              <a:rPr sz="2000" spc="-114" dirty="0"/>
              <a:t>(</a:t>
            </a:r>
            <a:r>
              <a:rPr sz="2000" i="1" spc="-114" dirty="0">
                <a:latin typeface="Times New Roman"/>
                <a:cs typeface="Times New Roman"/>
              </a:rPr>
              <a:t>keyword-set</a:t>
            </a:r>
            <a:r>
              <a:rPr sz="2000" spc="-114" dirty="0"/>
              <a:t>))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Note: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only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collection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type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supported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SQL:1999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array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  <a:tab pos="5938520" algn="l"/>
              </a:tabLst>
            </a:pPr>
            <a:r>
              <a:rPr spc="-75" dirty="0"/>
              <a:t>To</a:t>
            </a:r>
            <a:r>
              <a:rPr dirty="0"/>
              <a:t> </a:t>
            </a:r>
            <a:r>
              <a:rPr spc="-45" dirty="0"/>
              <a:t>get</a:t>
            </a:r>
            <a:r>
              <a:rPr spc="10" dirty="0"/>
              <a:t> </a:t>
            </a:r>
            <a:r>
              <a:rPr spc="-95" dirty="0"/>
              <a:t>a</a:t>
            </a:r>
            <a:r>
              <a:rPr spc="10" dirty="0"/>
              <a:t> </a:t>
            </a:r>
            <a:r>
              <a:rPr spc="-45" dirty="0"/>
              <a:t>relation</a:t>
            </a:r>
            <a:r>
              <a:rPr spc="15" dirty="0"/>
              <a:t> </a:t>
            </a:r>
            <a:r>
              <a:rPr spc="-40" dirty="0"/>
              <a:t>containing</a:t>
            </a:r>
            <a:r>
              <a:rPr spc="-5" dirty="0"/>
              <a:t> </a:t>
            </a:r>
            <a:r>
              <a:rPr spc="-55" dirty="0"/>
              <a:t>pairs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3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10" dirty="0"/>
              <a:t>form	</a:t>
            </a:r>
            <a:r>
              <a:rPr spc="-60" dirty="0"/>
              <a:t>title,</a:t>
            </a:r>
            <a:r>
              <a:rPr spc="-55" dirty="0"/>
              <a:t> </a:t>
            </a:r>
            <a:r>
              <a:rPr spc="-30" dirty="0"/>
              <a:t>author-name </a:t>
            </a:r>
            <a:r>
              <a:rPr spc="-58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60" dirty="0"/>
              <a:t>each</a:t>
            </a:r>
            <a:r>
              <a:rPr spc="-5" dirty="0"/>
              <a:t> book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60" dirty="0"/>
              <a:t>each</a:t>
            </a:r>
            <a:r>
              <a:rPr spc="-5" dirty="0"/>
              <a:t> </a:t>
            </a:r>
            <a:r>
              <a:rPr spc="-10" dirty="0"/>
              <a:t>author</a:t>
            </a:r>
            <a:r>
              <a:rPr spc="-5" dirty="0"/>
              <a:t> of</a:t>
            </a:r>
            <a:r>
              <a:rPr spc="30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book</a:t>
            </a:r>
          </a:p>
          <a:p>
            <a:pPr marL="1002030">
              <a:lnSpc>
                <a:spcPct val="100000"/>
              </a:lnSpc>
              <a:spcBef>
                <a:spcPts val="1100"/>
              </a:spcBef>
            </a:pP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B.title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29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  <a:spcBef>
                <a:spcPts val="110"/>
              </a:spcBef>
            </a:pPr>
            <a:r>
              <a:rPr sz="2000" b="1" spc="-120" dirty="0">
                <a:latin typeface="Times New Roman"/>
                <a:cs typeface="Times New Roman"/>
              </a:rPr>
              <a:t>f</a:t>
            </a:r>
            <a:r>
              <a:rPr sz="2000" b="1" spc="-145" dirty="0">
                <a:latin typeface="Times New Roman"/>
                <a:cs typeface="Times New Roman"/>
              </a:rPr>
              <a:t>r</a:t>
            </a:r>
            <a:r>
              <a:rPr sz="2000" b="1" spc="30" dirty="0">
                <a:latin typeface="Times New Roman"/>
                <a:cs typeface="Times New Roman"/>
              </a:rPr>
              <a:t>om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book</a:t>
            </a:r>
            <a:r>
              <a:rPr sz="2000" i="1" spc="-140" dirty="0">
                <a:latin typeface="Times New Roman"/>
                <a:cs typeface="Times New Roman"/>
              </a:rPr>
              <a:t>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05" dirty="0">
                <a:latin typeface="Times New Roman"/>
                <a:cs typeface="Times New Roman"/>
              </a:rPr>
              <a:t>B</a:t>
            </a:r>
            <a:r>
              <a:rPr sz="2000" spc="-65" dirty="0"/>
              <a:t>,</a:t>
            </a:r>
            <a:r>
              <a:rPr sz="2000" spc="5" dirty="0"/>
              <a:t> </a:t>
            </a:r>
            <a:r>
              <a:rPr sz="2000" b="1" spc="5" dirty="0">
                <a:latin typeface="Times New Roman"/>
                <a:cs typeface="Times New Roman"/>
              </a:rPr>
              <a:t>unnest</a:t>
            </a:r>
            <a:r>
              <a:rPr sz="2000" spc="-90" dirty="0"/>
              <a:t>(</a:t>
            </a:r>
            <a:r>
              <a:rPr sz="2000" i="1" spc="-160" dirty="0">
                <a:latin typeface="Times New Roman"/>
                <a:cs typeface="Times New Roman"/>
              </a:rPr>
              <a:t>B.author-a</a:t>
            </a:r>
            <a:r>
              <a:rPr sz="2000" i="1" spc="-65" dirty="0">
                <a:latin typeface="Times New Roman"/>
                <a:cs typeface="Times New Roman"/>
              </a:rPr>
              <a:t>r</a:t>
            </a:r>
            <a:r>
              <a:rPr sz="2000" i="1" spc="-175" dirty="0">
                <a:latin typeface="Times New Roman"/>
                <a:cs typeface="Times New Roman"/>
              </a:rPr>
              <a:t>r</a:t>
            </a:r>
            <a:r>
              <a:rPr sz="2000" i="1" spc="-225" dirty="0">
                <a:latin typeface="Times New Roman"/>
                <a:cs typeface="Times New Roman"/>
              </a:rPr>
              <a:t>a</a:t>
            </a:r>
            <a:r>
              <a:rPr sz="2000" i="1" spc="-204" dirty="0">
                <a:latin typeface="Times New Roman"/>
                <a:cs typeface="Times New Roman"/>
              </a:rPr>
              <a:t>y</a:t>
            </a:r>
            <a:r>
              <a:rPr sz="2000" spc="-85" dirty="0"/>
              <a:t>)</a:t>
            </a:r>
            <a:r>
              <a:rPr sz="2000" spc="5" dirty="0"/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29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27</a:t>
            </a:fld>
            <a:endParaRPr spc="-3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996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65" dirty="0">
                <a:latin typeface="Times New Roman"/>
                <a:cs typeface="Times New Roman"/>
              </a:rPr>
              <a:t>Collectio</a:t>
            </a:r>
            <a:r>
              <a:rPr sz="3200" b="0" spc="-75" dirty="0">
                <a:latin typeface="Times New Roman"/>
                <a:cs typeface="Times New Roman"/>
              </a:rPr>
              <a:t>n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459" dirty="0">
                <a:latin typeface="Times New Roman"/>
                <a:cs typeface="Times New Roman"/>
              </a:rPr>
              <a:t>V</a:t>
            </a:r>
            <a:r>
              <a:rPr sz="3200" b="0" spc="-225" dirty="0">
                <a:latin typeface="Times New Roman"/>
                <a:cs typeface="Times New Roman"/>
              </a:rPr>
              <a:t>a</a:t>
            </a:r>
            <a:r>
              <a:rPr sz="3200" b="0" spc="-170" dirty="0">
                <a:latin typeface="Times New Roman"/>
                <a:cs typeface="Times New Roman"/>
              </a:rPr>
              <a:t>lue</a:t>
            </a:r>
            <a:r>
              <a:rPr sz="3200" b="0" spc="-85" dirty="0">
                <a:latin typeface="Times New Roman"/>
                <a:cs typeface="Times New Roman"/>
              </a:rPr>
              <a:t>d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40" dirty="0">
                <a:latin typeface="Times New Roman"/>
                <a:cs typeface="Times New Roman"/>
              </a:rPr>
              <a:t>Attribute</a:t>
            </a:r>
            <a:r>
              <a:rPr sz="3200" b="0" spc="-35" dirty="0">
                <a:latin typeface="Times New Roman"/>
                <a:cs typeface="Times New Roman"/>
              </a:rPr>
              <a:t>s</a:t>
            </a:r>
            <a:r>
              <a:rPr sz="3200" b="0" spc="-150" dirty="0">
                <a:latin typeface="Times New Roman"/>
                <a:cs typeface="Times New Roman"/>
              </a:rPr>
              <a:t> </a:t>
            </a:r>
            <a:r>
              <a:rPr sz="2400" b="0" spc="-140" dirty="0">
                <a:latin typeface="Times New Roman"/>
                <a:cs typeface="Times New Roman"/>
              </a:rPr>
              <a:t>(Cont.)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22830"/>
            <a:ext cx="7835900" cy="20205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4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access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individual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elements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array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indices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0" dirty="0">
                <a:latin typeface="Times New Roman"/>
                <a:cs typeface="Times New Roman"/>
              </a:rPr>
              <a:t>E.g.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know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particular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has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three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authors,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could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write:</a:t>
            </a:r>
            <a:endParaRPr sz="20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665"/>
              </a:spcBef>
            </a:pPr>
            <a:r>
              <a:rPr sz="2400" b="1" spc="25" dirty="0">
                <a:latin typeface="Times New Roman"/>
                <a:cs typeface="Times New Roman"/>
              </a:rPr>
              <a:t>select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i="1" spc="-185" dirty="0">
                <a:latin typeface="Times New Roman"/>
                <a:cs typeface="Times New Roman"/>
              </a:rPr>
              <a:t>author-array</a:t>
            </a:r>
            <a:r>
              <a:rPr sz="2400" spc="-185" dirty="0">
                <a:latin typeface="Times New Roman"/>
                <a:cs typeface="Times New Roman"/>
              </a:rPr>
              <a:t>[1],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185" dirty="0">
                <a:latin typeface="Times New Roman"/>
                <a:cs typeface="Times New Roman"/>
              </a:rPr>
              <a:t>author-array</a:t>
            </a:r>
            <a:r>
              <a:rPr sz="2400" spc="-185" dirty="0">
                <a:latin typeface="Times New Roman"/>
                <a:cs typeface="Times New Roman"/>
              </a:rPr>
              <a:t>[2],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90" dirty="0">
                <a:latin typeface="Times New Roman"/>
                <a:cs typeface="Times New Roman"/>
              </a:rPr>
              <a:t>author-array</a:t>
            </a:r>
            <a:r>
              <a:rPr sz="2400" spc="-190" dirty="0">
                <a:latin typeface="Times New Roman"/>
                <a:cs typeface="Times New Roman"/>
              </a:rPr>
              <a:t>[3]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</a:pPr>
            <a:r>
              <a:rPr sz="2400" b="1" spc="-60" dirty="0">
                <a:latin typeface="Times New Roman"/>
                <a:cs typeface="Times New Roman"/>
              </a:rPr>
              <a:t>from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i="1" spc="-195" dirty="0">
                <a:latin typeface="Times New Roman"/>
                <a:cs typeface="Times New Roman"/>
              </a:rPr>
              <a:t>books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</a:pPr>
            <a:r>
              <a:rPr sz="2400" b="1" spc="-60" dirty="0">
                <a:latin typeface="Times New Roman"/>
                <a:cs typeface="Times New Roman"/>
              </a:rPr>
              <a:t>whe</a:t>
            </a:r>
            <a:r>
              <a:rPr sz="2400" b="1" spc="-25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spc="-155" dirty="0">
                <a:latin typeface="Times New Roman"/>
                <a:cs typeface="Times New Roman"/>
              </a:rPr>
              <a:t>title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`Databas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Conc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ts’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28</a:t>
            </a:fld>
            <a:endParaRPr spc="-3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1529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50" dirty="0">
                <a:latin typeface="Times New Roman"/>
                <a:cs typeface="Times New Roman"/>
              </a:rPr>
              <a:t>Unnesting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500632"/>
            <a:ext cx="7817484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transformation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nested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fewer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relation-valued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1179830" marR="2574925" indent="-824865">
              <a:lnSpc>
                <a:spcPct val="100000"/>
              </a:lnSpc>
              <a:spcBef>
                <a:spcPts val="730"/>
              </a:spcBef>
            </a:pP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title</a:t>
            </a:r>
            <a:r>
              <a:rPr sz="2000" spc="-65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295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85" dirty="0">
                <a:latin typeface="Times New Roman"/>
                <a:cs typeface="Times New Roman"/>
              </a:rPr>
              <a:t>autho</a:t>
            </a:r>
            <a:r>
              <a:rPr sz="2000" i="1" spc="-150" dirty="0">
                <a:latin typeface="Times New Roman"/>
                <a:cs typeface="Times New Roman"/>
              </a:rPr>
              <a:t>r</a:t>
            </a:r>
            <a:r>
              <a:rPr sz="2000" spc="-6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pu</a:t>
            </a:r>
            <a:r>
              <a:rPr sz="2000" i="1" spc="-204" dirty="0">
                <a:latin typeface="Times New Roman"/>
                <a:cs typeface="Times New Roman"/>
              </a:rPr>
              <a:t>b</a:t>
            </a:r>
            <a:r>
              <a:rPr sz="2000" i="1" spc="-185" dirty="0">
                <a:latin typeface="Times New Roman"/>
                <a:cs typeface="Times New Roman"/>
              </a:rPr>
              <a:t>lishe</a:t>
            </a:r>
            <a:r>
              <a:rPr sz="2000" i="1" spc="-210" dirty="0">
                <a:latin typeface="Times New Roman"/>
                <a:cs typeface="Times New Roman"/>
              </a:rPr>
              <a:t>r</a:t>
            </a:r>
            <a:r>
              <a:rPr sz="2000" i="1" spc="-180" dirty="0">
                <a:latin typeface="Times New Roman"/>
                <a:cs typeface="Times New Roman"/>
              </a:rPr>
              <a:t>.name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80" dirty="0">
                <a:latin typeface="Times New Roman"/>
                <a:cs typeface="Times New Roman"/>
              </a:rPr>
              <a:t>pub_nam</a:t>
            </a:r>
            <a:r>
              <a:rPr sz="2000" i="1" spc="-14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,  </a:t>
            </a:r>
            <a:r>
              <a:rPr sz="2000" i="1" spc="-195" dirty="0">
                <a:latin typeface="Times New Roman"/>
                <a:cs typeface="Times New Roman"/>
              </a:rPr>
              <a:t>p</a:t>
            </a:r>
            <a:r>
              <a:rPr sz="2000" i="1" spc="-175" dirty="0">
                <a:latin typeface="Times New Roman"/>
                <a:cs typeface="Times New Roman"/>
              </a:rPr>
              <a:t>u</a:t>
            </a:r>
            <a:r>
              <a:rPr sz="2000" i="1" spc="-200" dirty="0">
                <a:latin typeface="Times New Roman"/>
                <a:cs typeface="Times New Roman"/>
              </a:rPr>
              <a:t>b</a:t>
            </a:r>
            <a:r>
              <a:rPr sz="2000" i="1" spc="-180" dirty="0">
                <a:latin typeface="Times New Roman"/>
                <a:cs typeface="Times New Roman"/>
              </a:rPr>
              <a:t>lishe</a:t>
            </a:r>
            <a:r>
              <a:rPr sz="2000" i="1" spc="-210" dirty="0">
                <a:latin typeface="Times New Roman"/>
                <a:cs typeface="Times New Roman"/>
              </a:rPr>
              <a:t>r</a:t>
            </a:r>
            <a:r>
              <a:rPr sz="2000" i="1" spc="-185" dirty="0">
                <a:latin typeface="Times New Roman"/>
                <a:cs typeface="Times New Roman"/>
              </a:rPr>
              <a:t>.branch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p</a:t>
            </a:r>
            <a:r>
              <a:rPr sz="2000" i="1" spc="-175" dirty="0">
                <a:latin typeface="Times New Roman"/>
                <a:cs typeface="Times New Roman"/>
              </a:rPr>
              <a:t>ub</a:t>
            </a:r>
            <a:r>
              <a:rPr sz="2000" i="1" spc="-5" dirty="0">
                <a:latin typeface="Times New Roman"/>
                <a:cs typeface="Times New Roman"/>
              </a:rPr>
              <a:t>_</a:t>
            </a:r>
            <a:r>
              <a:rPr sz="2000" i="1" spc="-204" dirty="0">
                <a:latin typeface="Times New Roman"/>
                <a:cs typeface="Times New Roman"/>
              </a:rPr>
              <a:t>branc</a:t>
            </a:r>
            <a:r>
              <a:rPr sz="2000" i="1" spc="-215" dirty="0">
                <a:latin typeface="Times New Roman"/>
                <a:cs typeface="Times New Roman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50" dirty="0">
                <a:latin typeface="Times New Roman"/>
                <a:cs typeface="Times New Roman"/>
              </a:rPr>
              <a:t>K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35" dirty="0">
                <a:latin typeface="Times New Roman"/>
                <a:cs typeface="Times New Roman"/>
              </a:rPr>
              <a:t>k</a:t>
            </a:r>
            <a:r>
              <a:rPr sz="2000" i="1" spc="-85" dirty="0">
                <a:latin typeface="Times New Roman"/>
                <a:cs typeface="Times New Roman"/>
              </a:rPr>
              <a:t>e</a:t>
            </a:r>
            <a:r>
              <a:rPr sz="2000" i="1" spc="-229" dirty="0">
                <a:latin typeface="Times New Roman"/>
                <a:cs typeface="Times New Roman"/>
              </a:rPr>
              <a:t>y</a:t>
            </a:r>
            <a:r>
              <a:rPr sz="2000" i="1" spc="-305" dirty="0">
                <a:latin typeface="Times New Roman"/>
                <a:cs typeface="Times New Roman"/>
              </a:rPr>
              <a:t>w</a:t>
            </a:r>
            <a:r>
              <a:rPr sz="2000" i="1" spc="-245" dirty="0">
                <a:latin typeface="Times New Roman"/>
                <a:cs typeface="Times New Roman"/>
              </a:rPr>
              <a:t>o</a:t>
            </a:r>
            <a:r>
              <a:rPr sz="2000" i="1" spc="-175" dirty="0">
                <a:latin typeface="Times New Roman"/>
                <a:cs typeface="Times New Roman"/>
              </a:rPr>
              <a:t>r</a:t>
            </a:r>
            <a:r>
              <a:rPr sz="2000" i="1" spc="-19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  <a:spcBef>
                <a:spcPts val="700"/>
              </a:spcBef>
            </a:pPr>
            <a:r>
              <a:rPr sz="2000" b="1" spc="-120" dirty="0">
                <a:latin typeface="Times New Roman"/>
                <a:cs typeface="Times New Roman"/>
              </a:rPr>
              <a:t>f</a:t>
            </a:r>
            <a:r>
              <a:rPr sz="2000" b="1" spc="-145" dirty="0">
                <a:latin typeface="Times New Roman"/>
                <a:cs typeface="Times New Roman"/>
              </a:rPr>
              <a:t>r</a:t>
            </a:r>
            <a:r>
              <a:rPr sz="2000" b="1" spc="30" dirty="0">
                <a:latin typeface="Times New Roman"/>
                <a:cs typeface="Times New Roman"/>
              </a:rPr>
              <a:t>om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book</a:t>
            </a:r>
            <a:r>
              <a:rPr sz="2000" i="1" spc="-140" dirty="0">
                <a:latin typeface="Times New Roman"/>
                <a:cs typeface="Times New Roman"/>
              </a:rPr>
              <a:t>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i="1" spc="-105" dirty="0">
                <a:latin typeface="Times New Roman"/>
                <a:cs typeface="Times New Roman"/>
              </a:rPr>
              <a:t>B</a:t>
            </a:r>
            <a:r>
              <a:rPr sz="2000" spc="-6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unnest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i="1" spc="-160" dirty="0">
                <a:latin typeface="Times New Roman"/>
                <a:cs typeface="Times New Roman"/>
              </a:rPr>
              <a:t>B.author-a</a:t>
            </a:r>
            <a:r>
              <a:rPr sz="2000" i="1" spc="-65" dirty="0">
                <a:latin typeface="Times New Roman"/>
                <a:cs typeface="Times New Roman"/>
              </a:rPr>
              <a:t>r</a:t>
            </a:r>
            <a:r>
              <a:rPr sz="2000" i="1" spc="-175" dirty="0">
                <a:latin typeface="Times New Roman"/>
                <a:cs typeface="Times New Roman"/>
              </a:rPr>
              <a:t>r</a:t>
            </a:r>
            <a:r>
              <a:rPr sz="2000" i="1" spc="-225" dirty="0">
                <a:latin typeface="Times New Roman"/>
                <a:cs typeface="Times New Roman"/>
              </a:rPr>
              <a:t>a</a:t>
            </a:r>
            <a:r>
              <a:rPr sz="2000" i="1" spc="-204" dirty="0">
                <a:latin typeface="Times New Roman"/>
                <a:cs typeface="Times New Roman"/>
              </a:rPr>
              <a:t>y</a:t>
            </a:r>
            <a:r>
              <a:rPr sz="2000" spc="-8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29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963930">
              <a:lnSpc>
                <a:spcPct val="100000"/>
              </a:lnSpc>
              <a:spcBef>
                <a:spcPts val="695"/>
              </a:spcBef>
            </a:pPr>
            <a:r>
              <a:rPr sz="2000" b="1" spc="5" dirty="0">
                <a:latin typeface="Times New Roman"/>
                <a:cs typeface="Times New Roman"/>
              </a:rPr>
              <a:t>unnest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B.</a:t>
            </a:r>
            <a:r>
              <a:rPr sz="2000" i="1" spc="-55" dirty="0">
                <a:latin typeface="Times New Roman"/>
                <a:cs typeface="Times New Roman"/>
              </a:rPr>
              <a:t>k</a:t>
            </a:r>
            <a:r>
              <a:rPr sz="2000" i="1" spc="-229" dirty="0">
                <a:latin typeface="Times New Roman"/>
                <a:cs typeface="Times New Roman"/>
              </a:rPr>
              <a:t>ey</a:t>
            </a:r>
            <a:r>
              <a:rPr sz="2000" i="1" spc="-320" dirty="0">
                <a:latin typeface="Times New Roman"/>
                <a:cs typeface="Times New Roman"/>
              </a:rPr>
              <a:t>w</a:t>
            </a:r>
            <a:r>
              <a:rPr sz="2000" i="1" spc="-165" dirty="0">
                <a:latin typeface="Times New Roman"/>
                <a:cs typeface="Times New Roman"/>
              </a:rPr>
              <a:t>ord-lis</a:t>
            </a:r>
            <a:r>
              <a:rPr sz="2000" i="1" spc="-130" dirty="0">
                <a:latin typeface="Times New Roman"/>
                <a:cs typeface="Times New Roman"/>
              </a:rPr>
              <a:t>t</a:t>
            </a:r>
            <a:r>
              <a:rPr sz="2000" spc="-85" dirty="0">
                <a:latin typeface="Times New Roman"/>
                <a:cs typeface="Times New Roman"/>
              </a:rPr>
              <a:t>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5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39" y="4085082"/>
            <a:ext cx="6934200" cy="25267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29</a:t>
            </a:fld>
            <a:endParaRPr spc="-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533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14" dirty="0">
                <a:latin typeface="Times New Roman"/>
                <a:cs typeface="Times New Roman"/>
              </a:rPr>
              <a:t>Nee</a:t>
            </a:r>
            <a:r>
              <a:rPr sz="3200" b="0" spc="-10" dirty="0">
                <a:latin typeface="Times New Roman"/>
                <a:cs typeface="Times New Roman"/>
              </a:rPr>
              <a:t>d</a:t>
            </a:r>
            <a:r>
              <a:rPr sz="3200" b="0" spc="-195" dirty="0">
                <a:latin typeface="Times New Roman"/>
                <a:cs typeface="Times New Roman"/>
              </a:rPr>
              <a:t> </a:t>
            </a:r>
            <a:r>
              <a:rPr sz="3200" b="0" spc="-105" dirty="0">
                <a:latin typeface="Times New Roman"/>
                <a:cs typeface="Times New Roman"/>
              </a:rPr>
              <a:t>fo</a:t>
            </a:r>
            <a:r>
              <a:rPr sz="3200" b="0" spc="-5" dirty="0">
                <a:latin typeface="Times New Roman"/>
                <a:cs typeface="Times New Roman"/>
              </a:rPr>
              <a:t>r</a:t>
            </a:r>
            <a:r>
              <a:rPr sz="3200" b="0" spc="-190" dirty="0">
                <a:latin typeface="Times New Roman"/>
                <a:cs typeface="Times New Roman"/>
              </a:rPr>
              <a:t> </a:t>
            </a:r>
            <a:r>
              <a:rPr sz="3200" b="0" spc="-170" dirty="0">
                <a:latin typeface="Times New Roman"/>
                <a:cs typeface="Times New Roman"/>
              </a:rPr>
              <a:t>Comple</a:t>
            </a:r>
            <a:r>
              <a:rPr sz="3200" b="0" spc="-65" dirty="0">
                <a:latin typeface="Times New Roman"/>
                <a:cs typeface="Times New Roman"/>
              </a:rPr>
              <a:t>x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3200" b="0" spc="-120" dirty="0">
                <a:latin typeface="Times New Roman"/>
                <a:cs typeface="Times New Roman"/>
              </a:rPr>
              <a:t>Dat</a:t>
            </a:r>
            <a:r>
              <a:rPr sz="3200" b="0" spc="-15" dirty="0">
                <a:latin typeface="Times New Roman"/>
                <a:cs typeface="Times New Roman"/>
              </a:rPr>
              <a:t>a</a:t>
            </a:r>
            <a:r>
              <a:rPr sz="3200" b="0" spc="-195" dirty="0">
                <a:latin typeface="Times New Roman"/>
                <a:cs typeface="Times New Roman"/>
              </a:rPr>
              <a:t> </a:t>
            </a:r>
            <a:r>
              <a:rPr sz="3200" b="0" spc="-315" dirty="0">
                <a:latin typeface="Times New Roman"/>
                <a:cs typeface="Times New Roman"/>
              </a:rPr>
              <a:t>T</a:t>
            </a:r>
            <a:r>
              <a:rPr sz="3200" b="0" spc="-375" dirty="0">
                <a:latin typeface="Times New Roman"/>
                <a:cs typeface="Times New Roman"/>
              </a:rPr>
              <a:t>y</a:t>
            </a:r>
            <a:r>
              <a:rPr sz="3200" b="0" spc="-155" dirty="0">
                <a:latin typeface="Times New Roman"/>
                <a:cs typeface="Times New Roman"/>
              </a:rPr>
              <a:t>pes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46344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22830"/>
            <a:ext cx="7866380" cy="4504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Traditional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database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applications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simple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95" dirty="0">
                <a:latin typeface="Times New Roman"/>
                <a:cs typeface="Times New Roman"/>
              </a:rPr>
              <a:t>Relatively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few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types,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first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normal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Complex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types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grown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recent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years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  <a:tab pos="1191895" algn="l"/>
              </a:tabLst>
            </a:pPr>
            <a:r>
              <a:rPr sz="2000" spc="-60" dirty="0">
                <a:latin typeface="Times New Roman"/>
                <a:cs typeface="Times New Roman"/>
              </a:rPr>
              <a:t>E.g.	</a:t>
            </a:r>
            <a:r>
              <a:rPr sz="2000" spc="-40" dirty="0">
                <a:latin typeface="Times New Roman"/>
                <a:cs typeface="Times New Roman"/>
              </a:rPr>
              <a:t>Addresses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viewed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55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75" dirty="0">
                <a:latin typeface="Times New Roman"/>
                <a:cs typeface="Times New Roman"/>
              </a:rPr>
              <a:t>Single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string,</a:t>
            </a:r>
            <a:r>
              <a:rPr sz="1800" dirty="0">
                <a:latin typeface="Times New Roman"/>
                <a:cs typeface="Times New Roman"/>
              </a:rPr>
              <a:t> or</a:t>
            </a:r>
            <a:endParaRPr sz="18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30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45" dirty="0">
                <a:latin typeface="Times New Roman"/>
                <a:cs typeface="Times New Roman"/>
              </a:rPr>
              <a:t>Separate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attributes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each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part,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430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25" dirty="0">
                <a:latin typeface="Times New Roman"/>
                <a:cs typeface="Times New Roman"/>
              </a:rPr>
              <a:t>Composite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attributes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first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normal</a:t>
            </a:r>
            <a:r>
              <a:rPr sz="1800" spc="-10" dirty="0">
                <a:latin typeface="Times New Roman"/>
                <a:cs typeface="Times New Roman"/>
              </a:rPr>
              <a:t> form)</a:t>
            </a:r>
            <a:endParaRPr sz="1800">
              <a:latin typeface="Times New Roman"/>
              <a:cs typeface="Times New Roman"/>
            </a:endParaRPr>
          </a:p>
          <a:p>
            <a:pPr marL="684530" marR="279400" lvl="1" indent="-285750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5" dirty="0">
                <a:latin typeface="Times New Roman"/>
                <a:cs typeface="Times New Roman"/>
              </a:rPr>
              <a:t>E.g.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often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convenient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multivalued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attributes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as-is,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without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creating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separate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relation</a:t>
            </a:r>
            <a:r>
              <a:rPr sz="2000" spc="20" dirty="0">
                <a:latin typeface="Times New Roman"/>
                <a:cs typeface="Times New Roman"/>
              </a:rPr>
              <a:t> 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first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normal</a:t>
            </a:r>
            <a:r>
              <a:rPr sz="2000" spc="10" dirty="0">
                <a:latin typeface="Times New Roman"/>
                <a:cs typeface="Times New Roman"/>
              </a:rPr>
              <a:t> form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0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computer-aided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design,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computer-aided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software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0" dirty="0">
                <a:latin typeface="Times New Roman"/>
                <a:cs typeface="Times New Roman"/>
              </a:rPr>
              <a:t>multimedia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image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databases,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document/hypertext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databases.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</a:t>
            </a:fld>
            <a:endParaRPr spc="-3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1166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45" dirty="0">
                <a:latin typeface="Times New Roman"/>
                <a:cs typeface="Times New Roman"/>
              </a:rPr>
              <a:t>Nesting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06273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19">
                <a:moveTo>
                  <a:pt x="9144762" y="858011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463448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42416"/>
            <a:ext cx="6393815" cy="42240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Opposite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unnesting: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creates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collection-valued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attribute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20"/>
              </a:spcBef>
              <a:buSzPct val="875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1600" spc="25" dirty="0">
                <a:latin typeface="Times New Roman"/>
                <a:cs typeface="Times New Roman"/>
              </a:rPr>
              <a:t>NOTE: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Times New Roman"/>
                <a:cs typeface="Times New Roman"/>
              </a:rPr>
              <a:t>SQL:1999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does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not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support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nesting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80" dirty="0">
                <a:latin typeface="Times New Roman"/>
                <a:cs typeface="Times New Roman"/>
              </a:rPr>
              <a:t>Similar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aggregation,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using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function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set</a:t>
            </a:r>
            <a:r>
              <a:rPr sz="2000" spc="-25" dirty="0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title</a:t>
            </a:r>
            <a:r>
              <a:rPr sz="2000" spc="-120" dirty="0">
                <a:latin typeface="Times New Roman"/>
                <a:cs typeface="Times New Roman"/>
              </a:rPr>
              <a:t>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160" dirty="0">
                <a:latin typeface="Times New Roman"/>
                <a:cs typeface="Times New Roman"/>
              </a:rPr>
              <a:t>author</a:t>
            </a:r>
            <a:r>
              <a:rPr sz="2000" spc="-16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Publisher(</a:t>
            </a:r>
            <a:r>
              <a:rPr sz="2000" i="1" spc="-100" dirty="0">
                <a:latin typeface="Times New Roman"/>
                <a:cs typeface="Times New Roman"/>
              </a:rPr>
              <a:t>pub_name,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170" dirty="0">
                <a:latin typeface="Times New Roman"/>
                <a:cs typeface="Times New Roman"/>
              </a:rPr>
              <a:t>pub_branch</a:t>
            </a:r>
            <a:r>
              <a:rPr sz="2000" spc="-17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publisher</a:t>
            </a:r>
            <a:r>
              <a:rPr sz="2000" spc="-17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053465">
              <a:lnSpc>
                <a:spcPts val="2160"/>
              </a:lnSpc>
            </a:pPr>
            <a:r>
              <a:rPr sz="2000" b="1" spc="-125" dirty="0">
                <a:latin typeface="Times New Roman"/>
                <a:cs typeface="Times New Roman"/>
              </a:rPr>
              <a:t>set</a:t>
            </a:r>
            <a:r>
              <a:rPr sz="2000" spc="-125" dirty="0">
                <a:latin typeface="Times New Roman"/>
                <a:cs typeface="Times New Roman"/>
              </a:rPr>
              <a:t>(</a:t>
            </a:r>
            <a:r>
              <a:rPr sz="2000" i="1" spc="-125" dirty="0">
                <a:latin typeface="Times New Roman"/>
                <a:cs typeface="Times New Roman"/>
              </a:rPr>
              <a:t>keyword</a:t>
            </a:r>
            <a:r>
              <a:rPr sz="2000" spc="-125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i="1" spc="-165" dirty="0">
                <a:latin typeface="Times New Roman"/>
                <a:cs typeface="Times New Roman"/>
              </a:rPr>
              <a:t>keyword-list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60"/>
              </a:lnSpc>
            </a:pPr>
            <a:r>
              <a:rPr sz="2000" b="1" spc="-50" dirty="0">
                <a:latin typeface="Times New Roman"/>
                <a:cs typeface="Times New Roman"/>
              </a:rPr>
              <a:t>from </a:t>
            </a:r>
            <a:r>
              <a:rPr sz="2000" i="1" spc="-145" dirty="0">
                <a:latin typeface="Times New Roman"/>
                <a:cs typeface="Times New Roman"/>
              </a:rPr>
              <a:t>flat-books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b="1" spc="105" dirty="0">
                <a:latin typeface="Times New Roman"/>
                <a:cs typeface="Times New Roman"/>
              </a:rPr>
              <a:t>g</a:t>
            </a:r>
            <a:r>
              <a:rPr sz="2000" b="1" spc="-19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ou</a:t>
            </a:r>
            <a:r>
              <a:rPr sz="2000" b="1" spc="5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-65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65" dirty="0">
                <a:latin typeface="Times New Roman"/>
                <a:cs typeface="Times New Roman"/>
              </a:rPr>
              <a:t>t</a:t>
            </a:r>
            <a:r>
              <a:rPr sz="2000" i="1" spc="-105" dirty="0">
                <a:latin typeface="Times New Roman"/>
                <a:cs typeface="Times New Roman"/>
              </a:rPr>
              <a:t>i</a:t>
            </a:r>
            <a:r>
              <a:rPr sz="2000" i="1" spc="-65" dirty="0">
                <a:latin typeface="Times New Roman"/>
                <a:cs typeface="Times New Roman"/>
              </a:rPr>
              <a:t>t</a:t>
            </a:r>
            <a:r>
              <a:rPr sz="2000" i="1" spc="-120" dirty="0">
                <a:latin typeface="Times New Roman"/>
                <a:cs typeface="Times New Roman"/>
              </a:rPr>
              <a:t>l</a:t>
            </a:r>
            <a:r>
              <a:rPr sz="2000" i="1" spc="-335" dirty="0">
                <a:latin typeface="Times New Roman"/>
                <a:cs typeface="Times New Roman"/>
              </a:rPr>
              <a:t>e</a:t>
            </a:r>
            <a:r>
              <a:rPr sz="2000" i="1" spc="-65" dirty="0">
                <a:latin typeface="Times New Roman"/>
                <a:cs typeface="Times New Roman"/>
              </a:rPr>
              <a:t>,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140" dirty="0">
                <a:latin typeface="Times New Roman"/>
                <a:cs typeface="Times New Roman"/>
              </a:rPr>
              <a:t>aut</a:t>
            </a:r>
            <a:r>
              <a:rPr sz="2000" i="1" spc="-170" dirty="0">
                <a:latin typeface="Times New Roman"/>
                <a:cs typeface="Times New Roman"/>
              </a:rPr>
              <a:t>h</a:t>
            </a:r>
            <a:r>
              <a:rPr sz="2000" i="1" spc="-265" dirty="0">
                <a:latin typeface="Times New Roman"/>
                <a:cs typeface="Times New Roman"/>
              </a:rPr>
              <a:t>o</a:t>
            </a:r>
            <a:r>
              <a:rPr sz="2000" i="1" spc="-229" dirty="0">
                <a:latin typeface="Times New Roman"/>
                <a:cs typeface="Times New Roman"/>
              </a:rPr>
              <a:t>r</a:t>
            </a:r>
            <a:r>
              <a:rPr sz="2000" i="1" spc="-65" dirty="0">
                <a:latin typeface="Times New Roman"/>
                <a:cs typeface="Times New Roman"/>
              </a:rPr>
              <a:t>,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pu</a:t>
            </a:r>
            <a:r>
              <a:rPr sz="2000" i="1" spc="-229" dirty="0">
                <a:latin typeface="Times New Roman"/>
                <a:cs typeface="Times New Roman"/>
              </a:rPr>
              <a:t>b</a:t>
            </a:r>
            <a:r>
              <a:rPr sz="2000" i="1" spc="-110" dirty="0">
                <a:latin typeface="Times New Roman"/>
                <a:cs typeface="Times New Roman"/>
              </a:rPr>
              <a:t>l</a:t>
            </a:r>
            <a:r>
              <a:rPr sz="2000" i="1" spc="-105" dirty="0">
                <a:latin typeface="Times New Roman"/>
                <a:cs typeface="Times New Roman"/>
              </a:rPr>
              <a:t>i</a:t>
            </a:r>
            <a:r>
              <a:rPr sz="2000" i="1" spc="-204" dirty="0">
                <a:latin typeface="Times New Roman"/>
                <a:cs typeface="Times New Roman"/>
              </a:rPr>
              <a:t>s</a:t>
            </a:r>
            <a:r>
              <a:rPr sz="2000" i="1" spc="-170" dirty="0">
                <a:latin typeface="Times New Roman"/>
                <a:cs typeface="Times New Roman"/>
              </a:rPr>
              <a:t>h</a:t>
            </a:r>
            <a:r>
              <a:rPr sz="2000" i="1" spc="-24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116330" marR="1156335" indent="-761365">
              <a:lnSpc>
                <a:spcPts val="1920"/>
              </a:lnSpc>
            </a:pPr>
            <a:r>
              <a:rPr sz="2000" b="1" spc="20" dirty="0">
                <a:latin typeface="Times New Roman"/>
                <a:cs typeface="Times New Roman"/>
              </a:rPr>
              <a:t>select </a:t>
            </a:r>
            <a:r>
              <a:rPr sz="2000" i="1" spc="-120" dirty="0">
                <a:latin typeface="Times New Roman"/>
                <a:cs typeface="Times New Roman"/>
              </a:rPr>
              <a:t>title</a:t>
            </a:r>
            <a:r>
              <a:rPr sz="2000" spc="-120" dirty="0">
                <a:latin typeface="Times New Roman"/>
                <a:cs typeface="Times New Roman"/>
              </a:rPr>
              <a:t>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set</a:t>
            </a:r>
            <a:r>
              <a:rPr sz="2000" spc="-110" dirty="0">
                <a:latin typeface="Times New Roman"/>
                <a:cs typeface="Times New Roman"/>
              </a:rPr>
              <a:t>(</a:t>
            </a:r>
            <a:r>
              <a:rPr sz="2000" i="1" spc="-110" dirty="0">
                <a:latin typeface="Times New Roman"/>
                <a:cs typeface="Times New Roman"/>
              </a:rPr>
              <a:t>author</a:t>
            </a:r>
            <a:r>
              <a:rPr sz="2000" spc="-110" dirty="0">
                <a:latin typeface="Times New Roman"/>
                <a:cs typeface="Times New Roman"/>
              </a:rPr>
              <a:t>)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50" dirty="0">
                <a:latin typeface="Times New Roman"/>
                <a:cs typeface="Times New Roman"/>
              </a:rPr>
              <a:t>author-list</a:t>
            </a:r>
            <a:r>
              <a:rPr sz="2000" spc="-150" dirty="0">
                <a:latin typeface="Times New Roman"/>
                <a:cs typeface="Times New Roman"/>
              </a:rPr>
              <a:t>, 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Pu</a:t>
            </a:r>
            <a:r>
              <a:rPr sz="2000" i="1" spc="-185" dirty="0">
                <a:latin typeface="Times New Roman"/>
                <a:cs typeface="Times New Roman"/>
              </a:rPr>
              <a:t>b</a:t>
            </a:r>
            <a:r>
              <a:rPr sz="2000" i="1" spc="-120" dirty="0">
                <a:latin typeface="Times New Roman"/>
                <a:cs typeface="Times New Roman"/>
              </a:rPr>
              <a:t>l</a:t>
            </a:r>
            <a:r>
              <a:rPr sz="2000" i="1" spc="-195" dirty="0">
                <a:latin typeface="Times New Roman"/>
                <a:cs typeface="Times New Roman"/>
              </a:rPr>
              <a:t>ishe</a:t>
            </a:r>
            <a:r>
              <a:rPr sz="2000" i="1" spc="-185" dirty="0">
                <a:latin typeface="Times New Roman"/>
                <a:cs typeface="Times New Roman"/>
              </a:rPr>
              <a:t>r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i="1" spc="-180" dirty="0">
                <a:latin typeface="Times New Roman"/>
                <a:cs typeface="Times New Roman"/>
              </a:rPr>
              <a:t>pub_nam</a:t>
            </a:r>
            <a:r>
              <a:rPr sz="2000" i="1" spc="-170" dirty="0">
                <a:latin typeface="Times New Roman"/>
                <a:cs typeface="Times New Roman"/>
              </a:rPr>
              <a:t>e</a:t>
            </a:r>
            <a:r>
              <a:rPr sz="2000" i="1" spc="-65" dirty="0">
                <a:latin typeface="Times New Roman"/>
                <a:cs typeface="Times New Roman"/>
              </a:rPr>
              <a:t>,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pub_branc</a:t>
            </a:r>
            <a:r>
              <a:rPr sz="2000" i="1" spc="-175" dirty="0">
                <a:latin typeface="Times New Roman"/>
                <a:cs typeface="Times New Roman"/>
              </a:rPr>
              <a:t>h</a:t>
            </a:r>
            <a:r>
              <a:rPr sz="2000" spc="-85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80" dirty="0">
                <a:latin typeface="Times New Roman"/>
                <a:cs typeface="Times New Roman"/>
              </a:rPr>
              <a:t>pu</a:t>
            </a:r>
            <a:r>
              <a:rPr sz="2000" i="1" spc="-204" dirty="0">
                <a:latin typeface="Times New Roman"/>
                <a:cs typeface="Times New Roman"/>
              </a:rPr>
              <a:t>b</a:t>
            </a:r>
            <a:r>
              <a:rPr sz="2000" i="1" spc="-185" dirty="0">
                <a:latin typeface="Times New Roman"/>
                <a:cs typeface="Times New Roman"/>
              </a:rPr>
              <a:t>lisher</a:t>
            </a:r>
            <a:r>
              <a:rPr sz="2000" spc="-65" dirty="0">
                <a:latin typeface="Times New Roman"/>
                <a:cs typeface="Times New Roman"/>
              </a:rPr>
              <a:t>,  </a:t>
            </a:r>
            <a:r>
              <a:rPr sz="2000" b="1" spc="-125" dirty="0">
                <a:latin typeface="Times New Roman"/>
                <a:cs typeface="Times New Roman"/>
              </a:rPr>
              <a:t>set</a:t>
            </a:r>
            <a:r>
              <a:rPr sz="2000" spc="-125" dirty="0">
                <a:latin typeface="Times New Roman"/>
                <a:cs typeface="Times New Roman"/>
              </a:rPr>
              <a:t>(</a:t>
            </a:r>
            <a:r>
              <a:rPr sz="2000" i="1" spc="-125" dirty="0">
                <a:latin typeface="Times New Roman"/>
                <a:cs typeface="Times New Roman"/>
              </a:rPr>
              <a:t>keyword</a:t>
            </a:r>
            <a:r>
              <a:rPr sz="2000" spc="-125" dirty="0">
                <a:latin typeface="Times New Roman"/>
                <a:cs typeface="Times New Roman"/>
              </a:rPr>
              <a:t>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i="1" spc="-165" dirty="0">
                <a:latin typeface="Times New Roman"/>
                <a:cs typeface="Times New Roman"/>
              </a:rPr>
              <a:t>keyword-list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1695"/>
              </a:lnSpc>
              <a:tabLst>
                <a:tab pos="1057275" algn="l"/>
              </a:tabLst>
            </a:pPr>
            <a:r>
              <a:rPr sz="2000" b="1" spc="-55" dirty="0">
                <a:latin typeface="Times New Roman"/>
                <a:cs typeface="Times New Roman"/>
              </a:rPr>
              <a:t>from	</a:t>
            </a:r>
            <a:r>
              <a:rPr sz="2000" i="1" spc="-145" dirty="0">
                <a:latin typeface="Times New Roman"/>
                <a:cs typeface="Times New Roman"/>
              </a:rPr>
              <a:t>flat-books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60"/>
              </a:lnSpc>
            </a:pPr>
            <a:r>
              <a:rPr sz="2000" b="1" spc="-15" dirty="0">
                <a:latin typeface="Times New Roman"/>
                <a:cs typeface="Times New Roman"/>
              </a:rPr>
              <a:t>group </a:t>
            </a:r>
            <a:r>
              <a:rPr sz="2000" b="1" spc="-40" dirty="0">
                <a:latin typeface="Times New Roman"/>
                <a:cs typeface="Times New Roman"/>
              </a:rPr>
              <a:t>by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title</a:t>
            </a:r>
            <a:r>
              <a:rPr sz="2000" spc="-12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publisher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30</a:t>
            </a:fld>
            <a:endParaRPr spc="-3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007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45" dirty="0">
                <a:latin typeface="Times New Roman"/>
                <a:cs typeface="Times New Roman"/>
              </a:rPr>
              <a:t>Nestin</a:t>
            </a:r>
            <a:r>
              <a:rPr sz="3200" b="0" spc="-45" dirty="0">
                <a:latin typeface="Times New Roman"/>
                <a:cs typeface="Times New Roman"/>
              </a:rPr>
              <a:t>g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2400" b="0" spc="-140" dirty="0">
                <a:latin typeface="Times New Roman"/>
                <a:cs typeface="Times New Roman"/>
              </a:rPr>
              <a:t>(Cont.)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500632"/>
            <a:ext cx="6811009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Another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approach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creating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nested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relations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subqueries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select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clause.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095"/>
              </a:spcBef>
            </a:pP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title</a:t>
            </a:r>
            <a:r>
              <a:rPr sz="2000" spc="-12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115"/>
              </a:spcBef>
            </a:pPr>
            <a:r>
              <a:rPr sz="2000" spc="-85" dirty="0">
                <a:latin typeface="Times New Roman"/>
                <a:cs typeface="Times New Roman"/>
              </a:rPr>
              <a:t>(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select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author</a:t>
            </a:r>
            <a:endParaRPr sz="200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</a:pPr>
            <a:r>
              <a:rPr sz="2000" b="1" spc="-120" dirty="0">
                <a:latin typeface="Times New Roman"/>
                <a:cs typeface="Times New Roman"/>
              </a:rPr>
              <a:t>f</a:t>
            </a:r>
            <a:r>
              <a:rPr sz="2000" b="1" spc="-145" dirty="0">
                <a:latin typeface="Times New Roman"/>
                <a:cs typeface="Times New Roman"/>
              </a:rPr>
              <a:t>r</a:t>
            </a:r>
            <a:r>
              <a:rPr sz="2000" b="1" spc="30" dirty="0">
                <a:latin typeface="Times New Roman"/>
                <a:cs typeface="Times New Roman"/>
              </a:rPr>
              <a:t>om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45" dirty="0">
                <a:latin typeface="Times New Roman"/>
                <a:cs typeface="Times New Roman"/>
              </a:rPr>
              <a:t>flat-books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25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920750" marR="1889760" indent="127000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where </a:t>
            </a:r>
            <a:r>
              <a:rPr sz="2000" i="1" spc="-110" dirty="0">
                <a:latin typeface="Times New Roman"/>
                <a:cs typeface="Times New Roman"/>
              </a:rPr>
              <a:t>M.title=O.title</a:t>
            </a:r>
            <a:r>
              <a:rPr sz="2000" spc="-110" dirty="0">
                <a:latin typeface="Times New Roman"/>
                <a:cs typeface="Times New Roman"/>
              </a:rPr>
              <a:t>)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170" dirty="0">
                <a:latin typeface="Times New Roman"/>
                <a:cs typeface="Times New Roman"/>
              </a:rPr>
              <a:t>author-set</a:t>
            </a:r>
            <a:r>
              <a:rPr sz="2000" spc="-170" dirty="0">
                <a:latin typeface="Times New Roman"/>
                <a:cs typeface="Times New Roman"/>
              </a:rPr>
              <a:t>,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Publisher</a:t>
            </a:r>
            <a:r>
              <a:rPr sz="2000" spc="-180" dirty="0">
                <a:latin typeface="Times New Roman"/>
                <a:cs typeface="Times New Roman"/>
              </a:rPr>
              <a:t>(</a:t>
            </a:r>
            <a:r>
              <a:rPr sz="2000" i="1" spc="-180" dirty="0">
                <a:latin typeface="Times New Roman"/>
                <a:cs typeface="Times New Roman"/>
              </a:rPr>
              <a:t>pub-name,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pub-branch</a:t>
            </a:r>
            <a:r>
              <a:rPr sz="2000" spc="-185" dirty="0">
                <a:latin typeface="Times New Roman"/>
                <a:cs typeface="Times New Roman"/>
              </a:rPr>
              <a:t>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publisher</a:t>
            </a:r>
            <a:r>
              <a:rPr sz="2000" spc="-175" dirty="0">
                <a:latin typeface="Times New Roman"/>
                <a:cs typeface="Times New Roman"/>
              </a:rPr>
              <a:t>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select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keyword</a:t>
            </a:r>
            <a:endParaRPr sz="200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</a:pPr>
            <a:r>
              <a:rPr sz="2000" b="1" spc="-120" dirty="0">
                <a:latin typeface="Times New Roman"/>
                <a:cs typeface="Times New Roman"/>
              </a:rPr>
              <a:t>f</a:t>
            </a:r>
            <a:r>
              <a:rPr sz="2000" b="1" spc="-145" dirty="0">
                <a:latin typeface="Times New Roman"/>
                <a:cs typeface="Times New Roman"/>
              </a:rPr>
              <a:t>r</a:t>
            </a:r>
            <a:r>
              <a:rPr sz="2000" b="1" spc="30" dirty="0">
                <a:latin typeface="Times New Roman"/>
                <a:cs typeface="Times New Roman"/>
              </a:rPr>
              <a:t>om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45" dirty="0">
                <a:latin typeface="Times New Roman"/>
                <a:cs typeface="Times New Roman"/>
              </a:rPr>
              <a:t>flat-books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22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where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75" dirty="0">
                <a:latin typeface="Times New Roman"/>
                <a:cs typeface="Times New Roman"/>
              </a:rPr>
              <a:t>N.title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=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O.title</a:t>
            </a:r>
            <a:r>
              <a:rPr sz="2000" spc="-125" dirty="0">
                <a:latin typeface="Times New Roman"/>
                <a:cs typeface="Times New Roman"/>
              </a:rPr>
              <a:t>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keyword-set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b="1" spc="-120" dirty="0">
                <a:latin typeface="Times New Roman"/>
                <a:cs typeface="Times New Roman"/>
              </a:rPr>
              <a:t>f</a:t>
            </a:r>
            <a:r>
              <a:rPr sz="2000" b="1" spc="-145" dirty="0">
                <a:latin typeface="Times New Roman"/>
                <a:cs typeface="Times New Roman"/>
              </a:rPr>
              <a:t>r</a:t>
            </a:r>
            <a:r>
              <a:rPr sz="2000" b="1" spc="30" dirty="0">
                <a:latin typeface="Times New Roman"/>
                <a:cs typeface="Times New Roman"/>
              </a:rPr>
              <a:t>om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45" dirty="0">
                <a:latin typeface="Times New Roman"/>
                <a:cs typeface="Times New Roman"/>
              </a:rPr>
              <a:t>flat-books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i="1" spc="-95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31</a:t>
            </a:fld>
            <a:endParaRPr spc="-3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3136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40" dirty="0">
                <a:latin typeface="Times New Roman"/>
                <a:cs typeface="Times New Roman"/>
              </a:rPr>
              <a:t>Nestin</a:t>
            </a:r>
            <a:r>
              <a:rPr sz="3200" b="0" spc="-45" dirty="0">
                <a:latin typeface="Times New Roman"/>
                <a:cs typeface="Times New Roman"/>
              </a:rPr>
              <a:t>g</a:t>
            </a:r>
            <a:r>
              <a:rPr sz="3200" b="0" spc="-175" dirty="0">
                <a:latin typeface="Times New Roman"/>
                <a:cs typeface="Times New Roman"/>
              </a:rPr>
              <a:t> </a:t>
            </a:r>
            <a:r>
              <a:rPr sz="3200" b="0" spc="-160" dirty="0">
                <a:latin typeface="Times New Roman"/>
                <a:cs typeface="Times New Roman"/>
              </a:rPr>
              <a:t>&amp;</a:t>
            </a:r>
            <a:r>
              <a:rPr sz="3200" b="0" spc="-200" dirty="0">
                <a:latin typeface="Times New Roman"/>
                <a:cs typeface="Times New Roman"/>
              </a:rPr>
              <a:t> </a:t>
            </a:r>
            <a:r>
              <a:rPr sz="3200" b="0" spc="-150" dirty="0">
                <a:latin typeface="Times New Roman"/>
                <a:cs typeface="Times New Roman"/>
              </a:rPr>
              <a:t>Unnesting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0749" y="1417574"/>
            <a:ext cx="1137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30" dirty="0">
                <a:latin typeface="Times New Roman"/>
                <a:cs typeface="Times New Roman"/>
              </a:rPr>
              <a:t>Nesting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0753" y="1432051"/>
            <a:ext cx="3895090" cy="153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35" dirty="0">
                <a:latin typeface="Times New Roman"/>
                <a:cs typeface="Times New Roman"/>
              </a:rPr>
              <a:t>Unnesting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684530" marR="5080" indent="-285750">
              <a:lnSpc>
                <a:spcPct val="100000"/>
              </a:lnSpc>
            </a:pPr>
            <a:r>
              <a:rPr sz="1800" b="1" spc="15" dirty="0">
                <a:latin typeface="Times New Roman"/>
                <a:cs typeface="Times New Roman"/>
              </a:rPr>
              <a:t>select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i="1" spc="-105" dirty="0">
                <a:latin typeface="Times New Roman"/>
                <a:cs typeface="Times New Roman"/>
              </a:rPr>
              <a:t>titl</a:t>
            </a:r>
            <a:r>
              <a:rPr sz="1800" i="1" spc="-195" dirty="0">
                <a:latin typeface="Times New Roman"/>
                <a:cs typeface="Times New Roman"/>
              </a:rPr>
              <a:t>e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spc="265" dirty="0">
                <a:latin typeface="Times New Roman"/>
                <a:cs typeface="Times New Roman"/>
              </a:rPr>
              <a:t>A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author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pu</a:t>
            </a:r>
            <a:r>
              <a:rPr sz="1800" i="1" spc="-185" dirty="0">
                <a:latin typeface="Times New Roman"/>
                <a:cs typeface="Times New Roman"/>
              </a:rPr>
              <a:t>b</a:t>
            </a:r>
            <a:r>
              <a:rPr sz="1800" i="1" spc="-110" dirty="0">
                <a:latin typeface="Times New Roman"/>
                <a:cs typeface="Times New Roman"/>
              </a:rPr>
              <a:t>l</a:t>
            </a:r>
            <a:r>
              <a:rPr sz="1800" i="1" spc="-175" dirty="0">
                <a:latin typeface="Times New Roman"/>
                <a:cs typeface="Times New Roman"/>
              </a:rPr>
              <a:t>ishe</a:t>
            </a:r>
            <a:r>
              <a:rPr sz="1800" i="1" spc="-185" dirty="0">
                <a:latin typeface="Times New Roman"/>
                <a:cs typeface="Times New Roman"/>
              </a:rPr>
              <a:t>r</a:t>
            </a:r>
            <a:r>
              <a:rPr sz="1800" i="1" spc="-55" dirty="0">
                <a:latin typeface="Times New Roman"/>
                <a:cs typeface="Times New Roman"/>
              </a:rPr>
              <a:t>.</a:t>
            </a:r>
            <a:r>
              <a:rPr sz="1800" i="1" spc="-204" dirty="0">
                <a:latin typeface="Times New Roman"/>
                <a:cs typeface="Times New Roman"/>
              </a:rPr>
              <a:t>nam</a:t>
            </a:r>
            <a:r>
              <a:rPr sz="1800" i="1" spc="-155" dirty="0">
                <a:latin typeface="Times New Roman"/>
                <a:cs typeface="Times New Roman"/>
              </a:rPr>
              <a:t>e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  </a:t>
            </a:r>
            <a:r>
              <a:rPr sz="1800" i="1" spc="-160" dirty="0">
                <a:latin typeface="Times New Roman"/>
                <a:cs typeface="Times New Roman"/>
              </a:rPr>
              <a:t>pub_nam</a:t>
            </a:r>
            <a:r>
              <a:rPr sz="1800" i="1" spc="-155" dirty="0">
                <a:latin typeface="Times New Roman"/>
                <a:cs typeface="Times New Roman"/>
              </a:rPr>
              <a:t>e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pu</a:t>
            </a:r>
            <a:r>
              <a:rPr sz="1800" i="1" spc="-185" dirty="0">
                <a:latin typeface="Times New Roman"/>
                <a:cs typeface="Times New Roman"/>
              </a:rPr>
              <a:t>b</a:t>
            </a:r>
            <a:r>
              <a:rPr sz="1800" i="1" spc="-110" dirty="0">
                <a:latin typeface="Times New Roman"/>
                <a:cs typeface="Times New Roman"/>
              </a:rPr>
              <a:t>l</a:t>
            </a:r>
            <a:r>
              <a:rPr sz="1800" i="1" spc="-175" dirty="0">
                <a:latin typeface="Times New Roman"/>
                <a:cs typeface="Times New Roman"/>
              </a:rPr>
              <a:t>ishe</a:t>
            </a:r>
            <a:r>
              <a:rPr sz="1800" i="1" spc="-185" dirty="0">
                <a:latin typeface="Times New Roman"/>
                <a:cs typeface="Times New Roman"/>
              </a:rPr>
              <a:t>r</a:t>
            </a:r>
            <a:r>
              <a:rPr sz="1800" i="1" spc="-55" dirty="0">
                <a:latin typeface="Times New Roman"/>
                <a:cs typeface="Times New Roman"/>
              </a:rPr>
              <a:t>.</a:t>
            </a:r>
            <a:r>
              <a:rPr sz="1800" i="1" spc="-185" dirty="0">
                <a:latin typeface="Times New Roman"/>
                <a:cs typeface="Times New Roman"/>
              </a:rPr>
              <a:t>branch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  </a:t>
            </a:r>
            <a:r>
              <a:rPr sz="1800" i="1" spc="-170" dirty="0">
                <a:latin typeface="Times New Roman"/>
                <a:cs typeface="Times New Roman"/>
              </a:rPr>
              <a:t>p</a:t>
            </a:r>
            <a:r>
              <a:rPr sz="1800" i="1" spc="-150" dirty="0">
                <a:latin typeface="Times New Roman"/>
                <a:cs typeface="Times New Roman"/>
              </a:rPr>
              <a:t>u</a:t>
            </a:r>
            <a:r>
              <a:rPr sz="1800" i="1" spc="-155" dirty="0">
                <a:latin typeface="Times New Roman"/>
                <a:cs typeface="Times New Roman"/>
              </a:rPr>
              <a:t>b</a:t>
            </a:r>
            <a:r>
              <a:rPr sz="1800" i="1" dirty="0">
                <a:latin typeface="Times New Roman"/>
                <a:cs typeface="Times New Roman"/>
              </a:rPr>
              <a:t>_</a:t>
            </a:r>
            <a:r>
              <a:rPr sz="1800" i="1" spc="-180" dirty="0">
                <a:latin typeface="Times New Roman"/>
                <a:cs typeface="Times New Roman"/>
              </a:rPr>
              <a:t>branc</a:t>
            </a:r>
            <a:r>
              <a:rPr sz="1800" i="1" spc="-185" dirty="0">
                <a:latin typeface="Times New Roman"/>
                <a:cs typeface="Times New Roman"/>
              </a:rPr>
              <a:t>h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35" dirty="0">
                <a:latin typeface="Times New Roman"/>
                <a:cs typeface="Times New Roman"/>
              </a:rPr>
              <a:t>K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i="1" spc="-120" dirty="0">
                <a:latin typeface="Times New Roman"/>
                <a:cs typeface="Times New Roman"/>
              </a:rPr>
              <a:t>k</a:t>
            </a:r>
            <a:r>
              <a:rPr sz="1800" i="1" spc="-75" dirty="0">
                <a:latin typeface="Times New Roman"/>
                <a:cs typeface="Times New Roman"/>
              </a:rPr>
              <a:t>e</a:t>
            </a:r>
            <a:r>
              <a:rPr sz="1800" i="1" spc="-204" dirty="0">
                <a:latin typeface="Times New Roman"/>
                <a:cs typeface="Times New Roman"/>
              </a:rPr>
              <a:t>y</a:t>
            </a:r>
            <a:r>
              <a:rPr sz="1800" i="1" spc="-270" dirty="0">
                <a:latin typeface="Times New Roman"/>
                <a:cs typeface="Times New Roman"/>
              </a:rPr>
              <a:t>w</a:t>
            </a:r>
            <a:r>
              <a:rPr sz="1800" i="1" spc="-225" dirty="0">
                <a:latin typeface="Times New Roman"/>
                <a:cs typeface="Times New Roman"/>
              </a:rPr>
              <a:t>o</a:t>
            </a:r>
            <a:r>
              <a:rPr sz="1800" i="1" spc="-160" dirty="0">
                <a:latin typeface="Times New Roman"/>
                <a:cs typeface="Times New Roman"/>
              </a:rPr>
              <a:t>r</a:t>
            </a:r>
            <a:r>
              <a:rPr sz="1800" i="1" spc="-17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087" y="2997200"/>
            <a:ext cx="367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f</a:t>
            </a:r>
            <a:r>
              <a:rPr sz="1800" b="1" spc="-120" dirty="0">
                <a:latin typeface="Times New Roman"/>
                <a:cs typeface="Times New Roman"/>
              </a:rPr>
              <a:t>r</a:t>
            </a:r>
            <a:r>
              <a:rPr sz="1800" b="1" spc="25" dirty="0">
                <a:latin typeface="Times New Roman"/>
                <a:cs typeface="Times New Roman"/>
              </a:rPr>
              <a:t>o</a:t>
            </a:r>
            <a:r>
              <a:rPr sz="1800" b="1" spc="35" dirty="0">
                <a:latin typeface="Times New Roman"/>
                <a:cs typeface="Times New Roman"/>
              </a:rPr>
              <a:t>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i="1" spc="-250" dirty="0">
                <a:latin typeface="Times New Roman"/>
                <a:cs typeface="Times New Roman"/>
              </a:rPr>
              <a:t>doc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i="1" spc="-130" dirty="0">
                <a:latin typeface="Times New Roman"/>
                <a:cs typeface="Times New Roman"/>
              </a:rPr>
              <a:t>B</a:t>
            </a:r>
            <a:r>
              <a:rPr sz="1800" i="1" spc="-45" dirty="0">
                <a:latin typeface="Times New Roman"/>
                <a:cs typeface="Times New Roman"/>
              </a:rPr>
              <a:t>,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unnest</a:t>
            </a:r>
            <a:r>
              <a:rPr sz="1800" i="1" spc="-105" dirty="0">
                <a:latin typeface="Times New Roman"/>
                <a:cs typeface="Times New Roman"/>
              </a:rPr>
              <a:t>(B</a:t>
            </a:r>
            <a:r>
              <a:rPr sz="1800" i="1" spc="-50" dirty="0">
                <a:latin typeface="Times New Roman"/>
                <a:cs typeface="Times New Roman"/>
              </a:rPr>
              <a:t>.</a:t>
            </a:r>
            <a:r>
              <a:rPr sz="1800" i="1" spc="-165" dirty="0">
                <a:latin typeface="Times New Roman"/>
                <a:cs typeface="Times New Roman"/>
              </a:rPr>
              <a:t>a</a:t>
            </a:r>
            <a:r>
              <a:rPr sz="1800" i="1" spc="-120" dirty="0">
                <a:latin typeface="Times New Roman"/>
                <a:cs typeface="Times New Roman"/>
              </a:rPr>
              <a:t>uthor_list)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Times New Roman"/>
                <a:cs typeface="Times New Roman"/>
              </a:rPr>
              <a:t>A,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unnest</a:t>
            </a:r>
            <a:r>
              <a:rPr sz="1800" i="1" spc="-100" dirty="0">
                <a:latin typeface="Times New Roman"/>
                <a:cs typeface="Times New Roman"/>
              </a:rPr>
              <a:t>(B.keyword_set)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i="1" spc="-13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083" y="2104897"/>
            <a:ext cx="357568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Times New Roman"/>
                <a:cs typeface="Times New Roman"/>
              </a:rPr>
              <a:t>select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i="1" spc="-105" dirty="0">
                <a:latin typeface="Times New Roman"/>
                <a:cs typeface="Times New Roman"/>
              </a:rPr>
              <a:t>titl</a:t>
            </a:r>
            <a:r>
              <a:rPr sz="1800" i="1" spc="-195" dirty="0">
                <a:latin typeface="Times New Roman"/>
                <a:cs typeface="Times New Roman"/>
              </a:rPr>
              <a:t>e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author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(</a:t>
            </a:r>
            <a:r>
              <a:rPr sz="1800" i="1" spc="-180" dirty="0">
                <a:latin typeface="Times New Roman"/>
                <a:cs typeface="Times New Roman"/>
              </a:rPr>
              <a:t>pubnam</a:t>
            </a:r>
            <a:r>
              <a:rPr sz="1800" i="1" spc="-175" dirty="0">
                <a:latin typeface="Times New Roman"/>
                <a:cs typeface="Times New Roman"/>
              </a:rPr>
              <a:t>e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pu</a:t>
            </a:r>
            <a:r>
              <a:rPr sz="1800" i="1" spc="-185" dirty="0">
                <a:latin typeface="Times New Roman"/>
                <a:cs typeface="Times New Roman"/>
              </a:rPr>
              <a:t>b</a:t>
            </a:r>
            <a:r>
              <a:rPr sz="1800" i="1" spc="-170" dirty="0">
                <a:latin typeface="Times New Roman"/>
                <a:cs typeface="Times New Roman"/>
              </a:rPr>
              <a:t>b</a:t>
            </a:r>
            <a:r>
              <a:rPr sz="1800" i="1" spc="-185" dirty="0">
                <a:latin typeface="Times New Roman"/>
                <a:cs typeface="Times New Roman"/>
              </a:rPr>
              <a:t>ranc</a:t>
            </a:r>
            <a:r>
              <a:rPr sz="1800" i="1" spc="-195" dirty="0">
                <a:latin typeface="Times New Roman"/>
                <a:cs typeface="Times New Roman"/>
              </a:rPr>
              <a:t>h</a:t>
            </a:r>
            <a:r>
              <a:rPr sz="1800" spc="-75" dirty="0">
                <a:latin typeface="Times New Roman"/>
                <a:cs typeface="Times New Roman"/>
              </a:rPr>
              <a:t>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800" i="1" spc="-160" dirty="0">
                <a:latin typeface="Times New Roman"/>
                <a:cs typeface="Times New Roman"/>
              </a:rPr>
              <a:t>publisher,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set</a:t>
            </a:r>
            <a:r>
              <a:rPr sz="1800" spc="-110" dirty="0">
                <a:latin typeface="Times New Roman"/>
                <a:cs typeface="Times New Roman"/>
              </a:rPr>
              <a:t>(</a:t>
            </a:r>
            <a:r>
              <a:rPr sz="1800" i="1" spc="-110" dirty="0">
                <a:latin typeface="Times New Roman"/>
                <a:cs typeface="Times New Roman"/>
              </a:rPr>
              <a:t>keyword</a:t>
            </a:r>
            <a:r>
              <a:rPr sz="1800" spc="-110" dirty="0">
                <a:latin typeface="Times New Roman"/>
                <a:cs typeface="Times New Roman"/>
              </a:rPr>
              <a:t>)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i="1" spc="-140" dirty="0">
                <a:latin typeface="Times New Roman"/>
                <a:cs typeface="Times New Roman"/>
              </a:rPr>
              <a:t>keyword_list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45" dirty="0">
                <a:latin typeface="Times New Roman"/>
                <a:cs typeface="Times New Roman"/>
              </a:rPr>
              <a:t>from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i="1" spc="-155" dirty="0">
                <a:latin typeface="Times New Roman"/>
                <a:cs typeface="Times New Roman"/>
              </a:rPr>
              <a:t>flat_docs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7083" y="2909570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Times New Roman"/>
                <a:cs typeface="Times New Roman"/>
              </a:rPr>
              <a:t>g</a:t>
            </a:r>
            <a:r>
              <a:rPr sz="1800" b="1" spc="-170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oup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by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i="1" spc="-105" dirty="0">
                <a:latin typeface="Times New Roman"/>
                <a:cs typeface="Times New Roman"/>
              </a:rPr>
              <a:t>titl</a:t>
            </a:r>
            <a:r>
              <a:rPr sz="1800" i="1" spc="-195" dirty="0">
                <a:latin typeface="Times New Roman"/>
                <a:cs typeface="Times New Roman"/>
              </a:rPr>
              <a:t>e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author</a:t>
            </a:r>
            <a:r>
              <a:rPr sz="1800" i="1" spc="-60" dirty="0">
                <a:latin typeface="Times New Roman"/>
                <a:cs typeface="Times New Roman"/>
              </a:rPr>
              <a:t>,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pu</a:t>
            </a:r>
            <a:r>
              <a:rPr sz="1800" i="1" spc="-185" dirty="0">
                <a:latin typeface="Times New Roman"/>
                <a:cs typeface="Times New Roman"/>
              </a:rPr>
              <a:t>b</a:t>
            </a:r>
            <a:r>
              <a:rPr sz="1800" i="1" spc="-110" dirty="0">
                <a:latin typeface="Times New Roman"/>
                <a:cs typeface="Times New Roman"/>
              </a:rPr>
              <a:t>l</a:t>
            </a:r>
            <a:r>
              <a:rPr sz="1800" i="1" spc="-170" dirty="0">
                <a:latin typeface="Times New Roman"/>
                <a:cs typeface="Times New Roman"/>
              </a:rPr>
              <a:t>isher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087" y="3994658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"/>
              <a:tabLst>
                <a:tab pos="297815" algn="l"/>
                <a:tab pos="298450" algn="l"/>
              </a:tabLst>
            </a:pPr>
            <a:r>
              <a:rPr sz="1800" spc="-35" dirty="0">
                <a:latin typeface="Times New Roman"/>
                <a:cs typeface="Times New Roman"/>
              </a:rPr>
              <a:t>result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120" dirty="0">
                <a:latin typeface="Times New Roman"/>
                <a:cs typeface="Times New Roman"/>
              </a:rPr>
              <a:t>flat_books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7083" y="3673855"/>
            <a:ext cx="221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"/>
              <a:tabLst>
                <a:tab pos="297815" algn="l"/>
                <a:tab pos="298450" algn="l"/>
              </a:tabLst>
            </a:pPr>
            <a:r>
              <a:rPr sz="1800" spc="-35" dirty="0">
                <a:latin typeface="Times New Roman"/>
                <a:cs typeface="Times New Roman"/>
              </a:rPr>
              <a:t>result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shown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below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967" y="4635246"/>
            <a:ext cx="7993380" cy="190728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32</a:t>
            </a:fld>
            <a:endParaRPr spc="-3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4096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0" dirty="0">
                <a:latin typeface="Times New Roman"/>
                <a:cs typeface="Times New Roman"/>
              </a:rPr>
              <a:t>Object-Oriente</a:t>
            </a:r>
            <a:r>
              <a:rPr sz="3200" b="0" spc="-20" dirty="0">
                <a:latin typeface="Times New Roman"/>
                <a:cs typeface="Times New Roman"/>
              </a:rPr>
              <a:t>d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204" dirty="0">
                <a:latin typeface="Times New Roman"/>
                <a:cs typeface="Times New Roman"/>
              </a:rPr>
              <a:t>Langua</a:t>
            </a:r>
            <a:r>
              <a:rPr sz="3200" b="0" spc="-155" dirty="0">
                <a:latin typeface="Times New Roman"/>
                <a:cs typeface="Times New Roman"/>
              </a:rPr>
              <a:t>g</a:t>
            </a:r>
            <a:r>
              <a:rPr sz="3200" b="0" spc="-195" dirty="0">
                <a:latin typeface="Times New Roman"/>
                <a:cs typeface="Times New Roman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37772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12239"/>
            <a:ext cx="8047990" cy="44411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Object-oriented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concepts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ways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Object-orientation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design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tool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then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encode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into,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example,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relational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marL="684530" marR="5080" lvl="1" indent="-28575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analogous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45" dirty="0">
                <a:latin typeface="Times New Roman"/>
                <a:cs typeface="Times New Roman"/>
              </a:rPr>
              <a:t>modeling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E-R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diagram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converting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set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relations</a:t>
            </a:r>
            <a:endParaRPr sz="2000">
              <a:latin typeface="Times New Roman"/>
              <a:cs typeface="Times New Roman"/>
            </a:endParaRPr>
          </a:p>
          <a:p>
            <a:pPr marL="355600" marR="63881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orientation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incorporated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programming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language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manipulate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spc="-55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684530" marR="10795" lvl="1" indent="-28575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Object-relational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systems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add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complex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types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object-orientation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relational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684530" marR="133985" lvl="1" indent="-28575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Persistent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programming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languages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extend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object-oriented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programming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language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databases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adding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concepts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persistence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collections.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33</a:t>
            </a:fld>
            <a:endParaRPr spc="-3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5186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85" dirty="0">
                <a:latin typeface="Times New Roman"/>
                <a:cs typeface="Times New Roman"/>
              </a:rPr>
              <a:t>P</a:t>
            </a:r>
            <a:r>
              <a:rPr sz="3200" b="0" spc="-195" dirty="0">
                <a:latin typeface="Times New Roman"/>
                <a:cs typeface="Times New Roman"/>
              </a:rPr>
              <a:t>e</a:t>
            </a:r>
            <a:r>
              <a:rPr sz="3200" b="0" spc="-145" dirty="0">
                <a:latin typeface="Times New Roman"/>
                <a:cs typeface="Times New Roman"/>
              </a:rPr>
              <a:t>rsisten</a:t>
            </a:r>
            <a:r>
              <a:rPr sz="3200" b="0" spc="-30" dirty="0">
                <a:latin typeface="Times New Roman"/>
                <a:cs typeface="Times New Roman"/>
              </a:rPr>
              <a:t>t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30" dirty="0">
                <a:latin typeface="Times New Roman"/>
                <a:cs typeface="Times New Roman"/>
              </a:rPr>
              <a:t>Pro</a:t>
            </a:r>
            <a:r>
              <a:rPr sz="3200" b="0" spc="-60" dirty="0">
                <a:latin typeface="Times New Roman"/>
                <a:cs typeface="Times New Roman"/>
              </a:rPr>
              <a:t>g</a:t>
            </a:r>
            <a:r>
              <a:rPr sz="3200" b="0" spc="-175" dirty="0">
                <a:latin typeface="Times New Roman"/>
                <a:cs typeface="Times New Roman"/>
              </a:rPr>
              <a:t>rammin</a:t>
            </a:r>
            <a:r>
              <a:rPr sz="3200" b="0" spc="-65" dirty="0">
                <a:latin typeface="Times New Roman"/>
                <a:cs typeface="Times New Roman"/>
              </a:rPr>
              <a:t>g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204" dirty="0">
                <a:latin typeface="Times New Roman"/>
                <a:cs typeface="Times New Roman"/>
              </a:rPr>
              <a:t>Langua</a:t>
            </a:r>
            <a:r>
              <a:rPr sz="3200" b="0" spc="-155" dirty="0">
                <a:latin typeface="Times New Roman"/>
                <a:cs typeface="Times New Roman"/>
              </a:rPr>
              <a:t>g</a:t>
            </a:r>
            <a:r>
              <a:rPr sz="3200" b="0" spc="-195" dirty="0">
                <a:latin typeface="Times New Roman"/>
                <a:cs typeface="Times New Roman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29199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22830"/>
            <a:ext cx="7642225" cy="46132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Persistent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Programming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85" dirty="0">
                <a:latin typeface="Times New Roman"/>
                <a:cs typeface="Times New Roman"/>
              </a:rPr>
              <a:t>allow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objects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created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stored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database,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directly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programming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355600" marR="64135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0" dirty="0">
                <a:latin typeface="Times New Roman"/>
                <a:cs typeface="Times New Roman"/>
              </a:rPr>
              <a:t>Allow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manipulated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directly</a:t>
            </a:r>
            <a:r>
              <a:rPr sz="2400" spc="-5" dirty="0">
                <a:latin typeface="Times New Roman"/>
                <a:cs typeface="Times New Roman"/>
              </a:rPr>
              <a:t> 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programming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5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need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go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through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SQL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55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need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explicit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(type)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0" dirty="0">
                <a:latin typeface="Times New Roman"/>
                <a:cs typeface="Times New Roman"/>
              </a:rPr>
              <a:t>Drawbacks</a:t>
            </a:r>
            <a:endParaRPr sz="2400">
              <a:latin typeface="Times New Roman"/>
              <a:cs typeface="Times New Roman"/>
            </a:endParaRPr>
          </a:p>
          <a:p>
            <a:pPr marL="684530" marR="5080" lvl="1" indent="-285750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70" dirty="0">
                <a:latin typeface="Times New Roman"/>
                <a:cs typeface="Times New Roman"/>
              </a:rPr>
              <a:t>Flexibility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power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programming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languages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=&gt;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easy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make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programming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errors</a:t>
            </a:r>
            <a:r>
              <a:rPr sz="2000" spc="-5" dirty="0">
                <a:latin typeface="Times New Roman"/>
                <a:cs typeface="Times New Roman"/>
              </a:rPr>
              <a:t> that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damage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5" dirty="0">
                <a:latin typeface="Times New Roman"/>
                <a:cs typeface="Times New Roman"/>
              </a:rPr>
              <a:t>Complexity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languages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makes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automatic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optimization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difficult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55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not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support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declarative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querying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well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relational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34</a:t>
            </a:fld>
            <a:endParaRPr spc="-3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1670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80" dirty="0">
                <a:latin typeface="Times New Roman"/>
                <a:cs typeface="Times New Roman"/>
              </a:rPr>
              <a:t>O</a:t>
            </a:r>
            <a:r>
              <a:rPr sz="3200" b="0" spc="185" dirty="0">
                <a:latin typeface="Times New Roman"/>
                <a:cs typeface="Times New Roman"/>
              </a:rPr>
              <a:t>O</a:t>
            </a:r>
            <a:r>
              <a:rPr sz="3200" b="0" spc="-200" dirty="0">
                <a:latin typeface="Times New Roman"/>
                <a:cs typeface="Times New Roman"/>
              </a:rPr>
              <a:t> </a:t>
            </a:r>
            <a:r>
              <a:rPr sz="3200" b="0" spc="-210" dirty="0">
                <a:latin typeface="Times New Roman"/>
                <a:cs typeface="Times New Roman"/>
              </a:rPr>
              <a:t>v</a:t>
            </a:r>
            <a:r>
              <a:rPr sz="3200" b="0" spc="-80" dirty="0">
                <a:latin typeface="Times New Roman"/>
                <a:cs typeface="Times New Roman"/>
              </a:rPr>
              <a:t>s</a:t>
            </a:r>
            <a:r>
              <a:rPr sz="3200" b="0" spc="-200" dirty="0">
                <a:latin typeface="Times New Roman"/>
                <a:cs typeface="Times New Roman"/>
              </a:rPr>
              <a:t> </a:t>
            </a:r>
            <a:r>
              <a:rPr sz="3200" b="0" spc="-80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29199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22830"/>
            <a:ext cx="7345045" cy="357695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140" dirty="0">
                <a:latin typeface="Times New Roman"/>
                <a:cs typeface="Times New Roman"/>
              </a:rPr>
              <a:t>OO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5" dirty="0">
                <a:latin typeface="Times New Roman"/>
                <a:cs typeface="Times New Roman"/>
              </a:rPr>
              <a:t>efficient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complex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main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memory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operations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persistent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susceptible</a:t>
            </a:r>
            <a:r>
              <a:rPr sz="2000" spc="20" dirty="0">
                <a:latin typeface="Times New Roman"/>
                <a:cs typeface="Times New Roman"/>
              </a:rPr>
              <a:t> 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corruption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2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0" dirty="0">
                <a:latin typeface="Times New Roman"/>
                <a:cs typeface="Times New Roman"/>
              </a:rPr>
              <a:t>declarative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limited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power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(extended)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SQL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(compared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PL)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4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protection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good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optimization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0" dirty="0">
                <a:latin typeface="Times New Roman"/>
                <a:cs typeface="Times New Roman"/>
              </a:rPr>
              <a:t>extends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relational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model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make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modeling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querying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easier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Relational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0" dirty="0">
                <a:latin typeface="Times New Roman"/>
                <a:cs typeface="Times New Roman"/>
              </a:rPr>
              <a:t>simple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types,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good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query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language,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high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35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451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0" dirty="0">
                <a:latin typeface="Times New Roman"/>
                <a:cs typeface="Times New Roman"/>
              </a:rPr>
              <a:t>Objec</a:t>
            </a:r>
            <a:r>
              <a:rPr sz="3200" b="0" spc="-10" dirty="0">
                <a:latin typeface="Times New Roman"/>
                <a:cs typeface="Times New Roman"/>
              </a:rPr>
              <a:t>t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80" dirty="0">
                <a:latin typeface="Times New Roman"/>
                <a:cs typeface="Times New Roman"/>
              </a:rPr>
              <a:t>St</a:t>
            </a:r>
            <a:r>
              <a:rPr sz="3200" b="0" spc="-60" dirty="0">
                <a:latin typeface="Times New Roman"/>
                <a:cs typeface="Times New Roman"/>
              </a:rPr>
              <a:t>r</a:t>
            </a:r>
            <a:r>
              <a:rPr sz="3200" b="0" spc="-140" dirty="0">
                <a:latin typeface="Times New Roman"/>
                <a:cs typeface="Times New Roman"/>
              </a:rPr>
              <a:t>u</a:t>
            </a:r>
            <a:r>
              <a:rPr sz="3200" b="0" spc="-135" dirty="0">
                <a:latin typeface="Times New Roman"/>
                <a:cs typeface="Times New Roman"/>
              </a:rPr>
              <a:t>cture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291999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500632"/>
            <a:ext cx="7974965" cy="404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3815" indent="-342900">
              <a:lnSpc>
                <a:spcPct val="100000"/>
              </a:lnSpc>
              <a:spcBef>
                <a:spcPts val="1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Loosely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speaking,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object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corresponds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entity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E-R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marL="355600" marR="126364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45" dirty="0">
                <a:latin typeface="Times New Roman"/>
                <a:cs typeface="Times New Roman"/>
              </a:rPr>
              <a:t>object-oriented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40" dirty="0">
                <a:latin typeface="Times New Roman"/>
                <a:cs typeface="Times New Roman"/>
              </a:rPr>
              <a:t>paradigm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229" dirty="0">
                <a:latin typeface="Times New Roman"/>
                <a:cs typeface="Times New Roman"/>
              </a:rPr>
              <a:t>encapsulating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code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related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single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object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has:</a:t>
            </a:r>
            <a:endParaRPr sz="2400">
              <a:latin typeface="Times New Roman"/>
              <a:cs typeface="Times New Roman"/>
            </a:endParaRPr>
          </a:p>
          <a:p>
            <a:pPr marL="684530" marR="5080" lvl="1" indent="-285750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  <a:tab pos="6181090" algn="l"/>
              </a:tabLst>
            </a:pP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set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variables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contain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object.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each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variable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itself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684530" marR="21590" lvl="1" indent="-28575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set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b="1" spc="40" dirty="0">
                <a:latin typeface="Times New Roman"/>
                <a:cs typeface="Times New Roman"/>
              </a:rPr>
              <a:t>messages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which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object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responds;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each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message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have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zero,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one,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parameters.</a:t>
            </a:r>
            <a:endParaRPr sz="2000">
              <a:latin typeface="Times New Roman"/>
              <a:cs typeface="Times New Roman"/>
            </a:endParaRPr>
          </a:p>
          <a:p>
            <a:pPr marL="684530" marR="60515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  <a:tab pos="5553710" algn="l"/>
              </a:tabLst>
            </a:pPr>
            <a:r>
              <a:rPr sz="2000" spc="-95" dirty="0">
                <a:latin typeface="Times New Roman"/>
                <a:cs typeface="Times New Roman"/>
              </a:rPr>
              <a:t>A </a:t>
            </a:r>
            <a:r>
              <a:rPr sz="2000" spc="-3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i="1" dirty="0">
                <a:latin typeface="Times New Roman"/>
                <a:cs typeface="Times New Roman"/>
              </a:rPr>
              <a:t>, </a:t>
            </a:r>
            <a:r>
              <a:rPr sz="2000" spc="-5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which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80" dirty="0">
                <a:latin typeface="Times New Roman"/>
                <a:cs typeface="Times New Roman"/>
              </a:rPr>
              <a:t>a </a:t>
            </a:r>
            <a:r>
              <a:rPr sz="2000" spc="-35" dirty="0">
                <a:latin typeface="Times New Roman"/>
                <a:cs typeface="Times New Roman"/>
              </a:rPr>
              <a:t>body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code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implement </a:t>
            </a:r>
            <a:r>
              <a:rPr sz="2000" spc="-80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message;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returns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response	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message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4</a:t>
            </a:fld>
            <a:endParaRPr spc="-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3771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220" dirty="0">
                <a:latin typeface="Times New Roman"/>
                <a:cs typeface="Times New Roman"/>
              </a:rPr>
              <a:t>Clas</a:t>
            </a:r>
            <a:r>
              <a:rPr sz="3200" b="0" spc="-100" dirty="0">
                <a:latin typeface="Times New Roman"/>
                <a:cs typeface="Times New Roman"/>
              </a:rPr>
              <a:t>s</a:t>
            </a:r>
            <a:r>
              <a:rPr sz="3200" b="0" spc="-195" dirty="0">
                <a:latin typeface="Times New Roman"/>
                <a:cs typeface="Times New Roman"/>
              </a:rPr>
              <a:t> </a:t>
            </a:r>
            <a:r>
              <a:rPr sz="3200" b="0" spc="-135" dirty="0">
                <a:latin typeface="Times New Roman"/>
                <a:cs typeface="Times New Roman"/>
              </a:rPr>
              <a:t>Definitio</a:t>
            </a:r>
            <a:r>
              <a:rPr sz="3200" b="0" spc="-40" dirty="0">
                <a:latin typeface="Times New Roman"/>
                <a:cs typeface="Times New Roman"/>
              </a:rPr>
              <a:t>n</a:t>
            </a:r>
            <a:r>
              <a:rPr sz="3200" b="0" spc="-175" dirty="0">
                <a:latin typeface="Times New Roman"/>
                <a:cs typeface="Times New Roman"/>
              </a:rPr>
              <a:t> </a:t>
            </a:r>
            <a:r>
              <a:rPr sz="3200" b="0" spc="-155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91998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431" y="1515871"/>
            <a:ext cx="238887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class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200" dirty="0">
                <a:latin typeface="Times New Roman"/>
                <a:cs typeface="Times New Roman"/>
              </a:rPr>
              <a:t>empl</a:t>
            </a:r>
            <a:r>
              <a:rPr sz="1800" i="1" spc="-229" dirty="0">
                <a:latin typeface="Times New Roman"/>
                <a:cs typeface="Times New Roman"/>
              </a:rPr>
              <a:t>oy</a:t>
            </a:r>
            <a:r>
              <a:rPr sz="1800" i="1" spc="-275" dirty="0">
                <a:latin typeface="Times New Roman"/>
                <a:cs typeface="Times New Roman"/>
              </a:rPr>
              <a:t>ee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852169" marR="5080" indent="-284480">
              <a:lnSpc>
                <a:spcPts val="1730"/>
              </a:lnSpc>
              <a:spcBef>
                <a:spcPts val="270"/>
              </a:spcBef>
              <a:tabLst>
                <a:tab pos="1610360" algn="l"/>
                <a:tab pos="1642110" algn="l"/>
              </a:tabLst>
            </a:pPr>
            <a:r>
              <a:rPr sz="1800" spc="-35" dirty="0">
                <a:latin typeface="Times New Roman"/>
                <a:cs typeface="Times New Roman"/>
              </a:rPr>
              <a:t>/*Variables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*/ 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string		</a:t>
            </a:r>
            <a:r>
              <a:rPr sz="1800" i="1" spc="-200" dirty="0">
                <a:latin typeface="Times New Roman"/>
                <a:cs typeface="Times New Roman"/>
              </a:rPr>
              <a:t>name; 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string		</a:t>
            </a:r>
            <a:r>
              <a:rPr sz="1800" i="1" spc="-185" dirty="0">
                <a:latin typeface="Times New Roman"/>
                <a:cs typeface="Times New Roman"/>
              </a:rPr>
              <a:t>address; </a:t>
            </a:r>
            <a:r>
              <a:rPr sz="1800" i="1" spc="-1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i="1" spc="-140" dirty="0">
                <a:latin typeface="Times New Roman"/>
                <a:cs typeface="Times New Roman"/>
              </a:rPr>
              <a:t>sta</a:t>
            </a:r>
            <a:r>
              <a:rPr sz="1800" i="1" spc="-114" dirty="0">
                <a:latin typeface="Times New Roman"/>
                <a:cs typeface="Times New Roman"/>
              </a:rPr>
              <a:t>r</a:t>
            </a:r>
            <a:r>
              <a:rPr sz="1800" i="1" spc="-155" dirty="0">
                <a:latin typeface="Times New Roman"/>
                <a:cs typeface="Times New Roman"/>
              </a:rPr>
              <a:t>t-date;</a:t>
            </a:r>
            <a:endParaRPr sz="1800">
              <a:latin typeface="Times New Roman"/>
              <a:cs typeface="Times New Roman"/>
            </a:endParaRPr>
          </a:p>
          <a:p>
            <a:pPr marL="852169">
              <a:lnSpc>
                <a:spcPts val="1520"/>
              </a:lnSpc>
              <a:tabLst>
                <a:tab pos="162941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int	</a:t>
            </a:r>
            <a:r>
              <a:rPr sz="1800" i="1" spc="-160" dirty="0">
                <a:latin typeface="Times New Roman"/>
                <a:cs typeface="Times New Roman"/>
              </a:rPr>
              <a:t>salary;</a:t>
            </a:r>
            <a:endParaRPr sz="1800">
              <a:latin typeface="Times New Roman"/>
              <a:cs typeface="Times New Roman"/>
            </a:endParaRPr>
          </a:p>
          <a:p>
            <a:pPr marL="525780">
              <a:lnSpc>
                <a:spcPts val="1945"/>
              </a:lnSpc>
            </a:pPr>
            <a:r>
              <a:rPr sz="1800" spc="130" dirty="0">
                <a:latin typeface="Times New Roman"/>
                <a:cs typeface="Times New Roman"/>
              </a:rPr>
              <a:t>/*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Messages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9403" y="3070352"/>
            <a:ext cx="126111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 marR="5080" indent="-13335">
              <a:lnSpc>
                <a:spcPct val="80000"/>
              </a:lnSpc>
              <a:spcBef>
                <a:spcPts val="530"/>
              </a:spcBef>
            </a:pPr>
            <a:r>
              <a:rPr sz="1800" i="1" spc="-150" dirty="0">
                <a:latin typeface="Times New Roman"/>
                <a:cs typeface="Times New Roman"/>
              </a:rPr>
              <a:t>annual-</a:t>
            </a:r>
            <a:r>
              <a:rPr sz="1800" i="1" spc="-135" dirty="0">
                <a:latin typeface="Times New Roman"/>
                <a:cs typeface="Times New Roman"/>
              </a:rPr>
              <a:t>s</a:t>
            </a:r>
            <a:r>
              <a:rPr sz="1800" i="1" spc="-155" dirty="0">
                <a:latin typeface="Times New Roman"/>
                <a:cs typeface="Times New Roman"/>
              </a:rPr>
              <a:t>ala</a:t>
            </a:r>
            <a:r>
              <a:rPr sz="1800" i="1" spc="-55" dirty="0">
                <a:latin typeface="Times New Roman"/>
                <a:cs typeface="Times New Roman"/>
              </a:rPr>
              <a:t>r</a:t>
            </a:r>
            <a:r>
              <a:rPr sz="1800" i="1" spc="-185" dirty="0">
                <a:latin typeface="Times New Roman"/>
                <a:cs typeface="Times New Roman"/>
              </a:rPr>
              <a:t>y</a:t>
            </a:r>
            <a:r>
              <a:rPr sz="1800" spc="-80" dirty="0">
                <a:latin typeface="Times New Roman"/>
                <a:cs typeface="Times New Roman"/>
              </a:rPr>
              <a:t>();  </a:t>
            </a:r>
            <a:r>
              <a:rPr sz="1800" i="1" spc="-165" dirty="0">
                <a:latin typeface="Times New Roman"/>
                <a:cs typeface="Times New Roman"/>
              </a:rPr>
              <a:t>get-name</a:t>
            </a:r>
            <a:r>
              <a:rPr sz="1800" spc="-165" dirty="0">
                <a:latin typeface="Times New Roman"/>
                <a:cs typeface="Times New Roman"/>
              </a:rPr>
              <a:t>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191" y="37772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2155" y="3070352"/>
            <a:ext cx="586740" cy="11779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spc="-20" dirty="0">
                <a:latin typeface="Times New Roman"/>
                <a:cs typeface="Times New Roman"/>
              </a:rPr>
              <a:t>int </a:t>
            </a:r>
            <a:r>
              <a:rPr sz="1800" b="1" spc="-15" dirty="0">
                <a:latin typeface="Times New Roman"/>
                <a:cs typeface="Times New Roman"/>
              </a:rPr>
              <a:t> string  </a:t>
            </a:r>
            <a:r>
              <a:rPr sz="1800" b="1" spc="-35" dirty="0">
                <a:latin typeface="Times New Roman"/>
                <a:cs typeface="Times New Roman"/>
              </a:rPr>
              <a:t>stri</a:t>
            </a:r>
            <a:r>
              <a:rPr sz="1800" b="1" spc="-55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g  </a:t>
            </a:r>
            <a:r>
              <a:rPr sz="1800" b="1" spc="-20" dirty="0">
                <a:latin typeface="Times New Roman"/>
                <a:cs typeface="Times New Roman"/>
              </a:rPr>
              <a:t>int 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9395" y="3509264"/>
            <a:ext cx="252984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945"/>
              </a:lnSpc>
              <a:spcBef>
                <a:spcPts val="100"/>
              </a:spcBef>
            </a:pPr>
            <a:r>
              <a:rPr sz="1800" i="1" spc="-170" dirty="0">
                <a:latin typeface="Times New Roman"/>
                <a:cs typeface="Times New Roman"/>
              </a:rPr>
              <a:t>get-address</a:t>
            </a:r>
            <a:r>
              <a:rPr sz="1800" spc="-170" dirty="0">
                <a:latin typeface="Times New Roman"/>
                <a:cs typeface="Times New Roman"/>
              </a:rPr>
              <a:t>();</a:t>
            </a:r>
            <a:endParaRPr sz="18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80000"/>
              </a:lnSpc>
              <a:spcBef>
                <a:spcPts val="215"/>
              </a:spcBef>
            </a:pPr>
            <a:r>
              <a:rPr sz="1800" i="1" spc="-120" dirty="0">
                <a:latin typeface="Times New Roman"/>
                <a:cs typeface="Times New Roman"/>
              </a:rPr>
              <a:t>set-address</a:t>
            </a:r>
            <a:r>
              <a:rPr sz="1800" spc="-120" dirty="0">
                <a:latin typeface="Times New Roman"/>
                <a:cs typeface="Times New Roman"/>
              </a:rPr>
              <a:t>(</a:t>
            </a:r>
            <a:r>
              <a:rPr sz="1800" b="1" spc="-120" dirty="0">
                <a:latin typeface="Times New Roman"/>
                <a:cs typeface="Times New Roman"/>
              </a:rPr>
              <a:t>string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i="1" spc="-185" dirty="0">
                <a:latin typeface="Times New Roman"/>
                <a:cs typeface="Times New Roman"/>
              </a:rPr>
              <a:t>new-address);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spc="-165" dirty="0">
                <a:latin typeface="Times New Roman"/>
                <a:cs typeface="Times New Roman"/>
              </a:rPr>
              <a:t>employment-length</a:t>
            </a:r>
            <a:r>
              <a:rPr sz="1800" spc="-165" dirty="0">
                <a:latin typeface="Times New Roman"/>
                <a:cs typeface="Times New Roman"/>
              </a:rPr>
              <a:t>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549173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9531" y="4137342"/>
            <a:ext cx="7951470" cy="20961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1800" spc="-55" dirty="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590"/>
              </a:lnSpc>
              <a:spcBef>
                <a:spcPts val="65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Methods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variables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needed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strict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encapsulation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Methods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separately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ts val="2280"/>
              </a:lnSpc>
              <a:spcBef>
                <a:spcPts val="27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  <a:tab pos="1191895" algn="l"/>
              </a:tabLst>
            </a:pPr>
            <a:r>
              <a:rPr sz="2000" spc="-60" dirty="0">
                <a:latin typeface="Times New Roman"/>
                <a:cs typeface="Times New Roman"/>
              </a:rPr>
              <a:t>E.g.	</a:t>
            </a:r>
            <a:r>
              <a:rPr sz="2000" b="1" spc="-15" dirty="0">
                <a:latin typeface="Times New Roman"/>
                <a:cs typeface="Times New Roman"/>
              </a:rPr>
              <a:t>int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employment-length</a:t>
            </a:r>
            <a:r>
              <a:rPr sz="2000" spc="-190" dirty="0">
                <a:latin typeface="Times New Roman"/>
                <a:cs typeface="Times New Roman"/>
              </a:rPr>
              <a:t>()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5" dirty="0">
                <a:latin typeface="Times New Roman"/>
                <a:cs typeface="Times New Roman"/>
              </a:rPr>
              <a:t>return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i="1" spc="-165" dirty="0">
                <a:latin typeface="Times New Roman"/>
                <a:cs typeface="Times New Roman"/>
              </a:rPr>
              <a:t>today</a:t>
            </a:r>
            <a:r>
              <a:rPr sz="2000" spc="-165" dirty="0">
                <a:latin typeface="Times New Roman"/>
                <a:cs typeface="Times New Roman"/>
              </a:rPr>
              <a:t>()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55" dirty="0">
                <a:latin typeface="Times New Roman"/>
                <a:cs typeface="Times New Roman"/>
              </a:rPr>
              <a:t>start-date</a:t>
            </a:r>
            <a:r>
              <a:rPr sz="2000" spc="-155" dirty="0">
                <a:latin typeface="Times New Roman"/>
                <a:cs typeface="Times New Roman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191895">
              <a:lnSpc>
                <a:spcPts val="2280"/>
              </a:lnSpc>
            </a:pPr>
            <a:r>
              <a:rPr sz="2000" b="1" spc="-15" dirty="0">
                <a:latin typeface="Times New Roman"/>
                <a:cs typeface="Times New Roman"/>
              </a:rPr>
              <a:t>int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spc="-130" dirty="0">
                <a:latin typeface="Times New Roman"/>
                <a:cs typeface="Times New Roman"/>
              </a:rPr>
              <a:t>set-address</a:t>
            </a:r>
            <a:r>
              <a:rPr sz="2000" spc="-130" dirty="0">
                <a:latin typeface="Times New Roman"/>
                <a:cs typeface="Times New Roman"/>
              </a:rPr>
              <a:t>(</a:t>
            </a:r>
            <a:r>
              <a:rPr sz="2000" b="1" spc="-130" dirty="0">
                <a:latin typeface="Times New Roman"/>
                <a:cs typeface="Times New Roman"/>
              </a:rPr>
              <a:t>string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i="1" spc="-200" dirty="0">
                <a:latin typeface="Times New Roman"/>
                <a:cs typeface="Times New Roman"/>
              </a:rPr>
              <a:t>new-address</a:t>
            </a:r>
            <a:r>
              <a:rPr sz="2000" spc="-200" dirty="0">
                <a:latin typeface="Times New Roman"/>
                <a:cs typeface="Times New Roman"/>
              </a:rPr>
              <a:t>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204" dirty="0">
                <a:latin typeface="Times New Roman"/>
                <a:cs typeface="Times New Roman"/>
              </a:rPr>
              <a:t>address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=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new-address</a:t>
            </a:r>
            <a:r>
              <a:rPr sz="2000" spc="-190" dirty="0">
                <a:latin typeface="Times New Roman"/>
                <a:cs typeface="Times New Roman"/>
              </a:rPr>
              <a:t>;}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5</a:t>
            </a:fld>
            <a:endParaRPr spc="-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152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20" dirty="0">
                <a:latin typeface="Times New Roman"/>
                <a:cs typeface="Times New Roman"/>
              </a:rPr>
              <a:t>Objec</a:t>
            </a:r>
            <a:r>
              <a:rPr sz="3200" b="0" spc="-10" dirty="0">
                <a:latin typeface="Times New Roman"/>
                <a:cs typeface="Times New Roman"/>
              </a:rPr>
              <a:t>t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210" dirty="0">
                <a:latin typeface="Times New Roman"/>
                <a:cs typeface="Times New Roman"/>
              </a:rPr>
              <a:t>Classes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2" y="3777246"/>
            <a:ext cx="9145270" cy="1715770"/>
          </a:xfrm>
          <a:custGeom>
            <a:avLst/>
            <a:gdLst/>
            <a:ahLst/>
            <a:cxnLst/>
            <a:rect l="l" t="t" r="r" b="b"/>
            <a:pathLst>
              <a:path w="9145270" h="1715770">
                <a:moveTo>
                  <a:pt x="914476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762" y="1715262"/>
                </a:lnTo>
                <a:lnTo>
                  <a:pt x="9144762" y="858012"/>
                </a:lnTo>
                <a:lnTo>
                  <a:pt x="9144762" y="857250"/>
                </a:lnTo>
                <a:lnTo>
                  <a:pt x="914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9531" y="1412239"/>
            <a:ext cx="6846570" cy="376110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95" dirty="0">
                <a:latin typeface="Times New Roman"/>
                <a:cs typeface="Times New Roman"/>
              </a:rPr>
              <a:t>Similar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objects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grouped</a:t>
            </a:r>
            <a:r>
              <a:rPr sz="2400" spc="-10" dirty="0">
                <a:latin typeface="Times New Roman"/>
                <a:cs typeface="Times New Roman"/>
              </a:rPr>
              <a:t> 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individual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instance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2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objects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spc="-60" dirty="0"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51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70" dirty="0">
                <a:latin typeface="Times New Roman"/>
                <a:cs typeface="Times New Roman"/>
              </a:rPr>
              <a:t>variables,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55" dirty="0">
                <a:latin typeface="Times New Roman"/>
                <a:cs typeface="Times New Roman"/>
              </a:rPr>
              <a:t>message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480"/>
              </a:spcBef>
            </a:pPr>
            <a:r>
              <a:rPr sz="2000" spc="-45" dirty="0">
                <a:latin typeface="Times New Roman"/>
                <a:cs typeface="Times New Roman"/>
              </a:rPr>
              <a:t>They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may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differ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assigned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.</a:t>
            </a:r>
            <a:r>
              <a:rPr sz="2400" spc="-240" dirty="0">
                <a:latin typeface="Times New Roman"/>
                <a:cs typeface="Times New Roman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rou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object</a:t>
            </a:r>
            <a:r>
              <a:rPr sz="2400" spc="-3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peopl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20" dirty="0">
                <a:latin typeface="Times New Roman"/>
                <a:cs typeface="Times New Roman"/>
              </a:rPr>
              <a:t>nt</a:t>
            </a:r>
            <a:r>
              <a:rPr sz="2400" spc="3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260" dirty="0">
                <a:latin typeface="Times New Roman"/>
                <a:cs typeface="Times New Roman"/>
              </a:rPr>
              <a:t>person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Classes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analogous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entity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sets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E-R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6</a:t>
            </a:fld>
            <a:endParaRPr spc="-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1673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35" dirty="0">
                <a:latin typeface="Times New Roman"/>
                <a:cs typeface="Times New Roman"/>
              </a:rPr>
              <a:t>Inheritance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206273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19">
                <a:moveTo>
                  <a:pt x="9144762" y="858011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4634484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20">
                <a:moveTo>
                  <a:pt x="9144762" y="858012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531" y="1425914"/>
            <a:ext cx="8002905" cy="3920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customers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VS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employees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6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0" dirty="0">
                <a:latin typeface="Times New Roman"/>
                <a:cs typeface="Times New Roman"/>
              </a:rPr>
              <a:t>Share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variables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messages,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e.g.,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215" dirty="0">
                <a:latin typeface="Times New Roman"/>
                <a:cs typeface="Times New Roman"/>
              </a:rPr>
              <a:t>name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others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specific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each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940435" lvl="2" indent="-229235">
              <a:lnSpc>
                <a:spcPct val="100000"/>
              </a:lnSpc>
              <a:spcBef>
                <a:spcPts val="229"/>
              </a:spcBef>
              <a:buFont typeface="Cambria"/>
              <a:buChar char="◾"/>
              <a:tabLst>
                <a:tab pos="940435" algn="l"/>
                <a:tab pos="941069" algn="l"/>
              </a:tabLst>
            </a:pP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60" dirty="0">
                <a:latin typeface="Times New Roman"/>
                <a:cs typeface="Times New Roman"/>
              </a:rPr>
              <a:t>.</a:t>
            </a:r>
            <a:r>
              <a:rPr sz="1800" spc="-175" dirty="0">
                <a:latin typeface="Times New Roman"/>
                <a:cs typeface="Times New Roman"/>
              </a:rPr>
              <a:t>g</a:t>
            </a:r>
            <a:r>
              <a:rPr sz="1800" spc="-60" dirty="0">
                <a:latin typeface="Times New Roman"/>
                <a:cs typeface="Times New Roman"/>
              </a:rPr>
              <a:t>.,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sala</a:t>
            </a:r>
            <a:r>
              <a:rPr sz="1800" i="1" spc="-60" dirty="0">
                <a:latin typeface="Times New Roman"/>
                <a:cs typeface="Times New Roman"/>
              </a:rPr>
              <a:t>r</a:t>
            </a:r>
            <a:r>
              <a:rPr sz="1800" i="1" spc="-200" dirty="0">
                <a:latin typeface="Times New Roman"/>
                <a:cs typeface="Times New Roman"/>
              </a:rPr>
              <a:t>y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empl</a:t>
            </a:r>
            <a:r>
              <a:rPr sz="1800" spc="-65" dirty="0">
                <a:latin typeface="Times New Roman"/>
                <a:cs typeface="Times New Roman"/>
              </a:rPr>
              <a:t>o</a:t>
            </a:r>
            <a:r>
              <a:rPr sz="1800" spc="-75" dirty="0">
                <a:latin typeface="Times New Roman"/>
                <a:cs typeface="Times New Roman"/>
              </a:rPr>
              <a:t>yees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</a:t>
            </a:r>
            <a:r>
              <a:rPr sz="1800" spc="-20" dirty="0">
                <a:latin typeface="Times New Roman"/>
                <a:cs typeface="Times New Roman"/>
              </a:rPr>
              <a:t>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250" dirty="0">
                <a:latin typeface="Times New Roman"/>
                <a:cs typeface="Times New Roman"/>
              </a:rPr>
              <a:t>c</a:t>
            </a:r>
            <a:r>
              <a:rPr sz="1800" i="1" spc="-170" dirty="0">
                <a:latin typeface="Times New Roman"/>
                <a:cs typeface="Times New Roman"/>
              </a:rPr>
              <a:t>r</a:t>
            </a:r>
            <a:r>
              <a:rPr sz="1800" i="1" spc="-150" dirty="0">
                <a:latin typeface="Times New Roman"/>
                <a:cs typeface="Times New Roman"/>
              </a:rPr>
              <a:t>edit-rating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customer</a:t>
            </a:r>
            <a:r>
              <a:rPr sz="1800" spc="-90" dirty="0">
                <a:latin typeface="Times New Roman"/>
                <a:cs typeface="Times New Roman"/>
              </a:rPr>
              <a:t>s</a:t>
            </a:r>
            <a:r>
              <a:rPr sz="1800" spc="-6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0" dirty="0">
                <a:latin typeface="Times New Roman"/>
                <a:cs typeface="Times New Roman"/>
              </a:rPr>
              <a:t>Employee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customer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persons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65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65" dirty="0">
                <a:latin typeface="Times New Roman"/>
                <a:cs typeface="Times New Roman"/>
              </a:rPr>
              <a:t>every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employee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person;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250" dirty="0">
                <a:latin typeface="Times New Roman"/>
                <a:cs typeface="Times New Roman"/>
              </a:rPr>
              <a:t>employee</a:t>
            </a:r>
            <a:r>
              <a:rPr sz="2000" i="1" spc="-229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specialization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person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  <a:tab pos="1524635" algn="l"/>
              </a:tabLst>
            </a:pPr>
            <a:r>
              <a:rPr sz="2000" i="1" spc="-220" dirty="0">
                <a:latin typeface="Times New Roman"/>
                <a:cs typeface="Times New Roman"/>
              </a:rPr>
              <a:t>customer	</a:t>
            </a:r>
            <a:r>
              <a:rPr sz="2000" spc="-8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specialization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i="1" spc="-200" dirty="0">
                <a:latin typeface="Times New Roman"/>
                <a:cs typeface="Times New Roman"/>
              </a:rPr>
              <a:t>person.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Create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classes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35" dirty="0">
                <a:latin typeface="Times New Roman"/>
                <a:cs typeface="Times New Roman"/>
              </a:rPr>
              <a:t>person,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265" dirty="0">
                <a:latin typeface="Times New Roman"/>
                <a:cs typeface="Times New Roman"/>
              </a:rPr>
              <a:t>empl</a:t>
            </a:r>
            <a:r>
              <a:rPr sz="2400" i="1" spc="-300" dirty="0">
                <a:latin typeface="Times New Roman"/>
                <a:cs typeface="Times New Roman"/>
              </a:rPr>
              <a:t>oy</a:t>
            </a:r>
            <a:r>
              <a:rPr sz="2400" i="1" spc="-370" dirty="0">
                <a:latin typeface="Times New Roman"/>
                <a:cs typeface="Times New Roman"/>
              </a:rPr>
              <a:t>ee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60" dirty="0">
                <a:latin typeface="Times New Roman"/>
                <a:cs typeface="Times New Roman"/>
              </a:rPr>
              <a:t>customer</a:t>
            </a:r>
            <a:endParaRPr sz="24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7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variables/messages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applicable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all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persons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=&gt;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associate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class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200" dirty="0">
                <a:latin typeface="Times New Roman"/>
                <a:cs typeface="Times New Roman"/>
              </a:rPr>
              <a:t>person.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variables/messages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specific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55" dirty="0">
                <a:latin typeface="Times New Roman"/>
                <a:cs typeface="Times New Roman"/>
              </a:rPr>
              <a:t>employees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=&gt;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associate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250" dirty="0">
                <a:latin typeface="Times New Roman"/>
                <a:cs typeface="Times New Roman"/>
              </a:rPr>
              <a:t>employee</a:t>
            </a:r>
            <a:endParaRPr sz="2000">
              <a:latin typeface="Times New Roman"/>
              <a:cs typeface="Times New Roman"/>
            </a:endParaRPr>
          </a:p>
          <a:p>
            <a:pPr marL="684530" lvl="1" indent="-2863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80" dirty="0">
                <a:latin typeface="Times New Roman"/>
                <a:cs typeface="Times New Roman"/>
              </a:rPr>
              <a:t>similarly</a:t>
            </a:r>
            <a:r>
              <a:rPr sz="2000" spc="-5" dirty="0">
                <a:latin typeface="Times New Roman"/>
                <a:cs typeface="Times New Roman"/>
              </a:rPr>
              <a:t> 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7</a:t>
            </a:fld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2513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35" dirty="0">
                <a:latin typeface="Times New Roman"/>
                <a:cs typeface="Times New Roman"/>
              </a:rPr>
              <a:t>Inheritanc</a:t>
            </a:r>
            <a:r>
              <a:rPr sz="3200" b="0" spc="-35" dirty="0">
                <a:latin typeface="Times New Roman"/>
                <a:cs typeface="Times New Roman"/>
              </a:rPr>
              <a:t>e</a:t>
            </a:r>
            <a:r>
              <a:rPr sz="3200" b="0" spc="-180" dirty="0">
                <a:latin typeface="Times New Roman"/>
                <a:cs typeface="Times New Roman"/>
              </a:rPr>
              <a:t> </a:t>
            </a:r>
            <a:r>
              <a:rPr sz="2400" b="0" spc="-140" dirty="0">
                <a:latin typeface="Times New Roman"/>
                <a:cs typeface="Times New Roman"/>
              </a:rPr>
              <a:t>(Cont.)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531" y="1422830"/>
            <a:ext cx="7980045" cy="15938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5" dirty="0">
                <a:latin typeface="Times New Roman"/>
                <a:cs typeface="Times New Roman"/>
              </a:rPr>
              <a:t>Place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classes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specialization/IS-A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hierarchy</a:t>
            </a:r>
            <a:endParaRPr sz="2400">
              <a:latin typeface="Times New Roman"/>
              <a:cs typeface="Times New Roman"/>
            </a:endParaRPr>
          </a:p>
          <a:p>
            <a:pPr marL="684530" marR="5080" lvl="1" indent="-28638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000" spc="-35" dirty="0">
                <a:latin typeface="Times New Roman"/>
                <a:cs typeface="Times New Roman"/>
              </a:rPr>
              <a:t>variables/messages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belonging</a:t>
            </a:r>
            <a:r>
              <a:rPr sz="2000" spc="25" dirty="0">
                <a:latin typeface="Times New Roman"/>
                <a:cs typeface="Times New Roman"/>
              </a:rPr>
              <a:t> to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class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person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inherited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class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250" dirty="0">
                <a:latin typeface="Times New Roman"/>
                <a:cs typeface="Times New Roman"/>
              </a:rPr>
              <a:t>employee</a:t>
            </a:r>
            <a:r>
              <a:rPr sz="2000" i="1" spc="-229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well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220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Result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class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hierarchy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inheritance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hierarchy)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2919983"/>
            <a:ext cx="9145270" cy="2358390"/>
            <a:chOff x="774191" y="2919983"/>
            <a:chExt cx="9145270" cy="2358390"/>
          </a:xfrm>
        </p:grpSpPr>
        <p:sp>
          <p:nvSpPr>
            <p:cNvPr id="5" name="object 5"/>
            <p:cNvSpPr/>
            <p:nvPr/>
          </p:nvSpPr>
          <p:spPr>
            <a:xfrm>
              <a:off x="774191" y="2919983"/>
              <a:ext cx="9145270" cy="858519"/>
            </a:xfrm>
            <a:custGeom>
              <a:avLst/>
              <a:gdLst/>
              <a:ahLst/>
              <a:cxnLst/>
              <a:rect l="l" t="t" r="r" b="b"/>
              <a:pathLst>
                <a:path w="9145270" h="858520">
                  <a:moveTo>
                    <a:pt x="9144762" y="858012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762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3649" y="3273551"/>
              <a:ext cx="4953000" cy="200482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8677" y="5604002"/>
            <a:ext cx="507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analogy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E-R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8</a:t>
            </a:fld>
            <a:endParaRPr spc="-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952" y="634999"/>
            <a:ext cx="3887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220" dirty="0">
                <a:latin typeface="Times New Roman"/>
                <a:cs typeface="Times New Roman"/>
              </a:rPr>
              <a:t>Clas</a:t>
            </a:r>
            <a:r>
              <a:rPr sz="3200" b="0" spc="-100" dirty="0">
                <a:latin typeface="Times New Roman"/>
                <a:cs typeface="Times New Roman"/>
              </a:rPr>
              <a:t>s</a:t>
            </a:r>
            <a:r>
              <a:rPr sz="3200" b="0" spc="-190" dirty="0">
                <a:latin typeface="Times New Roman"/>
                <a:cs typeface="Times New Roman"/>
              </a:rPr>
              <a:t> </a:t>
            </a:r>
            <a:r>
              <a:rPr sz="3200" b="0" spc="-155" dirty="0">
                <a:latin typeface="Times New Roman"/>
                <a:cs typeface="Times New Roman"/>
              </a:rPr>
              <a:t>Hierar</a:t>
            </a:r>
            <a:r>
              <a:rPr sz="3200" b="0" spc="-190" dirty="0">
                <a:latin typeface="Times New Roman"/>
                <a:cs typeface="Times New Roman"/>
              </a:rPr>
              <a:t>c</a:t>
            </a:r>
            <a:r>
              <a:rPr sz="3200" b="0" spc="-130" dirty="0">
                <a:latin typeface="Times New Roman"/>
                <a:cs typeface="Times New Roman"/>
              </a:rPr>
              <a:t>h</a:t>
            </a:r>
            <a:r>
              <a:rPr sz="3200" b="0" spc="-270" dirty="0">
                <a:latin typeface="Times New Roman"/>
                <a:cs typeface="Times New Roman"/>
              </a:rPr>
              <a:t>y</a:t>
            </a:r>
            <a:r>
              <a:rPr sz="3200" b="0" spc="-185" dirty="0">
                <a:latin typeface="Times New Roman"/>
                <a:cs typeface="Times New Roman"/>
              </a:rPr>
              <a:t> </a:t>
            </a:r>
            <a:r>
              <a:rPr sz="3200" b="0" spc="-130" dirty="0">
                <a:latin typeface="Times New Roman"/>
                <a:cs typeface="Times New Roman"/>
              </a:rPr>
              <a:t>Definition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2431" y="1506728"/>
            <a:ext cx="1200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class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i="1" spc="-175" dirty="0">
                <a:latin typeface="Times New Roman"/>
                <a:cs typeface="Times New Roman"/>
              </a:rPr>
              <a:t>person</a:t>
            </a:r>
            <a:r>
              <a:rPr sz="1800" spc="-17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b="1" spc="-35" dirty="0">
                <a:latin typeface="Times New Roman"/>
                <a:cs typeface="Times New Roman"/>
              </a:rPr>
              <a:t>stri</a:t>
            </a:r>
            <a:r>
              <a:rPr sz="1800" b="1" spc="-55" dirty="0">
                <a:latin typeface="Times New Roman"/>
                <a:cs typeface="Times New Roman"/>
              </a:rPr>
              <a:t>n</a:t>
            </a:r>
            <a:r>
              <a:rPr sz="1800" b="1" spc="7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4937" y="1781047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Times New Roman"/>
                <a:cs typeface="Times New Roman"/>
              </a:rPr>
              <a:t>name;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" y="2062733"/>
            <a:ext cx="9145270" cy="858519"/>
          </a:xfrm>
          <a:custGeom>
            <a:avLst/>
            <a:gdLst/>
            <a:ahLst/>
            <a:cxnLst/>
            <a:rect l="l" t="t" r="r" b="b"/>
            <a:pathLst>
              <a:path w="9145270" h="858519">
                <a:moveTo>
                  <a:pt x="9144762" y="858011"/>
                </a:moveTo>
                <a:lnTo>
                  <a:pt x="9144762" y="0"/>
                </a:lnTo>
                <a:lnTo>
                  <a:pt x="0" y="0"/>
                </a:lnTo>
                <a:lnTo>
                  <a:pt x="0" y="858012"/>
                </a:lnTo>
                <a:lnTo>
                  <a:pt x="9144762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2431" y="2055367"/>
            <a:ext cx="2821940" cy="395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0"/>
              </a:spcBef>
              <a:tabLst>
                <a:tab pos="1774825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string	</a:t>
            </a:r>
            <a:r>
              <a:rPr sz="1800" i="1" spc="-190" dirty="0">
                <a:latin typeface="Times New Roman"/>
                <a:cs typeface="Times New Roman"/>
              </a:rPr>
              <a:t>address: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spc="-55" dirty="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0" dirty="0">
                <a:latin typeface="Times New Roman"/>
                <a:cs typeface="Times New Roman"/>
              </a:rPr>
              <a:t>class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204" dirty="0">
                <a:latin typeface="Times New Roman"/>
                <a:cs typeface="Times New Roman"/>
              </a:rPr>
              <a:t>custome</a:t>
            </a:r>
            <a:r>
              <a:rPr sz="1800" i="1" spc="-165" dirty="0">
                <a:latin typeface="Times New Roman"/>
                <a:cs typeface="Times New Roman"/>
              </a:rPr>
              <a:t>r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5" dirty="0">
                <a:latin typeface="Times New Roman"/>
                <a:cs typeface="Times New Roman"/>
              </a:rPr>
              <a:t>a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i="1" spc="-200" dirty="0">
                <a:latin typeface="Times New Roman"/>
                <a:cs typeface="Times New Roman"/>
              </a:rPr>
              <a:t>perso</a:t>
            </a:r>
            <a:r>
              <a:rPr sz="1800" i="1" spc="-215" dirty="0">
                <a:latin typeface="Times New Roman"/>
                <a:cs typeface="Times New Roman"/>
              </a:rPr>
              <a:t>n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int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165" dirty="0">
                <a:latin typeface="Times New Roman"/>
                <a:cs typeface="Times New Roman"/>
              </a:rPr>
              <a:t>credit-rating;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spc="-55" dirty="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0" dirty="0">
                <a:latin typeface="Times New Roman"/>
                <a:cs typeface="Times New Roman"/>
              </a:rPr>
              <a:t>class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200" dirty="0">
                <a:latin typeface="Times New Roman"/>
                <a:cs typeface="Times New Roman"/>
              </a:rPr>
              <a:t>empl</a:t>
            </a:r>
            <a:r>
              <a:rPr sz="1800" i="1" spc="-229" dirty="0">
                <a:latin typeface="Times New Roman"/>
                <a:cs typeface="Times New Roman"/>
              </a:rPr>
              <a:t>oy</a:t>
            </a:r>
            <a:r>
              <a:rPr sz="1800" i="1" spc="-275" dirty="0">
                <a:latin typeface="Times New Roman"/>
                <a:cs typeface="Times New Roman"/>
              </a:rPr>
              <a:t>ee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5" dirty="0">
                <a:latin typeface="Times New Roman"/>
                <a:cs typeface="Times New Roman"/>
              </a:rPr>
              <a:t>a </a:t>
            </a:r>
            <a:r>
              <a:rPr sz="1800" i="1" spc="-200" dirty="0">
                <a:latin typeface="Times New Roman"/>
                <a:cs typeface="Times New Roman"/>
              </a:rPr>
              <a:t>perso</a:t>
            </a:r>
            <a:r>
              <a:rPr sz="1800" i="1" spc="-215" dirty="0">
                <a:latin typeface="Times New Roman"/>
                <a:cs typeface="Times New Roman"/>
              </a:rPr>
              <a:t>n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date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i="1" spc="-150" dirty="0">
                <a:latin typeface="Times New Roman"/>
                <a:cs typeface="Times New Roman"/>
              </a:rPr>
              <a:t>start-date;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int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salary;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spc="-55" dirty="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40" dirty="0">
                <a:latin typeface="Times New Roman"/>
                <a:cs typeface="Times New Roman"/>
              </a:rPr>
              <a:t>c</a:t>
            </a:r>
            <a:r>
              <a:rPr sz="1800" b="1" spc="-40" dirty="0">
                <a:latin typeface="Times New Roman"/>
                <a:cs typeface="Times New Roman"/>
              </a:rPr>
              <a:t>l</a:t>
            </a:r>
            <a:r>
              <a:rPr sz="1800" b="1" spc="20" dirty="0">
                <a:latin typeface="Times New Roman"/>
                <a:cs typeface="Times New Roman"/>
              </a:rPr>
              <a:t>ass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i="1" spc="-270" dirty="0">
                <a:latin typeface="Times New Roman"/>
                <a:cs typeface="Times New Roman"/>
              </a:rPr>
              <a:t>o</a:t>
            </a:r>
            <a:r>
              <a:rPr sz="1800" i="1" spc="-60" dirty="0">
                <a:latin typeface="Times New Roman"/>
                <a:cs typeface="Times New Roman"/>
              </a:rPr>
              <a:t>f</a:t>
            </a:r>
            <a:r>
              <a:rPr sz="1800" i="1" spc="-110" dirty="0">
                <a:latin typeface="Times New Roman"/>
                <a:cs typeface="Times New Roman"/>
              </a:rPr>
              <a:t>f</a:t>
            </a:r>
            <a:r>
              <a:rPr sz="1800" i="1" spc="-90" dirty="0">
                <a:latin typeface="Times New Roman"/>
                <a:cs typeface="Times New Roman"/>
              </a:rPr>
              <a:t>i</a:t>
            </a:r>
            <a:r>
              <a:rPr sz="1800" i="1" spc="-265" dirty="0">
                <a:latin typeface="Times New Roman"/>
                <a:cs typeface="Times New Roman"/>
              </a:rPr>
              <a:t>ce</a:t>
            </a:r>
            <a:r>
              <a:rPr sz="1800" i="1" spc="-229" dirty="0">
                <a:latin typeface="Times New Roman"/>
                <a:cs typeface="Times New Roman"/>
              </a:rPr>
              <a:t>r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5" dirty="0">
                <a:latin typeface="Times New Roman"/>
                <a:cs typeface="Times New Roman"/>
              </a:rPr>
              <a:t>sa </a:t>
            </a:r>
            <a:r>
              <a:rPr sz="1800" i="1" spc="-220" dirty="0">
                <a:latin typeface="Times New Roman"/>
                <a:cs typeface="Times New Roman"/>
              </a:rPr>
              <a:t>em</a:t>
            </a:r>
            <a:r>
              <a:rPr sz="1800" i="1" spc="-195" dirty="0">
                <a:latin typeface="Times New Roman"/>
                <a:cs typeface="Times New Roman"/>
              </a:rPr>
              <a:t>p</a:t>
            </a:r>
            <a:r>
              <a:rPr sz="1800" i="1" spc="-110" dirty="0">
                <a:latin typeface="Times New Roman"/>
                <a:cs typeface="Times New Roman"/>
              </a:rPr>
              <a:t>l</a:t>
            </a:r>
            <a:r>
              <a:rPr sz="1800" i="1" spc="-295" dirty="0">
                <a:latin typeface="Times New Roman"/>
                <a:cs typeface="Times New Roman"/>
              </a:rPr>
              <a:t>o</a:t>
            </a:r>
            <a:r>
              <a:rPr sz="1800" i="1" spc="-229" dirty="0">
                <a:latin typeface="Times New Roman"/>
                <a:cs typeface="Times New Roman"/>
              </a:rPr>
              <a:t>y</a:t>
            </a:r>
            <a:r>
              <a:rPr sz="1800" i="1" spc="-280" dirty="0">
                <a:latin typeface="Times New Roman"/>
                <a:cs typeface="Times New Roman"/>
              </a:rPr>
              <a:t>e</a:t>
            </a:r>
            <a:r>
              <a:rPr sz="1800" i="1" spc="-275" dirty="0">
                <a:latin typeface="Times New Roman"/>
                <a:cs typeface="Times New Roman"/>
              </a:rPr>
              <a:t>e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int </a:t>
            </a:r>
            <a:r>
              <a:rPr sz="1800" i="1" spc="-170" dirty="0">
                <a:latin typeface="Times New Roman"/>
                <a:cs typeface="Times New Roman"/>
              </a:rPr>
              <a:t>office-number,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int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i="1" spc="-175" dirty="0">
                <a:latin typeface="Times New Roman"/>
                <a:cs typeface="Times New Roman"/>
              </a:rPr>
              <a:t>expense-account-number,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</a:pPr>
            <a:r>
              <a:rPr sz="1800" spc="-55" dirty="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700"/>
              </a:spcBef>
            </a:pPr>
            <a:r>
              <a:rPr sz="1800" spc="-6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25" dirty="0"/>
              <a:t>Original</a:t>
            </a:r>
            <a:r>
              <a:rPr spc="-30" dirty="0"/>
              <a:t> </a:t>
            </a:r>
            <a:r>
              <a:rPr spc="-45" dirty="0"/>
              <a:t>Slides:</a:t>
            </a:r>
          </a:p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15" dirty="0"/>
              <a:t> </a:t>
            </a:r>
            <a:r>
              <a:rPr spc="-25" dirty="0"/>
              <a:t>Silberschatz, </a:t>
            </a:r>
            <a:r>
              <a:rPr spc="10" dirty="0"/>
              <a:t>Korth</a:t>
            </a:r>
            <a:r>
              <a:rPr spc="-25" dirty="0"/>
              <a:t> </a:t>
            </a:r>
            <a:r>
              <a:rPr spc="-10" dirty="0"/>
              <a:t>and </a:t>
            </a:r>
            <a:r>
              <a:rPr spc="-20" dirty="0"/>
              <a:t>Sudarshan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5"/>
              </a:lnSpc>
            </a:pPr>
            <a:r>
              <a:rPr spc="5" dirty="0"/>
              <a:t>Intro</a:t>
            </a:r>
            <a:r>
              <a:rPr spc="-25" dirty="0"/>
              <a:t> </a:t>
            </a:r>
            <a:r>
              <a:rPr spc="10" dirty="0"/>
              <a:t>to</a:t>
            </a:r>
            <a:r>
              <a:rPr spc="-15" dirty="0"/>
              <a:t> </a:t>
            </a:r>
            <a:r>
              <a:rPr spc="-5" dirty="0"/>
              <a:t>DB</a:t>
            </a:r>
            <a:r>
              <a:rPr spc="225" dirty="0"/>
              <a:t> </a:t>
            </a:r>
            <a:r>
              <a:rPr spc="-40" dirty="0"/>
              <a:t>(2008-1)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Copyright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</a:t>
            </a:r>
            <a:r>
              <a:rPr spc="-5" dirty="0"/>
              <a:t> </a:t>
            </a:r>
            <a:r>
              <a:rPr spc="-35" dirty="0"/>
              <a:t>2006</a:t>
            </a:r>
            <a:r>
              <a:rPr spc="20" dirty="0"/>
              <a:t> </a:t>
            </a:r>
            <a:r>
              <a:rPr spc="-20" dirty="0"/>
              <a:t>-</a:t>
            </a:r>
            <a:r>
              <a:rPr dirty="0"/>
              <a:t> </a:t>
            </a:r>
            <a:r>
              <a:rPr spc="-35" dirty="0"/>
              <a:t>2008</a:t>
            </a:r>
            <a:r>
              <a:rPr spc="25" dirty="0"/>
              <a:t> </a:t>
            </a:r>
            <a:r>
              <a:rPr spc="-40" dirty="0"/>
              <a:t>by</a:t>
            </a:r>
            <a:r>
              <a:rPr spc="-10" dirty="0"/>
              <a:t> </a:t>
            </a:r>
            <a:r>
              <a:rPr spc="-50" dirty="0"/>
              <a:t>S.-g.</a:t>
            </a:r>
            <a:r>
              <a:rPr dirty="0"/>
              <a:t> </a:t>
            </a:r>
            <a:r>
              <a:rPr spc="-35" dirty="0"/>
              <a:t>Lee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Chap</a:t>
            </a:r>
            <a:r>
              <a:rPr spc="-20" dirty="0"/>
              <a:t> </a:t>
            </a:r>
            <a:r>
              <a:rPr spc="-35" dirty="0"/>
              <a:t>9</a:t>
            </a:r>
            <a:r>
              <a:rPr spc="-20" dirty="0"/>
              <a:t> - </a:t>
            </a:r>
            <a:fld id="{81D60167-4931-47E6-BA6A-407CBD079E47}" type="slidenum">
              <a:rPr spc="-35" dirty="0"/>
              <a:t>9</a:t>
            </a:fld>
            <a:endParaRPr spc="-35" dirty="0"/>
          </a:p>
        </p:txBody>
      </p:sp>
      <p:sp>
        <p:nvSpPr>
          <p:cNvPr id="7" name="object 7"/>
          <p:cNvSpPr txBox="1"/>
          <p:nvPr/>
        </p:nvSpPr>
        <p:spPr>
          <a:xfrm>
            <a:off x="2238127" y="5904237"/>
            <a:ext cx="7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127" y="6048255"/>
            <a:ext cx="7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2897</Words>
  <Application>Microsoft Office PowerPoint</Application>
  <PresentationFormat>Custom</PresentationFormat>
  <Paragraphs>514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Chapter 9: Object-Based Databases</vt:lpstr>
      <vt:lpstr>Need for Complex Data Types</vt:lpstr>
      <vt:lpstr>Object Structure</vt:lpstr>
      <vt:lpstr>Class Definition Example</vt:lpstr>
      <vt:lpstr>Object Classes</vt:lpstr>
      <vt:lpstr>Inheritance</vt:lpstr>
      <vt:lpstr>Inheritance (Cont.)</vt:lpstr>
      <vt:lpstr>Class Hierarchy Definition</vt:lpstr>
      <vt:lpstr>PowerPoint Presentation</vt:lpstr>
      <vt:lpstr>Multiple Inheritance</vt:lpstr>
      <vt:lpstr>Object Identity</vt:lpstr>
      <vt:lpstr>Object Identifiers</vt:lpstr>
      <vt:lpstr>Object-Relational Model</vt:lpstr>
      <vt:lpstr>Example of a Nested Relation</vt:lpstr>
      <vt:lpstr>1NF Version of Nested Relation</vt:lpstr>
      <vt:lpstr>Decomposition</vt:lpstr>
      <vt:lpstr>Complex Types and SQL:1999</vt:lpstr>
      <vt:lpstr>Structured Types and Inheritance in SQL</vt:lpstr>
      <vt:lpstr>Structured Types (cont.)</vt:lpstr>
      <vt:lpstr>Methods</vt:lpstr>
      <vt:lpstr>Inheritance</vt:lpstr>
      <vt:lpstr>Multiple Inheritance</vt:lpstr>
      <vt:lpstr>Object-Identity and Reference Types</vt:lpstr>
      <vt:lpstr>Initializing Reference-Typed Values</vt:lpstr>
      <vt:lpstr>Path Expressions</vt:lpstr>
      <vt:lpstr>Collection-Valued Attributes</vt:lpstr>
      <vt:lpstr>Collection Valued Attributes (Cont.)</vt:lpstr>
      <vt:lpstr>Unnesting</vt:lpstr>
      <vt:lpstr>Nesting</vt:lpstr>
      <vt:lpstr>Nesting (Cont.)</vt:lpstr>
      <vt:lpstr>Nesting &amp; Unnesting</vt:lpstr>
      <vt:lpstr>Object-Oriented Languages</vt:lpstr>
      <vt:lpstr>Persistent Programming Languages</vt:lpstr>
      <vt:lpstr>OO vs 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09.pptx</dc:title>
  <dc:creator>jonghm</dc:creator>
  <cp:lastModifiedBy>Vinay Maddiralla</cp:lastModifiedBy>
  <cp:revision>2</cp:revision>
  <dcterms:created xsi:type="dcterms:W3CDTF">2023-01-09T06:18:42Z</dcterms:created>
  <dcterms:modified xsi:type="dcterms:W3CDTF">2023-01-09T10:24:55Z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2008-04-14T00:00:00Z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2023-01-09T00:00:00Z</vt:filetime>
  </property>
</Properties>
</file>