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D00-3CDD-4345-9BDC-C1EE79B5686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5E3B-F7B0-482F-AC57-3ACD25742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54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D00-3CDD-4345-9BDC-C1EE79B5686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5E3B-F7B0-482F-AC57-3ACD25742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17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D00-3CDD-4345-9BDC-C1EE79B5686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5E3B-F7B0-482F-AC57-3ACD25742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4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D00-3CDD-4345-9BDC-C1EE79B5686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5E3B-F7B0-482F-AC57-3ACD25742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0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D00-3CDD-4345-9BDC-C1EE79B5686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5E3B-F7B0-482F-AC57-3ACD25742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33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D00-3CDD-4345-9BDC-C1EE79B5686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5E3B-F7B0-482F-AC57-3ACD25742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7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D00-3CDD-4345-9BDC-C1EE79B5686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5E3B-F7B0-482F-AC57-3ACD25742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79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D00-3CDD-4345-9BDC-C1EE79B5686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5E3B-F7B0-482F-AC57-3ACD25742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85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D00-3CDD-4345-9BDC-C1EE79B5686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5E3B-F7B0-482F-AC57-3ACD25742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4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D00-3CDD-4345-9BDC-C1EE79B5686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5E3B-F7B0-482F-AC57-3ACD25742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4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D00-3CDD-4345-9BDC-C1EE79B5686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5E3B-F7B0-482F-AC57-3ACD25742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5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FD00-3CDD-4345-9BDC-C1EE79B5686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C5E3B-F7B0-482F-AC57-3ACD25742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92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Module:6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Semi structured &amp; Unstructured data base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9953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166051" cy="557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21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58" y="548680"/>
            <a:ext cx="5852229" cy="595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24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Semi-Structured Data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collection of nodes (leaf or Interior)</a:t>
            </a:r>
          </a:p>
          <a:p>
            <a:r>
              <a:rPr lang="en-US" dirty="0" smtClean="0"/>
              <a:t>Leaf has data (atomic type- numbers and strings)</a:t>
            </a:r>
          </a:p>
          <a:p>
            <a:r>
              <a:rPr lang="en-US" dirty="0" smtClean="0"/>
              <a:t>Interior- Arcs with </a:t>
            </a:r>
            <a:r>
              <a:rPr lang="en-US" dirty="0" err="1" smtClean="0"/>
              <a:t>lables</a:t>
            </a:r>
            <a:endParaRPr lang="en-US" dirty="0"/>
          </a:p>
          <a:p>
            <a:r>
              <a:rPr lang="en-US" dirty="0" smtClean="0"/>
              <a:t>Root node has no incoming arcs(interior node)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84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18" y="11015"/>
            <a:ext cx="8229600" cy="625402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Company(&amp;1)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Department(&amp;2)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(&amp;7)"Estate"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Manager &amp;3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empl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(&amp;3)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name (&amp;8)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(&amp;17) "John"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(&amp;18) "Smith"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managerOf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&amp;2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empl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(&amp;4)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name (&amp;9) "James Borg"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salary (&amp;10) 60000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manages &amp;5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manages &amp;6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project (&amp;5)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(&amp;11) "Reorganization"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type (&amp;12) "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Inhouse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monthlyCost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(&amp;13) 4000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managedBy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&amp;4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project(&amp;6)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(&amp;14) "Computerization"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type (&amp;15) 1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annualCost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(&amp;16) 40000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managedBy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&amp;4</a:t>
            </a:r>
          </a:p>
        </p:txBody>
      </p:sp>
    </p:spTree>
    <p:extLst>
      <p:ext uri="{BB962C8B-B14F-4D97-AF65-F5344CB8AC3E}">
        <p14:creationId xmlns:p14="http://schemas.microsoft.com/office/powerpoint/2010/main" val="127361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Graphical representation of </a:t>
            </a:r>
            <a:r>
              <a:rPr lang="en-US" sz="3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semistructured</a:t>
            </a: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 data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2915816" y="1600200"/>
            <a:ext cx="1407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Company</a:t>
            </a:r>
            <a:endParaRPr lang="en-US" sz="16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4296"/>
            <a:ext cx="7627937" cy="422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410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 Exchange Model (OEM)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One of the proposed models for </a:t>
            </a:r>
            <a:r>
              <a:rPr lang="en-US" sz="2800" dirty="0" err="1"/>
              <a:t>semistructured</a:t>
            </a:r>
            <a:r>
              <a:rPr lang="en-US" sz="2800" dirty="0"/>
              <a:t> data is the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 Object Exchange Model (OEM)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OEM is a nested object model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Data in OEM is schema-less and self-describing, and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 can be thought of as a labeled directed graph where the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 nodes are </a:t>
            </a:r>
            <a:r>
              <a:rPr lang="en-US" sz="2800" i="1" dirty="0"/>
              <a:t>objects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24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OEM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 OEM object consists of </a:t>
            </a:r>
          </a:p>
          <a:p>
            <a:r>
              <a:rPr lang="en-US" sz="2800" dirty="0"/>
              <a:t>a unique object identifier, </a:t>
            </a:r>
          </a:p>
          <a:p>
            <a:r>
              <a:rPr lang="en-US" sz="2800" dirty="0"/>
              <a:t>a descriptive textual label, </a:t>
            </a:r>
          </a:p>
          <a:p>
            <a:r>
              <a:rPr lang="en-US" sz="2800" dirty="0"/>
              <a:t>a type and </a:t>
            </a:r>
          </a:p>
          <a:p>
            <a:r>
              <a:rPr lang="en-US" sz="2800" dirty="0"/>
              <a:t>a value</a:t>
            </a:r>
          </a:p>
        </p:txBody>
      </p:sp>
    </p:spTree>
    <p:extLst>
      <p:ext uri="{BB962C8B-B14F-4D97-AF65-F5344CB8AC3E}">
        <p14:creationId xmlns:p14="http://schemas.microsoft.com/office/powerpoint/2010/main" val="102063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OEM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Objects are decomposed into atomic and complex.</a:t>
            </a:r>
          </a:p>
          <a:p>
            <a:r>
              <a:rPr lang="en-US" sz="2800" dirty="0"/>
              <a:t>An </a:t>
            </a:r>
            <a:r>
              <a:rPr lang="en-US" sz="2800" i="1" dirty="0"/>
              <a:t>atomic object </a:t>
            </a:r>
            <a:r>
              <a:rPr lang="en-US" sz="2800" dirty="0"/>
              <a:t>contains a value for a base type.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Examples of OEM objects</a:t>
            </a:r>
          </a:p>
          <a:p>
            <a:pPr lvl="1"/>
            <a:r>
              <a:rPr lang="en-US" sz="2400" dirty="0"/>
              <a:t>{</a:t>
            </a:r>
            <a:r>
              <a:rPr lang="en-US" sz="2400" dirty="0" err="1"/>
              <a:t>empl</a:t>
            </a:r>
            <a:r>
              <a:rPr lang="en-US" sz="2400" dirty="0"/>
              <a:t>, &amp;4, set, {&amp;5, &amp;6}}</a:t>
            </a:r>
          </a:p>
          <a:p>
            <a:pPr lvl="1"/>
            <a:r>
              <a:rPr lang="en-US" sz="2400" dirty="0"/>
              <a:t>{name, &amp;9, string, “James Borg”}</a:t>
            </a:r>
          </a:p>
          <a:p>
            <a:pPr lvl="1"/>
            <a:r>
              <a:rPr lang="en-US" sz="2400" dirty="0"/>
              <a:t>{salary, &amp;10, decimal, 60000}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4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Lore (Lightweight Object Repository) is a multi-user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DBMS based on OEM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Lore has been modified to handle XML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 err="1"/>
              <a:t>Lorel</a:t>
            </a:r>
            <a:r>
              <a:rPr lang="en-US" sz="2800" dirty="0"/>
              <a:t> (Lore Language) is a query language for Lore.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 err="1"/>
              <a:t>Lorel</a:t>
            </a:r>
            <a:r>
              <a:rPr lang="en-US" sz="2800" dirty="0"/>
              <a:t> supports </a:t>
            </a:r>
            <a:r>
              <a:rPr lang="en-US" sz="2800" i="1" dirty="0"/>
              <a:t>path expression </a:t>
            </a:r>
            <a:r>
              <a:rPr lang="en-US" sz="2800" dirty="0"/>
              <a:t>to answer query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e.g. </a:t>
            </a:r>
            <a:r>
              <a:rPr lang="en-US" sz="2800" dirty="0" err="1"/>
              <a:t>company.department.dname</a:t>
            </a:r>
            <a:r>
              <a:rPr lang="en-US" sz="2800" dirty="0"/>
              <a:t> is a path expression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Lore &amp; </a:t>
            </a:r>
            <a:r>
              <a:rPr lang="en-US" sz="3200" dirty="0" err="1"/>
              <a:t>Lorel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111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 err="1"/>
              <a:t>Lorel</a:t>
            </a:r>
            <a:r>
              <a:rPr lang="en-US" sz="2800" dirty="0"/>
              <a:t> is similar to SQL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Find all employees with salary higher than 40000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Select </a:t>
            </a:r>
            <a:r>
              <a:rPr lang="en-US" sz="2800" dirty="0" err="1"/>
              <a:t>company.employee</a:t>
            </a:r>
            <a:r>
              <a:rPr lang="en-US" sz="2800" dirty="0"/>
              <a:t> where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                           </a:t>
            </a:r>
            <a:r>
              <a:rPr lang="en-US" sz="2800" dirty="0" err="1"/>
              <a:t>company.employee.salary</a:t>
            </a:r>
            <a:r>
              <a:rPr lang="en-US" sz="2800" dirty="0"/>
              <a:t> &gt; 40000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Find out name of employees and their department name with salary higher than 40000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Select company.employee.name,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                      </a:t>
            </a:r>
            <a:r>
              <a:rPr lang="en-US" sz="2800" dirty="0" err="1"/>
              <a:t>company.department.dname</a:t>
            </a:r>
            <a:r>
              <a:rPr lang="en-US" sz="2800" dirty="0"/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                                      where </a:t>
            </a:r>
            <a:r>
              <a:rPr lang="en-US" sz="2800" dirty="0" err="1"/>
              <a:t>company.employee.salary</a:t>
            </a:r>
            <a:r>
              <a:rPr lang="en-US" sz="2800" dirty="0"/>
              <a:t> &gt; 40000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Lorel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530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Known facts that can be recorded and have an implicit meaning</a:t>
            </a:r>
          </a:p>
          <a:p>
            <a:r>
              <a:rPr lang="en-US" dirty="0" smtClean="0"/>
              <a:t>Descriptions, observations  and numbers used in decision making.</a:t>
            </a:r>
          </a:p>
          <a:p>
            <a:endParaRPr lang="en-US" dirty="0"/>
          </a:p>
          <a:p>
            <a:r>
              <a:rPr lang="en-US" dirty="0" smtClean="0"/>
              <a:t>Big data- deals with large amount of data</a:t>
            </a:r>
          </a:p>
          <a:p>
            <a:r>
              <a:rPr lang="en-US" dirty="0" smtClean="0"/>
              <a:t>Structured</a:t>
            </a:r>
          </a:p>
          <a:p>
            <a:r>
              <a:rPr lang="en-US" dirty="0" smtClean="0"/>
              <a:t>Semi structured</a:t>
            </a:r>
          </a:p>
          <a:p>
            <a:r>
              <a:rPr lang="en-US" dirty="0" smtClean="0"/>
              <a:t>Unstructured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982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XML (</a:t>
            </a:r>
            <a:r>
              <a:rPr lang="en-US" sz="2800" dirty="0" err="1"/>
              <a:t>eXtensible</a:t>
            </a:r>
            <a:r>
              <a:rPr lang="en-US" sz="2800" dirty="0"/>
              <a:t> Markup Language) is a markup language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that allows its designers to create their own tags.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XML is a restricted version of SGML (Standard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 generalized markup Language).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XML is less complex than SGML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XML can store and manage semi-structured data.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XML data may or may not have schema.</a:t>
            </a:r>
          </a:p>
        </p:txBody>
      </p:sp>
    </p:spTree>
    <p:extLst>
      <p:ext uri="{BB962C8B-B14F-4D97-AF65-F5344CB8AC3E}">
        <p14:creationId xmlns:p14="http://schemas.microsoft.com/office/powerpoint/2010/main" val="361602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</a:t>
            </a:r>
          </a:p>
          <a:p>
            <a:r>
              <a:rPr lang="en-US" dirty="0"/>
              <a:t>Platform and vendor independent</a:t>
            </a:r>
          </a:p>
          <a:p>
            <a:r>
              <a:rPr lang="en-US" dirty="0"/>
              <a:t>Extensible</a:t>
            </a:r>
          </a:p>
          <a:p>
            <a:r>
              <a:rPr lang="en-US" dirty="0"/>
              <a:t>Reuse</a:t>
            </a:r>
          </a:p>
          <a:p>
            <a:r>
              <a:rPr lang="en-US" dirty="0"/>
              <a:t>Separation of content and presentation</a:t>
            </a:r>
          </a:p>
          <a:p>
            <a:r>
              <a:rPr lang="en-US" dirty="0"/>
              <a:t>Improved load balancing</a:t>
            </a:r>
          </a:p>
          <a:p>
            <a:r>
              <a:rPr lang="en-US" dirty="0"/>
              <a:t>Support for integration of data from various sources</a:t>
            </a:r>
          </a:p>
          <a:p>
            <a:r>
              <a:rPr lang="en-US" dirty="0"/>
              <a:t>Ability to describe data from a variety of applications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Advantages of XML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80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Overview of XML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XML declarations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Elements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Attributes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Entity references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Comments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CDATA section &amp; processing instructions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Ordering</a:t>
            </a:r>
          </a:p>
        </p:txBody>
      </p:sp>
    </p:spTree>
    <p:extLst>
      <p:ext uri="{BB962C8B-B14F-4D97-AF65-F5344CB8AC3E}">
        <p14:creationId xmlns:p14="http://schemas.microsoft.com/office/powerpoint/2010/main" val="277882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91F2CA4D-9DA4-B701-B42C-F9DEBF3B9D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2789" y="620688"/>
            <a:ext cx="5738422" cy="55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7870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872BF81-ADD9-D3BC-2F38-498BA718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XML Declaration  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xmlns="" id="{A82A2996-E00F-866F-F961-17C6E8753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28" y="1484784"/>
            <a:ext cx="4894651" cy="1512168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EDD791F0-F9C3-BEDF-801C-AA2BA2E5C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052418"/>
              </p:ext>
            </p:extLst>
          </p:nvPr>
        </p:nvGraphicFramePr>
        <p:xfrm>
          <a:off x="755576" y="3212976"/>
          <a:ext cx="8077200" cy="341770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3871885214"/>
                    </a:ext>
                  </a:extLst>
                </a:gridCol>
                <a:gridCol w="2112523">
                  <a:extLst>
                    <a:ext uri="{9D8B030D-6E8A-4147-A177-3AD203B41FA5}">
                      <a16:colId xmlns:a16="http://schemas.microsoft.com/office/drawing/2014/main" xmlns="" val="3071917835"/>
                    </a:ext>
                  </a:extLst>
                </a:gridCol>
                <a:gridCol w="4897877">
                  <a:extLst>
                    <a:ext uri="{9D8B030D-6E8A-4147-A177-3AD203B41FA5}">
                      <a16:colId xmlns:a16="http://schemas.microsoft.com/office/drawing/2014/main" xmlns="" val="1897184113"/>
                    </a:ext>
                  </a:extLst>
                </a:gridCol>
              </a:tblGrid>
              <a:tr h="31196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Parameter_value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Parameter_description</a:t>
                      </a: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1551242"/>
                  </a:ext>
                </a:extLst>
              </a:tr>
              <a:tr h="439586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version of the XML standard used.</a:t>
                      </a: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3204671"/>
                  </a:ext>
                </a:extLst>
              </a:tr>
              <a:tr h="121832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Encoding</a:t>
                      </a: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UTF-8, UTF-16, ISO-10646-UCS-2, ISO-10646-UCS-4, ISO-8859-1 to ISO-8859-9, ISO-2022-JP,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Shift_JIS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EUC-JP</a:t>
                      </a: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the character encoding used in the document. UTF-8 is the default encoding used.</a:t>
                      </a: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94062337"/>
                  </a:ext>
                </a:extLst>
              </a:tr>
              <a:tr h="1447833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Standalone</a:t>
                      </a: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or no</a:t>
                      </a: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informs the parser whether the document relies on the information from an external source, such as external document type definition (DTD), for its content. The default value is set to 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Setting it to </a:t>
                      </a:r>
                      <a:r>
                        <a:rPr lang="en-US" sz="14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tells the processor there are no external declarations required for parsing the document.</a:t>
                      </a:r>
                    </a:p>
                  </a:txBody>
                  <a:tcPr marL="33776" marR="33776" marT="33776" marB="33776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719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13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 XML 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491490"/>
            <a:ext cx="6054706" cy="5909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&lt;?xml version = "1.0" encoding = "UTF-8“ standalone = 'no"?&gt;</a:t>
            </a:r>
          </a:p>
          <a:p>
            <a:r>
              <a:rPr lang="en-US" b="1" dirty="0"/>
              <a:t>&lt;?xml </a:t>
            </a:r>
            <a:r>
              <a:rPr lang="en-US" b="1" dirty="0" err="1"/>
              <a:t>stylesheet</a:t>
            </a:r>
            <a:r>
              <a:rPr lang="en-US" b="1" dirty="0"/>
              <a:t> type ="text/</a:t>
            </a:r>
            <a:r>
              <a:rPr lang="en-US" b="1" dirty="0" err="1"/>
              <a:t>xsl</a:t>
            </a:r>
            <a:r>
              <a:rPr lang="en-US" b="1" dirty="0"/>
              <a:t>" </a:t>
            </a:r>
            <a:r>
              <a:rPr lang="en-US" b="1" dirty="0" err="1"/>
              <a:t>href</a:t>
            </a:r>
            <a:r>
              <a:rPr lang="en-US" b="1" dirty="0"/>
              <a:t> = "empl_list.xsl"?&gt;</a:t>
            </a:r>
          </a:p>
          <a:p>
            <a:r>
              <a:rPr lang="en-US" b="1" dirty="0"/>
              <a:t>&lt;!</a:t>
            </a:r>
            <a:r>
              <a:rPr lang="en-US" b="1" dirty="0" err="1"/>
              <a:t>doctype</a:t>
            </a:r>
            <a:r>
              <a:rPr lang="en-US" b="1" dirty="0"/>
              <a:t> </a:t>
            </a:r>
            <a:r>
              <a:rPr lang="en-US" b="1" dirty="0" err="1"/>
              <a:t>empllist</a:t>
            </a:r>
            <a:r>
              <a:rPr lang="en-US" b="1" dirty="0"/>
              <a:t> system "empl_list.dtd"&gt;</a:t>
            </a:r>
          </a:p>
          <a:p>
            <a:r>
              <a:rPr lang="en-US" dirty="0"/>
              <a:t>&lt;</a:t>
            </a:r>
            <a:r>
              <a:rPr lang="en-US" dirty="0" err="1"/>
              <a:t>empllist</a:t>
            </a:r>
            <a:r>
              <a:rPr lang="en-US" dirty="0"/>
              <a:t>&gt;</a:t>
            </a:r>
          </a:p>
          <a:p>
            <a:r>
              <a:rPr lang="en-US" dirty="0"/>
              <a:t>   &lt;</a:t>
            </a:r>
            <a:r>
              <a:rPr lang="en-US" dirty="0" err="1"/>
              <a:t>empl</a:t>
            </a:r>
            <a:r>
              <a:rPr lang="en-US" dirty="0"/>
              <a:t> </a:t>
            </a:r>
            <a:r>
              <a:rPr lang="en-US" dirty="0" err="1"/>
              <a:t>dno</a:t>
            </a:r>
            <a:r>
              <a:rPr lang="en-US" dirty="0"/>
              <a:t> = "5"&gt;</a:t>
            </a:r>
          </a:p>
          <a:p>
            <a:r>
              <a:rPr lang="en-US" dirty="0"/>
              <a:t>	&lt;</a:t>
            </a:r>
            <a:r>
              <a:rPr lang="en-US" dirty="0" err="1"/>
              <a:t>ssn</a:t>
            </a:r>
            <a:r>
              <a:rPr lang="en-US" dirty="0"/>
              <a:t>&gt;123456789&lt;/</a:t>
            </a:r>
            <a:r>
              <a:rPr lang="en-US" dirty="0" err="1"/>
              <a:t>ssn</a:t>
            </a:r>
            <a:r>
              <a:rPr lang="en-US" dirty="0"/>
              <a:t>&gt;</a:t>
            </a:r>
          </a:p>
          <a:p>
            <a:r>
              <a:rPr lang="en-US" dirty="0"/>
              <a:t>	&lt;name&gt;</a:t>
            </a:r>
          </a:p>
          <a:p>
            <a:r>
              <a:rPr lang="en-US" dirty="0"/>
              <a:t>	   &lt;</a:t>
            </a:r>
            <a:r>
              <a:rPr lang="en-US" dirty="0" err="1"/>
              <a:t>fname</a:t>
            </a:r>
            <a:r>
              <a:rPr lang="en-US" dirty="0"/>
              <a:t>&gt; John &lt;/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r>
              <a:rPr lang="en-US" dirty="0"/>
              <a:t>	   &lt;</a:t>
            </a:r>
            <a:r>
              <a:rPr lang="en-US" dirty="0" err="1"/>
              <a:t>lname</a:t>
            </a:r>
            <a:r>
              <a:rPr lang="en-US" dirty="0"/>
              <a:t>&gt; Smith &lt;/</a:t>
            </a:r>
            <a:r>
              <a:rPr lang="en-US" dirty="0" err="1"/>
              <a:t>lname</a:t>
            </a:r>
            <a:r>
              <a:rPr lang="en-US" dirty="0"/>
              <a:t>&gt;</a:t>
            </a:r>
          </a:p>
          <a:p>
            <a:r>
              <a:rPr lang="en-US" dirty="0"/>
              <a:t>	&lt;/name&gt;</a:t>
            </a:r>
          </a:p>
          <a:p>
            <a:r>
              <a:rPr lang="en-US" dirty="0"/>
              <a:t>	&lt;dob&gt;01-jan-1990&lt;/dob&gt;</a:t>
            </a:r>
          </a:p>
          <a:p>
            <a:r>
              <a:rPr lang="en-US" dirty="0"/>
              <a:t>	&lt;salary&gt;60000&lt;/salary&gt;</a:t>
            </a:r>
          </a:p>
          <a:p>
            <a:r>
              <a:rPr lang="en-US" dirty="0"/>
              <a:t>   &lt;/</a:t>
            </a:r>
            <a:r>
              <a:rPr lang="en-US" dirty="0" err="1"/>
              <a:t>empl</a:t>
            </a:r>
            <a:r>
              <a:rPr lang="en-US" dirty="0"/>
              <a:t>&gt;</a:t>
            </a:r>
          </a:p>
          <a:p>
            <a:r>
              <a:rPr lang="en-US" dirty="0"/>
              <a:t>   &lt;</a:t>
            </a:r>
            <a:r>
              <a:rPr lang="en-US" dirty="0" err="1"/>
              <a:t>empl</a:t>
            </a:r>
            <a:r>
              <a:rPr lang="en-US" dirty="0"/>
              <a:t> </a:t>
            </a:r>
            <a:r>
              <a:rPr lang="en-US" dirty="0" err="1"/>
              <a:t>dno</a:t>
            </a:r>
            <a:r>
              <a:rPr lang="en-US" dirty="0"/>
              <a:t> = "1"&gt;</a:t>
            </a:r>
          </a:p>
          <a:p>
            <a:r>
              <a:rPr lang="en-US" dirty="0"/>
              <a:t>	&lt;</a:t>
            </a:r>
            <a:r>
              <a:rPr lang="en-US" dirty="0" err="1"/>
              <a:t>ssn</a:t>
            </a:r>
            <a:r>
              <a:rPr lang="en-US" dirty="0"/>
              <a:t>&gt;888665555&lt;/</a:t>
            </a:r>
            <a:r>
              <a:rPr lang="en-US" dirty="0" err="1"/>
              <a:t>ssn</a:t>
            </a:r>
            <a:r>
              <a:rPr lang="en-US" dirty="0"/>
              <a:t>&gt;</a:t>
            </a:r>
          </a:p>
          <a:p>
            <a:r>
              <a:rPr lang="en-US" dirty="0"/>
              <a:t>	&lt;name&gt;</a:t>
            </a:r>
          </a:p>
          <a:p>
            <a:r>
              <a:rPr lang="en-US" dirty="0"/>
              <a:t>	   James Borg</a:t>
            </a:r>
          </a:p>
          <a:p>
            <a:r>
              <a:rPr lang="en-US" dirty="0"/>
              <a:t>	&lt;/name&gt;</a:t>
            </a:r>
          </a:p>
          <a:p>
            <a:r>
              <a:rPr lang="en-US" dirty="0"/>
              <a:t>	&lt;salary&gt;80000&lt;/salary&gt;</a:t>
            </a:r>
          </a:p>
          <a:p>
            <a:r>
              <a:rPr lang="en-US" dirty="0"/>
              <a:t>   &lt;/</a:t>
            </a:r>
            <a:r>
              <a:rPr lang="en-US" dirty="0" err="1"/>
              <a:t>empl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empllist</a:t>
            </a:r>
            <a:r>
              <a:rPr lang="en-US" dirty="0"/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6876256" y="543580"/>
            <a:ext cx="226774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 XML document</a:t>
            </a:r>
          </a:p>
        </p:txBody>
      </p:sp>
    </p:spTree>
    <p:extLst>
      <p:ext uri="{BB962C8B-B14F-4D97-AF65-F5344CB8AC3E}">
        <p14:creationId xmlns:p14="http://schemas.microsoft.com/office/powerpoint/2010/main" val="321183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An XML document should start with the XML</a:t>
            </a:r>
          </a:p>
          <a:p>
            <a:pPr marL="0" indent="0">
              <a:buNone/>
            </a:pPr>
            <a:r>
              <a:rPr lang="en-US" sz="2800" dirty="0"/>
              <a:t>    declaration; for example, </a:t>
            </a:r>
          </a:p>
          <a:p>
            <a:pPr marL="0" indent="0">
              <a:buNone/>
            </a:pPr>
            <a:r>
              <a:rPr lang="en-US" sz="2800" dirty="0"/>
              <a:t>		&lt;?xml version = “1.0”?&gt;;</a:t>
            </a:r>
          </a:p>
          <a:p>
            <a:r>
              <a:rPr lang="en-US" sz="2800" dirty="0"/>
              <a:t>All elements must be contained within one root</a:t>
            </a:r>
          </a:p>
          <a:p>
            <a:pPr marL="0" indent="0">
              <a:buNone/>
            </a:pPr>
            <a:r>
              <a:rPr lang="en-US" sz="2800" dirty="0"/>
              <a:t>    element;</a:t>
            </a:r>
          </a:p>
          <a:p>
            <a:r>
              <a:rPr lang="en-US" sz="2800" dirty="0"/>
              <a:t>Elements must be nested in a tree structure</a:t>
            </a:r>
          </a:p>
          <a:p>
            <a:pPr marL="0" indent="0">
              <a:buNone/>
            </a:pPr>
            <a:r>
              <a:rPr lang="en-US" sz="2800" dirty="0"/>
              <a:t>    without any overlap;</a:t>
            </a:r>
          </a:p>
          <a:p>
            <a:r>
              <a:rPr lang="en-US" sz="2800" dirty="0"/>
              <a:t>All non-empty elements must have a start-tag</a:t>
            </a:r>
          </a:p>
          <a:p>
            <a:pPr marL="0" indent="0">
              <a:buNone/>
            </a:pPr>
            <a:r>
              <a:rPr lang="en-US" sz="2800" dirty="0"/>
              <a:t>    and an end-tag.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XML rules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052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Ordering of tags &amp; attributes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327848" y="1700808"/>
            <a:ext cx="3276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&lt;NAME&gt;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&lt;LNAME&gt;White&lt;/LNAME&gt; &lt;FNAME&gt;John&lt;/FNAME&gt;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&lt;/NAME&gt;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560" y="1700808"/>
            <a:ext cx="31641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&lt;NAME&gt; </a:t>
            </a:r>
          </a:p>
          <a:p>
            <a:r>
              <a:rPr lang="en-US" sz="2000" dirty="0"/>
              <a:t>&lt;FNAME&gt;John&lt;/FNAME&gt; &lt;LNAME&gt;White&lt;/LNAME&gt;</a:t>
            </a:r>
          </a:p>
          <a:p>
            <a:r>
              <a:rPr lang="en-US" sz="2000" dirty="0"/>
              <a:t>&lt;/NAME&gt;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2193617" y="3717032"/>
            <a:ext cx="502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&lt;NAME FNAME = "John" LNAME = "White"/&gt;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55776" y="4285049"/>
            <a:ext cx="4875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&lt;NAME LNAME = "White" FNAME = "John"/&gt;</a:t>
            </a:r>
          </a:p>
        </p:txBody>
      </p:sp>
    </p:spTree>
    <p:extLst>
      <p:ext uri="{BB962C8B-B14F-4D97-AF65-F5344CB8AC3E}">
        <p14:creationId xmlns:p14="http://schemas.microsoft.com/office/powerpoint/2010/main" val="387223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whose elements  are addressable for effective analysis</a:t>
            </a:r>
          </a:p>
          <a:p>
            <a:r>
              <a:rPr lang="en-US" dirty="0" smtClean="0"/>
              <a:t>Organized into a formatted repository that is typically a database</a:t>
            </a:r>
          </a:p>
          <a:p>
            <a:r>
              <a:rPr lang="en-US" dirty="0" smtClean="0"/>
              <a:t>Concerns all data which can be stored in database </a:t>
            </a:r>
          </a:p>
          <a:p>
            <a:r>
              <a:rPr lang="en-US" dirty="0" smtClean="0"/>
              <a:t>Concerns all data which can be stored in database SQL in a table with rows and </a:t>
            </a:r>
            <a:r>
              <a:rPr lang="en-US" dirty="0" err="1" smtClean="0"/>
              <a:t>coloumns</a:t>
            </a:r>
            <a:endParaRPr lang="en-US" dirty="0" smtClean="0"/>
          </a:p>
          <a:p>
            <a:r>
              <a:rPr lang="en-US" dirty="0" smtClean="0"/>
              <a:t>Have relational keys and can easily be mapped into pre-designed fields</a:t>
            </a:r>
          </a:p>
          <a:p>
            <a:r>
              <a:rPr lang="en-US" dirty="0" smtClean="0"/>
              <a:t>Example: relational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82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280"/>
            <a:ext cx="8360651" cy="6680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42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Semi-structured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that does not reside in a relational database</a:t>
            </a:r>
          </a:p>
          <a:p>
            <a:r>
              <a:rPr lang="en-US" dirty="0" smtClean="0"/>
              <a:t>Have some organizational properties that make it easier to analyze</a:t>
            </a:r>
          </a:p>
          <a:p>
            <a:r>
              <a:rPr lang="en-US" dirty="0" smtClean="0"/>
              <a:t>With some process, you can store them in the relational database</a:t>
            </a:r>
          </a:p>
          <a:p>
            <a:r>
              <a:rPr lang="en-US" dirty="0" smtClean="0"/>
              <a:t>Example: XML data, JavaScript Object Notation (JSON), HTML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54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8363797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34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Unstructured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which is not organized in a predefined manner</a:t>
            </a:r>
          </a:p>
          <a:p>
            <a:r>
              <a:rPr lang="en-US" dirty="0" smtClean="0"/>
              <a:t>Does not have a predefined data model</a:t>
            </a:r>
          </a:p>
          <a:p>
            <a:r>
              <a:rPr lang="en-US" dirty="0" smtClean="0"/>
              <a:t>Not a good fit for a mainstream relational database</a:t>
            </a:r>
          </a:p>
          <a:p>
            <a:r>
              <a:rPr lang="en-US" dirty="0" smtClean="0"/>
              <a:t>Used by organizations in a variety of business intelligence and analytics applications</a:t>
            </a:r>
          </a:p>
          <a:p>
            <a:r>
              <a:rPr lang="en-US" dirty="0" smtClean="0"/>
              <a:t>Example: word, </a:t>
            </a:r>
            <a:r>
              <a:rPr lang="en-US" dirty="0" err="1" smtClean="0"/>
              <a:t>pdf</a:t>
            </a:r>
            <a:r>
              <a:rPr lang="en-US" dirty="0" smtClean="0"/>
              <a:t>, text, media logs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83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910884" cy="276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20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9844EDC-80E7-956D-81DE-AA8C77515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836712"/>
            <a:ext cx="8276060" cy="5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0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807</Words>
  <Application>Microsoft Office PowerPoint</Application>
  <PresentationFormat>On-screen Show (4:3)</PresentationFormat>
  <Paragraphs>178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Module:6</vt:lpstr>
      <vt:lpstr>DATA</vt:lpstr>
      <vt:lpstr>Structured data</vt:lpstr>
      <vt:lpstr>PowerPoint Presentation</vt:lpstr>
      <vt:lpstr>Semi-structured data</vt:lpstr>
      <vt:lpstr>PowerPoint Presentation</vt:lpstr>
      <vt:lpstr>Unstructured data</vt:lpstr>
      <vt:lpstr>PowerPoint Presentation</vt:lpstr>
      <vt:lpstr>PowerPoint Presentation</vt:lpstr>
      <vt:lpstr>PowerPoint Presentation</vt:lpstr>
      <vt:lpstr>PowerPoint Presentation</vt:lpstr>
      <vt:lpstr>Semi-Structured Data model</vt:lpstr>
      <vt:lpstr>PowerPoint Presentation</vt:lpstr>
      <vt:lpstr>Graphical representation of semistructured data</vt:lpstr>
      <vt:lpstr>Object Exchange Model (OEM)</vt:lpstr>
      <vt:lpstr>OEM</vt:lpstr>
      <vt:lpstr>OEM</vt:lpstr>
      <vt:lpstr>Lore &amp; Lorel </vt:lpstr>
      <vt:lpstr>Lorel</vt:lpstr>
      <vt:lpstr>XML</vt:lpstr>
      <vt:lpstr>Advantages of XML</vt:lpstr>
      <vt:lpstr>Overview of XML</vt:lpstr>
      <vt:lpstr>PowerPoint Presentation</vt:lpstr>
      <vt:lpstr>XML Declaration  </vt:lpstr>
      <vt:lpstr>An XML document</vt:lpstr>
      <vt:lpstr>XML rules</vt:lpstr>
      <vt:lpstr>Ordering of tags &amp; attributes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Module:6</dc:title>
  <dc:creator>Vinay Maddiralla</dc:creator>
  <cp:lastModifiedBy>Vinay Maddiralla</cp:lastModifiedBy>
  <cp:revision>11</cp:revision>
  <dcterms:created xsi:type="dcterms:W3CDTF">2023-01-10T05:42:52Z</dcterms:created>
  <dcterms:modified xsi:type="dcterms:W3CDTF">2023-01-10T08:18:58Z</dcterms:modified>
</cp:coreProperties>
</file>