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270" r:id="rId3"/>
    <p:sldId id="360" r:id="rId4"/>
    <p:sldId id="272" r:id="rId5"/>
    <p:sldId id="271" r:id="rId6"/>
    <p:sldId id="337" r:id="rId7"/>
    <p:sldId id="338" r:id="rId8"/>
    <p:sldId id="341" r:id="rId9"/>
    <p:sldId id="339" r:id="rId10"/>
    <p:sldId id="340" r:id="rId11"/>
    <p:sldId id="282" r:id="rId12"/>
    <p:sldId id="361" r:id="rId13"/>
    <p:sldId id="283" r:id="rId14"/>
    <p:sldId id="284" r:id="rId15"/>
    <p:sldId id="362" r:id="rId16"/>
    <p:sldId id="363" r:id="rId17"/>
    <p:sldId id="285" r:id="rId18"/>
    <p:sldId id="287" r:id="rId19"/>
    <p:sldId id="286" r:id="rId20"/>
    <p:sldId id="288" r:id="rId21"/>
    <p:sldId id="291" r:id="rId22"/>
    <p:sldId id="364" r:id="rId23"/>
    <p:sldId id="365" r:id="rId24"/>
    <p:sldId id="366" r:id="rId25"/>
    <p:sldId id="367" r:id="rId26"/>
    <p:sldId id="368" r:id="rId27"/>
    <p:sldId id="295" r:id="rId28"/>
    <p:sldId id="294" r:id="rId29"/>
    <p:sldId id="297" r:id="rId30"/>
    <p:sldId id="296" r:id="rId31"/>
    <p:sldId id="298" r:id="rId32"/>
    <p:sldId id="342" r:id="rId33"/>
    <p:sldId id="301" r:id="rId34"/>
    <p:sldId id="320" r:id="rId35"/>
    <p:sldId id="299" r:id="rId36"/>
    <p:sldId id="318" r:id="rId37"/>
    <p:sldId id="300" r:id="rId38"/>
    <p:sldId id="319" r:id="rId39"/>
    <p:sldId id="344" r:id="rId40"/>
    <p:sldId id="345" r:id="rId41"/>
    <p:sldId id="346" r:id="rId42"/>
    <p:sldId id="347" r:id="rId43"/>
    <p:sldId id="348" r:id="rId44"/>
    <p:sldId id="349" r:id="rId45"/>
    <p:sldId id="351" r:id="rId46"/>
    <p:sldId id="359" r:id="rId47"/>
    <p:sldId id="378" r:id="rId48"/>
    <p:sldId id="379" r:id="rId49"/>
    <p:sldId id="380" r:id="rId50"/>
    <p:sldId id="369" r:id="rId51"/>
    <p:sldId id="311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13" r:id="rId61"/>
    <p:sldId id="326" r:id="rId62"/>
    <p:sldId id="312" r:id="rId63"/>
    <p:sldId id="322" r:id="rId64"/>
    <p:sldId id="314" r:id="rId65"/>
    <p:sldId id="315" r:id="rId66"/>
    <p:sldId id="316" r:id="rId67"/>
    <p:sldId id="323" r:id="rId68"/>
    <p:sldId id="324" r:id="rId69"/>
    <p:sldId id="325" r:id="rId70"/>
    <p:sldId id="327" r:id="rId71"/>
    <p:sldId id="335" r:id="rId72"/>
    <p:sldId id="336" r:id="rId73"/>
    <p:sldId id="328" r:id="rId74"/>
    <p:sldId id="357" r:id="rId75"/>
    <p:sldId id="330" r:id="rId76"/>
    <p:sldId id="331" r:id="rId77"/>
    <p:sldId id="332" r:id="rId78"/>
    <p:sldId id="333" r:id="rId79"/>
    <p:sldId id="352" r:id="rId80"/>
    <p:sldId id="353" r:id="rId81"/>
    <p:sldId id="354" r:id="rId82"/>
    <p:sldId id="355" r:id="rId83"/>
    <p:sldId id="356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4000" autoAdjust="0"/>
    <p:restoredTop sz="94660"/>
  </p:normalViewPr>
  <p:slideViewPr>
    <p:cSldViewPr>
      <p:cViewPr>
        <p:scale>
          <a:sx n="60" d="100"/>
          <a:sy n="60" d="100"/>
        </p:scale>
        <p:origin x="-234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B353B-459E-4E49-B95A-7CD7C3277D9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297AC-2079-4619-8CDF-54E60DB9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297AC-2079-4619-8CDF-54E60DB997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97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297AC-2079-4619-8CDF-54E60DB9977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5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92E4-0C57-4C06-8CB5-2A0E60DBC94F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4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5919-7A3A-4F04-9C08-60ABE2B877BF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97F-1C13-4C3A-940C-2D1DE8C4F87B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2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E014-D75D-4096-B322-6282997B772E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5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B7C9-5A46-43DE-9762-1120AC075230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E765-2BFB-487A-B13A-66EBE3F837EF}" type="datetime1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9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FAC8-C08A-4645-B673-ED95FC780793}" type="datetime1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2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CB1D-BC0A-49FF-949A-218F29561FB2}" type="datetime1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2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6E7F-681E-4041-954A-65AE30A2878B}" type="datetime1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E996-FA1E-41DC-AB5B-071AAF8347FD}" type="datetime1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6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F259-8FEC-4028-80D9-173D4B21B5A6}" type="datetime1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50492-9973-403A-B53B-B642F7C30636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1A23A-7003-42BE-A199-B5A684FE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Semistructured</a:t>
            </a:r>
            <a:r>
              <a:rPr lang="en-US" dirty="0"/>
              <a:t> Data &amp; XML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Database Systems, Connolly &amp; </a:t>
            </a:r>
            <a:r>
              <a:rPr lang="en-US" dirty="0" err="1"/>
              <a:t>Begg</a:t>
            </a:r>
            <a:r>
              <a:rPr lang="en-US" dirty="0"/>
              <a:t> </a:t>
            </a:r>
          </a:p>
          <a:p>
            <a:r>
              <a:rPr lang="en-US" dirty="0"/>
              <a:t>Chapter 30</a:t>
            </a:r>
          </a:p>
          <a:p>
            <a:r>
              <a:rPr lang="en-US" dirty="0"/>
              <a:t>Web resource: https://www.w3schools.com/xml/default.asp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Lorel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err="1"/>
              <a:t>Lorel</a:t>
            </a:r>
            <a:r>
              <a:rPr lang="en-US" sz="2800" dirty="0"/>
              <a:t> is similar to SQL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Find all employees with salary higher than 40000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Select </a:t>
            </a:r>
            <a:r>
              <a:rPr lang="en-US" sz="2800" dirty="0" err="1"/>
              <a:t>company.employee</a:t>
            </a:r>
            <a:r>
              <a:rPr lang="en-US" sz="2800" dirty="0"/>
              <a:t> where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                           </a:t>
            </a:r>
            <a:r>
              <a:rPr lang="en-US" sz="2800" dirty="0" err="1"/>
              <a:t>company.employee.salary</a:t>
            </a:r>
            <a:r>
              <a:rPr lang="en-US" sz="2800" dirty="0"/>
              <a:t> &gt; 40000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Find out name of employees and their department name with salary higher than 40000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Select company.employee.name,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                      </a:t>
            </a:r>
            <a:r>
              <a:rPr lang="en-US" sz="2800" dirty="0" err="1"/>
              <a:t>company.department.dname</a:t>
            </a:r>
            <a:r>
              <a:rPr lang="en-US" sz="2800" dirty="0"/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                                      where </a:t>
            </a:r>
            <a:r>
              <a:rPr lang="en-US" sz="2800" dirty="0" err="1"/>
              <a:t>company.employee.salary</a:t>
            </a:r>
            <a:r>
              <a:rPr lang="en-US" sz="2800" dirty="0"/>
              <a:t> &gt; 40000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2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XML (</a:t>
            </a:r>
            <a:r>
              <a:rPr lang="en-US" sz="2800" dirty="0" err="1"/>
              <a:t>eXtensible</a:t>
            </a:r>
            <a:r>
              <a:rPr lang="en-US" sz="2800" dirty="0"/>
              <a:t> Markup Language) is a markup language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that allows its designers to create their own tags.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XML is a restricted version of SGML (Standard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 generalized markup Language).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XML is less complex than SGML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XML can store and manage semi-structured data.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XML data may or may not have schema.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C28FB9-E07B-07AE-DB11-0B342652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8C8FA5-709F-C976-2BD2-195E7990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10ED0CE6-7CD0-12FD-281B-5E2AFD3EF8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110581"/>
            <a:ext cx="45148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6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Advantages of XML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</a:t>
            </a:r>
          </a:p>
          <a:p>
            <a:r>
              <a:rPr lang="en-US" dirty="0"/>
              <a:t>Platform and vendor independent</a:t>
            </a:r>
          </a:p>
          <a:p>
            <a:r>
              <a:rPr lang="en-US" dirty="0"/>
              <a:t>Extensible</a:t>
            </a:r>
          </a:p>
          <a:p>
            <a:r>
              <a:rPr lang="en-US" dirty="0"/>
              <a:t>Reuse</a:t>
            </a:r>
          </a:p>
          <a:p>
            <a:r>
              <a:rPr lang="en-US" dirty="0"/>
              <a:t>Separation of content and presentation</a:t>
            </a:r>
          </a:p>
          <a:p>
            <a:r>
              <a:rPr lang="en-US" dirty="0"/>
              <a:t>Improved load balancing</a:t>
            </a:r>
          </a:p>
          <a:p>
            <a:r>
              <a:rPr lang="en-US" dirty="0"/>
              <a:t>Support for integration of data from various sources</a:t>
            </a:r>
          </a:p>
          <a:p>
            <a:r>
              <a:rPr lang="en-US" dirty="0"/>
              <a:t>Ability to describe data from a variety of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7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Overview of XML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XML declarations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Elements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Attributes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Entity references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Comments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CDATA section &amp; processing instructions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3B4E67-71C5-9FEF-70F6-9037CF69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880E34-BE4A-B845-E769-5F8A8D16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91F2CA4D-9DA4-B701-B42C-F9DEBF3B9D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2789" y="1600200"/>
            <a:ext cx="57384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446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72BF81-ADD9-D3BC-2F38-498BA718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XML Declaration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A82A2996-E00F-866F-F961-17C6E8753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600200"/>
            <a:ext cx="3749365" cy="1158340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E27877-8010-FCF2-246E-5C796D21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EDD791F0-F9C3-BEDF-801C-AA2BA2E5C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12162"/>
              </p:ext>
            </p:extLst>
          </p:nvPr>
        </p:nvGraphicFramePr>
        <p:xfrm>
          <a:off x="457200" y="2895600"/>
          <a:ext cx="8077200" cy="341770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="" xmlns:a16="http://schemas.microsoft.com/office/drawing/2014/main" val="3871885214"/>
                    </a:ext>
                  </a:extLst>
                </a:gridCol>
                <a:gridCol w="2112523">
                  <a:extLst>
                    <a:ext uri="{9D8B030D-6E8A-4147-A177-3AD203B41FA5}">
                      <a16:colId xmlns="" xmlns:a16="http://schemas.microsoft.com/office/drawing/2014/main" val="3071917835"/>
                    </a:ext>
                  </a:extLst>
                </a:gridCol>
                <a:gridCol w="4897877">
                  <a:extLst>
                    <a:ext uri="{9D8B030D-6E8A-4147-A177-3AD203B41FA5}">
                      <a16:colId xmlns="" xmlns:a16="http://schemas.microsoft.com/office/drawing/2014/main" val="1897184113"/>
                    </a:ext>
                  </a:extLst>
                </a:gridCol>
              </a:tblGrid>
              <a:tr h="31196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Parameter_value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Parameter_description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1551242"/>
                  </a:ext>
                </a:extLst>
              </a:tr>
              <a:tr h="439586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version of the XML standard used.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23204671"/>
                  </a:ext>
                </a:extLst>
              </a:tr>
              <a:tr h="121832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Encoding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UTF-8, UTF-16, ISO-10646-UCS-2, ISO-10646-UCS-4, ISO-8859-1 to ISO-8859-9, ISO-2022-JP,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Shift_JIS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EUC-JP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 character encoding used in the document. UTF-8 is the default encoding used.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4062337"/>
                  </a:ext>
                </a:extLst>
              </a:tr>
              <a:tr h="1447833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Standalone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or no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informs the parser whether the document relies on the information from an external source, such as external document type definition (DTD), for its content. The default value is set to 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Setting it to 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tells the processor there are no external declarations required for parsing the document.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871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29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491490"/>
            <a:ext cx="6054706" cy="590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&lt;?xml version = "1.0" encoding = "UTF-8“ standalone = 'no"?&gt;</a:t>
            </a:r>
          </a:p>
          <a:p>
            <a:r>
              <a:rPr lang="en-US" b="1" dirty="0"/>
              <a:t>&lt;?xml </a:t>
            </a:r>
            <a:r>
              <a:rPr lang="en-US" b="1" dirty="0" err="1"/>
              <a:t>stylesheet</a:t>
            </a:r>
            <a:r>
              <a:rPr lang="en-US" b="1" dirty="0"/>
              <a:t> type ="text/</a:t>
            </a:r>
            <a:r>
              <a:rPr lang="en-US" b="1" dirty="0" err="1"/>
              <a:t>xsl</a:t>
            </a:r>
            <a:r>
              <a:rPr lang="en-US" b="1" dirty="0"/>
              <a:t>" </a:t>
            </a:r>
            <a:r>
              <a:rPr lang="en-US" b="1" dirty="0" err="1"/>
              <a:t>href</a:t>
            </a:r>
            <a:r>
              <a:rPr lang="en-US" b="1" dirty="0"/>
              <a:t> = "empl_list.xsl"?&gt;</a:t>
            </a:r>
          </a:p>
          <a:p>
            <a:r>
              <a:rPr lang="en-US" b="1" dirty="0"/>
              <a:t>&lt;!</a:t>
            </a:r>
            <a:r>
              <a:rPr lang="en-US" b="1" dirty="0" err="1"/>
              <a:t>doctype</a:t>
            </a:r>
            <a:r>
              <a:rPr lang="en-US" b="1" dirty="0"/>
              <a:t> </a:t>
            </a:r>
            <a:r>
              <a:rPr lang="en-US" b="1" dirty="0" err="1"/>
              <a:t>empllist</a:t>
            </a:r>
            <a:r>
              <a:rPr lang="en-US" b="1" dirty="0"/>
              <a:t> system "empl_list.dtd"&gt;</a:t>
            </a:r>
          </a:p>
          <a:p>
            <a:r>
              <a:rPr lang="en-US" dirty="0"/>
              <a:t>&lt;</a:t>
            </a:r>
            <a:r>
              <a:rPr lang="en-US" dirty="0" err="1"/>
              <a:t>empllist</a:t>
            </a:r>
            <a:r>
              <a:rPr lang="en-US" dirty="0"/>
              <a:t>&gt;</a:t>
            </a:r>
          </a:p>
          <a:p>
            <a:r>
              <a:rPr lang="en-US" dirty="0"/>
              <a:t>   &lt;</a:t>
            </a:r>
            <a:r>
              <a:rPr lang="en-US" dirty="0" err="1"/>
              <a:t>empl</a:t>
            </a:r>
            <a:r>
              <a:rPr lang="en-US" dirty="0"/>
              <a:t> </a:t>
            </a:r>
            <a:r>
              <a:rPr lang="en-US" dirty="0" err="1"/>
              <a:t>dno</a:t>
            </a:r>
            <a:r>
              <a:rPr lang="en-US" dirty="0"/>
              <a:t> = "5"&gt;</a:t>
            </a:r>
          </a:p>
          <a:p>
            <a:r>
              <a:rPr lang="en-US" dirty="0"/>
              <a:t>	&lt;</a:t>
            </a:r>
            <a:r>
              <a:rPr lang="en-US" dirty="0" err="1"/>
              <a:t>ssn</a:t>
            </a:r>
            <a:r>
              <a:rPr lang="en-US" dirty="0"/>
              <a:t>&gt;123456789&lt;/</a:t>
            </a:r>
            <a:r>
              <a:rPr lang="en-US" dirty="0" err="1"/>
              <a:t>ssn</a:t>
            </a:r>
            <a:r>
              <a:rPr lang="en-US" dirty="0"/>
              <a:t>&gt;</a:t>
            </a:r>
          </a:p>
          <a:p>
            <a:r>
              <a:rPr lang="en-US" dirty="0"/>
              <a:t>	&lt;name&gt;</a:t>
            </a:r>
          </a:p>
          <a:p>
            <a:r>
              <a:rPr lang="en-US" dirty="0"/>
              <a:t>	   &lt;</a:t>
            </a:r>
            <a:r>
              <a:rPr lang="en-US" dirty="0" err="1"/>
              <a:t>fname</a:t>
            </a:r>
            <a:r>
              <a:rPr lang="en-US" dirty="0"/>
              <a:t>&gt; John &lt;/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r>
              <a:rPr lang="en-US" dirty="0"/>
              <a:t>	   &lt;</a:t>
            </a:r>
            <a:r>
              <a:rPr lang="en-US" dirty="0" err="1"/>
              <a:t>lname</a:t>
            </a:r>
            <a:r>
              <a:rPr lang="en-US" dirty="0"/>
              <a:t>&gt; Smith &lt;/</a:t>
            </a:r>
            <a:r>
              <a:rPr lang="en-US" dirty="0" err="1"/>
              <a:t>lname</a:t>
            </a:r>
            <a:r>
              <a:rPr lang="en-US" dirty="0"/>
              <a:t>&gt;</a:t>
            </a:r>
          </a:p>
          <a:p>
            <a:r>
              <a:rPr lang="en-US" dirty="0"/>
              <a:t>	&lt;/name&gt;</a:t>
            </a:r>
          </a:p>
          <a:p>
            <a:r>
              <a:rPr lang="en-US" dirty="0"/>
              <a:t>	&lt;dob&gt;01-jan-1990&lt;/dob&gt;</a:t>
            </a:r>
          </a:p>
          <a:p>
            <a:r>
              <a:rPr lang="en-US" dirty="0"/>
              <a:t>	&lt;salary&gt;60000&lt;/salary&gt;</a:t>
            </a:r>
          </a:p>
          <a:p>
            <a:r>
              <a:rPr lang="en-US" dirty="0"/>
              <a:t>   &lt;/</a:t>
            </a:r>
            <a:r>
              <a:rPr lang="en-US" dirty="0" err="1"/>
              <a:t>empl</a:t>
            </a:r>
            <a:r>
              <a:rPr lang="en-US" dirty="0"/>
              <a:t>&gt;</a:t>
            </a:r>
          </a:p>
          <a:p>
            <a:r>
              <a:rPr lang="en-US" dirty="0"/>
              <a:t>   &lt;</a:t>
            </a:r>
            <a:r>
              <a:rPr lang="en-US" dirty="0" err="1"/>
              <a:t>empl</a:t>
            </a:r>
            <a:r>
              <a:rPr lang="en-US" dirty="0"/>
              <a:t> </a:t>
            </a:r>
            <a:r>
              <a:rPr lang="en-US" dirty="0" err="1"/>
              <a:t>dno</a:t>
            </a:r>
            <a:r>
              <a:rPr lang="en-US" dirty="0"/>
              <a:t> = "1"&gt;</a:t>
            </a:r>
          </a:p>
          <a:p>
            <a:r>
              <a:rPr lang="en-US" dirty="0"/>
              <a:t>	&lt;</a:t>
            </a:r>
            <a:r>
              <a:rPr lang="en-US" dirty="0" err="1"/>
              <a:t>ssn</a:t>
            </a:r>
            <a:r>
              <a:rPr lang="en-US" dirty="0"/>
              <a:t>&gt;888665555&lt;/</a:t>
            </a:r>
            <a:r>
              <a:rPr lang="en-US" dirty="0" err="1"/>
              <a:t>ssn</a:t>
            </a:r>
            <a:r>
              <a:rPr lang="en-US" dirty="0"/>
              <a:t>&gt;</a:t>
            </a:r>
          </a:p>
          <a:p>
            <a:r>
              <a:rPr lang="en-US" dirty="0"/>
              <a:t>	&lt;name&gt;</a:t>
            </a:r>
          </a:p>
          <a:p>
            <a:r>
              <a:rPr lang="en-US" dirty="0"/>
              <a:t>	   James Borg</a:t>
            </a:r>
          </a:p>
          <a:p>
            <a:r>
              <a:rPr lang="en-US" dirty="0"/>
              <a:t>	&lt;/name&gt;</a:t>
            </a:r>
          </a:p>
          <a:p>
            <a:r>
              <a:rPr lang="en-US" dirty="0"/>
              <a:t>	&lt;salary&gt;80000&lt;/salary&gt;</a:t>
            </a:r>
          </a:p>
          <a:p>
            <a:r>
              <a:rPr lang="en-US" dirty="0"/>
              <a:t>   &lt;/</a:t>
            </a:r>
            <a:r>
              <a:rPr lang="en-US" dirty="0" err="1"/>
              <a:t>empl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empllist</a:t>
            </a:r>
            <a:r>
              <a:rPr lang="en-US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207107" y="543580"/>
            <a:ext cx="29368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 XML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 rules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 XML document should start with the XML</a:t>
            </a:r>
          </a:p>
          <a:p>
            <a:pPr marL="0" indent="0">
              <a:buNone/>
            </a:pPr>
            <a:r>
              <a:rPr lang="en-US" sz="2800" dirty="0"/>
              <a:t>    declaration; for example, </a:t>
            </a:r>
          </a:p>
          <a:p>
            <a:pPr marL="0" indent="0">
              <a:buNone/>
            </a:pPr>
            <a:r>
              <a:rPr lang="en-US" sz="2800" dirty="0"/>
              <a:t>		&lt;?xml version = “1.0”?&gt;;</a:t>
            </a:r>
          </a:p>
          <a:p>
            <a:r>
              <a:rPr lang="en-US" sz="2800" dirty="0"/>
              <a:t>All elements must be contained within one root</a:t>
            </a:r>
          </a:p>
          <a:p>
            <a:pPr marL="0" indent="0">
              <a:buNone/>
            </a:pPr>
            <a:r>
              <a:rPr lang="en-US" sz="2800" dirty="0"/>
              <a:t>    element;</a:t>
            </a:r>
          </a:p>
          <a:p>
            <a:r>
              <a:rPr lang="en-US" sz="2800" dirty="0"/>
              <a:t>Elements must be nested in a tree structure</a:t>
            </a:r>
          </a:p>
          <a:p>
            <a:pPr marL="0" indent="0">
              <a:buNone/>
            </a:pPr>
            <a:r>
              <a:rPr lang="en-US" sz="2800" dirty="0"/>
              <a:t>    without any overlap;</a:t>
            </a:r>
          </a:p>
          <a:p>
            <a:r>
              <a:rPr lang="en-US" sz="2800" dirty="0"/>
              <a:t>All non-empty elements must have a start-tag</a:t>
            </a:r>
          </a:p>
          <a:p>
            <a:pPr marL="0" indent="0">
              <a:buNone/>
            </a:pPr>
            <a:r>
              <a:rPr lang="en-US" sz="2800" dirty="0"/>
              <a:t>    and an end-tag.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9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Ordering of tags &amp; attributes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17286" y="2590800"/>
            <a:ext cx="31641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&lt;NAME&gt; </a:t>
            </a:r>
          </a:p>
          <a:p>
            <a:r>
              <a:rPr lang="en-US" sz="2000" dirty="0"/>
              <a:t>&lt;FNAME&gt;John&lt;/FNAME&gt; &lt;LNAME&gt;White&lt;/LNAME&gt;</a:t>
            </a:r>
          </a:p>
          <a:p>
            <a:r>
              <a:rPr lang="en-US" sz="2000" dirty="0"/>
              <a:t>&lt;/NAME&gt;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600" y="2551837"/>
            <a:ext cx="3276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&lt;NAME&gt;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&lt;LNAME&gt;White&lt;/LNAME&gt; &lt;FNAME&gt;John&lt;/FNAME&gt;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&lt;/NAME&gt;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4763869"/>
            <a:ext cx="502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&lt;NAME FNAME = "John" LNAME = "White"/&gt;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5755" y="5334000"/>
            <a:ext cx="4875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&lt;NAME LNAME = "White" FNAME = "John"/&gt;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4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Semistructured</a:t>
            </a:r>
            <a:r>
              <a:rPr lang="en-US" sz="3200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Data that may be irregular or incomplete and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have a structure that may change rapidly or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unpredictably.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7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Document Type Definition (DTD)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A DTD defines the valid syntax of an XML document.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A DTD is a schema of an XML document.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But DTD syntax is different from XML syntax.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You may have XML schema for XML document.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 document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86000" y="1066800"/>
            <a:ext cx="5562600" cy="590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empllist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empl</a:t>
            </a:r>
            <a:r>
              <a:rPr lang="en-US" dirty="0"/>
              <a:t> </a:t>
            </a:r>
            <a:r>
              <a:rPr lang="en-US" dirty="0" err="1"/>
              <a:t>ssn</a:t>
            </a:r>
            <a:r>
              <a:rPr lang="en-US" dirty="0"/>
              <a:t> = “123456789"&gt;</a:t>
            </a:r>
          </a:p>
          <a:p>
            <a:r>
              <a:rPr lang="en-US" dirty="0"/>
              <a:t>	&lt;name&gt;</a:t>
            </a:r>
          </a:p>
          <a:p>
            <a:r>
              <a:rPr lang="en-US" dirty="0"/>
              <a:t>	   &lt;</a:t>
            </a:r>
            <a:r>
              <a:rPr lang="en-US" dirty="0" err="1"/>
              <a:t>fname</a:t>
            </a:r>
            <a:r>
              <a:rPr lang="en-US" dirty="0"/>
              <a:t>&gt; John &lt;/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r>
              <a:rPr lang="en-US" dirty="0"/>
              <a:t>	   &lt;</a:t>
            </a:r>
            <a:r>
              <a:rPr lang="en-US" dirty="0" err="1"/>
              <a:t>lname</a:t>
            </a:r>
            <a:r>
              <a:rPr lang="en-US" dirty="0"/>
              <a:t>&gt; Smith &lt;/</a:t>
            </a:r>
            <a:r>
              <a:rPr lang="en-US" dirty="0" err="1"/>
              <a:t>lname</a:t>
            </a:r>
            <a:r>
              <a:rPr lang="en-US" dirty="0"/>
              <a:t>&gt;</a:t>
            </a:r>
          </a:p>
          <a:p>
            <a:r>
              <a:rPr lang="en-US" dirty="0"/>
              <a:t>	&lt;/name&gt;</a:t>
            </a:r>
          </a:p>
          <a:p>
            <a:r>
              <a:rPr lang="en-US" dirty="0"/>
              <a:t>	&lt;dob&gt;01-jan-1990&lt;/dob&gt;</a:t>
            </a:r>
          </a:p>
          <a:p>
            <a:r>
              <a:rPr lang="en-US" dirty="0"/>
              <a:t>	&lt;salary&gt;60000&lt;/salary&gt;</a:t>
            </a:r>
          </a:p>
          <a:p>
            <a:r>
              <a:rPr lang="en-US" dirty="0"/>
              <a:t>   &lt;/</a:t>
            </a:r>
            <a:r>
              <a:rPr lang="en-US" dirty="0" err="1"/>
              <a:t>empl</a:t>
            </a:r>
            <a:r>
              <a:rPr lang="en-US" dirty="0"/>
              <a:t>&gt;</a:t>
            </a:r>
          </a:p>
          <a:p>
            <a:r>
              <a:rPr lang="en-US" dirty="0"/>
              <a:t>   &lt;</a:t>
            </a:r>
            <a:r>
              <a:rPr lang="en-US" dirty="0" err="1"/>
              <a:t>empl</a:t>
            </a:r>
            <a:r>
              <a:rPr lang="en-US" dirty="0"/>
              <a:t> </a:t>
            </a:r>
            <a:r>
              <a:rPr lang="en-US" dirty="0" err="1"/>
              <a:t>ssn</a:t>
            </a:r>
            <a:r>
              <a:rPr lang="en-US" dirty="0"/>
              <a:t> = "333445555"&gt;</a:t>
            </a:r>
          </a:p>
          <a:p>
            <a:r>
              <a:rPr lang="en-US" dirty="0"/>
              <a:t>	&lt;name&gt;</a:t>
            </a:r>
          </a:p>
          <a:p>
            <a:r>
              <a:rPr lang="en-US" dirty="0"/>
              <a:t>	   &lt;</a:t>
            </a:r>
            <a:r>
              <a:rPr lang="en-US" dirty="0" err="1"/>
              <a:t>fname</a:t>
            </a:r>
            <a:r>
              <a:rPr lang="en-US" dirty="0"/>
              <a:t>&gt; Franklin &lt;/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r>
              <a:rPr lang="en-US" dirty="0"/>
              <a:t>	   &lt;</a:t>
            </a:r>
            <a:r>
              <a:rPr lang="en-US" dirty="0" err="1"/>
              <a:t>lname</a:t>
            </a:r>
            <a:r>
              <a:rPr lang="en-US" dirty="0"/>
              <a:t>&gt; Wong &lt;/</a:t>
            </a:r>
            <a:r>
              <a:rPr lang="en-US" dirty="0" err="1"/>
              <a:t>lname</a:t>
            </a:r>
            <a:r>
              <a:rPr lang="en-US" dirty="0"/>
              <a:t>&gt;</a:t>
            </a:r>
          </a:p>
          <a:p>
            <a:r>
              <a:rPr lang="en-US" dirty="0"/>
              <a:t>	&lt;/name&gt;</a:t>
            </a:r>
          </a:p>
          <a:p>
            <a:r>
              <a:rPr lang="en-US" dirty="0"/>
              <a:t>	&lt;salary&gt;70000&lt;/salary&gt;</a:t>
            </a:r>
          </a:p>
          <a:p>
            <a:r>
              <a:rPr lang="en-US" dirty="0"/>
              <a:t>   &lt;/</a:t>
            </a:r>
            <a:r>
              <a:rPr lang="en-US" dirty="0" err="1"/>
              <a:t>empl</a:t>
            </a:r>
            <a:r>
              <a:rPr lang="en-US" dirty="0"/>
              <a:t>&gt;	</a:t>
            </a:r>
          </a:p>
          <a:p>
            <a:r>
              <a:rPr lang="en-US" dirty="0"/>
              <a:t>&lt;/</a:t>
            </a:r>
            <a:r>
              <a:rPr lang="en-US" dirty="0" err="1"/>
              <a:t>empllist</a:t>
            </a:r>
            <a:r>
              <a:rPr lang="en-US" dirty="0"/>
              <a:t>&gt; </a:t>
            </a:r>
          </a:p>
          <a:p>
            <a:r>
              <a:rPr lang="en-US" dirty="0"/>
              <a:t>&lt;department </a:t>
            </a:r>
            <a:r>
              <a:rPr lang="en-US" dirty="0" err="1"/>
              <a:t>empl</a:t>
            </a:r>
            <a:r>
              <a:rPr lang="en-US" dirty="0"/>
              <a:t> = "123456789      333445555"&gt;</a:t>
            </a:r>
          </a:p>
          <a:p>
            <a:r>
              <a:rPr lang="en-US" dirty="0"/>
              <a:t>  &lt;</a:t>
            </a:r>
            <a:r>
              <a:rPr lang="en-US" dirty="0" err="1"/>
              <a:t>dno</a:t>
            </a:r>
            <a:r>
              <a:rPr lang="en-US" dirty="0"/>
              <a:t>&gt;5&lt;/</a:t>
            </a:r>
            <a:r>
              <a:rPr lang="en-US" dirty="0" err="1"/>
              <a:t>dno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dname</a:t>
            </a:r>
            <a:r>
              <a:rPr lang="en-US" dirty="0"/>
              <a:t>&gt; Estate &lt;/</a:t>
            </a:r>
            <a:r>
              <a:rPr lang="en-US" dirty="0" err="1"/>
              <a:t>dname</a:t>
            </a:r>
            <a:r>
              <a:rPr lang="en-US" dirty="0"/>
              <a:t>&gt;</a:t>
            </a:r>
          </a:p>
          <a:p>
            <a:r>
              <a:rPr lang="en-US" dirty="0"/>
              <a:t>&lt;/department&gt;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D41D06-BD4E-16A5-B56F-64FAE061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8A578C-FC62-C735-122F-368AF8A1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XML elements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can be defined as building blocks of an XML. Elements can behave as containers to hold text, elements, attributes, media objects or all of these.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B0E7CF5-F4C8-6C61-E223-DE2B8E00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7A735D1-E67D-E520-CA39-98199CDC9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886200"/>
            <a:ext cx="4419600" cy="131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E6402C-39CD-E8E2-BDF5-87421FFE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95119E5-331F-E26A-480B-170944F88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88" y="1981200"/>
            <a:ext cx="6795440" cy="2819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F8C365-208D-E8B7-F8B6-AF225B96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CF9422-65D6-BD6B-66EA-DF5AAC2D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Attribute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CBABF985-91AE-4A09-2849-4752DCC84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81200"/>
            <a:ext cx="7646034" cy="3356572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96B61F-A591-3638-5761-9E1FDE76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12954-FDD4-D669-24C8-A4E822DA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types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7E6DD6E7-C755-3FD1-4FC8-B8FD546603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4715" y="1683861"/>
          <a:ext cx="7754569" cy="4358640"/>
        </p:xfrm>
        <a:graphic>
          <a:graphicData uri="http://schemas.openxmlformats.org/drawingml/2006/table">
            <a:tbl>
              <a:tblPr/>
              <a:tblGrid>
                <a:gridCol w="1936722">
                  <a:extLst>
                    <a:ext uri="{9D8B030D-6E8A-4147-A177-3AD203B41FA5}">
                      <a16:colId xmlns="" xmlns:a16="http://schemas.microsoft.com/office/drawing/2014/main" val="3835732859"/>
                    </a:ext>
                  </a:extLst>
                </a:gridCol>
                <a:gridCol w="5817847">
                  <a:extLst>
                    <a:ext uri="{9D8B030D-6E8A-4147-A177-3AD203B41FA5}">
                      <a16:colId xmlns="" xmlns:a16="http://schemas.microsoft.com/office/drawing/2014/main" val="3849571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9954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CDATA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value is character data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2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(</a:t>
                      </a:r>
                      <a:r>
                        <a:rPr lang="en-IN" i="1">
                          <a:effectLst/>
                        </a:rPr>
                        <a:t>en1</a:t>
                      </a:r>
                      <a:r>
                        <a:rPr lang="en-IN">
                          <a:effectLst/>
                        </a:rPr>
                        <a:t>|</a:t>
                      </a:r>
                      <a:r>
                        <a:rPr lang="en-IN" i="1">
                          <a:effectLst/>
                        </a:rPr>
                        <a:t>en2</a:t>
                      </a:r>
                      <a:r>
                        <a:rPr lang="en-IN">
                          <a:effectLst/>
                        </a:rPr>
                        <a:t>|..)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value must be one from an enumerated list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5584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value is a unique 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3224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IDREF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value is the id of another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9884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IDREFS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value is a list of other ids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2218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NMTOKEN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value is a valid XML 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2608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NMTOKENS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value is a list of valid XML names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61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ENTITY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value is an entity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719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ENTITIES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value is a list of entities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70280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NOTATION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value is a name of a notation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76672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C7064C6-685C-CC1F-88E5-4F0AC433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883A3F-9C7A-0DA2-88F5-24E7B6A5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Value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BF229334-5AB5-4F1F-37FE-1F92EA673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312530"/>
              </p:ext>
            </p:extLst>
          </p:nvPr>
        </p:nvGraphicFramePr>
        <p:xfrm>
          <a:off x="762000" y="2133600"/>
          <a:ext cx="7687284" cy="2720180"/>
        </p:xfrm>
        <a:graphic>
          <a:graphicData uri="http://schemas.openxmlformats.org/drawingml/2006/table">
            <a:tbl>
              <a:tblPr/>
              <a:tblGrid>
                <a:gridCol w="1919917">
                  <a:extLst>
                    <a:ext uri="{9D8B030D-6E8A-4147-A177-3AD203B41FA5}">
                      <a16:colId xmlns="" xmlns:a16="http://schemas.microsoft.com/office/drawing/2014/main" val="1683229333"/>
                    </a:ext>
                  </a:extLst>
                </a:gridCol>
                <a:gridCol w="5767367">
                  <a:extLst>
                    <a:ext uri="{9D8B030D-6E8A-4147-A177-3AD203B41FA5}">
                      <a16:colId xmlns="" xmlns:a16="http://schemas.microsoft.com/office/drawing/2014/main" val="3197943841"/>
                    </a:ext>
                  </a:extLst>
                </a:gridCol>
              </a:tblGrid>
              <a:tr h="54403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Explanation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0134189"/>
                  </a:ext>
                </a:extLst>
              </a:tr>
              <a:tr h="544036">
                <a:tc>
                  <a:txBody>
                    <a:bodyPr/>
                    <a:lstStyle/>
                    <a:p>
                      <a:pPr algn="l" fontAlgn="t"/>
                      <a:r>
                        <a:rPr lang="en-IN" i="1">
                          <a:effectLst/>
                        </a:rPr>
                        <a:t>value</a:t>
                      </a:r>
                      <a:endParaRPr lang="en-IN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default value of the attribute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5508081"/>
                  </a:ext>
                </a:extLst>
              </a:tr>
              <a:tr h="54403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#REQUIRED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The attribute is required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44356"/>
                  </a:ext>
                </a:extLst>
              </a:tr>
              <a:tr h="54403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#IMPLIED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The attribute is optional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0357328"/>
                  </a:ext>
                </a:extLst>
              </a:tr>
              <a:tr h="54403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#FIXED </a:t>
                      </a:r>
                      <a:r>
                        <a:rPr lang="en-IN" i="1">
                          <a:effectLst/>
                        </a:rPr>
                        <a:t>value</a:t>
                      </a:r>
                      <a:endParaRPr lang="en-IN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attribute value is fixed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81448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28A3CD0-E2F6-4563-A88A-6DDDC0B0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DTD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752600" y="1447800"/>
            <a:ext cx="571500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&lt;!element </a:t>
            </a:r>
            <a:r>
              <a:rPr lang="en-US" sz="2400" dirty="0" err="1"/>
              <a:t>empllist</a:t>
            </a:r>
            <a:r>
              <a:rPr lang="en-US" sz="2400" dirty="0"/>
              <a:t> (</a:t>
            </a:r>
            <a:r>
              <a:rPr lang="en-US" sz="2400" dirty="0" err="1"/>
              <a:t>empl</a:t>
            </a:r>
            <a:r>
              <a:rPr lang="en-US" sz="2400" dirty="0"/>
              <a:t>)*&gt;</a:t>
            </a:r>
          </a:p>
          <a:p>
            <a:r>
              <a:rPr lang="en-US" sz="2400" dirty="0"/>
              <a:t>&lt;!element </a:t>
            </a:r>
            <a:r>
              <a:rPr lang="en-US" sz="2400" dirty="0" err="1"/>
              <a:t>empl</a:t>
            </a:r>
            <a:r>
              <a:rPr lang="en-US" sz="2400" dirty="0"/>
              <a:t>(</a:t>
            </a:r>
            <a:r>
              <a:rPr lang="en-US" sz="2400" dirty="0" err="1"/>
              <a:t>ssn</a:t>
            </a:r>
            <a:r>
              <a:rPr lang="en-US" sz="2400" dirty="0"/>
              <a:t>, name, dob?, salary)&gt;</a:t>
            </a:r>
          </a:p>
          <a:p>
            <a:r>
              <a:rPr lang="en-US" sz="2400" dirty="0"/>
              <a:t>&lt;!element name(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)&gt;</a:t>
            </a:r>
          </a:p>
          <a:p>
            <a:r>
              <a:rPr lang="en-US" sz="2400" dirty="0"/>
              <a:t>&lt;!element </a:t>
            </a:r>
            <a:r>
              <a:rPr lang="en-US" sz="2400" dirty="0" err="1"/>
              <a:t>ssn</a:t>
            </a:r>
            <a:r>
              <a:rPr lang="en-US" sz="2400" dirty="0"/>
              <a:t> #</a:t>
            </a:r>
            <a:r>
              <a:rPr lang="en-US" sz="2400" dirty="0" err="1"/>
              <a:t>pcdata</a:t>
            </a:r>
            <a:r>
              <a:rPr lang="en-US" sz="2400" dirty="0"/>
              <a:t>&gt;</a:t>
            </a:r>
          </a:p>
          <a:p>
            <a:r>
              <a:rPr lang="en-US" sz="2400" dirty="0"/>
              <a:t>&lt;!element </a:t>
            </a:r>
            <a:r>
              <a:rPr lang="en-US" sz="2400" dirty="0" err="1"/>
              <a:t>fname</a:t>
            </a:r>
            <a:r>
              <a:rPr lang="en-US" sz="2400" dirty="0"/>
              <a:t> #</a:t>
            </a:r>
            <a:r>
              <a:rPr lang="en-US" sz="2400" dirty="0" err="1"/>
              <a:t>pcdata</a:t>
            </a:r>
            <a:r>
              <a:rPr lang="en-US" sz="2400" dirty="0"/>
              <a:t>&gt;</a:t>
            </a:r>
          </a:p>
          <a:p>
            <a:r>
              <a:rPr lang="en-US" sz="2400" dirty="0"/>
              <a:t>&lt;!element </a:t>
            </a:r>
            <a:r>
              <a:rPr lang="en-US" sz="2400" dirty="0" err="1"/>
              <a:t>lname</a:t>
            </a:r>
            <a:r>
              <a:rPr lang="en-US" sz="2400" dirty="0"/>
              <a:t> #</a:t>
            </a:r>
            <a:r>
              <a:rPr lang="en-US" sz="2400" dirty="0" err="1"/>
              <a:t>pcdata</a:t>
            </a:r>
            <a:r>
              <a:rPr lang="en-US" sz="2400" dirty="0"/>
              <a:t>&gt;</a:t>
            </a:r>
          </a:p>
          <a:p>
            <a:r>
              <a:rPr lang="en-US" sz="2400" dirty="0"/>
              <a:t>&lt;!element dob #</a:t>
            </a:r>
            <a:r>
              <a:rPr lang="en-US" sz="2400" dirty="0" err="1"/>
              <a:t>pcdata</a:t>
            </a:r>
            <a:r>
              <a:rPr lang="en-US" sz="2400" dirty="0"/>
              <a:t>&gt;</a:t>
            </a:r>
          </a:p>
          <a:p>
            <a:r>
              <a:rPr lang="en-US" sz="2400" dirty="0"/>
              <a:t>&lt;!element salary #</a:t>
            </a:r>
            <a:r>
              <a:rPr lang="en-US" sz="2400" dirty="0" err="1"/>
              <a:t>pcdata</a:t>
            </a:r>
            <a:r>
              <a:rPr lang="en-US" sz="2400" dirty="0"/>
              <a:t>&gt;</a:t>
            </a:r>
          </a:p>
          <a:p>
            <a:r>
              <a:rPr lang="en-US" sz="2400" dirty="0"/>
              <a:t>&lt;!element department(</a:t>
            </a:r>
            <a:r>
              <a:rPr lang="en-US" sz="2400" dirty="0" err="1"/>
              <a:t>dno</a:t>
            </a:r>
            <a:r>
              <a:rPr lang="en-US" sz="2400" dirty="0"/>
              <a:t>, </a:t>
            </a:r>
            <a:r>
              <a:rPr lang="en-US" sz="2400" dirty="0" err="1"/>
              <a:t>dname</a:t>
            </a:r>
            <a:r>
              <a:rPr lang="en-US" sz="2400" dirty="0"/>
              <a:t>)&gt;</a:t>
            </a:r>
          </a:p>
          <a:p>
            <a:r>
              <a:rPr lang="en-US" sz="2400" dirty="0"/>
              <a:t>&lt;!</a:t>
            </a:r>
            <a:r>
              <a:rPr lang="en-US" sz="2400" dirty="0" err="1"/>
              <a:t>attlist</a:t>
            </a:r>
            <a:r>
              <a:rPr lang="en-US" sz="2400" dirty="0"/>
              <a:t> </a:t>
            </a:r>
            <a:r>
              <a:rPr lang="en-US" sz="2400" dirty="0" err="1"/>
              <a:t>empl</a:t>
            </a:r>
            <a:r>
              <a:rPr lang="en-US" sz="2400" dirty="0"/>
              <a:t> </a:t>
            </a:r>
            <a:r>
              <a:rPr lang="en-US" sz="2400" dirty="0" err="1"/>
              <a:t>ssn</a:t>
            </a:r>
            <a:r>
              <a:rPr lang="en-US" sz="2400" dirty="0"/>
              <a:t> id #required&gt;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6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Well-formed XML document </a:t>
            </a:r>
            <a:b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</a:b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 &amp; Valid XML document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An XML document that is written following XML rules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 is called </a:t>
            </a: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Well-formed XML document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An XML document which is well-formed and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conforms to a DTD/XML schema is called a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Valid XML document.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Drawbacks of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written in a different (non-XML) syntax</a:t>
            </a:r>
          </a:p>
          <a:p>
            <a:endParaRPr lang="en-US" dirty="0"/>
          </a:p>
          <a:p>
            <a:r>
              <a:rPr lang="en-US" dirty="0"/>
              <a:t>It has no support for namespaces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only offers extremely limited data 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2A6873-5804-0C8F-F3BE-4B92D78E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9844EDC-80E7-956D-81DE-AA8C77515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386" y="1600200"/>
            <a:ext cx="6975227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752663E-6E2A-6F46-8CF7-5CA8BC15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53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 schema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XML schema defines the structure (content model) </a:t>
            </a:r>
          </a:p>
          <a:p>
            <a:pPr marL="0" indent="0">
              <a:buNone/>
            </a:pPr>
            <a:r>
              <a:rPr lang="en-US" sz="2800" dirty="0"/>
              <a:t>    of XML document.</a:t>
            </a:r>
          </a:p>
          <a:p>
            <a:r>
              <a:rPr lang="en-US" sz="2800" dirty="0"/>
              <a:t>An XML schema is a language for expressing </a:t>
            </a:r>
          </a:p>
          <a:p>
            <a:pPr marL="0" indent="0">
              <a:buNone/>
            </a:pPr>
            <a:r>
              <a:rPr lang="en-US" sz="2800" dirty="0"/>
              <a:t>    constraints about XML documents.</a:t>
            </a:r>
          </a:p>
          <a:p>
            <a:r>
              <a:rPr lang="en-US" sz="2800" dirty="0"/>
              <a:t>XML schema is W3C recommendation</a:t>
            </a:r>
          </a:p>
          <a:p>
            <a:r>
              <a:rPr lang="en-US" sz="2800" dirty="0"/>
              <a:t>XML schema is written in XML and </a:t>
            </a:r>
          </a:p>
          <a:p>
            <a:r>
              <a:rPr lang="en-US" sz="2800" dirty="0"/>
              <a:t>hence it can be processed by the same processor as </a:t>
            </a:r>
          </a:p>
          <a:p>
            <a:pPr marL="0" indent="0">
              <a:buNone/>
            </a:pPr>
            <a:r>
              <a:rPr lang="en-US" sz="2800" dirty="0"/>
              <a:t>    XML document.</a:t>
            </a:r>
          </a:p>
          <a:p>
            <a:r>
              <a:rPr lang="en-US" sz="2800" dirty="0"/>
              <a:t>An XML document validated against an XML Schema </a:t>
            </a:r>
          </a:p>
          <a:p>
            <a:pPr marL="0" indent="0">
              <a:buNone/>
            </a:pPr>
            <a:r>
              <a:rPr lang="en-US" sz="2800" dirty="0"/>
              <a:t>    is both "Well Formed" and "Valid".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5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XML schema built-in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string</a:t>
            </a:r>
          </a:p>
          <a:p>
            <a:r>
              <a:rPr lang="en-US" dirty="0"/>
              <a:t>decimal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time</a:t>
            </a:r>
          </a:p>
          <a:p>
            <a:r>
              <a:rPr lang="en-US" dirty="0" err="1"/>
              <a:t>dateTime</a:t>
            </a:r>
            <a:endParaRPr lang="en-US" dirty="0"/>
          </a:p>
          <a:p>
            <a:r>
              <a:rPr lang="en-US" dirty="0" err="1"/>
              <a:t>anySimpleType</a:t>
            </a:r>
            <a:endParaRPr lang="en-US" dirty="0"/>
          </a:p>
          <a:p>
            <a:r>
              <a:rPr lang="en-US" dirty="0" err="1"/>
              <a:t>anyType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XML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&lt;?xml version="1.0" encoding="UTF-8"?&gt;</a:t>
            </a:r>
          </a:p>
          <a:p>
            <a:pPr marL="0" indent="0">
              <a:buNone/>
            </a:pPr>
            <a:r>
              <a:rPr lang="en-US" sz="2800" dirty="0"/>
              <a:t>&lt;note&gt;</a:t>
            </a:r>
          </a:p>
          <a:p>
            <a:pPr marL="0" indent="0">
              <a:buNone/>
            </a:pPr>
            <a:r>
              <a:rPr lang="en-US" sz="2800" dirty="0"/>
              <a:t>  &lt;to&gt;Students&lt;/to&gt;</a:t>
            </a:r>
          </a:p>
          <a:p>
            <a:pPr marL="0" indent="0">
              <a:buNone/>
            </a:pPr>
            <a:r>
              <a:rPr lang="en-US" sz="2800" dirty="0"/>
              <a:t>  &lt;from&gt;Instructor&lt;/from&gt;</a:t>
            </a:r>
          </a:p>
          <a:p>
            <a:pPr marL="0" indent="0">
              <a:buNone/>
            </a:pPr>
            <a:r>
              <a:rPr lang="en-US" sz="2800" dirty="0"/>
              <a:t>  &lt;heading&gt;Reminder&lt;/heading&gt;</a:t>
            </a:r>
          </a:p>
          <a:p>
            <a:pPr marL="0" indent="0">
              <a:buNone/>
            </a:pPr>
            <a:r>
              <a:rPr lang="en-US" sz="2800" dirty="0"/>
              <a:t>  &lt;body&gt;LAB FAT on April 4, 2019!&lt;/body&gt;</a:t>
            </a:r>
          </a:p>
          <a:p>
            <a:pPr marL="0" indent="0">
              <a:buNone/>
            </a:pPr>
            <a:r>
              <a:rPr lang="en-US" sz="2800" dirty="0"/>
              <a:t>&lt;/note&gt;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8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12845"/>
            <a:ext cx="86106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&lt;?xml version="1.0"?&gt;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xs:schema</a:t>
            </a:r>
            <a:r>
              <a:rPr lang="en-US" sz="2400" dirty="0"/>
              <a:t> </a:t>
            </a:r>
            <a:r>
              <a:rPr lang="en-US" sz="2400" dirty="0" err="1"/>
              <a:t>xmlns:xs</a:t>
            </a:r>
            <a:r>
              <a:rPr lang="en-US" sz="2400" dirty="0"/>
              <a:t>="http://www.w3.org/2001/XMLSchema"&gt;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xs:element</a:t>
            </a:r>
            <a:r>
              <a:rPr lang="en-US" sz="2400" dirty="0"/>
              <a:t> name="note"&gt;</a:t>
            </a:r>
          </a:p>
          <a:p>
            <a:r>
              <a:rPr lang="en-US" sz="2400" dirty="0"/>
              <a:t>  &lt;</a:t>
            </a:r>
            <a:r>
              <a:rPr lang="en-US" sz="2400" dirty="0" err="1"/>
              <a:t>xs:complexType</a:t>
            </a:r>
            <a:r>
              <a:rPr lang="en-US" sz="2400" dirty="0"/>
              <a:t>&gt;</a:t>
            </a:r>
          </a:p>
          <a:p>
            <a:r>
              <a:rPr lang="en-US" sz="2400" dirty="0"/>
              <a:t>    &lt;</a:t>
            </a:r>
            <a:r>
              <a:rPr lang="en-US" sz="2400" dirty="0" err="1"/>
              <a:t>xs:sequence</a:t>
            </a:r>
            <a:r>
              <a:rPr lang="en-US" sz="2400" dirty="0"/>
              <a:t>&gt;</a:t>
            </a:r>
          </a:p>
          <a:p>
            <a:r>
              <a:rPr lang="en-US" sz="2400" dirty="0"/>
              <a:t>      &lt;</a:t>
            </a:r>
            <a:r>
              <a:rPr lang="en-US" sz="2400" dirty="0" err="1"/>
              <a:t>xs:element</a:t>
            </a:r>
            <a:r>
              <a:rPr lang="en-US" sz="2400" dirty="0"/>
              <a:t> name="to" type="</a:t>
            </a:r>
            <a:r>
              <a:rPr lang="en-US" sz="2400" dirty="0" err="1"/>
              <a:t>xs:string</a:t>
            </a:r>
            <a:r>
              <a:rPr lang="en-US" sz="2400" dirty="0"/>
              <a:t>"/&gt;</a:t>
            </a:r>
          </a:p>
          <a:p>
            <a:r>
              <a:rPr lang="en-US" sz="2400" dirty="0"/>
              <a:t>      &lt;</a:t>
            </a:r>
            <a:r>
              <a:rPr lang="en-US" sz="2400" dirty="0" err="1"/>
              <a:t>xs:element</a:t>
            </a:r>
            <a:r>
              <a:rPr lang="en-US" sz="2400" dirty="0"/>
              <a:t> name="from" type="</a:t>
            </a:r>
            <a:r>
              <a:rPr lang="en-US" sz="2400" dirty="0" err="1"/>
              <a:t>xs:string</a:t>
            </a:r>
            <a:r>
              <a:rPr lang="en-US" sz="2400" dirty="0"/>
              <a:t>"/&gt;</a:t>
            </a:r>
          </a:p>
          <a:p>
            <a:r>
              <a:rPr lang="en-US" sz="2400" dirty="0"/>
              <a:t>      &lt;</a:t>
            </a:r>
            <a:r>
              <a:rPr lang="en-US" sz="2400" dirty="0" err="1"/>
              <a:t>xs:element</a:t>
            </a:r>
            <a:r>
              <a:rPr lang="en-US" sz="2400" dirty="0"/>
              <a:t> name="heading" type="</a:t>
            </a:r>
            <a:r>
              <a:rPr lang="en-US" sz="2400" dirty="0" err="1"/>
              <a:t>xs:string</a:t>
            </a:r>
            <a:r>
              <a:rPr lang="en-US" sz="2400" dirty="0"/>
              <a:t>"/&gt;</a:t>
            </a:r>
          </a:p>
          <a:p>
            <a:r>
              <a:rPr lang="en-US" sz="2400" dirty="0"/>
              <a:t>      &lt;</a:t>
            </a:r>
            <a:r>
              <a:rPr lang="en-US" sz="2400" dirty="0" err="1"/>
              <a:t>xs:element</a:t>
            </a:r>
            <a:r>
              <a:rPr lang="en-US" sz="2400" dirty="0"/>
              <a:t> name="body" type="</a:t>
            </a:r>
            <a:r>
              <a:rPr lang="en-US" sz="2400" dirty="0" err="1"/>
              <a:t>xs:string</a:t>
            </a:r>
            <a:r>
              <a:rPr lang="en-US" sz="2400" dirty="0"/>
              <a:t>"/&gt;</a:t>
            </a:r>
          </a:p>
          <a:p>
            <a:r>
              <a:rPr lang="en-US" sz="2400" dirty="0"/>
              <a:t>    &lt;/</a:t>
            </a:r>
            <a:r>
              <a:rPr lang="en-US" sz="2400" dirty="0" err="1"/>
              <a:t>xs:sequence</a:t>
            </a:r>
            <a:r>
              <a:rPr lang="en-US" sz="2400" dirty="0"/>
              <a:t>&gt;</a:t>
            </a:r>
          </a:p>
          <a:p>
            <a:r>
              <a:rPr lang="en-US" sz="2400" dirty="0"/>
              <a:t>  &lt;/</a:t>
            </a:r>
            <a:r>
              <a:rPr lang="en-US" sz="2400" dirty="0" err="1"/>
              <a:t>xs:complexType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xs:element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xs:schema</a:t>
            </a:r>
            <a:r>
              <a:rPr lang="en-US" sz="2400" dirty="0"/>
              <a:t>&gt;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Complex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A complex element is an XML element that contains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other elements and/or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0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Complex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 err="1"/>
              <a:t>xs:element</a:t>
            </a:r>
            <a:r>
              <a:rPr lang="en-US" sz="2800" dirty="0"/>
              <a:t> name = "STAFFLIST"&gt;</a:t>
            </a:r>
          </a:p>
          <a:p>
            <a:pPr marL="0" indent="0">
              <a:buNone/>
            </a:pPr>
            <a:r>
              <a:rPr lang="en-US" sz="2800" dirty="0"/>
              <a:t>    &lt;</a:t>
            </a:r>
            <a:r>
              <a:rPr lang="en-US" sz="2800" dirty="0" err="1"/>
              <a:t>xs:complexType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2800" dirty="0"/>
              <a:t>           &lt;</a:t>
            </a:r>
            <a:r>
              <a:rPr lang="en-US" sz="2800" dirty="0" err="1"/>
              <a:t>xs:sequence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2800" dirty="0"/>
              <a:t>                &lt;!-- children defined here --&gt;</a:t>
            </a:r>
          </a:p>
          <a:p>
            <a:pPr marL="0" indent="0">
              <a:buNone/>
            </a:pPr>
            <a:r>
              <a:rPr lang="en-US" sz="2800" dirty="0"/>
              <a:t>           &lt;/</a:t>
            </a:r>
            <a:r>
              <a:rPr lang="en-US" sz="2800" dirty="0" err="1"/>
              <a:t>xs:sequence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2800" dirty="0"/>
              <a:t>     &lt;/</a:t>
            </a:r>
            <a:r>
              <a:rPr lang="en-US" sz="2800" dirty="0" err="1"/>
              <a:t>xs:complexType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2800" dirty="0"/>
              <a:t>&lt;/</a:t>
            </a:r>
            <a:r>
              <a:rPr lang="en-US" sz="2800" dirty="0" err="1"/>
              <a:t>xs:element</a:t>
            </a:r>
            <a:r>
              <a:rPr lang="en-US" sz="2800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A simple element is an XML element that contains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only text.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It cannot contain any other elements or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 err="1"/>
              <a:t>xs:element</a:t>
            </a:r>
            <a:r>
              <a:rPr lang="en-US" sz="2800" dirty="0"/>
              <a:t> name = "STAFFNO"   type = "</a:t>
            </a:r>
            <a:r>
              <a:rPr lang="en-US" sz="2800" dirty="0" err="1"/>
              <a:t>xs:string</a:t>
            </a:r>
            <a:r>
              <a:rPr lang="en-US" sz="2800" dirty="0"/>
              <a:t>"/&gt;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 err="1"/>
              <a:t>xs:element</a:t>
            </a:r>
            <a:r>
              <a:rPr lang="en-US" sz="2800" dirty="0"/>
              <a:t> name = "DOB"   type = "</a:t>
            </a:r>
            <a:r>
              <a:rPr lang="en-US" sz="2800" dirty="0" err="1"/>
              <a:t>xs:date</a:t>
            </a:r>
            <a:r>
              <a:rPr lang="en-US" sz="2800" dirty="0"/>
              <a:t>"/&gt;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 err="1"/>
              <a:t>xs:element</a:t>
            </a:r>
            <a:r>
              <a:rPr lang="en-US" sz="2800" dirty="0"/>
              <a:t> name = "SALARY"   type = "</a:t>
            </a:r>
            <a:r>
              <a:rPr lang="en-US" sz="2800" dirty="0" err="1"/>
              <a:t>xs:decimal</a:t>
            </a:r>
            <a:r>
              <a:rPr lang="en-US" sz="2800" dirty="0"/>
              <a:t>"/&gt;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Simple vs. Complex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Simple elements cannot have attributes.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If an element has attributes, it is considered to be of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a complex type.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But the attribute itself is always declared as a simple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type.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&lt;</a:t>
            </a:r>
            <a:r>
              <a:rPr lang="en-US" sz="2800" dirty="0" err="1"/>
              <a:t>xs:attribute</a:t>
            </a:r>
            <a:r>
              <a:rPr lang="en-US" sz="2800" dirty="0"/>
              <a:t> name="xxx" type="</a:t>
            </a:r>
            <a:r>
              <a:rPr lang="en-US" sz="2800" dirty="0" err="1"/>
              <a:t>yyy</a:t>
            </a:r>
            <a:r>
              <a:rPr lang="en-US" sz="2800" dirty="0"/>
              <a:t>"/&gt;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Converting Relational database schema into 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CUSTOMER(</a:t>
            </a:r>
            <a:r>
              <a:rPr lang="en-US" sz="2400" u="sng" dirty="0" err="1"/>
              <a:t>Cus_code</a:t>
            </a:r>
            <a:r>
              <a:rPr lang="en-US" sz="2400" dirty="0"/>
              <a:t>, </a:t>
            </a:r>
            <a:r>
              <a:rPr lang="en-US" sz="2400" dirty="0" err="1"/>
              <a:t>Cus_fname</a:t>
            </a:r>
            <a:r>
              <a:rPr lang="en-US" sz="2400" dirty="0"/>
              <a:t>, </a:t>
            </a:r>
            <a:r>
              <a:rPr lang="en-US" sz="2400" dirty="0" err="1"/>
              <a:t>Cus_lname</a:t>
            </a:r>
            <a:r>
              <a:rPr lang="en-US" sz="2400" dirty="0"/>
              <a:t>, </a:t>
            </a:r>
            <a:r>
              <a:rPr lang="en-US" sz="2400" dirty="0" err="1"/>
              <a:t>Cus_balance</a:t>
            </a:r>
            <a:r>
              <a:rPr lang="en-US" sz="2400" dirty="0"/>
              <a:t>)</a:t>
            </a:r>
          </a:p>
          <a:p>
            <a:endParaRPr lang="en-US" dirty="0"/>
          </a:p>
          <a:p>
            <a:r>
              <a:rPr lang="en-US" sz="2400" dirty="0"/>
              <a:t>XML schema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847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Company(&amp;1)</a:t>
            </a:r>
          </a:p>
          <a:p>
            <a:r>
              <a:rPr lang="en-US" dirty="0"/>
              <a:t>Department(&amp;2)</a:t>
            </a:r>
          </a:p>
          <a:p>
            <a:r>
              <a:rPr lang="en-US" dirty="0"/>
              <a:t>	</a:t>
            </a:r>
            <a:r>
              <a:rPr lang="en-US" dirty="0" err="1"/>
              <a:t>dname</a:t>
            </a:r>
            <a:r>
              <a:rPr lang="en-US" dirty="0"/>
              <a:t> (&amp;7)"Estate"</a:t>
            </a:r>
          </a:p>
          <a:p>
            <a:r>
              <a:rPr lang="en-US" dirty="0"/>
              <a:t>	Manager &amp;3</a:t>
            </a:r>
          </a:p>
          <a:p>
            <a:r>
              <a:rPr lang="en-US" dirty="0" err="1"/>
              <a:t>empl</a:t>
            </a:r>
            <a:r>
              <a:rPr lang="en-US" dirty="0"/>
              <a:t> (&amp;3)</a:t>
            </a:r>
          </a:p>
          <a:p>
            <a:r>
              <a:rPr lang="en-US" dirty="0"/>
              <a:t>	name (&amp;8) </a:t>
            </a:r>
          </a:p>
          <a:p>
            <a:r>
              <a:rPr lang="en-US" dirty="0"/>
              <a:t>		</a:t>
            </a:r>
            <a:r>
              <a:rPr lang="en-US" dirty="0" err="1"/>
              <a:t>fname</a:t>
            </a:r>
            <a:r>
              <a:rPr lang="en-US" dirty="0"/>
              <a:t> (&amp;17) "John"</a:t>
            </a:r>
          </a:p>
          <a:p>
            <a:r>
              <a:rPr lang="en-US" dirty="0"/>
              <a:t>		</a:t>
            </a:r>
            <a:r>
              <a:rPr lang="en-US" dirty="0" err="1"/>
              <a:t>lname</a:t>
            </a:r>
            <a:r>
              <a:rPr lang="en-US" dirty="0"/>
              <a:t> (&amp;18) "Smith"</a:t>
            </a:r>
          </a:p>
          <a:p>
            <a:r>
              <a:rPr lang="en-US" dirty="0"/>
              <a:t>	</a:t>
            </a:r>
            <a:r>
              <a:rPr lang="en-US" dirty="0" err="1"/>
              <a:t>managerOf</a:t>
            </a:r>
            <a:r>
              <a:rPr lang="en-US" dirty="0"/>
              <a:t> &amp;2</a:t>
            </a:r>
          </a:p>
          <a:p>
            <a:r>
              <a:rPr lang="en-US" dirty="0" err="1"/>
              <a:t>empl</a:t>
            </a:r>
            <a:r>
              <a:rPr lang="en-US" dirty="0"/>
              <a:t>(&amp;4)</a:t>
            </a:r>
          </a:p>
          <a:p>
            <a:r>
              <a:rPr lang="en-US" dirty="0"/>
              <a:t>	name (&amp;9) "James Borg"</a:t>
            </a:r>
          </a:p>
          <a:p>
            <a:r>
              <a:rPr lang="en-US" dirty="0"/>
              <a:t>	salary (&amp;10) 60000</a:t>
            </a:r>
          </a:p>
          <a:p>
            <a:r>
              <a:rPr lang="en-US" dirty="0"/>
              <a:t>	manages &amp;5</a:t>
            </a:r>
          </a:p>
          <a:p>
            <a:r>
              <a:rPr lang="en-US" dirty="0"/>
              <a:t>	manages &amp;6</a:t>
            </a:r>
          </a:p>
          <a:p>
            <a:r>
              <a:rPr lang="en-US" dirty="0"/>
              <a:t>project (&amp;5)</a:t>
            </a:r>
          </a:p>
          <a:p>
            <a:r>
              <a:rPr lang="en-US" dirty="0"/>
              <a:t>                  </a:t>
            </a:r>
            <a:r>
              <a:rPr lang="en-US" dirty="0" err="1"/>
              <a:t>pname</a:t>
            </a:r>
            <a:r>
              <a:rPr lang="en-US" dirty="0"/>
              <a:t> (&amp;11) "Reorganization"</a:t>
            </a:r>
          </a:p>
          <a:p>
            <a:r>
              <a:rPr lang="en-US" dirty="0"/>
              <a:t>	type (&amp;12) "</a:t>
            </a:r>
            <a:r>
              <a:rPr lang="en-US" dirty="0" err="1"/>
              <a:t>Inhouse</a:t>
            </a:r>
            <a:r>
              <a:rPr lang="en-US" dirty="0"/>
              <a:t>"</a:t>
            </a:r>
          </a:p>
          <a:p>
            <a:r>
              <a:rPr lang="en-US" dirty="0"/>
              <a:t>	</a:t>
            </a:r>
            <a:r>
              <a:rPr lang="en-US" dirty="0" err="1"/>
              <a:t>monthlyCost</a:t>
            </a:r>
            <a:r>
              <a:rPr lang="en-US" dirty="0"/>
              <a:t> (&amp;13) 4000</a:t>
            </a:r>
          </a:p>
          <a:p>
            <a:r>
              <a:rPr lang="en-US" dirty="0"/>
              <a:t>	</a:t>
            </a:r>
            <a:r>
              <a:rPr lang="en-US" dirty="0" err="1"/>
              <a:t>managedBy</a:t>
            </a:r>
            <a:r>
              <a:rPr lang="en-US" dirty="0"/>
              <a:t> &amp;4</a:t>
            </a:r>
          </a:p>
          <a:p>
            <a:r>
              <a:rPr lang="en-US" dirty="0"/>
              <a:t>project(&amp;6)</a:t>
            </a:r>
          </a:p>
          <a:p>
            <a:r>
              <a:rPr lang="en-US" dirty="0"/>
              <a:t>	</a:t>
            </a:r>
            <a:r>
              <a:rPr lang="en-US" dirty="0" err="1"/>
              <a:t>pname</a:t>
            </a:r>
            <a:r>
              <a:rPr lang="en-US" dirty="0"/>
              <a:t> (&amp;14) "Computerization"</a:t>
            </a:r>
          </a:p>
          <a:p>
            <a:r>
              <a:rPr lang="en-US" dirty="0"/>
              <a:t>	type (&amp;15) 1</a:t>
            </a:r>
          </a:p>
          <a:p>
            <a:r>
              <a:rPr lang="en-US" dirty="0"/>
              <a:t>	</a:t>
            </a:r>
            <a:r>
              <a:rPr lang="en-US" dirty="0" err="1"/>
              <a:t>annualCost</a:t>
            </a:r>
            <a:r>
              <a:rPr lang="en-US" dirty="0"/>
              <a:t> (&amp;16) 40000</a:t>
            </a:r>
          </a:p>
          <a:p>
            <a:r>
              <a:rPr lang="en-US" dirty="0"/>
              <a:t>	</a:t>
            </a:r>
            <a:r>
              <a:rPr lang="en-US" dirty="0" err="1"/>
              <a:t>managedBy</a:t>
            </a:r>
            <a:r>
              <a:rPr lang="en-US" dirty="0"/>
              <a:t> &amp;4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1752600"/>
            <a:ext cx="32638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Sample representation of </a:t>
            </a:r>
          </a:p>
          <a:p>
            <a:pPr algn="ctr"/>
            <a:r>
              <a:rPr lang="en-US" sz="2000" b="1" spc="100" dirty="0" err="1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Semistructured</a:t>
            </a:r>
            <a:r>
              <a:rPr lang="en-US" sz="20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data</a:t>
            </a:r>
            <a:endParaRPr lang="en-US" sz="2000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7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&lt;?xml version=“1.0” encoding=“UTF-8” ?&gt;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</a:t>
            </a:r>
            <a:r>
              <a:rPr lang="en-US" dirty="0" err="1"/>
              <a:t>xsd:schema</a:t>
            </a:r>
            <a:r>
              <a:rPr lang="en-US" dirty="0"/>
              <a:t> </a:t>
            </a:r>
            <a:r>
              <a:rPr lang="en-US" dirty="0" err="1"/>
              <a:t>xmlns:xsd</a:t>
            </a:r>
            <a:r>
              <a:rPr lang="en-US" dirty="0"/>
              <a:t>=“http://www.w3.org/2001/</a:t>
            </a:r>
            <a:r>
              <a:rPr lang="en-US" dirty="0" err="1"/>
              <a:t>XMLSchema</a:t>
            </a:r>
            <a:r>
              <a:rPr lang="en-US" dirty="0"/>
              <a:t>”&gt;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</a:t>
            </a:r>
            <a:r>
              <a:rPr lang="en-US" dirty="0" err="1"/>
              <a:t>xsd:element</a:t>
            </a:r>
            <a:r>
              <a:rPr lang="en-US" dirty="0"/>
              <a:t> name=“customer”&gt;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</a:t>
            </a:r>
            <a:r>
              <a:rPr lang="en-US" dirty="0" err="1"/>
              <a:t>xsd:complexType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</a:t>
            </a:r>
            <a:r>
              <a:rPr lang="en-US" dirty="0" err="1"/>
              <a:t>xsd:element</a:t>
            </a:r>
            <a:r>
              <a:rPr lang="en-US" dirty="0"/>
              <a:t> name=“customer” type=“Customer” </a:t>
            </a:r>
            <a:r>
              <a:rPr lang="en-US" dirty="0" err="1"/>
              <a:t>minOccurs</a:t>
            </a:r>
            <a:r>
              <a:rPr lang="en-US" dirty="0"/>
              <a:t>=“0” </a:t>
            </a:r>
            <a:r>
              <a:rPr lang="en-US" dirty="0" err="1"/>
              <a:t>maxOccurs</a:t>
            </a:r>
            <a:r>
              <a:rPr lang="en-US" dirty="0"/>
              <a:t>= “unbounded”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</a:t>
            </a:r>
            <a:r>
              <a:rPr lang="en-US" dirty="0" err="1"/>
              <a:t>xsd:complexType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xsd:key</a:t>
            </a:r>
            <a:r>
              <a:rPr lang="en-US" dirty="0"/>
              <a:t> name =“</a:t>
            </a:r>
            <a:r>
              <a:rPr lang="en-US" dirty="0" err="1"/>
              <a:t>customerKey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xsd:selector</a:t>
            </a:r>
            <a:r>
              <a:rPr lang="en-US" dirty="0"/>
              <a:t> </a:t>
            </a:r>
            <a:r>
              <a:rPr lang="en-US" dirty="0" err="1"/>
              <a:t>xpath</a:t>
            </a:r>
            <a:r>
              <a:rPr lang="en-US" dirty="0"/>
              <a:t>=“customer” 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xsd:field</a:t>
            </a:r>
            <a:r>
              <a:rPr lang="en-US" dirty="0"/>
              <a:t> </a:t>
            </a:r>
            <a:r>
              <a:rPr lang="en-US" dirty="0" err="1"/>
              <a:t>xpath</a:t>
            </a:r>
            <a:r>
              <a:rPr lang="en-US" dirty="0"/>
              <a:t>=“</a:t>
            </a:r>
            <a:r>
              <a:rPr lang="en-US" dirty="0" err="1"/>
              <a:t>cus_code</a:t>
            </a:r>
            <a:r>
              <a:rPr lang="en-US" dirty="0"/>
              <a:t>” 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xsd:key</a:t>
            </a:r>
            <a:r>
              <a:rPr lang="en-US" dirty="0"/>
              <a:t>&gt;</a:t>
            </a:r>
          </a:p>
          <a:p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xsd:complexType</a:t>
            </a:r>
            <a:r>
              <a:rPr lang="en-US" sz="2400" dirty="0"/>
              <a:t> name=“Customer”&gt;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xsd:sequence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xsd:element</a:t>
            </a:r>
            <a:r>
              <a:rPr lang="en-US" sz="2400" dirty="0"/>
              <a:t> name=“</a:t>
            </a:r>
            <a:r>
              <a:rPr lang="en-US" sz="2400" dirty="0" err="1"/>
              <a:t>cus_code</a:t>
            </a:r>
            <a:r>
              <a:rPr lang="en-US" sz="2400" dirty="0"/>
              <a:t>” type=“</a:t>
            </a:r>
            <a:r>
              <a:rPr lang="en-US" sz="2400" dirty="0" err="1"/>
              <a:t>xsd:string</a:t>
            </a:r>
            <a:r>
              <a:rPr lang="en-US" sz="2400" dirty="0"/>
              <a:t>”/&gt;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xsd:element</a:t>
            </a:r>
            <a:r>
              <a:rPr lang="en-US" sz="2400" dirty="0"/>
              <a:t> name=“</a:t>
            </a:r>
            <a:r>
              <a:rPr lang="en-US" sz="2400" dirty="0" err="1"/>
              <a:t>cus_fname</a:t>
            </a:r>
            <a:r>
              <a:rPr lang="en-US" sz="2400" dirty="0"/>
              <a:t>” type=“</a:t>
            </a:r>
            <a:r>
              <a:rPr lang="en-US" sz="2400" dirty="0" err="1"/>
              <a:t>xsd:string</a:t>
            </a:r>
            <a:r>
              <a:rPr lang="en-US" sz="2400" dirty="0"/>
              <a:t>”/&gt;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xsd:element</a:t>
            </a:r>
            <a:r>
              <a:rPr lang="en-US" sz="2400" dirty="0"/>
              <a:t> name=“</a:t>
            </a:r>
            <a:r>
              <a:rPr lang="en-US" sz="2400" dirty="0" err="1"/>
              <a:t>cus_lname</a:t>
            </a:r>
            <a:r>
              <a:rPr lang="en-US" sz="2400" dirty="0"/>
              <a:t>” type=“</a:t>
            </a:r>
            <a:r>
              <a:rPr lang="en-US" sz="2400" dirty="0" err="1"/>
              <a:t>xsd:string</a:t>
            </a:r>
            <a:r>
              <a:rPr lang="en-US" sz="2400" dirty="0"/>
              <a:t>”/&gt;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xsd:element</a:t>
            </a:r>
            <a:r>
              <a:rPr lang="en-US" sz="2400" dirty="0"/>
              <a:t> name=“</a:t>
            </a:r>
            <a:r>
              <a:rPr lang="en-US" sz="2400" dirty="0" err="1"/>
              <a:t>cus_balance</a:t>
            </a:r>
            <a:r>
              <a:rPr lang="en-US" sz="2400" dirty="0"/>
              <a:t>” type=“</a:t>
            </a:r>
            <a:r>
              <a:rPr lang="en-US" sz="2400" dirty="0" err="1"/>
              <a:t>xsd:unsignedInt</a:t>
            </a:r>
            <a:r>
              <a:rPr lang="en-US" sz="2400" dirty="0"/>
              <a:t>”/&gt;</a:t>
            </a:r>
          </a:p>
          <a:p>
            <a:pPr marL="0" indent="0">
              <a:buNone/>
            </a:pPr>
            <a:r>
              <a:rPr lang="en-US" sz="2400" dirty="0"/>
              <a:t>&lt;/</a:t>
            </a:r>
            <a:r>
              <a:rPr lang="en-US" sz="2400" dirty="0" err="1"/>
              <a:t>xsd:sequence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&lt;/</a:t>
            </a:r>
            <a:r>
              <a:rPr lang="en-US" sz="2400" dirty="0" err="1"/>
              <a:t>xsd:complexType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&lt;/</a:t>
            </a:r>
            <a:r>
              <a:rPr lang="en-US" sz="2400" dirty="0" err="1"/>
              <a:t>xsd:schema</a:t>
            </a:r>
            <a:r>
              <a:rPr lang="en-US" sz="2400" dirty="0"/>
              <a:t>&gt;</a:t>
            </a:r>
          </a:p>
          <a:p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1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Converting Relational database schema into 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CUSTOMER(</a:t>
            </a:r>
            <a:r>
              <a:rPr lang="en-US" sz="2400" u="sng" dirty="0" err="1"/>
              <a:t>Cus_code</a:t>
            </a:r>
            <a:r>
              <a:rPr lang="en-US" sz="2400" dirty="0"/>
              <a:t>, </a:t>
            </a:r>
            <a:r>
              <a:rPr lang="en-US" sz="2400" dirty="0" err="1"/>
              <a:t>Cus_fname</a:t>
            </a:r>
            <a:r>
              <a:rPr lang="en-US" sz="2400" dirty="0"/>
              <a:t>, </a:t>
            </a:r>
            <a:r>
              <a:rPr lang="en-US" sz="2400" dirty="0" err="1"/>
              <a:t>Cus_lname</a:t>
            </a:r>
            <a:r>
              <a:rPr lang="en-US" sz="2400" dirty="0"/>
              <a:t>, </a:t>
            </a:r>
            <a:r>
              <a:rPr lang="en-US" sz="2400" dirty="0" err="1"/>
              <a:t>Cus_balance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INVOICE(</a:t>
            </a:r>
            <a:r>
              <a:rPr lang="en-US" sz="2400" u="sng" dirty="0" err="1"/>
              <a:t>Inv_no</a:t>
            </a:r>
            <a:r>
              <a:rPr lang="en-US" sz="2400" dirty="0"/>
              <a:t>, </a:t>
            </a:r>
            <a:r>
              <a:rPr lang="en-US" sz="2400" dirty="0" err="1"/>
              <a:t>Cus_code</a:t>
            </a:r>
            <a:r>
              <a:rPr lang="en-US" sz="2400" dirty="0"/>
              <a:t>, </a:t>
            </a:r>
            <a:r>
              <a:rPr lang="en-US" sz="2400" dirty="0" err="1"/>
              <a:t>Inv_date</a:t>
            </a:r>
            <a:r>
              <a:rPr lang="en-US" sz="2400" dirty="0"/>
              <a:t>, </a:t>
            </a:r>
            <a:r>
              <a:rPr lang="en-US" sz="2400" dirty="0" err="1"/>
              <a:t>Inv_amount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XML schema?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1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&lt;?xml version=“1.0” encoding=“UTF-8” 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xsd:schema</a:t>
            </a:r>
            <a:r>
              <a:rPr lang="en-US" dirty="0"/>
              <a:t> </a:t>
            </a:r>
            <a:r>
              <a:rPr lang="en-US" dirty="0" err="1"/>
              <a:t>xmlns:xsd</a:t>
            </a:r>
            <a:r>
              <a:rPr lang="en-US" dirty="0"/>
              <a:t>=“http://www.w3.org/2001/</a:t>
            </a:r>
            <a:r>
              <a:rPr lang="en-US" dirty="0" err="1"/>
              <a:t>XMLSchema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xsd:element</a:t>
            </a:r>
            <a:r>
              <a:rPr lang="en-US" dirty="0"/>
              <a:t> name=“</a:t>
            </a:r>
            <a:r>
              <a:rPr lang="en-US" dirty="0" err="1"/>
              <a:t>customer_invoice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xsd:complexType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xsd:sequence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xsd:element</a:t>
            </a:r>
            <a:r>
              <a:rPr lang="en-US" dirty="0"/>
              <a:t> name=“customer” type=“Customer” </a:t>
            </a:r>
            <a:r>
              <a:rPr lang="en-US" dirty="0" err="1"/>
              <a:t>minOccurs</a:t>
            </a:r>
            <a:r>
              <a:rPr lang="en-US" dirty="0"/>
              <a:t>=“0” </a:t>
            </a:r>
            <a:r>
              <a:rPr lang="en-US" dirty="0" err="1"/>
              <a:t>maxOccurs</a:t>
            </a:r>
            <a:r>
              <a:rPr lang="en-US" dirty="0"/>
              <a:t>= “unbounded” 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xsd:element</a:t>
            </a:r>
            <a:r>
              <a:rPr lang="en-US" dirty="0"/>
              <a:t> name=“invoice” type=“Invoice” </a:t>
            </a:r>
            <a:r>
              <a:rPr lang="en-US" dirty="0" err="1"/>
              <a:t>minOccurs</a:t>
            </a:r>
            <a:r>
              <a:rPr lang="en-US" dirty="0"/>
              <a:t>=“0” </a:t>
            </a:r>
            <a:r>
              <a:rPr lang="en-US" dirty="0" err="1"/>
              <a:t>maxOccurs</a:t>
            </a:r>
            <a:r>
              <a:rPr lang="en-US" dirty="0"/>
              <a:t>= “unbounded” 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xsd:sequence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xsd:complexType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xsd:key</a:t>
            </a:r>
            <a:r>
              <a:rPr lang="en-US" dirty="0"/>
              <a:t> name =“</a:t>
            </a:r>
            <a:r>
              <a:rPr lang="en-US" dirty="0" err="1"/>
              <a:t>customerKey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xsd:selector</a:t>
            </a:r>
            <a:r>
              <a:rPr lang="en-US" dirty="0"/>
              <a:t> </a:t>
            </a:r>
            <a:r>
              <a:rPr lang="en-US" dirty="0" err="1"/>
              <a:t>xpath</a:t>
            </a:r>
            <a:r>
              <a:rPr lang="en-US" dirty="0"/>
              <a:t>=“customer” 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xsd:field</a:t>
            </a:r>
            <a:r>
              <a:rPr lang="en-US" dirty="0"/>
              <a:t> </a:t>
            </a:r>
            <a:r>
              <a:rPr lang="en-US" dirty="0" err="1"/>
              <a:t>xpath</a:t>
            </a:r>
            <a:r>
              <a:rPr lang="en-US" dirty="0"/>
              <a:t>=“</a:t>
            </a:r>
            <a:r>
              <a:rPr lang="en-US" dirty="0" err="1"/>
              <a:t>cus_code</a:t>
            </a:r>
            <a:r>
              <a:rPr lang="en-US" dirty="0"/>
              <a:t>” 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xsd:key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3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xsd:key</a:t>
            </a:r>
            <a:r>
              <a:rPr lang="en-US" dirty="0"/>
              <a:t> name=“</a:t>
            </a:r>
            <a:r>
              <a:rPr lang="en-US" dirty="0" err="1"/>
              <a:t>invoiceKey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xsd:selector</a:t>
            </a:r>
            <a:r>
              <a:rPr lang="en-US" dirty="0"/>
              <a:t> </a:t>
            </a:r>
            <a:r>
              <a:rPr lang="en-US" dirty="0" err="1"/>
              <a:t>xpath</a:t>
            </a:r>
            <a:r>
              <a:rPr lang="en-US" dirty="0"/>
              <a:t>=“invoice” 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xsd:field</a:t>
            </a:r>
            <a:r>
              <a:rPr lang="en-US" dirty="0"/>
              <a:t> </a:t>
            </a:r>
            <a:r>
              <a:rPr lang="en-US" dirty="0" err="1"/>
              <a:t>xpath</a:t>
            </a:r>
            <a:r>
              <a:rPr lang="en-US" dirty="0"/>
              <a:t>=“</a:t>
            </a:r>
            <a:r>
              <a:rPr lang="en-US" dirty="0" err="1"/>
              <a:t>inv_no</a:t>
            </a:r>
            <a:r>
              <a:rPr lang="en-US" dirty="0"/>
              <a:t>” 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xsd:key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xsd:keyref</a:t>
            </a:r>
            <a:r>
              <a:rPr lang="en-US" dirty="0"/>
              <a:t>    name=“</a:t>
            </a:r>
            <a:r>
              <a:rPr lang="en-US" dirty="0" err="1"/>
              <a:t>cusref</a:t>
            </a:r>
            <a:r>
              <a:rPr lang="en-US" dirty="0"/>
              <a:t>” refer=“</a:t>
            </a:r>
            <a:r>
              <a:rPr lang="en-US" dirty="0" err="1"/>
              <a:t>customerKey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xsd:selector</a:t>
            </a:r>
            <a:r>
              <a:rPr lang="en-US" dirty="0"/>
              <a:t> </a:t>
            </a:r>
            <a:r>
              <a:rPr lang="en-US" dirty="0" err="1"/>
              <a:t>xpath</a:t>
            </a:r>
            <a:r>
              <a:rPr lang="en-US" dirty="0"/>
              <a:t>=“invoice” 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xsd:field</a:t>
            </a:r>
            <a:r>
              <a:rPr lang="en-US" dirty="0"/>
              <a:t> </a:t>
            </a:r>
            <a:r>
              <a:rPr lang="en-US" dirty="0" err="1"/>
              <a:t>xpath</a:t>
            </a:r>
            <a:r>
              <a:rPr lang="en-US" dirty="0"/>
              <a:t>=“</a:t>
            </a:r>
            <a:r>
              <a:rPr lang="en-US" dirty="0" err="1"/>
              <a:t>cus_code</a:t>
            </a:r>
            <a:r>
              <a:rPr lang="en-US" dirty="0"/>
              <a:t>” 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xsd:keyref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xsd:complexType</a:t>
            </a:r>
            <a:r>
              <a:rPr lang="en-US" dirty="0"/>
              <a:t> name=“Customer”&gt;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xsd:sequence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xsd:element</a:t>
            </a:r>
            <a:r>
              <a:rPr lang="en-US" dirty="0"/>
              <a:t> name=“</a:t>
            </a:r>
            <a:r>
              <a:rPr lang="en-US" dirty="0" err="1"/>
              <a:t>cus_code</a:t>
            </a:r>
            <a:r>
              <a:rPr lang="en-US" dirty="0"/>
              <a:t>” type=“</a:t>
            </a:r>
            <a:r>
              <a:rPr lang="en-US" dirty="0" err="1"/>
              <a:t>xsd:string</a:t>
            </a:r>
            <a:r>
              <a:rPr lang="en-US" dirty="0"/>
              <a:t>” 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xsd:element</a:t>
            </a:r>
            <a:r>
              <a:rPr lang="en-US" dirty="0"/>
              <a:t> name=“</a:t>
            </a:r>
            <a:r>
              <a:rPr lang="en-US" dirty="0" err="1"/>
              <a:t>cus_fname</a:t>
            </a:r>
            <a:r>
              <a:rPr lang="en-US" dirty="0"/>
              <a:t>” type=“</a:t>
            </a:r>
            <a:r>
              <a:rPr lang="en-US" dirty="0" err="1"/>
              <a:t>xsd:string</a:t>
            </a:r>
            <a:r>
              <a:rPr lang="en-US" dirty="0"/>
              <a:t>” 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xsd:element</a:t>
            </a:r>
            <a:r>
              <a:rPr lang="en-US" dirty="0"/>
              <a:t> name=“</a:t>
            </a:r>
            <a:r>
              <a:rPr lang="en-US" dirty="0" err="1"/>
              <a:t>cus_lname</a:t>
            </a:r>
            <a:r>
              <a:rPr lang="en-US" dirty="0"/>
              <a:t>” type=“</a:t>
            </a:r>
            <a:r>
              <a:rPr lang="en-US" dirty="0" err="1"/>
              <a:t>xsd:string</a:t>
            </a:r>
            <a:r>
              <a:rPr lang="en-US" dirty="0"/>
              <a:t>” 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xsd:element</a:t>
            </a:r>
            <a:r>
              <a:rPr lang="en-US" dirty="0"/>
              <a:t> name=“</a:t>
            </a:r>
            <a:r>
              <a:rPr lang="en-US" dirty="0" err="1"/>
              <a:t>cus_balance</a:t>
            </a:r>
            <a:r>
              <a:rPr lang="en-US" dirty="0"/>
              <a:t>” type=“</a:t>
            </a:r>
            <a:r>
              <a:rPr lang="en-US" dirty="0" err="1"/>
              <a:t>xsd:unsignedInt</a:t>
            </a:r>
            <a:r>
              <a:rPr lang="en-US" dirty="0"/>
              <a:t>” 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xsd:sequence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xsd:complexType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xsd:complexType</a:t>
            </a:r>
            <a:r>
              <a:rPr lang="en-US" sz="2000" dirty="0"/>
              <a:t> name=“Invoice”&gt;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xsd:sequence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xsd:element</a:t>
            </a:r>
            <a:r>
              <a:rPr lang="en-US" sz="2000" dirty="0"/>
              <a:t> name=“</a:t>
            </a:r>
            <a:r>
              <a:rPr lang="en-US" sz="2000" dirty="0" err="1"/>
              <a:t>inv_no</a:t>
            </a:r>
            <a:r>
              <a:rPr lang="en-US" sz="2000" dirty="0"/>
              <a:t>” type=“</a:t>
            </a:r>
            <a:r>
              <a:rPr lang="en-US" sz="2000" dirty="0" err="1"/>
              <a:t>xsd:string</a:t>
            </a:r>
            <a:r>
              <a:rPr lang="en-US" sz="2000" dirty="0"/>
              <a:t>” /&gt;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xsd:element</a:t>
            </a:r>
            <a:r>
              <a:rPr lang="en-US" sz="2000" dirty="0"/>
              <a:t> name=“</a:t>
            </a:r>
            <a:r>
              <a:rPr lang="en-US" sz="2000" dirty="0" err="1"/>
              <a:t>cus_code</a:t>
            </a:r>
            <a:r>
              <a:rPr lang="en-US" sz="2000" dirty="0"/>
              <a:t>” type=“</a:t>
            </a:r>
            <a:r>
              <a:rPr lang="en-US" sz="2000" dirty="0" err="1"/>
              <a:t>xsd:string</a:t>
            </a:r>
            <a:r>
              <a:rPr lang="en-US" sz="2000" dirty="0"/>
              <a:t>” /&gt;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xsd:element</a:t>
            </a:r>
            <a:r>
              <a:rPr lang="en-US" sz="2000" dirty="0"/>
              <a:t> name=“</a:t>
            </a:r>
            <a:r>
              <a:rPr lang="en-US" sz="2000" dirty="0" err="1"/>
              <a:t>inv_date</a:t>
            </a:r>
            <a:r>
              <a:rPr lang="en-US" sz="2000" dirty="0"/>
              <a:t>” type=“</a:t>
            </a:r>
            <a:r>
              <a:rPr lang="en-US" sz="2000" dirty="0" err="1"/>
              <a:t>xsd:date</a:t>
            </a:r>
            <a:r>
              <a:rPr lang="en-US" sz="2000" dirty="0"/>
              <a:t>” /&gt;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xsd:element</a:t>
            </a:r>
            <a:r>
              <a:rPr lang="en-US" sz="2000" dirty="0"/>
              <a:t> name=“</a:t>
            </a:r>
            <a:r>
              <a:rPr lang="en-US" sz="2000" dirty="0" err="1"/>
              <a:t>inv_amount</a:t>
            </a:r>
            <a:r>
              <a:rPr lang="en-US" sz="2000" dirty="0"/>
              <a:t>” type=“</a:t>
            </a:r>
            <a:r>
              <a:rPr lang="en-US" sz="2000" dirty="0" err="1"/>
              <a:t>xsd:unsignedInt</a:t>
            </a:r>
            <a:r>
              <a:rPr lang="en-US" sz="2000" dirty="0"/>
              <a:t>” /&gt;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xsd:sequence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xsd:complexType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xsd:element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xsd:schema</a:t>
            </a:r>
            <a:r>
              <a:rPr lang="en-US" sz="2000" dirty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4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Technologies related to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Technologies related to XML</a:t>
            </a:r>
          </a:p>
          <a:p>
            <a:pPr lvl="1"/>
            <a:r>
              <a:rPr lang="en-US" dirty="0"/>
              <a:t>Document Object Model (DOM) </a:t>
            </a:r>
            <a:r>
              <a:rPr lang="en-US" dirty="0" smtClean="0"/>
              <a:t>[live DOM Viewer]</a:t>
            </a:r>
            <a:endParaRPr lang="en-US" dirty="0"/>
          </a:p>
          <a:p>
            <a:pPr lvl="1"/>
            <a:r>
              <a:rPr lang="en-US" dirty="0"/>
              <a:t>Simple API for XML (SAX),</a:t>
            </a:r>
          </a:p>
          <a:p>
            <a:pPr lvl="1"/>
            <a:r>
              <a:rPr lang="en-US" dirty="0"/>
              <a:t>Namespaces, </a:t>
            </a:r>
          </a:p>
          <a:p>
            <a:pPr lvl="1"/>
            <a:r>
              <a:rPr lang="en-US" dirty="0" err="1"/>
              <a:t>eXtensible</a:t>
            </a:r>
            <a:r>
              <a:rPr lang="en-US" dirty="0"/>
              <a:t> </a:t>
            </a:r>
            <a:r>
              <a:rPr lang="en-US" dirty="0" err="1"/>
              <a:t>Stylesheet</a:t>
            </a:r>
            <a:r>
              <a:rPr lang="en-US" dirty="0"/>
              <a:t> Language for Transformations (XSLT), </a:t>
            </a:r>
          </a:p>
          <a:p>
            <a:pPr lvl="1"/>
            <a:r>
              <a:rPr lang="en-US" dirty="0"/>
              <a:t>XML Path Language (</a:t>
            </a:r>
            <a:r>
              <a:rPr lang="en-US" dirty="0" err="1"/>
              <a:t>XPath</a:t>
            </a:r>
            <a:r>
              <a:rPr lang="en-US" dirty="0"/>
              <a:t>), </a:t>
            </a:r>
          </a:p>
          <a:p>
            <a:pPr lvl="1"/>
            <a:r>
              <a:rPr lang="en-US" dirty="0"/>
              <a:t>XML Pointer Language (</a:t>
            </a:r>
            <a:r>
              <a:rPr lang="en-US" dirty="0" err="1"/>
              <a:t>XPointer</a:t>
            </a:r>
            <a:r>
              <a:rPr lang="en-US" dirty="0"/>
              <a:t>), </a:t>
            </a:r>
          </a:p>
          <a:p>
            <a:pPr lvl="1"/>
            <a:r>
              <a:rPr lang="en-US" dirty="0"/>
              <a:t>XML Linking Language (</a:t>
            </a:r>
            <a:r>
              <a:rPr lang="en-US" dirty="0" err="1"/>
              <a:t>XLink</a:t>
            </a:r>
            <a:r>
              <a:rPr lang="en-US" dirty="0"/>
              <a:t>), </a:t>
            </a:r>
          </a:p>
          <a:p>
            <a:pPr lvl="1"/>
            <a:r>
              <a:rPr lang="en-US" dirty="0"/>
              <a:t>XHTML, </a:t>
            </a:r>
          </a:p>
          <a:p>
            <a:pPr lvl="1"/>
            <a:r>
              <a:rPr lang="en-US" dirty="0"/>
              <a:t>Simple Object Access Protocol (SOAP),</a:t>
            </a:r>
          </a:p>
          <a:p>
            <a:pPr lvl="1"/>
            <a:r>
              <a:rPr lang="en-US" dirty="0"/>
              <a:t>Web Services Description Language (WSDL), </a:t>
            </a:r>
          </a:p>
          <a:p>
            <a:pPr lvl="1"/>
            <a:r>
              <a:rPr lang="en-US" dirty="0"/>
              <a:t>Universal Discovery, Description and Integration (UDDI)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5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47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2" y="2577306"/>
            <a:ext cx="57054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5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dirty="0" smtClean="0"/>
              <a:t>Simple API for XML (SAX),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SAX parsers work on each element of the XML document sequentially, issuing parsing events while passing through the input stream in a single pass. Unlike DOM, SAX does not have a formal specification.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48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3973594" cy="210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6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49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59912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59150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0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graphical representation of the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0538" y="86380"/>
            <a:ext cx="1847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4825"/>
            <a:ext cx="83747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Graphical representation of </a:t>
            </a:r>
            <a:r>
              <a:rPr lang="en-US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semistructured</a:t>
            </a: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 data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747463"/>
            <a:ext cx="7627937" cy="422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92463" y="1371600"/>
            <a:ext cx="9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Company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6019800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“John”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6019800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“Smith”</a:t>
            </a:r>
          </a:p>
        </p:txBody>
      </p:sp>
    </p:spTree>
    <p:extLst>
      <p:ext uri="{BB962C8B-B14F-4D97-AF65-F5344CB8AC3E}">
        <p14:creationId xmlns:p14="http://schemas.microsoft.com/office/powerpoint/2010/main" val="1306570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 err="1" smtClean="0"/>
              <a:t>Stylesheet</a:t>
            </a:r>
            <a:r>
              <a:rPr lang="en-US" dirty="0" smtClean="0"/>
              <a:t> Language(XSL)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XSL  is a language for expressing XML based style sheet</a:t>
            </a:r>
          </a:p>
          <a:p>
            <a:r>
              <a:rPr lang="en-US" dirty="0" smtClean="0"/>
              <a:t>An XSL file describes how to display an XML document of a given type.</a:t>
            </a:r>
          </a:p>
          <a:p>
            <a:r>
              <a:rPr lang="en-US" dirty="0" smtClean="0"/>
              <a:t>XSL consists of the following: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XSLT</a:t>
            </a:r>
            <a:r>
              <a:rPr lang="en-US" dirty="0"/>
              <a:t> is a language for transforming XML documents</a:t>
            </a:r>
            <a:r>
              <a:rPr lang="en-US" dirty="0" smtClean="0"/>
              <a:t>.</a:t>
            </a:r>
            <a:endParaRPr lang="en-US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 err="1"/>
              <a:t>XPath</a:t>
            </a:r>
            <a:r>
              <a:rPr lang="en-US" dirty="0"/>
              <a:t> is a language for navigating in XML documents</a:t>
            </a:r>
            <a:r>
              <a:rPr lang="en-US" dirty="0" smtClean="0"/>
              <a:t>.</a:t>
            </a:r>
            <a:endParaRPr lang="en-US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XQuery</a:t>
            </a:r>
            <a:r>
              <a:rPr lang="en-US" dirty="0"/>
              <a:t> is a language for querying XML documents.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XSLT(Extensible </a:t>
            </a:r>
            <a:r>
              <a:rPr lang="en-US" sz="3200" dirty="0" err="1"/>
              <a:t>Stylesheet</a:t>
            </a:r>
            <a:r>
              <a:rPr lang="en-US" sz="3200" dirty="0"/>
              <a:t> </a:t>
            </a:r>
            <a:r>
              <a:rPr lang="en-US" sz="3200"/>
              <a:t>Language for Transformations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XSLT is a programming language to render XML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document</a:t>
            </a:r>
            <a:r>
              <a:rPr lang="en-US" sz="2800" dirty="0" smtClean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/>
              <a:t>It is a language for transforming XML documents into other XML documents.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/>
              <a:t>XSLT transforms an XML document into another XML document, HTML document, or a text document.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/>
              <a:t>XSLT uses </a:t>
            </a:r>
            <a:r>
              <a:rPr lang="en-US" sz="2800" dirty="0" err="1" smtClean="0"/>
              <a:t>Xpath</a:t>
            </a:r>
            <a:r>
              <a:rPr lang="en-US" sz="2800" dirty="0" smtClean="0"/>
              <a:t> to </a:t>
            </a:r>
            <a:r>
              <a:rPr lang="en-US" sz="2800" dirty="0" err="1" smtClean="0"/>
              <a:t>navogate</a:t>
            </a:r>
            <a:r>
              <a:rPr lang="en-US" sz="2800" dirty="0" smtClean="0"/>
              <a:t> in XML Documents.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/>
              <a:t>XSLT is a W3C Recommendation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/>
              <a:t>All major browsers support XSLT.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52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26860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62200"/>
            <a:ext cx="27051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9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53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066800"/>
            <a:ext cx="6419850" cy="339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3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54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2639219"/>
            <a:ext cx="5495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66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55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371600"/>
            <a:ext cx="56769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6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56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1295400"/>
            <a:ext cx="50196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4774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57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1295400"/>
            <a:ext cx="56102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008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58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1371600"/>
            <a:ext cx="55911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015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59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49149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60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 Exchange Model (OEM)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One of the proposed models for </a:t>
            </a:r>
            <a:r>
              <a:rPr lang="en-US" sz="2800" dirty="0" err="1"/>
              <a:t>semistructured</a:t>
            </a:r>
            <a:r>
              <a:rPr lang="en-US" sz="2800" dirty="0"/>
              <a:t> data is the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 Object Exchange Model (OEM)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OEM is a nested object model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Data in OEM is schema-less and self-describing, and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 can be thought of as a labeled directed graph where the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 nodes are </a:t>
            </a:r>
            <a:r>
              <a:rPr lang="en-US" sz="2800" i="1" dirty="0"/>
              <a:t>objects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7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XQuery is </a:t>
            </a:r>
            <a:r>
              <a:rPr lang="en-US" sz="2800" b="1" i="1" dirty="0"/>
              <a:t>the</a:t>
            </a:r>
            <a:r>
              <a:rPr lang="en-US" sz="2800" dirty="0"/>
              <a:t> language for querying XML data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XQuery for XML is like SQL for databases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XQuery is built on </a:t>
            </a:r>
            <a:r>
              <a:rPr lang="en-US" sz="2800" dirty="0" err="1"/>
              <a:t>XPath</a:t>
            </a:r>
            <a:r>
              <a:rPr lang="en-US" sz="2800" dirty="0"/>
              <a:t> expressions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XQuery is supported by all major databases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XQuery is a W3C Recommendation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FLWOR expressions are used to write XQuery.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2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FLWOR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FLWOR (pronounced “flower”) expression is</a:t>
            </a:r>
          </a:p>
          <a:p>
            <a:pPr marL="0" indent="0">
              <a:buNone/>
            </a:pPr>
            <a:r>
              <a:rPr lang="en-US" dirty="0"/>
              <a:t>    constructed from FOR, LET, WHERE, ORDER BY,</a:t>
            </a:r>
          </a:p>
          <a:p>
            <a:pPr marL="0" indent="0">
              <a:buNone/>
            </a:pPr>
            <a:r>
              <a:rPr lang="en-US" dirty="0"/>
              <a:t>    and RETURN clauses. The syntax of a FLWOR</a:t>
            </a:r>
          </a:p>
          <a:p>
            <a:pPr marL="0" indent="0">
              <a:buNone/>
            </a:pPr>
            <a:r>
              <a:rPr lang="en-US" dirty="0"/>
              <a:t>    expression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FOR </a:t>
            </a:r>
            <a:r>
              <a:rPr lang="en-US" dirty="0"/>
              <a:t>$</a:t>
            </a:r>
            <a:r>
              <a:rPr lang="en-US" dirty="0" err="1"/>
              <a:t>forVar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 err="1" smtClean="0"/>
              <a:t>inExpression</a:t>
            </a:r>
            <a:r>
              <a:rPr lang="en-US" dirty="0" smtClean="0"/>
              <a:t> -------------SQL From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LET </a:t>
            </a:r>
            <a:r>
              <a:rPr lang="en-US" dirty="0"/>
              <a:t>$</a:t>
            </a:r>
            <a:r>
              <a:rPr lang="en-US" dirty="0" err="1"/>
              <a:t>letVar</a:t>
            </a:r>
            <a:r>
              <a:rPr lang="en-US" dirty="0"/>
              <a:t> := </a:t>
            </a:r>
            <a:r>
              <a:rPr lang="en-US" dirty="0" err="1" smtClean="0"/>
              <a:t>letExpression</a:t>
            </a:r>
            <a:r>
              <a:rPr lang="en-US" dirty="0" smtClean="0"/>
              <a:t>----------------allows temporary variables, and has no equivalent in SQL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WHERE </a:t>
            </a:r>
            <a:r>
              <a:rPr lang="en-US" dirty="0" err="1" smtClean="0"/>
              <a:t>filterExpression</a:t>
            </a:r>
            <a:r>
              <a:rPr lang="en-US" dirty="0" smtClean="0"/>
              <a:t>------ SQL Where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ORDER BY </a:t>
            </a:r>
            <a:r>
              <a:rPr lang="en-US" dirty="0" err="1" smtClean="0"/>
              <a:t>orderSpec</a:t>
            </a:r>
            <a:r>
              <a:rPr lang="en-US" dirty="0" smtClean="0"/>
              <a:t>-------- SQL Order by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b="1" dirty="0"/>
              <a:t>RETURN </a:t>
            </a:r>
            <a:r>
              <a:rPr lang="en-US" dirty="0" smtClean="0"/>
              <a:t>expression--------- SQL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XQuery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$x in doc("books.xml")/bookstore/book</a:t>
            </a:r>
          </a:p>
          <a:p>
            <a:pPr marL="0" indent="0">
              <a:buNone/>
            </a:pPr>
            <a:r>
              <a:rPr lang="en-US" sz="2800" dirty="0"/>
              <a:t>    where $x/price&gt;30</a:t>
            </a:r>
          </a:p>
          <a:p>
            <a:pPr marL="0" indent="0">
              <a:buNone/>
            </a:pPr>
            <a:r>
              <a:rPr lang="en-US" sz="2800" dirty="0"/>
              <a:t>    return $x/title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en-US" sz="2800" dirty="0"/>
              <a:t> &lt;title </a:t>
            </a:r>
            <a:r>
              <a:rPr lang="en-US" sz="2800" dirty="0" err="1"/>
              <a:t>lang</a:t>
            </a:r>
            <a:r>
              <a:rPr lang="en-US" sz="2800" dirty="0"/>
              <a:t>="en"&gt;XQuery Kick Start&lt;/title&gt;</a:t>
            </a:r>
          </a:p>
          <a:p>
            <a:pPr marL="0" indent="0">
              <a:buNone/>
            </a:pPr>
            <a:r>
              <a:rPr lang="en-US" sz="2800" dirty="0"/>
              <a:t> &lt;title </a:t>
            </a:r>
            <a:r>
              <a:rPr lang="en-US" sz="2800" dirty="0" err="1"/>
              <a:t>lang</a:t>
            </a:r>
            <a:r>
              <a:rPr lang="en-US" sz="2800" dirty="0"/>
              <a:t>="en"&gt;Learning XML&lt;/title&gt;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0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XQuery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for $x in doc("books.xml")/bookstore/book/title</a:t>
            </a:r>
          </a:p>
          <a:p>
            <a:pPr marL="0" indent="0">
              <a:buNone/>
            </a:pPr>
            <a:r>
              <a:rPr lang="en-US" sz="2800" dirty="0"/>
              <a:t>    order by $x</a:t>
            </a:r>
          </a:p>
          <a:p>
            <a:pPr marL="0" indent="0">
              <a:buNone/>
            </a:pPr>
            <a:r>
              <a:rPr lang="en-US" sz="2800" dirty="0"/>
              <a:t>    return $x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en-US" sz="2800" dirty="0"/>
              <a:t> &lt;title </a:t>
            </a:r>
            <a:r>
              <a:rPr lang="en-US" sz="2800" dirty="0" err="1"/>
              <a:t>lang</a:t>
            </a:r>
            <a:r>
              <a:rPr lang="en-US" sz="2800" dirty="0"/>
              <a:t>="en"&gt;Everyday Italian&lt;/title&gt;</a:t>
            </a:r>
          </a:p>
          <a:p>
            <a:pPr marL="0" indent="0">
              <a:buNone/>
            </a:pPr>
            <a:r>
              <a:rPr lang="en-US" sz="2800" dirty="0"/>
              <a:t> &lt;title </a:t>
            </a:r>
            <a:r>
              <a:rPr lang="en-US" sz="2800" dirty="0" err="1"/>
              <a:t>lang</a:t>
            </a:r>
            <a:r>
              <a:rPr lang="en-US" sz="2800" dirty="0"/>
              <a:t>="en"&gt;Harry Potter&lt;/title&gt;</a:t>
            </a:r>
          </a:p>
          <a:p>
            <a:pPr marL="0" indent="0">
              <a:buNone/>
            </a:pPr>
            <a:r>
              <a:rPr lang="en-US" sz="2800" dirty="0"/>
              <a:t> &lt;title </a:t>
            </a:r>
            <a:r>
              <a:rPr lang="en-US" sz="2800" dirty="0" err="1"/>
              <a:t>lang</a:t>
            </a:r>
            <a:r>
              <a:rPr lang="en-US" sz="2800" dirty="0"/>
              <a:t>="en"&gt;Learning XML&lt;/title&gt;</a:t>
            </a:r>
          </a:p>
          <a:p>
            <a:pPr marL="0" indent="0">
              <a:buNone/>
            </a:pPr>
            <a:r>
              <a:rPr lang="en-US" sz="2800" dirty="0"/>
              <a:t> &lt;title </a:t>
            </a:r>
            <a:r>
              <a:rPr lang="en-US" sz="2800" dirty="0" err="1"/>
              <a:t>lang</a:t>
            </a:r>
            <a:r>
              <a:rPr lang="en-US" sz="2800" dirty="0"/>
              <a:t>="en"&gt;XQuery Kick Start&lt;/title&gt;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XQuery Conditional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for $x in doc("books.xml")/bookstore/book</a:t>
            </a:r>
          </a:p>
          <a:p>
            <a:pPr marL="0" indent="0">
              <a:buNone/>
            </a:pPr>
            <a:r>
              <a:rPr lang="en-US" sz="3000" dirty="0"/>
              <a:t>    return if ($x/@category="CHILDREN")</a:t>
            </a:r>
          </a:p>
          <a:p>
            <a:pPr marL="0" indent="0">
              <a:buNone/>
            </a:pPr>
            <a:r>
              <a:rPr lang="en-US" sz="3000" dirty="0"/>
              <a:t>    then &lt;child&gt;{data($x/title)}&lt;/child&gt;</a:t>
            </a:r>
          </a:p>
          <a:p>
            <a:pPr marL="0" indent="0">
              <a:buNone/>
            </a:pPr>
            <a:r>
              <a:rPr lang="en-US" sz="3000" dirty="0"/>
              <a:t>    else &lt;adult&gt;{data($x/title)}&lt;/adult&gt;</a:t>
            </a:r>
          </a:p>
          <a:p>
            <a:endParaRPr lang="en-US" sz="3000" dirty="0"/>
          </a:p>
          <a:p>
            <a:r>
              <a:rPr lang="en-US" sz="3000"/>
              <a:t>Output</a:t>
            </a:r>
            <a:endParaRPr lang="en-US" sz="3000" dirty="0"/>
          </a:p>
          <a:p>
            <a:r>
              <a:rPr lang="en-US" sz="3000" dirty="0"/>
              <a:t>&lt;adult&gt;Everyday Italian&lt;/adult&gt;</a:t>
            </a:r>
          </a:p>
          <a:p>
            <a:pPr marL="0" indent="0">
              <a:buNone/>
            </a:pPr>
            <a:r>
              <a:rPr lang="en-US" sz="3000" dirty="0"/>
              <a:t>    &lt;child&gt;Harry Potter&lt;/child&gt;</a:t>
            </a:r>
          </a:p>
          <a:p>
            <a:pPr marL="0" indent="0">
              <a:buNone/>
            </a:pPr>
            <a:r>
              <a:rPr lang="en-US" sz="3000" dirty="0"/>
              <a:t>    &lt;adult&gt;XQuery Kick Start&lt;/adult&gt;</a:t>
            </a:r>
          </a:p>
          <a:p>
            <a:pPr marL="0" indent="0">
              <a:buNone/>
            </a:pPr>
            <a:r>
              <a:rPr lang="en-US" sz="3000" dirty="0"/>
              <a:t>    &lt;adult&gt;Learning XML&lt;/adult&gt;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6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XQuery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$x at $i in</a:t>
            </a:r>
          </a:p>
          <a:p>
            <a:pPr marL="0" indent="0">
              <a:buNone/>
            </a:pPr>
            <a:r>
              <a:rPr lang="en-US" dirty="0"/>
              <a:t>    doc("books.xml")/bookstore/book/title</a:t>
            </a:r>
          </a:p>
          <a:p>
            <a:pPr marL="0" indent="0">
              <a:buNone/>
            </a:pPr>
            <a:r>
              <a:rPr lang="en-US" dirty="0"/>
              <a:t>    return &lt;book&gt;{$i}. {data($x)}&lt;/book&gt;</a:t>
            </a:r>
          </a:p>
          <a:p>
            <a:endParaRPr lang="en-US" dirty="0"/>
          </a:p>
          <a:p>
            <a:r>
              <a:rPr lang="en-US" dirty="0"/>
              <a:t>&lt;book&gt;1. Everyday Italian&lt;/book&gt;</a:t>
            </a:r>
          </a:p>
          <a:p>
            <a:pPr marL="0" indent="0">
              <a:buNone/>
            </a:pPr>
            <a:r>
              <a:rPr lang="en-US" dirty="0"/>
              <a:t>    &lt;book&gt;2. Harry Potter&lt;/book&gt;</a:t>
            </a:r>
          </a:p>
          <a:p>
            <a:pPr marL="0" indent="0">
              <a:buNone/>
            </a:pPr>
            <a:r>
              <a:rPr lang="en-US" dirty="0"/>
              <a:t>    &lt;book&gt;3. XQuery Kick Start&lt;/book&gt;</a:t>
            </a:r>
          </a:p>
          <a:p>
            <a:pPr marL="0" indent="0">
              <a:buNone/>
            </a:pPr>
            <a:r>
              <a:rPr lang="en-US" dirty="0"/>
              <a:t>    &lt;book&gt;4. Learning XML&lt;/book&gt;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3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XQuery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$x in (10,20), $y in (100,200)</a:t>
            </a:r>
          </a:p>
          <a:p>
            <a:pPr marL="0" indent="0">
              <a:buNone/>
            </a:pPr>
            <a:r>
              <a:rPr lang="en-US" sz="2800" dirty="0"/>
              <a:t>    return &lt;test&gt;x={$x} and y={$y}&lt;/test&gt;</a:t>
            </a:r>
          </a:p>
          <a:p>
            <a:endParaRPr lang="en-US" sz="2800" dirty="0"/>
          </a:p>
          <a:p>
            <a:r>
              <a:rPr lang="en-US" sz="2800" dirty="0"/>
              <a:t>&lt;test&gt;x=10 and y=100&lt;/test&gt;</a:t>
            </a:r>
          </a:p>
          <a:p>
            <a:pPr marL="0" indent="0">
              <a:buNone/>
            </a:pPr>
            <a:r>
              <a:rPr lang="en-US" sz="2800" dirty="0"/>
              <a:t>    &lt;test&gt;x=10 and y=200&lt;/test&gt;</a:t>
            </a:r>
          </a:p>
          <a:p>
            <a:pPr marL="0" indent="0">
              <a:buNone/>
            </a:pPr>
            <a:r>
              <a:rPr lang="en-US" sz="2800" dirty="0"/>
              <a:t>    &lt;test&gt;x=20 and y=100&lt;/test&gt;</a:t>
            </a:r>
          </a:p>
          <a:p>
            <a:pPr marL="0" indent="0">
              <a:buNone/>
            </a:pPr>
            <a:r>
              <a:rPr lang="en-US" sz="2800" dirty="0"/>
              <a:t>    &lt;test&gt;x=20 and y=200&lt;/test&gt;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XQuery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LET $d := doc(www.company.com/info.xml)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200" dirty="0"/>
              <a:t>FOR $x IN $d/company/project[</a:t>
            </a:r>
            <a:r>
              <a:rPr lang="en-US" sz="2200" dirty="0" err="1"/>
              <a:t>projectNumber</a:t>
            </a:r>
            <a:r>
              <a:rPr lang="en-US" sz="2200" dirty="0"/>
              <a:t> = 5]/</a:t>
            </a:r>
            <a:r>
              <a:rPr lang="en-US" sz="2200" dirty="0" err="1"/>
              <a:t>projectWorker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              </a:t>
            </a:r>
            <a:r>
              <a:rPr lang="en-US" sz="2400" dirty="0"/>
              <a:t>$y IN $d/company/employee</a:t>
            </a:r>
          </a:p>
          <a:p>
            <a:pPr marL="0" indent="0">
              <a:buNone/>
            </a:pPr>
            <a:r>
              <a:rPr lang="en-US" sz="2800" dirty="0"/>
              <a:t>    WHERE $x/hours </a:t>
            </a:r>
            <a:r>
              <a:rPr lang="en-US" sz="2800" dirty="0" err="1"/>
              <a:t>gt</a:t>
            </a:r>
            <a:r>
              <a:rPr lang="en-US" sz="2800" dirty="0"/>
              <a:t> 20.0 AND $</a:t>
            </a:r>
            <a:r>
              <a:rPr lang="en-US" sz="2800" dirty="0" err="1"/>
              <a:t>y.ssn</a:t>
            </a:r>
            <a:r>
              <a:rPr lang="en-US" sz="2800" dirty="0"/>
              <a:t> = $</a:t>
            </a:r>
            <a:r>
              <a:rPr lang="en-US" sz="2800" dirty="0" err="1"/>
              <a:t>x.ssn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RETURN </a:t>
            </a:r>
          </a:p>
          <a:p>
            <a:pPr marL="0" indent="0">
              <a:buNone/>
            </a:pPr>
            <a:r>
              <a:rPr lang="en-US" sz="2800" dirty="0"/>
              <a:t>     &lt;res&gt; </a:t>
            </a:r>
          </a:p>
          <a:p>
            <a:pPr marL="0" indent="0">
              <a:buNone/>
            </a:pPr>
            <a:r>
              <a:rPr lang="en-US" sz="2800" dirty="0"/>
              <a:t>           $y/</a:t>
            </a:r>
            <a:r>
              <a:rPr lang="en-US" sz="2800" dirty="0" err="1"/>
              <a:t>employeeName</a:t>
            </a:r>
            <a:r>
              <a:rPr lang="en-US" sz="2800" dirty="0"/>
              <a:t>/</a:t>
            </a:r>
            <a:r>
              <a:rPr lang="en-US" sz="2800" dirty="0" err="1"/>
              <a:t>firstName</a:t>
            </a:r>
            <a:r>
              <a:rPr lang="en-US" sz="2800" dirty="0"/>
              <a:t>,</a:t>
            </a:r>
          </a:p>
          <a:p>
            <a:pPr marL="0" indent="0">
              <a:buNone/>
            </a:pPr>
            <a:r>
              <a:rPr lang="en-US" sz="2800" dirty="0"/>
              <a:t>	$y/</a:t>
            </a:r>
            <a:r>
              <a:rPr lang="en-US" sz="2800" dirty="0" err="1"/>
              <a:t>employeeName</a:t>
            </a:r>
            <a:r>
              <a:rPr lang="en-US" sz="2800" dirty="0"/>
              <a:t>/</a:t>
            </a:r>
            <a:r>
              <a:rPr lang="en-US" sz="2800" dirty="0" err="1"/>
              <a:t>lastName</a:t>
            </a:r>
            <a:r>
              <a:rPr lang="en-US" sz="2800" dirty="0"/>
              <a:t>,</a:t>
            </a:r>
          </a:p>
          <a:p>
            <a:pPr marL="0" indent="0">
              <a:buNone/>
            </a:pPr>
            <a:r>
              <a:rPr lang="en-US" sz="2800" dirty="0"/>
              <a:t>	$x/hours </a:t>
            </a:r>
          </a:p>
          <a:p>
            <a:pPr marL="0" indent="0">
              <a:buNone/>
            </a:pPr>
            <a:r>
              <a:rPr lang="en-US" sz="2800" dirty="0"/>
              <a:t>    &lt;/res&gt;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6248400"/>
            <a:ext cx="277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to Company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XQuery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i="1" dirty="0"/>
              <a:t> </a:t>
            </a:r>
            <a:r>
              <a:rPr lang="en-US" sz="2800" i="1" dirty="0"/>
              <a:t>List all employees, ordered in descending order of </a:t>
            </a:r>
            <a:r>
              <a:rPr lang="en-US" sz="2800" i="1" dirty="0" err="1"/>
              <a:t>ssn</a:t>
            </a:r>
            <a:r>
              <a:rPr lang="en-US" sz="2800" i="1" dirty="0"/>
              <a:t>.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dirty="0"/>
              <a:t>FOR $S IN doc(“empllist.xml")//</a:t>
            </a:r>
            <a:r>
              <a:rPr lang="en-US" sz="2800" dirty="0" err="1"/>
              <a:t>empl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ORDER BY $S/</a:t>
            </a:r>
            <a:r>
              <a:rPr lang="en-US" sz="2800" dirty="0" err="1"/>
              <a:t>ssn</a:t>
            </a:r>
            <a:r>
              <a:rPr lang="en-US" sz="2800" dirty="0"/>
              <a:t> DESCENDING</a:t>
            </a:r>
          </a:p>
          <a:p>
            <a:pPr marL="0" indent="0">
              <a:buNone/>
            </a:pPr>
            <a:r>
              <a:rPr lang="en-US" sz="2800" dirty="0"/>
              <a:t>RETURN $S/</a:t>
            </a:r>
            <a:r>
              <a:rPr lang="en-US" sz="2800" dirty="0" err="1"/>
              <a:t>ssn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XML &amp;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Store, retrieve &amp; query XML document.</a:t>
            </a:r>
          </a:p>
          <a:p>
            <a:r>
              <a:rPr lang="en-US" dirty="0"/>
              <a:t>Storing XML document</a:t>
            </a:r>
          </a:p>
          <a:p>
            <a:pPr lvl="1"/>
            <a:r>
              <a:rPr lang="en-US" dirty="0"/>
              <a:t>As column of a table</a:t>
            </a:r>
          </a:p>
          <a:p>
            <a:pPr lvl="1"/>
            <a:r>
              <a:rPr lang="en-US" dirty="0"/>
              <a:t>In a shredded form i.e. distribute content of XML </a:t>
            </a:r>
          </a:p>
          <a:p>
            <a:pPr marL="457200" lvl="1" indent="0">
              <a:buNone/>
            </a:pPr>
            <a:r>
              <a:rPr lang="en-US" dirty="0"/>
              <a:t>   document among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 OEM object consists of </a:t>
            </a:r>
          </a:p>
          <a:p>
            <a:r>
              <a:rPr lang="en-US" sz="2800" dirty="0"/>
              <a:t>a unique object identifier, </a:t>
            </a:r>
          </a:p>
          <a:p>
            <a:r>
              <a:rPr lang="en-US" sz="2800" dirty="0"/>
              <a:t>a descriptive textual label, </a:t>
            </a:r>
          </a:p>
          <a:p>
            <a:r>
              <a:rPr lang="en-US" sz="2800" dirty="0"/>
              <a:t>a type and </a:t>
            </a:r>
          </a:p>
          <a:p>
            <a:r>
              <a:rPr lang="en-US" sz="2800" dirty="0"/>
              <a:t>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Storing XML document as column of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table </a:t>
            </a:r>
            <a:r>
              <a:rPr lang="en-US" sz="2800" dirty="0" err="1"/>
              <a:t>XMLempl</a:t>
            </a:r>
            <a:r>
              <a:rPr lang="en-US" sz="2800" dirty="0"/>
              <a:t>(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dirty="0" err="1"/>
              <a:t>docno</a:t>
            </a:r>
            <a:r>
              <a:rPr lang="en-US" sz="2800" dirty="0"/>
              <a:t> char(4), </a:t>
            </a:r>
            <a:r>
              <a:rPr lang="en-US" sz="2800" dirty="0" err="1"/>
              <a:t>docDate</a:t>
            </a:r>
            <a:r>
              <a:rPr lang="en-US" sz="2800" dirty="0"/>
              <a:t> date, </a:t>
            </a:r>
            <a:r>
              <a:rPr lang="en-US" sz="2800" dirty="0" err="1"/>
              <a:t>empl_data</a:t>
            </a:r>
            <a:r>
              <a:rPr lang="en-US" sz="2800" dirty="0"/>
              <a:t> </a:t>
            </a:r>
            <a:r>
              <a:rPr lang="en-US" sz="2800" dirty="0" err="1"/>
              <a:t>XMLType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);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Insert into </a:t>
            </a:r>
            <a:r>
              <a:rPr lang="en-US" sz="2800" dirty="0" err="1"/>
              <a:t>XMLempl</a:t>
            </a:r>
            <a:r>
              <a:rPr lang="en-US" sz="2800" dirty="0"/>
              <a:t> values(</a:t>
            </a:r>
          </a:p>
          <a:p>
            <a:pPr marL="0" indent="0">
              <a:buNone/>
            </a:pPr>
            <a:r>
              <a:rPr lang="en-US" sz="2800" dirty="0"/>
              <a:t>     ‘1234’, ‘3-feb-18’ , </a:t>
            </a:r>
            <a:r>
              <a:rPr lang="en-US" sz="2800" dirty="0" err="1"/>
              <a:t>XMLType</a:t>
            </a:r>
            <a:r>
              <a:rPr lang="en-US" sz="2800" dirty="0"/>
              <a:t>(‘the xml document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                                   content’)</a:t>
            </a:r>
          </a:p>
          <a:p>
            <a:pPr marL="0" indent="0">
              <a:buNone/>
            </a:pPr>
            <a:r>
              <a:rPr lang="en-US" sz="2800" dirty="0"/>
              <a:t>     );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0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Querying XML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dirty="0"/>
              <a:t>Return the employee salaries that are higher than $30,000.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SELECT</a:t>
            </a:r>
          </a:p>
          <a:p>
            <a:pPr marL="0" indent="0">
              <a:buNone/>
            </a:pPr>
            <a:r>
              <a:rPr lang="en-US" sz="2800" dirty="0"/>
              <a:t>XMLQUERY ('FOR $S IN //</a:t>
            </a:r>
            <a:r>
              <a:rPr lang="en-US" sz="2800" dirty="0" err="1"/>
              <a:t>empl</a:t>
            </a:r>
            <a:r>
              <a:rPr lang="en-US" sz="2800" dirty="0"/>
              <a:t>/SALARY WHERE $S </a:t>
            </a:r>
          </a:p>
          <a:p>
            <a:pPr marL="0" indent="0">
              <a:buNone/>
            </a:pPr>
            <a:r>
              <a:rPr lang="en-US" sz="2800" dirty="0"/>
              <a:t>		   $SAL AND $S/@</a:t>
            </a:r>
            <a:r>
              <a:rPr lang="en-US" sz="2800" dirty="0" err="1"/>
              <a:t>dno</a:t>
            </a:r>
            <a:r>
              <a:rPr lang="en-US" sz="2800" dirty="0"/>
              <a:t> = "1" RETURN $S'</a:t>
            </a:r>
          </a:p>
          <a:p>
            <a:pPr marL="0" indent="0">
              <a:buNone/>
            </a:pPr>
            <a:r>
              <a:rPr lang="en-US" sz="2800" dirty="0"/>
              <a:t>PASSING '30000' AS SAL, </a:t>
            </a:r>
            <a:r>
              <a:rPr lang="en-US" sz="2800" dirty="0" err="1"/>
              <a:t>empl_data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RETURNING CONTENT)  </a:t>
            </a:r>
            <a:r>
              <a:rPr lang="en-US" sz="2800" dirty="0" err="1"/>
              <a:t>highSalaries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XMLempl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XMLTable</a:t>
            </a:r>
            <a:r>
              <a:rPr lang="en-US" sz="3200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SELECT s.*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XMLempl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XMLTABLE ('FOR $S IN //</a:t>
            </a:r>
            <a:r>
              <a:rPr lang="en-US" dirty="0" err="1"/>
              <a:t>empl</a:t>
            </a:r>
            <a:r>
              <a:rPr lang="en-US" dirty="0"/>
              <a:t> WHERE $S/SALARY &gt; 30000'</a:t>
            </a:r>
          </a:p>
          <a:p>
            <a:pPr marL="0" indent="0">
              <a:buNone/>
            </a:pPr>
            <a:r>
              <a:rPr lang="en-US" dirty="0"/>
              <a:t>PASSING  </a:t>
            </a:r>
            <a:r>
              <a:rPr lang="en-US" dirty="0" err="1"/>
              <a:t>xs.empl_data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COLUMNS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seqNo</a:t>
            </a:r>
            <a:r>
              <a:rPr lang="en-US" dirty="0"/>
              <a:t>" FOR ORDINALITY,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ssn</a:t>
            </a:r>
            <a:r>
              <a:rPr lang="en-US" dirty="0"/>
              <a:t>" CHAR(9) PATH '</a:t>
            </a:r>
            <a:r>
              <a:rPr lang="en-US" dirty="0" err="1"/>
              <a:t>ssn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fName</a:t>
            </a:r>
            <a:r>
              <a:rPr lang="en-US" dirty="0"/>
              <a:t>" VARCHAR(30) PATH 'NAME/FNAME',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lName</a:t>
            </a:r>
            <a:r>
              <a:rPr lang="en-US" dirty="0"/>
              <a:t>" VARCHAR(30) PATH 'NAME/LNAME',</a:t>
            </a:r>
          </a:p>
          <a:p>
            <a:pPr marL="0" indent="0">
              <a:buNone/>
            </a:pPr>
            <a:r>
              <a:rPr lang="en-US" dirty="0"/>
              <a:t>"DOB" DATE PATH 'DOB',</a:t>
            </a:r>
          </a:p>
          <a:p>
            <a:pPr marL="0" indent="0">
              <a:buNone/>
            </a:pPr>
            <a:r>
              <a:rPr lang="en-US" dirty="0"/>
              <a:t>"salary" DECIMAL(7,2) PATH 'SALARY',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deptNo</a:t>
            </a:r>
            <a:r>
              <a:rPr lang="en-US" dirty="0"/>
              <a:t>" CHAR(4) PATH '@</a:t>
            </a:r>
            <a:r>
              <a:rPr lang="en-US" dirty="0" err="1"/>
              <a:t>dno</a:t>
            </a:r>
            <a:r>
              <a:rPr lang="en-US" dirty="0"/>
              <a:t>') AS s;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4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Publishing relational data in XML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 XMLELEMENT (NAME "DEPARTMENT",</a:t>
            </a:r>
          </a:p>
          <a:p>
            <a:pPr marL="0" indent="0">
              <a:buNone/>
            </a:pPr>
            <a:r>
              <a:rPr lang="en-US" dirty="0"/>
              <a:t>XMLATTRIBUTES (</a:t>
            </a:r>
            <a:r>
              <a:rPr lang="en-US" dirty="0" err="1"/>
              <a:t>dno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XMLAGG (</a:t>
            </a:r>
          </a:p>
          <a:p>
            <a:pPr marL="0" indent="0">
              <a:buNone/>
            </a:pPr>
            <a:r>
              <a:rPr lang="en-US" dirty="0"/>
              <a:t>XMLELEMENT (NAME "</a:t>
            </a:r>
            <a:r>
              <a:rPr lang="en-US" dirty="0" err="1"/>
              <a:t>empl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 err="1"/>
              <a:t>fName</a:t>
            </a:r>
            <a:r>
              <a:rPr lang="en-US" dirty="0"/>
              <a:t> || ' ' ||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fName</a:t>
            </a:r>
            <a:r>
              <a:rPr lang="en-US" dirty="0"/>
              <a:t> || ' ' || </a:t>
            </a:r>
            <a:r>
              <a:rPr lang="en-US" dirty="0" err="1"/>
              <a:t>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 AS "</a:t>
            </a:r>
            <a:r>
              <a:rPr lang="en-US" dirty="0" err="1"/>
              <a:t>deptXMLCol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FROM employee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dno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1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&lt;DEPARTMENT DNO="1"&gt;&lt;</a:t>
            </a:r>
            <a:r>
              <a:rPr lang="en-US" sz="2000" dirty="0" err="1"/>
              <a:t>empl</a:t>
            </a:r>
            <a:r>
              <a:rPr lang="en-US" sz="2000" dirty="0"/>
              <a:t>&gt;James Borg&lt;/</a:t>
            </a:r>
            <a:r>
              <a:rPr lang="en-US" sz="2000" dirty="0" err="1"/>
              <a:t>empl</a:t>
            </a:r>
            <a:r>
              <a:rPr lang="en-US" sz="2000" dirty="0"/>
              <a:t>&gt;&lt;/DEPARTMENT&gt;</a:t>
            </a:r>
          </a:p>
          <a:p>
            <a:pPr marL="0" indent="0">
              <a:buNone/>
            </a:pPr>
            <a:r>
              <a:rPr lang="en-US" sz="2000" dirty="0"/>
              <a:t>&lt;DEPARTMENT DNO="4"&gt;</a:t>
            </a:r>
          </a:p>
          <a:p>
            <a:pPr marL="0" indent="0">
              <a:buNone/>
            </a:pPr>
            <a:r>
              <a:rPr lang="en-US" sz="2000" dirty="0"/>
              <a:t>	&lt;</a:t>
            </a:r>
            <a:r>
              <a:rPr lang="en-US" sz="2000" dirty="0" err="1"/>
              <a:t>empl</a:t>
            </a:r>
            <a:r>
              <a:rPr lang="en-US" sz="2000" dirty="0"/>
              <a:t>&gt;Ahmed </a:t>
            </a:r>
            <a:r>
              <a:rPr lang="en-US" sz="2000" dirty="0" err="1"/>
              <a:t>Jabbar</a:t>
            </a:r>
            <a:r>
              <a:rPr lang="en-US" sz="2000" dirty="0"/>
              <a:t>&lt;/</a:t>
            </a:r>
            <a:r>
              <a:rPr lang="en-US" sz="2000" dirty="0" err="1"/>
              <a:t>empl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</a:t>
            </a:r>
            <a:r>
              <a:rPr lang="en-US" sz="2000" dirty="0" err="1"/>
              <a:t>empl</a:t>
            </a:r>
            <a:r>
              <a:rPr lang="en-US" sz="2000" dirty="0"/>
              <a:t>&gt;</a:t>
            </a:r>
            <a:r>
              <a:rPr lang="en-US" sz="2000" dirty="0" err="1"/>
              <a:t>AliciaZelaya</a:t>
            </a:r>
            <a:r>
              <a:rPr lang="en-US" sz="2000" dirty="0"/>
              <a:t>&lt;/</a:t>
            </a:r>
            <a:r>
              <a:rPr lang="en-US" sz="2000" dirty="0" err="1"/>
              <a:t>empl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</a:t>
            </a:r>
            <a:r>
              <a:rPr lang="en-US" sz="2000" dirty="0" err="1"/>
              <a:t>empl</a:t>
            </a:r>
            <a:r>
              <a:rPr lang="en-US" sz="2000" dirty="0"/>
              <a:t>&gt;Jen …</a:t>
            </a:r>
          </a:p>
          <a:p>
            <a:pPr marL="0" indent="0">
              <a:buNone/>
            </a:pPr>
            <a:r>
              <a:rPr lang="en-US" sz="2000" dirty="0"/>
              <a:t>&lt;/DEPARTMENT&gt;</a:t>
            </a:r>
          </a:p>
          <a:p>
            <a:pPr marL="0" indent="0">
              <a:buNone/>
            </a:pPr>
            <a:r>
              <a:rPr lang="en-US" sz="2000" dirty="0"/>
              <a:t>&lt;DEPARTMENT DNO="5"&gt;</a:t>
            </a:r>
          </a:p>
          <a:p>
            <a:pPr marL="0" indent="0">
              <a:buNone/>
            </a:pPr>
            <a:r>
              <a:rPr lang="en-US" sz="2000" dirty="0"/>
              <a:t>	&lt;</a:t>
            </a:r>
            <a:r>
              <a:rPr lang="en-US" sz="2000" dirty="0" err="1"/>
              <a:t>empl</a:t>
            </a:r>
            <a:r>
              <a:rPr lang="en-US" sz="2000" dirty="0"/>
              <a:t>&gt;Franklin Wong&lt;/</a:t>
            </a:r>
            <a:r>
              <a:rPr lang="en-US" sz="2000" dirty="0" err="1"/>
              <a:t>empl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</a:t>
            </a:r>
            <a:r>
              <a:rPr lang="en-US" sz="2000" dirty="0" err="1"/>
              <a:t>empl</a:t>
            </a:r>
            <a:r>
              <a:rPr lang="en-US" sz="2000" dirty="0"/>
              <a:t>&gt;John Smith&lt;/</a:t>
            </a:r>
            <a:r>
              <a:rPr lang="en-US" sz="2000" dirty="0" err="1"/>
              <a:t>empl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</a:t>
            </a:r>
            <a:r>
              <a:rPr lang="en-US" sz="2000" dirty="0" err="1"/>
              <a:t>empl</a:t>
            </a:r>
            <a:r>
              <a:rPr lang="en-US" sz="2000" dirty="0"/>
              <a:t>&gt;</a:t>
            </a:r>
            <a:r>
              <a:rPr lang="en-US" sz="2000" dirty="0" err="1"/>
              <a:t>Joyac</a:t>
            </a:r>
            <a:r>
              <a:rPr lang="en-US" sz="2000" dirty="0"/>
              <a:t> …</a:t>
            </a:r>
          </a:p>
          <a:p>
            <a:pPr marL="0" indent="0">
              <a:buNone/>
            </a:pPr>
            <a:r>
              <a:rPr lang="en-US" sz="2000" dirty="0"/>
              <a:t>&lt;/DEPARTMENT&gt;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107668"/>
            <a:ext cx="806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output is from Oracle, some parts of it are not visible and are indicated using …</a:t>
            </a:r>
          </a:p>
        </p:txBody>
      </p:sp>
    </p:spTree>
    <p:extLst>
      <p:ext uri="{BB962C8B-B14F-4D97-AF65-F5344CB8AC3E}">
        <p14:creationId xmlns:p14="http://schemas.microsoft.com/office/powerpoint/2010/main" val="42636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Publishing relational data in XML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XMLElement</a:t>
            </a:r>
            <a:r>
              <a:rPr lang="en-US" dirty="0"/>
              <a:t>("</a:t>
            </a:r>
            <a:r>
              <a:rPr lang="en-US" dirty="0" err="1"/>
              <a:t>BDate</a:t>
            </a:r>
            <a:r>
              <a:rPr lang="en-US" dirty="0"/>
              <a:t>", </a:t>
            </a:r>
            <a:r>
              <a:rPr lang="en-US" dirty="0" err="1"/>
              <a:t>bdate</a:t>
            </a:r>
            <a:r>
              <a:rPr lang="en-US" dirty="0"/>
              <a:t>) FROM employee;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Bdate</a:t>
            </a:r>
            <a:r>
              <a:rPr lang="en-US" dirty="0"/>
              <a:t>&gt;1985-06-09&lt;/</a:t>
            </a:r>
            <a:r>
              <a:rPr lang="en-US" dirty="0" err="1"/>
              <a:t>Bdate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Bdate</a:t>
            </a:r>
            <a:r>
              <a:rPr lang="en-US" dirty="0"/>
              <a:t>&gt;1985-12-08&lt;/</a:t>
            </a:r>
            <a:r>
              <a:rPr lang="en-US" dirty="0" err="1"/>
              <a:t>Bdate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Bdate</a:t>
            </a:r>
            <a:r>
              <a:rPr lang="en-US" dirty="0"/>
              <a:t>&gt;1992-01-19&lt;/</a:t>
            </a:r>
            <a:r>
              <a:rPr lang="en-US" dirty="0" err="1"/>
              <a:t>Bdate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Bdate</a:t>
            </a:r>
            <a:r>
              <a:rPr lang="en-US" dirty="0"/>
              <a:t>&gt;1982-06-20&lt;/</a:t>
            </a:r>
            <a:r>
              <a:rPr lang="en-US" dirty="0" err="1"/>
              <a:t>Bdate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Bdate</a:t>
            </a:r>
            <a:r>
              <a:rPr lang="en-US" dirty="0"/>
              <a:t>&gt;1988-09-15&lt;/</a:t>
            </a:r>
            <a:r>
              <a:rPr lang="en-US" dirty="0" err="1"/>
              <a:t>Bdate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Bdate</a:t>
            </a:r>
            <a:r>
              <a:rPr lang="en-US" dirty="0"/>
              <a:t>&gt;1993-07-31&lt;/</a:t>
            </a:r>
            <a:r>
              <a:rPr lang="en-US" dirty="0" err="1"/>
              <a:t>Bdate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Bdate</a:t>
            </a:r>
            <a:r>
              <a:rPr lang="en-US" dirty="0"/>
              <a:t>&gt;1993-03-08&lt;/</a:t>
            </a:r>
            <a:r>
              <a:rPr lang="en-US" dirty="0" err="1"/>
              <a:t>Bdate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Bdate</a:t>
            </a:r>
            <a:r>
              <a:rPr lang="en-US" dirty="0"/>
              <a:t>&gt;1987-11-11&lt;/</a:t>
            </a:r>
            <a:r>
              <a:rPr lang="en-US" dirty="0" err="1"/>
              <a:t>Bdate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Publishing relational data in XML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xmlelement</a:t>
            </a:r>
            <a:r>
              <a:rPr lang="en-US" sz="2400" dirty="0"/>
              <a:t>("</a:t>
            </a:r>
            <a:r>
              <a:rPr lang="en-US" sz="2400" dirty="0" err="1"/>
              <a:t>Empl</a:t>
            </a:r>
            <a:r>
              <a:rPr lang="en-US" sz="2400" dirty="0"/>
              <a:t>", </a:t>
            </a:r>
            <a:r>
              <a:rPr lang="en-US" sz="2400" dirty="0" err="1"/>
              <a:t>xmlelement</a:t>
            </a:r>
            <a:r>
              <a:rPr lang="en-US" sz="2400" dirty="0"/>
              <a:t>("</a:t>
            </a:r>
            <a:r>
              <a:rPr lang="en-US" sz="2400" dirty="0" err="1"/>
              <a:t>Bdate</a:t>
            </a:r>
            <a:r>
              <a:rPr lang="en-US" sz="2400" dirty="0"/>
              <a:t>", </a:t>
            </a:r>
            <a:r>
              <a:rPr lang="en-US" sz="2400" dirty="0" err="1"/>
              <a:t>bdate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                             </a:t>
            </a:r>
            <a:r>
              <a:rPr lang="en-US" sz="2400" dirty="0" err="1"/>
              <a:t>xmlelement</a:t>
            </a:r>
            <a:r>
              <a:rPr lang="en-US" sz="2400" dirty="0"/>
              <a:t>("Name", </a:t>
            </a:r>
            <a:r>
              <a:rPr lang="en-US" sz="2400" dirty="0" err="1"/>
              <a:t>fname</a:t>
            </a:r>
            <a:r>
              <a:rPr lang="en-US" sz="2400" dirty="0"/>
              <a:t>||'  '||</a:t>
            </a:r>
            <a:r>
              <a:rPr lang="en-US" sz="2400" dirty="0" err="1"/>
              <a:t>lname</a:t>
            </a:r>
            <a:r>
              <a:rPr lang="en-US" sz="2400" dirty="0"/>
              <a:t>) )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from employee;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100" dirty="0"/>
              <a:t>&lt;</a:t>
            </a:r>
            <a:r>
              <a:rPr lang="en-US" sz="2100" dirty="0" err="1"/>
              <a:t>Empl</a:t>
            </a:r>
            <a:r>
              <a:rPr lang="en-US" sz="2100" dirty="0"/>
              <a:t>&gt;&lt;</a:t>
            </a:r>
            <a:r>
              <a:rPr lang="en-US" sz="2100" dirty="0" err="1"/>
              <a:t>Bdate</a:t>
            </a:r>
            <a:r>
              <a:rPr lang="en-US" sz="2100" dirty="0"/>
              <a:t>&gt;1985-06-09&lt;/</a:t>
            </a:r>
            <a:r>
              <a:rPr lang="en-US" sz="2100" dirty="0" err="1"/>
              <a:t>Bdate</a:t>
            </a:r>
            <a:r>
              <a:rPr lang="en-US" sz="2100" dirty="0"/>
              <a:t>&gt;&lt;Name&gt;John  Smith&lt;/Name&gt;&lt;/</a:t>
            </a:r>
            <a:r>
              <a:rPr lang="en-US" sz="2100" dirty="0" err="1"/>
              <a:t>Empl</a:t>
            </a:r>
            <a:r>
              <a:rPr lang="en-US" sz="2100" dirty="0"/>
              <a:t>&gt;</a:t>
            </a:r>
          </a:p>
          <a:p>
            <a:pPr marL="0" indent="0">
              <a:buNone/>
            </a:pPr>
            <a:r>
              <a:rPr lang="en-US" sz="2100" dirty="0"/>
              <a:t>&lt;</a:t>
            </a:r>
            <a:r>
              <a:rPr lang="en-US" sz="2100" dirty="0" err="1"/>
              <a:t>Empl</a:t>
            </a:r>
            <a:r>
              <a:rPr lang="en-US" sz="2100" dirty="0"/>
              <a:t>&gt;&lt;</a:t>
            </a:r>
            <a:r>
              <a:rPr lang="en-US" sz="2100" dirty="0" err="1"/>
              <a:t>Bdate</a:t>
            </a:r>
            <a:r>
              <a:rPr lang="en-US" sz="2100" dirty="0"/>
              <a:t>&gt;1985-12-08&lt;/</a:t>
            </a:r>
            <a:r>
              <a:rPr lang="en-US" sz="2100" dirty="0" err="1"/>
              <a:t>Bdate</a:t>
            </a:r>
            <a:r>
              <a:rPr lang="en-US" sz="2100" dirty="0"/>
              <a:t>&gt;&lt;Name&gt;Franklin  Wong&lt;/Name&gt;&lt;/</a:t>
            </a:r>
            <a:r>
              <a:rPr lang="en-US" sz="2100" dirty="0" err="1"/>
              <a:t>Empl</a:t>
            </a:r>
            <a:r>
              <a:rPr lang="en-US" sz="2100" dirty="0"/>
              <a:t>&gt;</a:t>
            </a:r>
          </a:p>
          <a:p>
            <a:pPr marL="0" indent="0">
              <a:buNone/>
            </a:pPr>
            <a:r>
              <a:rPr lang="en-US" sz="2100" dirty="0"/>
              <a:t>&lt;</a:t>
            </a:r>
            <a:r>
              <a:rPr lang="en-US" sz="2100" dirty="0" err="1"/>
              <a:t>Empl</a:t>
            </a:r>
            <a:r>
              <a:rPr lang="en-US" sz="2100" dirty="0"/>
              <a:t>&gt;&lt;</a:t>
            </a:r>
            <a:r>
              <a:rPr lang="en-US" sz="2100" dirty="0" err="1"/>
              <a:t>Bdate</a:t>
            </a:r>
            <a:r>
              <a:rPr lang="en-US" sz="2100" dirty="0"/>
              <a:t>&gt;1992-01-19&lt;/</a:t>
            </a:r>
            <a:r>
              <a:rPr lang="en-US" sz="2100" dirty="0" err="1"/>
              <a:t>Bdate</a:t>
            </a:r>
            <a:r>
              <a:rPr lang="en-US" sz="2100" dirty="0"/>
              <a:t>&gt;&lt;Name&gt;Alicia  </a:t>
            </a:r>
            <a:r>
              <a:rPr lang="en-US" sz="2100" dirty="0" err="1"/>
              <a:t>Zelaya</a:t>
            </a:r>
            <a:r>
              <a:rPr lang="en-US" sz="2100" dirty="0"/>
              <a:t>&lt;/Name&gt;&lt;/</a:t>
            </a:r>
            <a:r>
              <a:rPr lang="en-US" sz="2100" dirty="0" err="1"/>
              <a:t>Empl</a:t>
            </a:r>
            <a:r>
              <a:rPr lang="en-US" sz="2100" dirty="0"/>
              <a:t>&gt;</a:t>
            </a:r>
          </a:p>
          <a:p>
            <a:pPr marL="0" indent="0">
              <a:buNone/>
            </a:pPr>
            <a:r>
              <a:rPr lang="en-US" sz="2100" dirty="0"/>
              <a:t>&lt;</a:t>
            </a:r>
            <a:r>
              <a:rPr lang="en-US" sz="2100" dirty="0" err="1"/>
              <a:t>Empl</a:t>
            </a:r>
            <a:r>
              <a:rPr lang="en-US" sz="2100" dirty="0"/>
              <a:t>&gt;&lt;</a:t>
            </a:r>
            <a:r>
              <a:rPr lang="en-US" sz="2100" dirty="0" err="1"/>
              <a:t>Bdate</a:t>
            </a:r>
            <a:r>
              <a:rPr lang="en-US" sz="2100" dirty="0"/>
              <a:t>&gt;1982-06-20&lt;/</a:t>
            </a:r>
            <a:r>
              <a:rPr lang="en-US" sz="2100" dirty="0" err="1"/>
              <a:t>Bdate</a:t>
            </a:r>
            <a:r>
              <a:rPr lang="en-US" sz="2100" dirty="0"/>
              <a:t>&gt;&lt;Name&gt;Jennifer Wallace&lt;/Name&gt;&lt;/</a:t>
            </a:r>
            <a:r>
              <a:rPr lang="en-US" sz="2100" dirty="0" err="1"/>
              <a:t>Empl</a:t>
            </a:r>
            <a:r>
              <a:rPr lang="en-US" sz="2100" dirty="0"/>
              <a:t>&gt;</a:t>
            </a:r>
          </a:p>
          <a:p>
            <a:pPr marL="0" indent="0">
              <a:buNone/>
            </a:pPr>
            <a:r>
              <a:rPr lang="en-US" sz="2100" dirty="0"/>
              <a:t>&lt;</a:t>
            </a:r>
            <a:r>
              <a:rPr lang="en-US" sz="2100" dirty="0" err="1"/>
              <a:t>Empl</a:t>
            </a:r>
            <a:r>
              <a:rPr lang="en-US" sz="2100" dirty="0"/>
              <a:t>&gt;&lt;</a:t>
            </a:r>
            <a:r>
              <a:rPr lang="en-US" sz="2100" dirty="0" err="1"/>
              <a:t>Bdate</a:t>
            </a:r>
            <a:r>
              <a:rPr lang="en-US" sz="2100" dirty="0"/>
              <a:t>&gt;1988-09-15&lt;/</a:t>
            </a:r>
            <a:r>
              <a:rPr lang="en-US" sz="2100" dirty="0" err="1"/>
              <a:t>Bdate</a:t>
            </a:r>
            <a:r>
              <a:rPr lang="en-US" sz="2100" dirty="0"/>
              <a:t>&gt;&lt;Name&gt;Ramesh  Narayan&lt;/Name&gt;&lt;/</a:t>
            </a:r>
            <a:r>
              <a:rPr lang="en-US" sz="2100" dirty="0" err="1"/>
              <a:t>Empl</a:t>
            </a:r>
            <a:r>
              <a:rPr lang="en-US" sz="2100" dirty="0"/>
              <a:t>&gt;</a:t>
            </a:r>
          </a:p>
          <a:p>
            <a:pPr marL="0" indent="0">
              <a:buNone/>
            </a:pPr>
            <a:r>
              <a:rPr lang="en-US" sz="2100" dirty="0"/>
              <a:t>&lt;</a:t>
            </a:r>
            <a:r>
              <a:rPr lang="en-US" sz="2100" dirty="0" err="1"/>
              <a:t>Empl</a:t>
            </a:r>
            <a:r>
              <a:rPr lang="en-US" sz="2100" dirty="0"/>
              <a:t>&gt;&lt;</a:t>
            </a:r>
            <a:r>
              <a:rPr lang="en-US" sz="2100" dirty="0" err="1"/>
              <a:t>Bdate</a:t>
            </a:r>
            <a:r>
              <a:rPr lang="en-US" sz="2100" dirty="0"/>
              <a:t>&gt;1993-07-31&lt;/</a:t>
            </a:r>
            <a:r>
              <a:rPr lang="en-US" sz="2100" dirty="0" err="1"/>
              <a:t>Bdate</a:t>
            </a:r>
            <a:r>
              <a:rPr lang="en-US" sz="2100" dirty="0"/>
              <a:t>&gt;&lt;Name&gt;</a:t>
            </a:r>
            <a:r>
              <a:rPr lang="en-US" sz="2100" dirty="0" err="1"/>
              <a:t>Joyace</a:t>
            </a:r>
            <a:r>
              <a:rPr lang="en-US" sz="2100" dirty="0"/>
              <a:t>  English&lt;/Name&gt;&lt;/</a:t>
            </a:r>
            <a:r>
              <a:rPr lang="en-US" sz="2100" dirty="0" err="1"/>
              <a:t>Empl</a:t>
            </a:r>
            <a:r>
              <a:rPr lang="en-US" sz="2100" dirty="0"/>
              <a:t>&gt;</a:t>
            </a:r>
          </a:p>
          <a:p>
            <a:pPr marL="0" indent="0">
              <a:buNone/>
            </a:pPr>
            <a:r>
              <a:rPr lang="en-US" sz="2100" dirty="0"/>
              <a:t>&lt;</a:t>
            </a:r>
            <a:r>
              <a:rPr lang="en-US" sz="2100" dirty="0" err="1"/>
              <a:t>Empl</a:t>
            </a:r>
            <a:r>
              <a:rPr lang="en-US" sz="2100" dirty="0"/>
              <a:t>&gt;&lt;</a:t>
            </a:r>
            <a:r>
              <a:rPr lang="en-US" sz="2100" dirty="0" err="1"/>
              <a:t>Bdate</a:t>
            </a:r>
            <a:r>
              <a:rPr lang="en-US" sz="2100" dirty="0"/>
              <a:t>&gt;1993-03-08&lt;/</a:t>
            </a:r>
            <a:r>
              <a:rPr lang="en-US" sz="2100" dirty="0" err="1"/>
              <a:t>Bdate</a:t>
            </a:r>
            <a:r>
              <a:rPr lang="en-US" sz="2100" dirty="0"/>
              <a:t>&gt;&lt;Name&gt;Ahmed  </a:t>
            </a:r>
            <a:r>
              <a:rPr lang="en-US" sz="2100" dirty="0" err="1"/>
              <a:t>Jabbar</a:t>
            </a:r>
            <a:r>
              <a:rPr lang="en-US" sz="2100" dirty="0"/>
              <a:t>&lt;/Name&gt;&lt;/</a:t>
            </a:r>
            <a:r>
              <a:rPr lang="en-US" sz="2100" dirty="0" err="1"/>
              <a:t>Empl</a:t>
            </a:r>
            <a:r>
              <a:rPr lang="en-US" sz="2100" dirty="0"/>
              <a:t>&gt;</a:t>
            </a:r>
          </a:p>
          <a:p>
            <a:pPr marL="0" indent="0">
              <a:buNone/>
            </a:pPr>
            <a:r>
              <a:rPr lang="en-US" sz="2100" dirty="0"/>
              <a:t>&lt;</a:t>
            </a:r>
            <a:r>
              <a:rPr lang="en-US" sz="2100" dirty="0" err="1"/>
              <a:t>Empl</a:t>
            </a:r>
            <a:r>
              <a:rPr lang="en-US" sz="2100" dirty="0"/>
              <a:t>&gt;&lt;</a:t>
            </a:r>
            <a:r>
              <a:rPr lang="en-US" sz="2100" dirty="0" err="1"/>
              <a:t>Bdate</a:t>
            </a:r>
            <a:r>
              <a:rPr lang="en-US" sz="2100" dirty="0"/>
              <a:t>&gt;1987-11-11&lt;/</a:t>
            </a:r>
            <a:r>
              <a:rPr lang="en-US" sz="2100" dirty="0" err="1"/>
              <a:t>Bdate</a:t>
            </a:r>
            <a:r>
              <a:rPr lang="en-US" sz="2100" dirty="0"/>
              <a:t>&gt;&lt;Name&gt;James  Borg&lt;/Name&gt;&lt;/</a:t>
            </a:r>
            <a:r>
              <a:rPr lang="en-US" sz="2100" dirty="0" err="1"/>
              <a:t>Empl</a:t>
            </a:r>
            <a:r>
              <a:rPr lang="en-US" sz="2100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2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Publishing relational data in XML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XMLElement</a:t>
            </a:r>
            <a:r>
              <a:rPr lang="en-US" dirty="0"/>
              <a:t>("</a:t>
            </a:r>
            <a:r>
              <a:rPr lang="en-US" dirty="0" err="1"/>
              <a:t>Emp</a:t>
            </a:r>
            <a:r>
              <a:rPr lang="en-US" dirty="0"/>
              <a:t>", </a:t>
            </a:r>
            <a:r>
              <a:rPr lang="en-US" dirty="0" err="1"/>
              <a:t>XMLAttributes</a:t>
            </a:r>
            <a:r>
              <a:rPr lang="en-US" dirty="0"/>
              <a:t>(</a:t>
            </a:r>
            <a:r>
              <a:rPr lang="en-US" dirty="0" err="1"/>
              <a:t>ssn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					FROM employee;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/>
              <a:t>&lt;</a:t>
            </a:r>
            <a:r>
              <a:rPr lang="en-US" sz="2900" dirty="0" err="1"/>
              <a:t>Emp</a:t>
            </a:r>
            <a:r>
              <a:rPr lang="en-US" sz="2900" dirty="0"/>
              <a:t> SSN="123456789" FNAME="John" LNAME="Smith“&gt;&lt;/</a:t>
            </a:r>
            <a:r>
              <a:rPr lang="en-US" sz="2900" dirty="0" err="1"/>
              <a:t>Emp</a:t>
            </a:r>
            <a:r>
              <a:rPr lang="en-US" sz="2900" dirty="0"/>
              <a:t>&gt;</a:t>
            </a:r>
          </a:p>
          <a:p>
            <a:pPr marL="0" indent="0">
              <a:buNone/>
            </a:pPr>
            <a:r>
              <a:rPr lang="en-US" sz="2900" dirty="0"/>
              <a:t>&lt;</a:t>
            </a:r>
            <a:r>
              <a:rPr lang="en-US" sz="2900" dirty="0" err="1"/>
              <a:t>Emp</a:t>
            </a:r>
            <a:r>
              <a:rPr lang="en-US" sz="2900" dirty="0"/>
              <a:t> SSN="333445555" FNAME="Franklin" LNAME="Wong"&gt;&lt;/</a:t>
            </a:r>
            <a:r>
              <a:rPr lang="en-US" sz="2900" dirty="0" err="1"/>
              <a:t>Emp</a:t>
            </a:r>
            <a:r>
              <a:rPr lang="en-US" sz="2900" dirty="0"/>
              <a:t>&gt;</a:t>
            </a:r>
          </a:p>
          <a:p>
            <a:pPr marL="0" indent="0">
              <a:buNone/>
            </a:pPr>
            <a:r>
              <a:rPr lang="en-US" sz="2900" dirty="0"/>
              <a:t>&lt;</a:t>
            </a:r>
            <a:r>
              <a:rPr lang="en-US" sz="2900" dirty="0" err="1"/>
              <a:t>Emp</a:t>
            </a:r>
            <a:r>
              <a:rPr lang="en-US" sz="2900" dirty="0"/>
              <a:t> SSN="999887777" FNAME="Alicia" LNAME="</a:t>
            </a:r>
            <a:r>
              <a:rPr lang="en-US" sz="2900" dirty="0" err="1"/>
              <a:t>Zelaya</a:t>
            </a:r>
            <a:r>
              <a:rPr lang="en-US" sz="2900" dirty="0"/>
              <a:t>"&gt;&lt;/</a:t>
            </a:r>
            <a:r>
              <a:rPr lang="en-US" sz="2900" dirty="0" err="1"/>
              <a:t>Emp</a:t>
            </a:r>
            <a:r>
              <a:rPr lang="en-US" sz="2900" dirty="0"/>
              <a:t>&gt;</a:t>
            </a:r>
          </a:p>
          <a:p>
            <a:pPr marL="0" indent="0">
              <a:buNone/>
            </a:pPr>
            <a:r>
              <a:rPr lang="en-US" sz="2900" dirty="0"/>
              <a:t>&lt;</a:t>
            </a:r>
            <a:r>
              <a:rPr lang="en-US" sz="2900" dirty="0" err="1"/>
              <a:t>Emp</a:t>
            </a:r>
            <a:r>
              <a:rPr lang="en-US" sz="2900" dirty="0"/>
              <a:t> SSN="987654321" FNAME="Jennifer" LNAME="Wallace"&gt;&lt;/</a:t>
            </a:r>
            <a:r>
              <a:rPr lang="en-US" sz="2900" dirty="0" err="1"/>
              <a:t>Emp</a:t>
            </a:r>
            <a:r>
              <a:rPr lang="en-US" sz="2900" dirty="0"/>
              <a:t>&gt;</a:t>
            </a:r>
          </a:p>
          <a:p>
            <a:pPr marL="0" indent="0">
              <a:buNone/>
            </a:pPr>
            <a:r>
              <a:rPr lang="en-US" sz="2900" dirty="0"/>
              <a:t>&lt;</a:t>
            </a:r>
            <a:r>
              <a:rPr lang="en-US" sz="2900" dirty="0" err="1"/>
              <a:t>Emp</a:t>
            </a:r>
            <a:r>
              <a:rPr lang="en-US" sz="2900" dirty="0"/>
              <a:t> SSN="666884444" FNAME="Ramesh" LNAME="Narayan"&gt;&lt;/</a:t>
            </a:r>
            <a:r>
              <a:rPr lang="en-US" sz="2900" dirty="0" err="1"/>
              <a:t>Emp</a:t>
            </a:r>
            <a:r>
              <a:rPr lang="en-US" sz="2900" dirty="0"/>
              <a:t>&gt;</a:t>
            </a:r>
          </a:p>
          <a:p>
            <a:pPr marL="0" indent="0">
              <a:buNone/>
            </a:pPr>
            <a:r>
              <a:rPr lang="en-US" sz="2900" dirty="0"/>
              <a:t>&lt;</a:t>
            </a:r>
            <a:r>
              <a:rPr lang="en-US" sz="2900" dirty="0" err="1"/>
              <a:t>Emp</a:t>
            </a:r>
            <a:r>
              <a:rPr lang="en-US" sz="2900" dirty="0"/>
              <a:t> SSN="453453453" FNAME="</a:t>
            </a:r>
            <a:r>
              <a:rPr lang="en-US" sz="2900" dirty="0" err="1"/>
              <a:t>Joyace</a:t>
            </a:r>
            <a:r>
              <a:rPr lang="en-US" sz="2900" dirty="0"/>
              <a:t>" LNAME="English"&gt;&lt;/</a:t>
            </a:r>
            <a:r>
              <a:rPr lang="en-US" sz="2900" dirty="0" err="1"/>
              <a:t>Emp</a:t>
            </a:r>
            <a:r>
              <a:rPr lang="en-US" sz="2900" dirty="0"/>
              <a:t>&gt;</a:t>
            </a:r>
          </a:p>
          <a:p>
            <a:pPr marL="0" indent="0">
              <a:buNone/>
            </a:pPr>
            <a:r>
              <a:rPr lang="en-US" sz="2900" dirty="0"/>
              <a:t>&lt;</a:t>
            </a:r>
            <a:r>
              <a:rPr lang="en-US" sz="2900" dirty="0" err="1"/>
              <a:t>Emp</a:t>
            </a:r>
            <a:r>
              <a:rPr lang="en-US" sz="2900" dirty="0"/>
              <a:t> SSN="987987987" FNAME="Ahmed" LNAME="</a:t>
            </a:r>
            <a:r>
              <a:rPr lang="en-US" sz="2900" dirty="0" err="1"/>
              <a:t>Jabbar</a:t>
            </a:r>
            <a:r>
              <a:rPr lang="en-US" sz="2900" dirty="0"/>
              <a:t>"&gt;&lt;/</a:t>
            </a:r>
            <a:r>
              <a:rPr lang="en-US" sz="2900" dirty="0" err="1"/>
              <a:t>Emp</a:t>
            </a:r>
            <a:r>
              <a:rPr lang="en-US" sz="2900" dirty="0"/>
              <a:t>&gt;</a:t>
            </a:r>
          </a:p>
          <a:p>
            <a:pPr marL="0" indent="0">
              <a:buNone/>
            </a:pPr>
            <a:r>
              <a:rPr lang="en-US" sz="2900" dirty="0"/>
              <a:t>&lt;</a:t>
            </a:r>
            <a:r>
              <a:rPr lang="en-US" sz="2900" dirty="0" err="1"/>
              <a:t>Emp</a:t>
            </a:r>
            <a:r>
              <a:rPr lang="en-US" sz="2900" dirty="0"/>
              <a:t> SSN="888665555" FNAME="James" LNAME="Borg"&gt;&lt;/</a:t>
            </a:r>
            <a:r>
              <a:rPr lang="en-US" sz="2900" dirty="0" err="1"/>
              <a:t>Emp</a:t>
            </a:r>
            <a:r>
              <a:rPr lang="en-US" sz="2900" dirty="0"/>
              <a:t>&gt;</a:t>
            </a:r>
          </a:p>
          <a:p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Publishing relational data in XML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xmlelement</a:t>
            </a:r>
            <a:r>
              <a:rPr lang="en-US" sz="2000" dirty="0"/>
              <a:t>("Employee",  </a:t>
            </a:r>
            <a:r>
              <a:rPr lang="en-US" sz="2000" dirty="0" err="1"/>
              <a:t>xmlforest</a:t>
            </a:r>
            <a:r>
              <a:rPr lang="en-US" sz="2000" dirty="0"/>
              <a:t>(</a:t>
            </a:r>
            <a:r>
              <a:rPr lang="en-US" sz="2000" dirty="0" err="1"/>
              <a:t>ssn</a:t>
            </a:r>
            <a:r>
              <a:rPr lang="en-US" sz="2000" dirty="0"/>
              <a:t>,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)) </a:t>
            </a:r>
          </a:p>
          <a:p>
            <a:pPr marL="0" indent="0">
              <a:buNone/>
            </a:pPr>
            <a:r>
              <a:rPr lang="en-US" sz="2000" dirty="0"/>
              <a:t>						from employee;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&lt;Employee&gt;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&lt;SSN&gt;123456789&lt;/SSN&gt;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&lt;FNAME&gt;John&lt;/FNAME&gt;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&lt;LNAME&gt;Smith&lt;/LNAME&gt;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&lt;/EMPLOYEE&gt;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&lt;Employee&gt;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&lt;SSN&gt;333445555&lt;/SSN&gt;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&lt;FNAME&gt;Franklin&lt;/FNAME&gt;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&lt;LNAME&gt;Wong&lt;/LNAME&gt;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&lt;/EMPLOYEE&gt;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&lt;Employee&gt;&lt;SSN&gt;999887777&lt;/SSN&gt;&lt;FNAME&gt;Alicia&lt;/FNAME&gt;&lt;LNAME&gt;</a:t>
            </a:r>
            <a:r>
              <a:rPr lang="en-US" sz="1400" dirty="0" err="1"/>
              <a:t>Zelaya</a:t>
            </a:r>
            <a:r>
              <a:rPr lang="en-US" sz="1400" dirty="0"/>
              <a:t>&lt;/LNAME&gt;&lt;/EMPLOYEE&gt;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&lt;Employee&gt;&lt;SSN&gt;987654321&lt;/SSN&gt;&lt;FNAME&gt;Jennifer&lt;/FNAME&gt;&lt;LNAME&gt;Wallace&lt;/LNAME&gt;&lt;/EMPLOYEE&gt;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&lt;Employee&gt;&lt;SSN&gt;666884444&lt;/SSN&gt;&lt;FNAME&gt;Ramesh&lt;/FNAME&gt;&lt;LNAME&gt;Narayan&lt;/LNAME&gt;&lt;/EMPLOYEE&gt;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&lt;Employee&gt;&lt;SSN&gt;453453453&lt;/SSN&gt;&lt;FNAME&gt;</a:t>
            </a:r>
            <a:r>
              <a:rPr lang="en-US" sz="1400" dirty="0" err="1"/>
              <a:t>Joyace</a:t>
            </a:r>
            <a:r>
              <a:rPr lang="en-US" sz="1400" dirty="0"/>
              <a:t>&lt;/FNAME&gt;&lt;LNAME&gt;English&lt;/LNAME&gt;&lt;/EMPLOYEE&gt;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&lt;Employee&gt;&lt;SSN&gt;987987987&lt;/SSN&gt;&lt;FNAME&gt;Ahmed&lt;/FNAME&gt;&lt;LNAME&gt;</a:t>
            </a:r>
            <a:r>
              <a:rPr lang="en-US" sz="1400" dirty="0" err="1"/>
              <a:t>Jabbar</a:t>
            </a:r>
            <a:r>
              <a:rPr lang="en-US" sz="1400" dirty="0"/>
              <a:t>&lt;/LNAME&gt;&lt;/EMPLOYEE&gt;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&lt;Employee&gt;&lt;SSN&gt;888665555&lt;/SSN&gt;&lt;FNAME&gt;James&lt;/FNAME&gt;&lt;LNAME&gt;Borg&lt;/LNAME&gt;&lt;/EMPLOYEE&gt;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8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1) What are the differences between structured, </a:t>
            </a:r>
            <a:r>
              <a:rPr lang="en-US" sz="2000" dirty="0" err="1"/>
              <a:t>semistructured</a:t>
            </a:r>
            <a:r>
              <a:rPr lang="en-US" sz="2000" dirty="0"/>
              <a:t>, and unstructured data? Under which of the categories do XML documents fall?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2) What is the difference between attributes and elements in XML?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3) List some of the important attributes used to specify elements in XML schema.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4) What is the difference between XML schema and XML DTD?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Objects are decomposed into atomic and complex.</a:t>
            </a:r>
          </a:p>
          <a:p>
            <a:r>
              <a:rPr lang="en-US" sz="2800" dirty="0"/>
              <a:t>An </a:t>
            </a:r>
            <a:r>
              <a:rPr lang="en-US" sz="2800" i="1" dirty="0"/>
              <a:t>atomic object </a:t>
            </a:r>
            <a:r>
              <a:rPr lang="en-US" sz="2800" dirty="0"/>
              <a:t>contains a value for a base type.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Examples of OEM objects</a:t>
            </a:r>
          </a:p>
          <a:p>
            <a:pPr lvl="1"/>
            <a:r>
              <a:rPr lang="en-US" sz="2400" dirty="0"/>
              <a:t>{</a:t>
            </a:r>
            <a:r>
              <a:rPr lang="en-US" sz="2400" dirty="0" err="1"/>
              <a:t>empl</a:t>
            </a:r>
            <a:r>
              <a:rPr lang="en-US" sz="2400" dirty="0"/>
              <a:t>, &amp;4, set, {&amp;5, &amp;6}}</a:t>
            </a:r>
          </a:p>
          <a:p>
            <a:pPr lvl="1"/>
            <a:r>
              <a:rPr lang="en-US" sz="2400" dirty="0"/>
              <a:t>{name, &amp;9, string, “James Borg”}</a:t>
            </a:r>
          </a:p>
          <a:p>
            <a:pPr lvl="1"/>
            <a:r>
              <a:rPr lang="en-US" sz="2400" dirty="0"/>
              <a:t>{salary, &amp;10, decimal, 60000}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5) Create an XML instance document to correspond to the data stored in the relational database shown below.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80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6771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4648200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6) Create an XML schema that corresponds to the following relational database schema relating to customer and invoice entity type. The primary keys are underlined and the foreign key is self -explanatory.</a:t>
            </a:r>
          </a:p>
          <a:p>
            <a:r>
              <a:rPr lang="en-US" dirty="0"/>
              <a:t>CUSTOMER(</a:t>
            </a:r>
            <a:r>
              <a:rPr lang="en-US" u="sng" dirty="0" err="1"/>
              <a:t>Cus_code</a:t>
            </a:r>
            <a:r>
              <a:rPr lang="en-US" dirty="0"/>
              <a:t>, </a:t>
            </a:r>
            <a:r>
              <a:rPr lang="en-US" dirty="0" err="1"/>
              <a:t>Cus_fname</a:t>
            </a:r>
            <a:r>
              <a:rPr lang="en-US" dirty="0"/>
              <a:t>, </a:t>
            </a:r>
            <a:r>
              <a:rPr lang="en-US" dirty="0" err="1"/>
              <a:t>Cus_lname</a:t>
            </a:r>
            <a:r>
              <a:rPr lang="en-US" dirty="0"/>
              <a:t>, </a:t>
            </a:r>
            <a:r>
              <a:rPr lang="en-US" dirty="0" err="1"/>
              <a:t>Cus_balance</a:t>
            </a:r>
            <a:r>
              <a:rPr lang="en-US" dirty="0"/>
              <a:t>)</a:t>
            </a:r>
          </a:p>
          <a:p>
            <a:r>
              <a:rPr lang="en-US" dirty="0"/>
              <a:t>INVOICE(</a:t>
            </a:r>
            <a:r>
              <a:rPr lang="en-US" u="sng" dirty="0" err="1"/>
              <a:t>Inv_no</a:t>
            </a:r>
            <a:r>
              <a:rPr lang="en-US" dirty="0"/>
              <a:t>, </a:t>
            </a:r>
            <a:r>
              <a:rPr lang="en-US" dirty="0" err="1"/>
              <a:t>Cus_code</a:t>
            </a:r>
            <a:r>
              <a:rPr lang="en-US" dirty="0"/>
              <a:t>, </a:t>
            </a:r>
            <a:r>
              <a:rPr lang="en-US" dirty="0" err="1"/>
              <a:t>Inv_date</a:t>
            </a:r>
            <a:r>
              <a:rPr lang="en-US" dirty="0"/>
              <a:t>, </a:t>
            </a:r>
            <a:r>
              <a:rPr lang="en-US" dirty="0" err="1"/>
              <a:t>Inv_amount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583772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7)</a:t>
            </a:r>
            <a:r>
              <a:rPr lang="en-US" sz="2000" b="1" dirty="0"/>
              <a:t> </a:t>
            </a:r>
            <a:r>
              <a:rPr lang="en-US" sz="2000" dirty="0"/>
              <a:t>Consider the following XML document for bibliography. (a) Write down and test an XSLT file for rendering the XML document in a tabular form showing the title and author name of books with price higher than 40.00. (b) Write down and test an XSLT file to demonstrate usage of </a:t>
            </a:r>
            <a:r>
              <a:rPr lang="en-US" sz="2000" dirty="0" err="1"/>
              <a:t>xsl:choose</a:t>
            </a:r>
            <a:r>
              <a:rPr lang="en-US" sz="2000" dirty="0"/>
              <a:t> in rendering</a:t>
            </a:r>
          </a:p>
          <a:p>
            <a:pPr marL="0" indent="0">
              <a:buNone/>
            </a:pPr>
            <a:r>
              <a:rPr lang="en-US" sz="2000" dirty="0"/>
              <a:t>the same XML document.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document:</a:t>
            </a:r>
          </a:p>
          <a:p>
            <a:pPr marL="0" indent="0">
              <a:buNone/>
            </a:pPr>
            <a:r>
              <a:rPr lang="en-US" sz="2000" dirty="0"/>
              <a:t>&lt;?xml version="1.0" encoding="UTF-8"?&gt;</a:t>
            </a:r>
          </a:p>
          <a:p>
            <a:pPr marL="0" indent="0">
              <a:buNone/>
            </a:pPr>
            <a:r>
              <a:rPr lang="en-US" sz="2000" dirty="0"/>
              <a:t>&lt;bookstore&gt;</a:t>
            </a:r>
          </a:p>
          <a:p>
            <a:pPr marL="0" indent="0">
              <a:buNone/>
            </a:pPr>
            <a:r>
              <a:rPr lang="en-US" sz="2000" dirty="0"/>
              <a:t>&lt;book category="cooking"&gt;</a:t>
            </a:r>
          </a:p>
          <a:p>
            <a:pPr marL="0" indent="0">
              <a:buNone/>
            </a:pPr>
            <a:r>
              <a:rPr lang="en-US" sz="2000" dirty="0"/>
              <a:t>  &lt;title </a:t>
            </a:r>
            <a:r>
              <a:rPr lang="en-US" sz="2000" dirty="0" err="1"/>
              <a:t>lang</a:t>
            </a:r>
            <a:r>
              <a:rPr lang="en-US" sz="2000" dirty="0"/>
              <a:t>="en"&gt;Everyday Italian&lt;/title&gt;</a:t>
            </a:r>
          </a:p>
          <a:p>
            <a:pPr marL="0" indent="0">
              <a:buNone/>
            </a:pPr>
            <a:r>
              <a:rPr lang="en-US" sz="2000" dirty="0"/>
              <a:t>  &lt;author&gt;</a:t>
            </a:r>
            <a:r>
              <a:rPr lang="en-US" sz="2000" dirty="0" err="1"/>
              <a:t>Giada</a:t>
            </a:r>
            <a:r>
              <a:rPr lang="en-US" sz="2000" dirty="0"/>
              <a:t> De </a:t>
            </a:r>
            <a:r>
              <a:rPr lang="en-US" sz="2000" dirty="0" err="1"/>
              <a:t>Laurentiis</a:t>
            </a:r>
            <a:r>
              <a:rPr lang="en-US" sz="2000" dirty="0"/>
              <a:t>&lt;/author&gt;</a:t>
            </a:r>
          </a:p>
          <a:p>
            <a:pPr marL="0" indent="0">
              <a:buNone/>
            </a:pPr>
            <a:r>
              <a:rPr lang="en-US" sz="2000" dirty="0"/>
              <a:t>  &lt;year&gt;2005&lt;/year&gt;</a:t>
            </a:r>
          </a:p>
          <a:p>
            <a:pPr marL="0" indent="0">
              <a:buNone/>
            </a:pPr>
            <a:r>
              <a:rPr lang="en-US" sz="2000" dirty="0"/>
              <a:t>  &lt;price&gt;30.00&lt;/price&gt;</a:t>
            </a:r>
          </a:p>
          <a:p>
            <a:pPr marL="0" indent="0">
              <a:buNone/>
            </a:pPr>
            <a:r>
              <a:rPr lang="en-US" sz="2000" dirty="0"/>
              <a:t>&lt;/book&gt;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458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&lt;book category="children"&gt;</a:t>
            </a:r>
          </a:p>
          <a:p>
            <a:pPr marL="0" indent="0">
              <a:buNone/>
            </a:pPr>
            <a:r>
              <a:rPr lang="en-US" dirty="0"/>
              <a:t>  &lt;title </a:t>
            </a:r>
            <a:r>
              <a:rPr lang="en-US" dirty="0" err="1"/>
              <a:t>lang</a:t>
            </a:r>
            <a:r>
              <a:rPr lang="en-US" dirty="0"/>
              <a:t>="en"&gt;Harry Potter&lt;/title&gt;</a:t>
            </a:r>
          </a:p>
          <a:p>
            <a:pPr marL="0" indent="0">
              <a:buNone/>
            </a:pPr>
            <a:r>
              <a:rPr lang="en-US" dirty="0"/>
              <a:t>  &lt;author&gt;J K. Rowling&lt;/author&gt;</a:t>
            </a:r>
          </a:p>
          <a:p>
            <a:pPr marL="0" indent="0">
              <a:buNone/>
            </a:pPr>
            <a:r>
              <a:rPr lang="en-US" dirty="0"/>
              <a:t>  &lt;year&gt;2005&lt;/year&gt;</a:t>
            </a:r>
          </a:p>
          <a:p>
            <a:pPr marL="0" indent="0">
              <a:buNone/>
            </a:pPr>
            <a:r>
              <a:rPr lang="en-US" dirty="0"/>
              <a:t>  &lt;price&gt;29.99&lt;/price&gt;</a:t>
            </a:r>
          </a:p>
          <a:p>
            <a:pPr marL="0" indent="0">
              <a:buNone/>
            </a:pPr>
            <a:r>
              <a:rPr lang="en-US" dirty="0"/>
              <a:t>&lt;/book&gt;</a:t>
            </a:r>
          </a:p>
          <a:p>
            <a:pPr marL="0" indent="0">
              <a:buNone/>
            </a:pPr>
            <a:r>
              <a:rPr lang="en-US" dirty="0"/>
              <a:t>&lt;book category="web"&gt;</a:t>
            </a:r>
          </a:p>
          <a:p>
            <a:pPr marL="0" indent="0">
              <a:buNone/>
            </a:pPr>
            <a:r>
              <a:rPr lang="en-US" dirty="0"/>
              <a:t>  &lt;title </a:t>
            </a:r>
            <a:r>
              <a:rPr lang="en-US" dirty="0" err="1"/>
              <a:t>lang</a:t>
            </a:r>
            <a:r>
              <a:rPr lang="en-US" dirty="0"/>
              <a:t>="en"&gt;XQuery Kick Start&lt;/title&gt;</a:t>
            </a:r>
          </a:p>
          <a:p>
            <a:pPr marL="0" indent="0">
              <a:buNone/>
            </a:pPr>
            <a:r>
              <a:rPr lang="en-US" dirty="0"/>
              <a:t>  &lt;author&gt;James McGovern&lt;/author&gt;</a:t>
            </a:r>
          </a:p>
          <a:p>
            <a:pPr marL="0" indent="0">
              <a:buNone/>
            </a:pPr>
            <a:r>
              <a:rPr lang="en-US" dirty="0"/>
              <a:t>  &lt;author&gt;Per </a:t>
            </a:r>
            <a:r>
              <a:rPr lang="en-US" dirty="0" err="1"/>
              <a:t>Bothner</a:t>
            </a:r>
            <a:r>
              <a:rPr lang="en-US" dirty="0"/>
              <a:t>&lt;/author&gt;</a:t>
            </a:r>
          </a:p>
          <a:p>
            <a:pPr marL="0" indent="0">
              <a:buNone/>
            </a:pPr>
            <a:r>
              <a:rPr lang="en-US" dirty="0"/>
              <a:t>  &lt;author&gt;Kurt Cagle&lt;/author&gt;</a:t>
            </a:r>
          </a:p>
          <a:p>
            <a:pPr marL="0" indent="0">
              <a:buNone/>
            </a:pPr>
            <a:r>
              <a:rPr lang="en-US" dirty="0"/>
              <a:t>  &lt;author&gt;James Linn&lt;/author&gt;</a:t>
            </a:r>
          </a:p>
          <a:p>
            <a:pPr marL="0" indent="0">
              <a:buNone/>
            </a:pPr>
            <a:r>
              <a:rPr lang="en-US" dirty="0"/>
              <a:t>  &lt;author&gt;</a:t>
            </a:r>
            <a:r>
              <a:rPr lang="en-US" dirty="0" err="1"/>
              <a:t>Vaidyanathan</a:t>
            </a:r>
            <a:r>
              <a:rPr lang="en-US" dirty="0"/>
              <a:t> </a:t>
            </a:r>
            <a:r>
              <a:rPr lang="en-US" dirty="0" err="1"/>
              <a:t>Nagarajan</a:t>
            </a:r>
            <a:r>
              <a:rPr lang="en-US" dirty="0"/>
              <a:t>&lt;/author&gt;</a:t>
            </a:r>
          </a:p>
          <a:p>
            <a:pPr marL="0" indent="0">
              <a:buNone/>
            </a:pPr>
            <a:r>
              <a:rPr lang="en-US" dirty="0"/>
              <a:t>  &lt;year&gt;2003&lt;/year&gt;</a:t>
            </a:r>
          </a:p>
          <a:p>
            <a:pPr marL="0" indent="0">
              <a:buNone/>
            </a:pPr>
            <a:r>
              <a:rPr lang="en-US" dirty="0"/>
              <a:t>  &lt;price&gt;49.99&lt;/price&gt;</a:t>
            </a:r>
          </a:p>
          <a:p>
            <a:pPr marL="0" indent="0">
              <a:buNone/>
            </a:pPr>
            <a:r>
              <a:rPr lang="en-US" dirty="0"/>
              <a:t>&lt;/book&gt;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891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200" dirty="0"/>
              <a:t>&lt;book category="web" cover="paperback"&gt;</a:t>
            </a:r>
          </a:p>
          <a:p>
            <a:pPr marL="0" indent="0">
              <a:buNone/>
            </a:pPr>
            <a:r>
              <a:rPr lang="en-US" sz="4200" dirty="0"/>
              <a:t>  &lt;title </a:t>
            </a:r>
            <a:r>
              <a:rPr lang="en-US" sz="4200" dirty="0" err="1"/>
              <a:t>lang</a:t>
            </a:r>
            <a:r>
              <a:rPr lang="en-US" sz="4200" dirty="0"/>
              <a:t>="en"&gt;Learning XML&lt;/title&gt;</a:t>
            </a:r>
          </a:p>
          <a:p>
            <a:pPr marL="0" indent="0">
              <a:buNone/>
            </a:pPr>
            <a:r>
              <a:rPr lang="en-US" sz="4200" dirty="0"/>
              <a:t>  &lt;author&gt;Erik T. Ray&lt;/author&gt;</a:t>
            </a:r>
          </a:p>
          <a:p>
            <a:pPr marL="0" indent="0">
              <a:buNone/>
            </a:pPr>
            <a:r>
              <a:rPr lang="en-US" sz="4200" dirty="0"/>
              <a:t>  &lt;year&gt;2003&lt;/year&gt;</a:t>
            </a:r>
          </a:p>
          <a:p>
            <a:pPr marL="0" indent="0">
              <a:buNone/>
            </a:pPr>
            <a:r>
              <a:rPr lang="en-US" sz="4200" dirty="0"/>
              <a:t>  &lt;price&gt;39.95&lt;/price&gt;</a:t>
            </a:r>
          </a:p>
          <a:p>
            <a:pPr marL="0" indent="0">
              <a:buNone/>
            </a:pPr>
            <a:r>
              <a:rPr lang="en-US" sz="4200" dirty="0"/>
              <a:t>&lt;/book&gt;</a:t>
            </a:r>
          </a:p>
          <a:p>
            <a:pPr marL="0" indent="0">
              <a:buNone/>
            </a:pPr>
            <a:r>
              <a:rPr lang="en-US" sz="4200" dirty="0"/>
              <a:t>&lt;/bookstore&gt;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/>
              <a:t>8) Write down the following XQuery on the above instance document.</a:t>
            </a:r>
          </a:p>
          <a:p>
            <a:pPr marL="0" indent="0">
              <a:buNone/>
            </a:pPr>
            <a:r>
              <a:rPr lang="en-US" sz="4200" dirty="0"/>
              <a:t>(a) List all books in descending order of price.</a:t>
            </a:r>
          </a:p>
          <a:p>
            <a:pPr marL="0" indent="0">
              <a:buNone/>
            </a:pPr>
            <a:r>
              <a:rPr lang="en-US" sz="4200" dirty="0"/>
              <a:t>(b) List all books with price no greater than 100.00.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/>
              <a:t>9) Consider the following database schema</a:t>
            </a:r>
          </a:p>
          <a:p>
            <a:pPr marL="0" indent="0">
              <a:buNone/>
            </a:pPr>
            <a:r>
              <a:rPr lang="en-US" sz="4200" dirty="0"/>
              <a:t>CUSTOMER(</a:t>
            </a:r>
            <a:r>
              <a:rPr lang="en-US" sz="4200" u="sng" dirty="0" err="1"/>
              <a:t>Cus_code</a:t>
            </a:r>
            <a:r>
              <a:rPr lang="en-US" sz="4200" dirty="0"/>
              <a:t>, </a:t>
            </a:r>
            <a:r>
              <a:rPr lang="en-US" sz="4200" dirty="0" err="1"/>
              <a:t>Cus_fname</a:t>
            </a:r>
            <a:r>
              <a:rPr lang="en-US" sz="4200" dirty="0"/>
              <a:t>, </a:t>
            </a:r>
            <a:r>
              <a:rPr lang="en-US" sz="4200" dirty="0" err="1"/>
              <a:t>Cus_lname</a:t>
            </a:r>
            <a:r>
              <a:rPr lang="en-US" sz="4200" dirty="0"/>
              <a:t>, </a:t>
            </a:r>
            <a:r>
              <a:rPr lang="en-US" sz="4200" dirty="0" err="1"/>
              <a:t>Cus_balance</a:t>
            </a:r>
            <a:r>
              <a:rPr lang="en-US" sz="4200" dirty="0"/>
              <a:t>)</a:t>
            </a:r>
          </a:p>
          <a:p>
            <a:pPr marL="0" indent="0">
              <a:buNone/>
            </a:pPr>
            <a:r>
              <a:rPr lang="en-US" sz="4200" dirty="0"/>
              <a:t>INVOICE(</a:t>
            </a:r>
            <a:r>
              <a:rPr lang="en-US" sz="4200" u="sng" dirty="0" err="1"/>
              <a:t>Inv_no</a:t>
            </a:r>
            <a:r>
              <a:rPr lang="en-US" sz="4200" dirty="0"/>
              <a:t>, </a:t>
            </a:r>
            <a:r>
              <a:rPr lang="en-US" sz="4200" dirty="0" err="1"/>
              <a:t>Cus_code</a:t>
            </a:r>
            <a:r>
              <a:rPr lang="en-US" sz="4200" dirty="0"/>
              <a:t>, </a:t>
            </a:r>
            <a:r>
              <a:rPr lang="en-US" sz="4200" dirty="0" err="1"/>
              <a:t>Inv_date</a:t>
            </a:r>
            <a:r>
              <a:rPr lang="en-US" sz="4200" dirty="0"/>
              <a:t>, </a:t>
            </a:r>
            <a:r>
              <a:rPr lang="en-US" sz="4200" dirty="0" err="1"/>
              <a:t>Inv_amount</a:t>
            </a:r>
            <a:r>
              <a:rPr lang="en-US" sz="4200" dirty="0"/>
              <a:t>).</a:t>
            </a:r>
          </a:p>
          <a:p>
            <a:pPr marL="0" indent="0">
              <a:buNone/>
            </a:pPr>
            <a:r>
              <a:rPr lang="en-US" sz="4200" dirty="0"/>
              <a:t>Show the usage of SQL/XML functions – </a:t>
            </a:r>
            <a:r>
              <a:rPr lang="en-US" sz="4200" dirty="0" err="1"/>
              <a:t>XMLElement</a:t>
            </a:r>
            <a:r>
              <a:rPr lang="en-US" sz="4200" dirty="0"/>
              <a:t>, </a:t>
            </a:r>
            <a:r>
              <a:rPr lang="en-US" sz="4200" dirty="0" err="1"/>
              <a:t>XMLAttribute</a:t>
            </a:r>
            <a:r>
              <a:rPr lang="en-US" sz="4200" dirty="0"/>
              <a:t>, </a:t>
            </a:r>
            <a:r>
              <a:rPr lang="en-US" sz="4200" dirty="0" err="1"/>
              <a:t>XMLAgg</a:t>
            </a:r>
            <a:r>
              <a:rPr lang="en-US" sz="4200" dirty="0"/>
              <a:t> and </a:t>
            </a:r>
            <a:r>
              <a:rPr lang="en-US" sz="4200" dirty="0" err="1"/>
              <a:t>XMLForest</a:t>
            </a:r>
            <a:r>
              <a:rPr lang="en-US" sz="42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Lore &amp; </a:t>
            </a:r>
            <a:r>
              <a:rPr lang="en-US" sz="3200" dirty="0" err="1"/>
              <a:t>Lorel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Lore (Lightweight Object Repository) is a multi-user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DBMS based on OEM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Lore has been modified to handle XML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err="1"/>
              <a:t>Lorel</a:t>
            </a:r>
            <a:r>
              <a:rPr lang="en-US" sz="2800" dirty="0"/>
              <a:t> (Lore Language) is a query language for Lore.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err="1"/>
              <a:t>Lorel</a:t>
            </a:r>
            <a:r>
              <a:rPr lang="en-US" sz="2800" dirty="0"/>
              <a:t> supports </a:t>
            </a:r>
            <a:r>
              <a:rPr lang="en-US" sz="2800" i="1" dirty="0"/>
              <a:t>path expression </a:t>
            </a:r>
            <a:r>
              <a:rPr lang="en-US" sz="2800" dirty="0"/>
              <a:t>to answer query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e.g. </a:t>
            </a:r>
            <a:r>
              <a:rPr lang="en-US" sz="2800" dirty="0" err="1"/>
              <a:t>company.department.dname</a:t>
            </a:r>
            <a:r>
              <a:rPr lang="en-US" sz="2800" dirty="0"/>
              <a:t> is a path expression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A23A-7003-42BE-A199-B5A684FEAB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4895</TotalTime>
  <Words>3594</Words>
  <Application>Microsoft Office PowerPoint</Application>
  <PresentationFormat>On-screen Show (4:3)</PresentationFormat>
  <Paragraphs>764</Paragraphs>
  <Slides>83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Office Theme</vt:lpstr>
      <vt:lpstr>Semistructured Data &amp; XML</vt:lpstr>
      <vt:lpstr>Semistructured data</vt:lpstr>
      <vt:lpstr>PowerPoint Presentation</vt:lpstr>
      <vt:lpstr>PowerPoint Presentation</vt:lpstr>
      <vt:lpstr>A graphical representation of the data</vt:lpstr>
      <vt:lpstr>Object Exchange Model (OEM)</vt:lpstr>
      <vt:lpstr>OEM</vt:lpstr>
      <vt:lpstr>OEM</vt:lpstr>
      <vt:lpstr>Lore &amp; Lorel </vt:lpstr>
      <vt:lpstr>Lorel</vt:lpstr>
      <vt:lpstr>XML</vt:lpstr>
      <vt:lpstr>PowerPoint Presentation</vt:lpstr>
      <vt:lpstr>Advantages of XML</vt:lpstr>
      <vt:lpstr>Overview of XML</vt:lpstr>
      <vt:lpstr>PowerPoint Presentation</vt:lpstr>
      <vt:lpstr>XML Declaration  </vt:lpstr>
      <vt:lpstr>PowerPoint Presentation</vt:lpstr>
      <vt:lpstr>XML rules</vt:lpstr>
      <vt:lpstr>Ordering of tags &amp; attributes</vt:lpstr>
      <vt:lpstr>Document Type Definition (DTD)</vt:lpstr>
      <vt:lpstr>XML document</vt:lpstr>
      <vt:lpstr>XML Element</vt:lpstr>
      <vt:lpstr>PowerPoint Presentation</vt:lpstr>
      <vt:lpstr>XML Attribute</vt:lpstr>
      <vt:lpstr>Attribute types </vt:lpstr>
      <vt:lpstr>Attribute Value</vt:lpstr>
      <vt:lpstr>DTD</vt:lpstr>
      <vt:lpstr>Well-formed XML document   &amp; Valid XML document</vt:lpstr>
      <vt:lpstr>Drawbacks of DTD</vt:lpstr>
      <vt:lpstr>XML schema</vt:lpstr>
      <vt:lpstr>XML schema built-in type</vt:lpstr>
      <vt:lpstr>An XML document</vt:lpstr>
      <vt:lpstr>PowerPoint Presentation</vt:lpstr>
      <vt:lpstr>Complex element</vt:lpstr>
      <vt:lpstr>Complex type</vt:lpstr>
      <vt:lpstr>Simple element</vt:lpstr>
      <vt:lpstr>Simple element</vt:lpstr>
      <vt:lpstr>Simple vs. Complex element</vt:lpstr>
      <vt:lpstr>Converting Relational database schema into XML schema</vt:lpstr>
      <vt:lpstr>XML schema</vt:lpstr>
      <vt:lpstr>XML schema</vt:lpstr>
      <vt:lpstr>Converting Relational database schema into XML schema</vt:lpstr>
      <vt:lpstr>XML schema</vt:lpstr>
      <vt:lpstr>XML schema</vt:lpstr>
      <vt:lpstr>XML schema</vt:lpstr>
      <vt:lpstr>Technologies related to XML</vt:lpstr>
      <vt:lpstr>PowerPoint Presentation</vt:lpstr>
      <vt:lpstr>Simple API for XML (SAX), </vt:lpstr>
      <vt:lpstr>PowerPoint Presentation</vt:lpstr>
      <vt:lpstr>eXtensible Stylesheet Language(XSL)</vt:lpstr>
      <vt:lpstr>XSLT(Extensible Stylesheet Language for Transformations)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XQuery</vt:lpstr>
      <vt:lpstr>FLWOR expression</vt:lpstr>
      <vt:lpstr>XQuery example</vt:lpstr>
      <vt:lpstr>XQuery example</vt:lpstr>
      <vt:lpstr>XQuery Conditional expression</vt:lpstr>
      <vt:lpstr>XQuery expression</vt:lpstr>
      <vt:lpstr>XQuery expression</vt:lpstr>
      <vt:lpstr>XQuery expression</vt:lpstr>
      <vt:lpstr>XQuery expression</vt:lpstr>
      <vt:lpstr>XML &amp; Databases</vt:lpstr>
      <vt:lpstr>Storing XML document as column of a table</vt:lpstr>
      <vt:lpstr>Querying XML column</vt:lpstr>
      <vt:lpstr>XMLTable function</vt:lpstr>
      <vt:lpstr>Publishing relational data in XML format</vt:lpstr>
      <vt:lpstr>Output</vt:lpstr>
      <vt:lpstr>Publishing relational data in XML format</vt:lpstr>
      <vt:lpstr>Publishing relational data in XML format</vt:lpstr>
      <vt:lpstr>Publishing relational data in XML format</vt:lpstr>
      <vt:lpstr>Publishing relational data in XML format</vt:lpstr>
      <vt:lpstr>Questions</vt:lpstr>
      <vt:lpstr>Questions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Vinay Maddiralla</cp:lastModifiedBy>
  <cp:revision>467</cp:revision>
  <dcterms:created xsi:type="dcterms:W3CDTF">2018-03-07T04:33:43Z</dcterms:created>
  <dcterms:modified xsi:type="dcterms:W3CDTF">2023-01-20T10:05:15Z</dcterms:modified>
</cp:coreProperties>
</file>