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0"/>
  </p:notesMasterIdLst>
  <p:handoutMasterIdLst>
    <p:handoutMasterId r:id="rId51"/>
  </p:handoutMasterIdLst>
  <p:sldIdLst>
    <p:sldId id="282" r:id="rId2"/>
    <p:sldId id="324" r:id="rId3"/>
    <p:sldId id="374" r:id="rId4"/>
    <p:sldId id="327" r:id="rId5"/>
    <p:sldId id="399" r:id="rId6"/>
    <p:sldId id="403" r:id="rId7"/>
    <p:sldId id="375" r:id="rId8"/>
    <p:sldId id="376" r:id="rId9"/>
    <p:sldId id="329" r:id="rId10"/>
    <p:sldId id="389" r:id="rId11"/>
    <p:sldId id="330" r:id="rId12"/>
    <p:sldId id="377" r:id="rId13"/>
    <p:sldId id="422" r:id="rId14"/>
    <p:sldId id="400" r:id="rId15"/>
    <p:sldId id="332" r:id="rId16"/>
    <p:sldId id="421" r:id="rId17"/>
    <p:sldId id="398" r:id="rId18"/>
    <p:sldId id="333" r:id="rId19"/>
    <p:sldId id="334" r:id="rId20"/>
    <p:sldId id="379" r:id="rId21"/>
    <p:sldId id="391" r:id="rId22"/>
    <p:sldId id="335" r:id="rId23"/>
    <p:sldId id="380" r:id="rId24"/>
    <p:sldId id="405" r:id="rId25"/>
    <p:sldId id="406" r:id="rId26"/>
    <p:sldId id="381" r:id="rId27"/>
    <p:sldId id="407" r:id="rId28"/>
    <p:sldId id="408" r:id="rId29"/>
    <p:sldId id="336" r:id="rId30"/>
    <p:sldId id="337" r:id="rId31"/>
    <p:sldId id="409" r:id="rId32"/>
    <p:sldId id="410" r:id="rId33"/>
    <p:sldId id="411" r:id="rId34"/>
    <p:sldId id="338" r:id="rId35"/>
    <p:sldId id="412" r:id="rId36"/>
    <p:sldId id="413" r:id="rId37"/>
    <p:sldId id="396" r:id="rId38"/>
    <p:sldId id="340" r:id="rId39"/>
    <p:sldId id="385" r:id="rId40"/>
    <p:sldId id="341" r:id="rId41"/>
    <p:sldId id="414" r:id="rId42"/>
    <p:sldId id="416" r:id="rId43"/>
    <p:sldId id="417" r:id="rId44"/>
    <p:sldId id="418" r:id="rId45"/>
    <p:sldId id="419" r:id="rId46"/>
    <p:sldId id="426" r:id="rId47"/>
    <p:sldId id="425" r:id="rId48"/>
    <p:sldId id="427" r:id="rId49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7228"/>
    <a:srgbClr val="6E792B"/>
    <a:srgbClr val="76822E"/>
    <a:srgbClr val="4F571F"/>
    <a:srgbClr val="6F6A07"/>
    <a:srgbClr val="827C08"/>
    <a:srgbClr val="A29B0A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50" d="100"/>
          <a:sy n="50" d="100"/>
        </p:scale>
        <p:origin x="-222" y="-600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744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 alt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endParaRPr lang="en-CA" altLang="en-US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 altLang="en-US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fld id="{7D958284-293F-4639-B3F7-D632DF9FF574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6679381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 alt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endParaRPr lang="en-CA" alt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 alt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fld id="{BDF36BA1-65B8-4C7B-BEE0-B554D26C65A6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1946808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7BBEDA-96D8-47A1-8D6B-C77473649055}" type="slidenum">
              <a:rPr lang="en-CA" altLang="en-US"/>
              <a:pPr/>
              <a:t>1</a:t>
            </a:fld>
            <a:endParaRPr lang="en-CA" altLang="en-US"/>
          </a:p>
        </p:txBody>
      </p:sp>
      <p:sp>
        <p:nvSpPr>
          <p:cNvPr id="512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D8D57E-F78E-4327-8F7A-E57C445D24DF}" type="slidenum">
              <a:rPr lang="en-CA" altLang="en-US"/>
              <a:pPr/>
              <a:t>11</a:t>
            </a:fld>
            <a:endParaRPr lang="en-CA" altLang="en-US"/>
          </a:p>
        </p:txBody>
      </p:sp>
      <p:sp>
        <p:nvSpPr>
          <p:cNvPr id="67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0E527F-8930-4025-9FE5-409708B5CC02}" type="slidenum">
              <a:rPr lang="en-CA" altLang="en-US"/>
              <a:pPr/>
              <a:t>12</a:t>
            </a:fld>
            <a:endParaRPr lang="en-CA" altLang="en-US"/>
          </a:p>
        </p:txBody>
      </p:sp>
      <p:sp>
        <p:nvSpPr>
          <p:cNvPr id="77926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92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6E82BA-D038-4C90-AA16-7F2517A0D7B0}" type="slidenum">
              <a:rPr lang="en-CA" altLang="en-US"/>
              <a:pPr/>
              <a:t>14</a:t>
            </a:fld>
            <a:endParaRPr lang="en-CA" altLang="en-US"/>
          </a:p>
        </p:txBody>
      </p:sp>
      <p:sp>
        <p:nvSpPr>
          <p:cNvPr id="82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3BA3DA-85C6-428B-A1EE-C4E8F66CBA47}" type="slidenum">
              <a:rPr lang="en-CA" altLang="en-US"/>
              <a:pPr/>
              <a:t>15</a:t>
            </a:fld>
            <a:endParaRPr lang="en-CA" altLang="en-US"/>
          </a:p>
        </p:txBody>
      </p:sp>
      <p:sp>
        <p:nvSpPr>
          <p:cNvPr id="68096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09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6AD4B8-4B1B-4741-8707-78F1496B1B6E}" type="slidenum">
              <a:rPr lang="en-CA" altLang="en-US"/>
              <a:pPr/>
              <a:t>17</a:t>
            </a:fld>
            <a:endParaRPr lang="en-CA" altLang="en-US"/>
          </a:p>
        </p:txBody>
      </p:sp>
      <p:sp>
        <p:nvSpPr>
          <p:cNvPr id="82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8BAFE7-0963-4447-AE7E-C368954F06FD}" type="slidenum">
              <a:rPr lang="en-CA" altLang="en-US"/>
              <a:pPr/>
              <a:t>18</a:t>
            </a:fld>
            <a:endParaRPr lang="en-CA" altLang="en-US"/>
          </a:p>
        </p:txBody>
      </p:sp>
      <p:sp>
        <p:nvSpPr>
          <p:cNvPr id="68301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30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C187D9-5F1D-4A4B-B2F4-C4DC0F48A299}" type="slidenum">
              <a:rPr lang="en-CA" altLang="en-US"/>
              <a:pPr/>
              <a:t>19</a:t>
            </a:fld>
            <a:endParaRPr lang="en-CA" altLang="en-US"/>
          </a:p>
        </p:txBody>
      </p:sp>
      <p:sp>
        <p:nvSpPr>
          <p:cNvPr id="68505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50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4EF870-0900-4077-AC50-F9CE8579A030}" type="slidenum">
              <a:rPr lang="en-CA" altLang="en-US"/>
              <a:pPr/>
              <a:t>20</a:t>
            </a:fld>
            <a:endParaRPr lang="en-CA" altLang="en-US"/>
          </a:p>
        </p:txBody>
      </p:sp>
      <p:sp>
        <p:nvSpPr>
          <p:cNvPr id="78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073163-89ED-4497-BA1A-43063854948E}" type="slidenum">
              <a:rPr lang="en-CA" altLang="en-US"/>
              <a:pPr/>
              <a:t>22</a:t>
            </a:fld>
            <a:endParaRPr lang="en-CA" altLang="en-US"/>
          </a:p>
        </p:txBody>
      </p:sp>
      <p:sp>
        <p:nvSpPr>
          <p:cNvPr id="68710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EE7113-55C0-4A0B-AC0A-05F5596E16E7}" type="slidenum">
              <a:rPr lang="en-CA" altLang="en-US"/>
              <a:pPr/>
              <a:t>23</a:t>
            </a:fld>
            <a:endParaRPr lang="en-CA" altLang="en-US"/>
          </a:p>
        </p:txBody>
      </p:sp>
      <p:sp>
        <p:nvSpPr>
          <p:cNvPr id="78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285D52-E4B9-4B6C-A145-040BE1D029EA}" type="slidenum">
              <a:rPr lang="en-CA" altLang="en-US"/>
              <a:pPr/>
              <a:t>2</a:t>
            </a:fld>
            <a:endParaRPr lang="en-CA" altLang="en-US"/>
          </a:p>
        </p:txBody>
      </p:sp>
      <p:sp>
        <p:nvSpPr>
          <p:cNvPr id="57446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44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914153-D170-44F1-9A3F-E1377BA75B93}" type="slidenum">
              <a:rPr lang="en-CA" altLang="en-US"/>
              <a:pPr/>
              <a:t>26</a:t>
            </a:fld>
            <a:endParaRPr lang="en-CA" altLang="en-US"/>
          </a:p>
        </p:txBody>
      </p:sp>
      <p:sp>
        <p:nvSpPr>
          <p:cNvPr id="78745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74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922B39-F7FB-48FA-8F83-F94506441051}" type="slidenum">
              <a:rPr lang="en-CA" altLang="en-US"/>
              <a:pPr/>
              <a:t>29</a:t>
            </a:fld>
            <a:endParaRPr lang="en-CA" altLang="en-US"/>
          </a:p>
        </p:txBody>
      </p:sp>
      <p:sp>
        <p:nvSpPr>
          <p:cNvPr id="68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09245A-FC67-4CCD-BA45-23917C1F4B22}" type="slidenum">
              <a:rPr lang="en-CA" altLang="en-US"/>
              <a:pPr/>
              <a:t>30</a:t>
            </a:fld>
            <a:endParaRPr lang="en-CA" altLang="en-US"/>
          </a:p>
        </p:txBody>
      </p:sp>
      <p:sp>
        <p:nvSpPr>
          <p:cNvPr id="69120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120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247CCB-FD77-4581-B44A-0C35DB48BDA8}" type="slidenum">
              <a:rPr lang="en-CA" altLang="en-US"/>
              <a:pPr/>
              <a:t>34</a:t>
            </a:fld>
            <a:endParaRPr lang="en-CA" altLang="en-US"/>
          </a:p>
        </p:txBody>
      </p:sp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4F6F30-7418-4087-B8D4-2E3F7DE1E09B}" type="slidenum">
              <a:rPr lang="en-CA" altLang="en-US"/>
              <a:pPr/>
              <a:t>37</a:t>
            </a:fld>
            <a:endParaRPr lang="en-CA" altLang="en-US"/>
          </a:p>
        </p:txBody>
      </p:sp>
      <p:sp>
        <p:nvSpPr>
          <p:cNvPr id="81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6A3479-9F5B-4F8A-BCFA-75A7252990F9}" type="slidenum">
              <a:rPr lang="en-CA" altLang="en-US"/>
              <a:pPr/>
              <a:t>38</a:t>
            </a:fld>
            <a:endParaRPr lang="en-CA" altLang="en-US"/>
          </a:p>
        </p:txBody>
      </p:sp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8E5C47-1CBA-4701-AC73-CB1280D160CC}" type="slidenum">
              <a:rPr lang="en-CA" altLang="en-US"/>
              <a:pPr/>
              <a:t>39</a:t>
            </a:fld>
            <a:endParaRPr lang="en-CA" altLang="en-US"/>
          </a:p>
        </p:txBody>
      </p:sp>
      <p:sp>
        <p:nvSpPr>
          <p:cNvPr id="79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9C157B-FD06-48D4-9156-325E1A3317E0}" type="slidenum">
              <a:rPr lang="en-CA" altLang="en-US"/>
              <a:pPr/>
              <a:t>40</a:t>
            </a:fld>
            <a:endParaRPr lang="en-CA" altLang="en-US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2375D2-C366-45BB-A929-7DA053ED5DFC}" type="slidenum">
              <a:rPr lang="en-CA" altLang="en-US"/>
              <a:pPr/>
              <a:t>3</a:t>
            </a:fld>
            <a:endParaRPr lang="en-CA" altLang="en-US"/>
          </a:p>
        </p:txBody>
      </p:sp>
      <p:sp>
        <p:nvSpPr>
          <p:cNvPr id="76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40D3F7-6174-4A58-9F25-D4EB309F2893}" type="slidenum">
              <a:rPr lang="en-CA" altLang="en-US"/>
              <a:pPr/>
              <a:t>4</a:t>
            </a:fld>
            <a:endParaRPr lang="en-CA" altLang="en-US"/>
          </a:p>
        </p:txBody>
      </p:sp>
      <p:sp>
        <p:nvSpPr>
          <p:cNvPr id="6707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072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100C10-D278-451D-86A7-67FB956F6B9E}" type="slidenum">
              <a:rPr lang="en-CA" altLang="en-US"/>
              <a:pPr/>
              <a:t>5</a:t>
            </a:fld>
            <a:endParaRPr lang="en-CA" altLang="en-US"/>
          </a:p>
        </p:txBody>
      </p:sp>
      <p:sp>
        <p:nvSpPr>
          <p:cNvPr id="82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531204-6A54-4464-B36A-C09AE9EF2C21}" type="slidenum">
              <a:rPr lang="en-CA" altLang="en-US"/>
              <a:pPr/>
              <a:t>7</a:t>
            </a:fld>
            <a:endParaRPr lang="en-CA" altLang="en-US"/>
          </a:p>
        </p:txBody>
      </p:sp>
      <p:sp>
        <p:nvSpPr>
          <p:cNvPr id="7731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312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D487DD-D7C9-4F3F-BD69-FB4B7F0AB597}" type="slidenum">
              <a:rPr lang="en-CA" altLang="en-US"/>
              <a:pPr/>
              <a:t>8</a:t>
            </a:fld>
            <a:endParaRPr lang="en-CA" altLang="en-US"/>
          </a:p>
        </p:txBody>
      </p:sp>
      <p:sp>
        <p:nvSpPr>
          <p:cNvPr id="77517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517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850889-B2A1-4C8C-8E22-316F857FBF7A}" type="slidenum">
              <a:rPr lang="en-CA" altLang="en-US"/>
              <a:pPr/>
              <a:t>9</a:t>
            </a:fld>
            <a:endParaRPr lang="en-CA" altLang="en-US"/>
          </a:p>
        </p:txBody>
      </p:sp>
      <p:sp>
        <p:nvSpPr>
          <p:cNvPr id="67481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48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57CF52-B07F-48C7-976C-28462916DC30}" type="slidenum">
              <a:rPr lang="en-CA" altLang="en-US"/>
              <a:pPr/>
              <a:t>10</a:t>
            </a:fld>
            <a:endParaRPr lang="en-CA" altLang="en-US"/>
          </a:p>
        </p:txBody>
      </p:sp>
      <p:sp>
        <p:nvSpPr>
          <p:cNvPr id="80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0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4000"/>
                </a:srgbClr>
              </a:gs>
              <a:gs pos="100000">
                <a:srgbClr val="677228">
                  <a:gamma/>
                  <a:shade val="87843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43" name="Rectangle 47"/>
          <p:cNvSpPr>
            <a:spLocks noChangeArrowheads="1"/>
          </p:cNvSpPr>
          <p:nvPr userDrawn="1"/>
        </p:nvSpPr>
        <p:spPr bwMode="auto">
          <a:xfrm rot="-54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4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44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25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en-US" altLang="en-US"/>
              <a:t>Copyright © 2007 Ramez Elmasri and Shamkant B. Navathe</a:t>
            </a:r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</a:extLst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pic>
        <p:nvPicPr>
          <p:cNvPr id="4131" name="Picture 35" descr="awtri_4c UPDATE_col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pic>
        <p:nvPicPr>
          <p:cNvPr id="4142" name="Picture 46" descr="elmasri_thumb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2514600"/>
            <a:ext cx="17240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4- </a:t>
            </a:r>
            <a:fld id="{E84F8DF3-ED20-4698-8C6F-F04282AAEBAC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225941765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4- </a:t>
            </a:r>
            <a:fld id="{C89EF4AA-4E68-4BCD-BB7B-8CC6EDD42252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4264406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4- </a:t>
            </a:r>
            <a:fld id="{528A3163-5483-44BB-BEA1-4A55FB057861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234158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4- </a:t>
            </a:r>
            <a:fld id="{35EDEAAF-AF49-4D02-92CC-F6A0BA5F342A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16078895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4- </a:t>
            </a:r>
            <a:fld id="{15DC5966-4DE5-4241-BB75-BD9277B4C993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068330677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4- </a:t>
            </a:r>
            <a:fld id="{27509986-885C-4FC5-A075-6992EB572789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4116691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4- </a:t>
            </a:r>
            <a:fld id="{714C21C7-013A-4EA2-AFB5-90DBA767A699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86364837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4- </a:t>
            </a:r>
            <a:fld id="{E0A2C213-ABC7-4E87-B5E2-FFE0510EECD0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59409008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4- </a:t>
            </a:r>
            <a:fld id="{46D3F8A2-9250-4E1D-9AC5-38543FEB8E5B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817194956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4- </a:t>
            </a:r>
            <a:fld id="{09788B12-0DAE-4E55-93E7-DCD6882F7001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08802993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7" name="Group 45"/>
          <p:cNvGrpSpPr>
            <a:grpSpLocks/>
          </p:cNvGrpSpPr>
          <p:nvPr userDrawn="1"/>
        </p:nvGrpSpPr>
        <p:grpSpPr bwMode="auto"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3110" name="Rectangle 38"/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altLang="en-US" sz="3200">
                <a:latin typeface="Tahoma" pitchFamily="34" charset="0"/>
              </a:endParaRPr>
            </a:p>
          </p:txBody>
        </p:sp>
        <p:grpSp>
          <p:nvGrpSpPr>
            <p:cNvPr id="3116" name="Group 44"/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3115" name="Rectangle 43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99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pPr algn="ctr"/>
                <a:endParaRPr kumimoji="1" lang="en-US" altLang="en-US" sz="3200">
                  <a:latin typeface="Tahoma" pitchFamily="34" charset="0"/>
                </a:endParaRPr>
              </a:p>
            </p:txBody>
          </p:sp>
          <p:sp>
            <p:nvSpPr>
              <p:cNvPr id="3104" name="Rectangle 32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99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pPr algn="ctr"/>
                <a:endParaRPr kumimoji="1" lang="en-US" altLang="en-US" sz="3200">
                  <a:latin typeface="Tahoma" pitchFamily="34" charset="0"/>
                </a:endParaRPr>
              </a:p>
            </p:txBody>
          </p:sp>
        </p:grpSp>
      </p:grpSp>
      <p:sp>
        <p:nvSpPr>
          <p:cNvPr id="3109" name="Rectangle 37"/>
          <p:cNvSpPr>
            <a:spLocks noChangeArrowheads="1"/>
          </p:cNvSpPr>
          <p:nvPr userDrawn="1"/>
        </p:nvSpPr>
        <p:spPr bwMode="gray">
          <a:xfrm rot="16200000">
            <a:off x="3845719" y="-3845719"/>
            <a:ext cx="1449388" cy="9140825"/>
          </a:xfrm>
          <a:prstGeom prst="rect">
            <a:avLst/>
          </a:prstGeom>
          <a:solidFill>
            <a:srgbClr val="677228">
              <a:alpha val="36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en-US" sz="3200">
              <a:latin typeface="Tahoma" pitchFamily="34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990033"/>
                </a:solidFill>
              </a:defRPr>
            </a:lvl1pPr>
          </a:lstStyle>
          <a:p>
            <a:r>
              <a:rPr lang="en-US" altLang="en-US"/>
              <a:t>Slide 4- </a:t>
            </a:r>
            <a:fld id="{B25FB6E1-65F4-430B-96A3-F62F9B07526F}" type="slidenum">
              <a:rPr lang="en-US" altLang="en-US"/>
              <a:pPr/>
              <a:t>‹#›</a:t>
            </a:fld>
            <a:endParaRPr lang="en-CA" altLang="en-US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en-US" sz="900"/>
              <a:t>Copyright © 2007 Ramez Elmasri and Shamkant B. Navathe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itchFamily="2" charset="2"/>
        <a:buChar char="n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600">
          <a:solidFill>
            <a:srgbClr val="8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000">
          <a:solidFill>
            <a:srgbClr val="800000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4- </a:t>
            </a:r>
            <a:fld id="{DADC202E-BCDB-437E-A86B-172C5EDC95AA}" type="slidenum">
              <a:rPr lang="en-US" altLang="en-US"/>
              <a:pPr/>
              <a:t>1</a:t>
            </a:fld>
            <a:endParaRPr lang="en-CA" altLang="en-US"/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412683" name="Picture 11" descr="Elmasri_co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4- </a:t>
            </a:r>
            <a:fld id="{ADF4724C-0049-4E0E-BD0B-7852BD470D60}" type="slidenum">
              <a:rPr lang="en-US" altLang="en-US"/>
              <a:pPr/>
              <a:t>10</a:t>
            </a:fld>
            <a:endParaRPr lang="en-CA" altLang="en-US"/>
          </a:p>
        </p:txBody>
      </p:sp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Representing Specialization in EER Diagrams</a:t>
            </a:r>
          </a:p>
        </p:txBody>
      </p:sp>
      <p:pic>
        <p:nvPicPr>
          <p:cNvPr id="802820" name="Picture 4" descr="fig04_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8" y="1820863"/>
            <a:ext cx="8285162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4- </a:t>
            </a:r>
            <a:fld id="{2CAAC9FA-0612-4D74-B16F-D0D255BF8285}" type="slidenum">
              <a:rPr lang="en-US" altLang="en-US"/>
              <a:pPr/>
              <a:t>11</a:t>
            </a:fld>
            <a:endParaRPr lang="en-CA" altLang="en-US"/>
          </a:p>
        </p:txBody>
      </p:sp>
      <p:sp>
        <p:nvSpPr>
          <p:cNvPr id="6758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Specialization (1)</a:t>
            </a:r>
          </a:p>
        </p:txBody>
      </p:sp>
      <p:sp>
        <p:nvSpPr>
          <p:cNvPr id="67584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Specialization is the process of defining a set of subclasses of a superclass </a:t>
            </a:r>
          </a:p>
          <a:p>
            <a:r>
              <a:rPr lang="en-US" altLang="en-US" dirty="0"/>
              <a:t>The set of subclasses is based upon some distinguishing characteristics of the entities in the superclass</a:t>
            </a:r>
          </a:p>
          <a:p>
            <a:pPr lvl="1"/>
            <a:r>
              <a:rPr lang="en-US" altLang="en-US" dirty="0"/>
              <a:t>Example: {SECRETARY, ENGINEER, TECHNICIAN} is a specialization of EMPLOYEE based upon </a:t>
            </a:r>
            <a:r>
              <a:rPr lang="en-US" altLang="en-US" i="1" dirty="0"/>
              <a:t>job type.</a:t>
            </a:r>
          </a:p>
          <a:p>
            <a:pPr lvl="2"/>
            <a:r>
              <a:rPr lang="en-US" altLang="en-US" dirty="0"/>
              <a:t>May have several specializations of the same superclass 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4- </a:t>
            </a:r>
            <a:fld id="{17E2AE8B-9A46-41E6-9DD4-4843EE48672D}" type="slidenum">
              <a:rPr lang="en-US" altLang="en-US"/>
              <a:pPr/>
              <a:t>12</a:t>
            </a:fld>
            <a:endParaRPr lang="en-CA" altLang="en-US"/>
          </a:p>
        </p:txBody>
      </p:sp>
      <p:sp>
        <p:nvSpPr>
          <p:cNvPr id="77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Specialization (2)</a:t>
            </a:r>
          </a:p>
        </p:txBody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Example: Another specialization of EMPLOYEE based on </a:t>
            </a:r>
            <a:r>
              <a:rPr lang="en-US" altLang="en-US" sz="2400" i="1" dirty="0"/>
              <a:t>method of pay</a:t>
            </a:r>
            <a:r>
              <a:rPr lang="en-US" altLang="en-US" sz="2400" dirty="0"/>
              <a:t> is {SALARIED_EMPLOYEE, HOURLY_EMPLOYEE}.</a:t>
            </a:r>
          </a:p>
          <a:p>
            <a:pPr lvl="1"/>
            <a:r>
              <a:rPr lang="en-US" altLang="en-US" sz="2200" dirty="0"/>
              <a:t>Superclass/subclass relationships and specialization can be diagrammatically represented in EER diagrams</a:t>
            </a:r>
          </a:p>
          <a:p>
            <a:pPr lvl="1"/>
            <a:r>
              <a:rPr lang="en-US" altLang="en-US" sz="2200" dirty="0"/>
              <a:t>Attributes of a subclass are called </a:t>
            </a:r>
            <a:r>
              <a:rPr lang="en-US" altLang="en-US" sz="2200" i="1" dirty="0">
                <a:solidFill>
                  <a:srgbClr val="FFC000"/>
                </a:solidFill>
              </a:rPr>
              <a:t>specific</a:t>
            </a:r>
            <a:r>
              <a:rPr lang="en-US" altLang="en-US" sz="2200" dirty="0">
                <a:solidFill>
                  <a:srgbClr val="FFC000"/>
                </a:solidFill>
              </a:rPr>
              <a:t> or </a:t>
            </a:r>
            <a:r>
              <a:rPr lang="en-US" altLang="en-US" sz="2200" i="1" dirty="0">
                <a:solidFill>
                  <a:srgbClr val="FFC000"/>
                </a:solidFill>
              </a:rPr>
              <a:t>local</a:t>
            </a:r>
            <a:r>
              <a:rPr lang="en-US" altLang="en-US" sz="2200" dirty="0">
                <a:solidFill>
                  <a:srgbClr val="FFC000"/>
                </a:solidFill>
              </a:rPr>
              <a:t> attributes.</a:t>
            </a:r>
          </a:p>
          <a:p>
            <a:pPr lvl="2"/>
            <a:r>
              <a:rPr lang="en-US" altLang="en-US" sz="2000" dirty="0"/>
              <a:t>For example, the attribute </a:t>
            </a:r>
            <a:r>
              <a:rPr lang="en-US" altLang="en-US" sz="2000" dirty="0" err="1"/>
              <a:t>TypingSpeed</a:t>
            </a:r>
            <a:r>
              <a:rPr lang="en-US" altLang="en-US" sz="2000" dirty="0"/>
              <a:t> of SECRETARY</a:t>
            </a:r>
          </a:p>
          <a:p>
            <a:pPr lvl="1"/>
            <a:r>
              <a:rPr lang="en-US" altLang="en-US" sz="2200" dirty="0"/>
              <a:t>The subclass can also participate in specific relationship types.</a:t>
            </a:r>
          </a:p>
          <a:p>
            <a:pPr lvl="2"/>
            <a:r>
              <a:rPr lang="en-US" altLang="en-US" sz="2000" dirty="0"/>
              <a:t>For example, a relationship BELONGS_TO of HOURLY_EMPLOYEE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347E6CEB-CACF-A783-5D9D-ADF68C3B2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19" y="2024062"/>
            <a:ext cx="7458075" cy="37242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60317DD-45B9-88D3-CD0F-2C450DFDEC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4- </a:t>
            </a:r>
            <a:fld id="{528A3163-5483-44BB-BEA1-4A55FB057861}" type="slidenum">
              <a:rPr lang="en-US" altLang="en-US" smtClean="0"/>
              <a:pPr/>
              <a:t>13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98929523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4- </a:t>
            </a:r>
            <a:fld id="{F7861671-D48C-4828-8E25-6D89D2D783AF}" type="slidenum">
              <a:rPr lang="en-US" altLang="en-US"/>
              <a:pPr/>
              <a:t>14</a:t>
            </a:fld>
            <a:endParaRPr lang="en-CA" altLang="en-US"/>
          </a:p>
        </p:txBody>
      </p:sp>
      <p:pic>
        <p:nvPicPr>
          <p:cNvPr id="825347" name="Picture 3" descr="fig04_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7772400" cy="493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5348" name="Text Box 4" descr="Pink tissue paper"/>
          <p:cNvSpPr txBox="1">
            <a:spLocks noChangeArrowheads="1"/>
          </p:cNvSpPr>
          <p:nvPr/>
        </p:nvSpPr>
        <p:spPr bwMode="auto">
          <a:xfrm>
            <a:off x="304800" y="822325"/>
            <a:ext cx="6934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>
                <a:solidFill>
                  <a:srgbClr val="800000"/>
                </a:solidFill>
              </a:rPr>
              <a:t>Specialization (3)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4- </a:t>
            </a:r>
            <a:fld id="{DD4B09EA-AD91-4E98-9924-E83DF4F9BA93}" type="slidenum">
              <a:rPr lang="en-US" altLang="en-US"/>
              <a:pPr/>
              <a:t>15</a:t>
            </a:fld>
            <a:endParaRPr lang="en-CA" altLang="en-US"/>
          </a:p>
        </p:txBody>
      </p:sp>
      <p:sp>
        <p:nvSpPr>
          <p:cNvPr id="6799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Generalization</a:t>
            </a:r>
          </a:p>
        </p:txBody>
      </p:sp>
      <p:sp>
        <p:nvSpPr>
          <p:cNvPr id="6799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Generalization is the reverse of the specialization process </a:t>
            </a:r>
          </a:p>
          <a:p>
            <a:r>
              <a:rPr lang="en-US" altLang="en-US" sz="2400" dirty="0"/>
              <a:t>Several classes with common features are generalized into a superclass; </a:t>
            </a:r>
          </a:p>
          <a:p>
            <a:pPr lvl="1"/>
            <a:r>
              <a:rPr lang="en-US" altLang="en-US" sz="2200" dirty="0"/>
              <a:t>original classes become its subclasses</a:t>
            </a:r>
          </a:p>
          <a:p>
            <a:r>
              <a:rPr lang="en-US" altLang="en-US" sz="2400" dirty="0"/>
              <a:t>Example: CAR, TRUCK generalized into VEHICLE; </a:t>
            </a:r>
          </a:p>
          <a:p>
            <a:pPr lvl="1"/>
            <a:r>
              <a:rPr lang="en-US" altLang="en-US" sz="2200" dirty="0"/>
              <a:t>both CAR, TRUCK become subclasses of the superclass VEHICLE.</a:t>
            </a:r>
          </a:p>
          <a:p>
            <a:pPr lvl="1"/>
            <a:r>
              <a:rPr lang="en-US" altLang="en-US" sz="2200" dirty="0"/>
              <a:t>We can view {CAR, TRUCK} as a specialization of VEHICLE </a:t>
            </a:r>
          </a:p>
          <a:p>
            <a:pPr lvl="1"/>
            <a:r>
              <a:rPr lang="en-US" altLang="en-US" sz="2200" dirty="0"/>
              <a:t>Alternatively, we can view VEHICLE as a generalization of CAR and TRUCK 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A78D67D4-D192-4297-6E04-FE95E15E9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19" y="1919287"/>
            <a:ext cx="7077075" cy="39338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358FB0C-E37A-0469-FCA8-64DB589514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4- </a:t>
            </a:r>
            <a:fld id="{528A3163-5483-44BB-BEA1-4A55FB057861}" type="slidenum">
              <a:rPr lang="en-US" altLang="en-US" smtClean="0"/>
              <a:pPr/>
              <a:t>16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6305169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4- </a:t>
            </a:r>
            <a:fld id="{61AD77F1-8025-4BAF-9CA6-E718FAF37D62}" type="slidenum">
              <a:rPr lang="en-US" altLang="en-US"/>
              <a:pPr/>
              <a:t>17</a:t>
            </a:fld>
            <a:endParaRPr lang="en-CA" altLang="en-US"/>
          </a:p>
        </p:txBody>
      </p:sp>
      <p:pic>
        <p:nvPicPr>
          <p:cNvPr id="821251" name="Picture 3" descr="fig04_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7239000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1252" name="Text Box 4" descr="Pink tissue paper"/>
          <p:cNvSpPr txBox="1">
            <a:spLocks noChangeArrowheads="1"/>
          </p:cNvSpPr>
          <p:nvPr/>
        </p:nvSpPr>
        <p:spPr bwMode="auto">
          <a:xfrm>
            <a:off x="533400" y="715963"/>
            <a:ext cx="563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rgbClr val="800000"/>
                </a:solidFill>
              </a:rPr>
              <a:t>Generalization (2)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4- </a:t>
            </a:r>
            <a:fld id="{846CC940-D746-48D5-862F-155709C408A6}" type="slidenum">
              <a:rPr lang="en-US" altLang="en-US"/>
              <a:pPr/>
              <a:t>18</a:t>
            </a:fld>
            <a:endParaRPr lang="en-CA" altLang="en-US"/>
          </a:p>
        </p:txBody>
      </p:sp>
      <p:sp>
        <p:nvSpPr>
          <p:cNvPr id="6819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Generalization and Specialization (1)</a:t>
            </a:r>
          </a:p>
        </p:txBody>
      </p:sp>
      <p:sp>
        <p:nvSpPr>
          <p:cNvPr id="68198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Diagrammatic notation are sometimes used to distinguish between generalization and specialization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Arrow pointing to the generalized superclass represents a generalization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Arrows pointing to the specialized subclasses represent a specialization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We </a:t>
            </a:r>
            <a:r>
              <a:rPr lang="en-US" altLang="en-US" i="1"/>
              <a:t>do not use</a:t>
            </a:r>
            <a:r>
              <a:rPr lang="en-US" altLang="en-US"/>
              <a:t> this notation because it is often subjective as to which process is more appropriate for a particular situation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We advocate not drawing any arrows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4- </a:t>
            </a:r>
            <a:fld id="{91A4188A-CA80-4EF0-A265-F79B9F365ACF}" type="slidenum">
              <a:rPr lang="en-US" altLang="en-US"/>
              <a:pPr/>
              <a:t>19</a:t>
            </a:fld>
            <a:endParaRPr lang="en-CA" altLang="en-US"/>
          </a:p>
        </p:txBody>
      </p:sp>
      <p:sp>
        <p:nvSpPr>
          <p:cNvPr id="6840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Predicate Defined Specialization</a:t>
            </a:r>
          </a:p>
        </p:txBody>
      </p:sp>
      <p:sp>
        <p:nvSpPr>
          <p:cNvPr id="68403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If we can determine exactly those entities that will become members of each subclass by a condition, the subclasses are called predicate-defined (or condition-defined) subclasses </a:t>
            </a:r>
          </a:p>
          <a:p>
            <a:pPr lvl="1"/>
            <a:r>
              <a:rPr lang="en-US" altLang="en-US" dirty="0"/>
              <a:t>Condition is a constraint that determines subclass members </a:t>
            </a:r>
          </a:p>
          <a:p>
            <a:pPr lvl="1"/>
            <a:r>
              <a:rPr lang="en-US" altLang="en-US" dirty="0"/>
              <a:t>Display a predicate-defined subclass by writing the predicate condition next to the line attaching the subclass to its superclass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/>
              <a:t>Copyright © 2007 Ramez Elmasri and Shamkant B. Navathe</a:t>
            </a:r>
          </a:p>
        </p:txBody>
      </p:sp>
      <p:sp>
        <p:nvSpPr>
          <p:cNvPr id="573443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Enhanced Entity-Relationship (EER) Modeling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4- </a:t>
            </a:r>
            <a:fld id="{795B2F02-3924-401D-A2E3-79043A69F481}" type="slidenum">
              <a:rPr lang="en-US" altLang="en-US"/>
              <a:pPr/>
              <a:t>20</a:t>
            </a:fld>
            <a:endParaRPr lang="en-CA" altLang="en-US"/>
          </a:p>
        </p:txBody>
      </p:sp>
      <p:sp>
        <p:nvSpPr>
          <p:cNvPr id="782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Attribute-defined and user-defined specialization</a:t>
            </a:r>
          </a:p>
        </p:txBody>
      </p:sp>
      <p:sp>
        <p:nvSpPr>
          <p:cNvPr id="7823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If all subclasses in a specialization have membership condition on same attribute of the superclass, specialization is called an attribute-defined specialization 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Attribute is called the defining attribute of the specialization 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Example: </a:t>
            </a:r>
            <a:r>
              <a:rPr lang="en-US" altLang="en-US" sz="2200" dirty="0" err="1"/>
              <a:t>JobType</a:t>
            </a:r>
            <a:r>
              <a:rPr lang="en-US" altLang="en-US" sz="2200" dirty="0"/>
              <a:t> is the defining attribute of the specialization {SECRETARY, TECHNICIAN, ENGINEER} of EMPLOYEE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If no condition determines membership, the subclass is called user-defined 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Membership in a subclass is determined by the database users by applying an operation to add an entity to the subclass 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Membership in the subclass is specified individually for each entity in the superclass by the user 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4- </a:t>
            </a:r>
            <a:fld id="{D89A391F-76ED-427C-93B9-FC2C56B5F998}" type="slidenum">
              <a:rPr lang="en-US" altLang="en-US"/>
              <a:pPr/>
              <a:t>21</a:t>
            </a:fld>
            <a:endParaRPr lang="en-CA" altLang="en-US"/>
          </a:p>
        </p:txBody>
      </p:sp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Displaying an attribute-defined specialization in EER diagrams</a:t>
            </a:r>
          </a:p>
        </p:txBody>
      </p:sp>
      <p:pic>
        <p:nvPicPr>
          <p:cNvPr id="805893" name="Picture 5" descr="fig04_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1962150"/>
            <a:ext cx="8413750" cy="391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4- </a:t>
            </a:r>
            <a:fld id="{47754B55-6BC7-4F68-A9EB-740DD4A06242}" type="slidenum">
              <a:rPr lang="en-US" altLang="en-US"/>
              <a:pPr/>
              <a:t>22</a:t>
            </a:fld>
            <a:endParaRPr lang="en-CA" altLang="en-US"/>
          </a:p>
        </p:txBody>
      </p:sp>
      <p:sp>
        <p:nvSpPr>
          <p:cNvPr id="68608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Constraints on Specialization and Generalization (3)</a:t>
            </a:r>
          </a:p>
        </p:txBody>
      </p:sp>
      <p:sp>
        <p:nvSpPr>
          <p:cNvPr id="686089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Two basic constraints can apply to a specialization/generalization:</a:t>
            </a:r>
          </a:p>
          <a:p>
            <a:pPr lvl="1"/>
            <a:r>
              <a:rPr lang="en-US" altLang="en-US" dirty="0" err="1"/>
              <a:t>Disjointness</a:t>
            </a:r>
            <a:r>
              <a:rPr lang="en-US" altLang="en-US" dirty="0"/>
              <a:t> Constraint: </a:t>
            </a:r>
          </a:p>
          <a:p>
            <a:pPr lvl="1"/>
            <a:r>
              <a:rPr lang="en-US" altLang="en-US" dirty="0"/>
              <a:t>Completeness Constraint: 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4- </a:t>
            </a:r>
            <a:fld id="{12241A70-FA3D-47FA-8120-FB04E3AB2CF3}" type="slidenum">
              <a:rPr lang="en-US" altLang="en-US"/>
              <a:pPr/>
              <a:t>23</a:t>
            </a:fld>
            <a:endParaRPr lang="en-CA" altLang="en-US"/>
          </a:p>
        </p:txBody>
      </p:sp>
      <p:sp>
        <p:nvSpPr>
          <p:cNvPr id="78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Constraints on Specialization and Generalization (4)</a:t>
            </a:r>
          </a:p>
        </p:txBody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/>
              <a:t>Disjointness</a:t>
            </a:r>
            <a:r>
              <a:rPr lang="en-US" altLang="en-US" dirty="0"/>
              <a:t> Constraint: </a:t>
            </a:r>
          </a:p>
          <a:p>
            <a:pPr lvl="1"/>
            <a:r>
              <a:rPr lang="en-US" altLang="en-US" dirty="0"/>
              <a:t>Specifies that the subclasses of the specialization must be </a:t>
            </a:r>
            <a:r>
              <a:rPr lang="en-US" altLang="en-US" i="1" dirty="0"/>
              <a:t>disjoint</a:t>
            </a:r>
            <a:r>
              <a:rPr lang="en-US" altLang="en-US" dirty="0"/>
              <a:t>:</a:t>
            </a:r>
            <a:endParaRPr lang="en-US" altLang="en-US" i="1" dirty="0"/>
          </a:p>
          <a:p>
            <a:pPr lvl="2"/>
            <a:r>
              <a:rPr lang="en-US" altLang="en-US" dirty="0"/>
              <a:t>an entity can be a member of at most one of the subclasses of the specialization</a:t>
            </a:r>
          </a:p>
          <a:p>
            <a:pPr lvl="1"/>
            <a:r>
              <a:rPr lang="en-US" altLang="en-US" dirty="0"/>
              <a:t>Specified by </a:t>
            </a:r>
            <a:r>
              <a:rPr lang="en-US" altLang="en-US" b="1" i="1" u="sng" dirty="0"/>
              <a:t>d</a:t>
            </a:r>
            <a:r>
              <a:rPr lang="en-US" altLang="en-US" dirty="0"/>
              <a:t> in EER diagram </a:t>
            </a:r>
          </a:p>
          <a:p>
            <a:pPr lvl="1"/>
            <a:r>
              <a:rPr lang="en-US" altLang="en-US" dirty="0"/>
              <a:t>If not disjoint, specialization is </a:t>
            </a:r>
            <a:r>
              <a:rPr lang="en-US" altLang="en-US" i="1" dirty="0"/>
              <a:t>overlapping</a:t>
            </a:r>
            <a:r>
              <a:rPr lang="en-US" altLang="en-US" dirty="0"/>
              <a:t>:</a:t>
            </a:r>
          </a:p>
          <a:p>
            <a:pPr lvl="2"/>
            <a:r>
              <a:rPr lang="en-US" altLang="en-US" dirty="0"/>
              <a:t>that is the same entity may be a member of more than one subclass of the specialization</a:t>
            </a:r>
          </a:p>
          <a:p>
            <a:pPr lvl="1"/>
            <a:r>
              <a:rPr lang="en-US" altLang="en-US" dirty="0"/>
              <a:t>Specified by </a:t>
            </a:r>
            <a:r>
              <a:rPr lang="en-US" altLang="en-US" b="1" i="1" u="sng" dirty="0"/>
              <a:t>o</a:t>
            </a:r>
            <a:r>
              <a:rPr lang="en-US" altLang="en-US" dirty="0"/>
              <a:t> in EER diagram 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Employee can be either a Secretary or a Professor but not both.</a:t>
            </a:r>
          </a:p>
          <a:p>
            <a:r>
              <a:rPr lang="en-US" dirty="0"/>
              <a:t>The subclasses Secretary and Professors are disjoint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4- </a:t>
            </a:r>
            <a:fld id="{528A3163-5483-44BB-BEA1-4A55FB057861}" type="slidenum">
              <a:rPr lang="en-US" altLang="en-US" smtClean="0"/>
              <a:pPr/>
              <a:t>24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65656288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Employee can be Professor as well as a Dean. </a:t>
            </a:r>
          </a:p>
          <a:p>
            <a:r>
              <a:rPr lang="en-US" dirty="0"/>
              <a:t>A superclass instance is part of two subclass instances</a:t>
            </a:r>
          </a:p>
          <a:p>
            <a:r>
              <a:rPr lang="en-US" dirty="0"/>
              <a:t>The two subclasses overlap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4- </a:t>
            </a:r>
            <a:fld id="{528A3163-5483-44BB-BEA1-4A55FB057861}" type="slidenum">
              <a:rPr lang="en-US" altLang="en-US" smtClean="0"/>
              <a:pPr/>
              <a:t>25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89936242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4- </a:t>
            </a:r>
            <a:fld id="{511A3102-F114-466E-A431-8E850F985308}" type="slidenum">
              <a:rPr lang="en-US" altLang="en-US"/>
              <a:pPr/>
              <a:t>26</a:t>
            </a:fld>
            <a:endParaRPr lang="en-CA" altLang="en-US"/>
          </a:p>
        </p:txBody>
      </p:sp>
      <p:sp>
        <p:nvSpPr>
          <p:cNvPr id="78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Constraints on Specialization and Generalization (5)</a:t>
            </a:r>
          </a:p>
        </p:txBody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Completeness Constraint: </a:t>
            </a:r>
          </a:p>
          <a:p>
            <a:pPr lvl="1"/>
            <a:r>
              <a:rPr lang="en-US" altLang="en-US" i="1" dirty="0"/>
              <a:t>Total</a:t>
            </a:r>
            <a:r>
              <a:rPr lang="en-US" altLang="en-US" dirty="0"/>
              <a:t> specifies that every entity in the superclass must be a member of some subclass in the specialization/generalization </a:t>
            </a:r>
          </a:p>
          <a:p>
            <a:pPr lvl="1"/>
            <a:r>
              <a:rPr lang="en-US" altLang="en-US" dirty="0"/>
              <a:t>Shown in EER diagrams by a </a:t>
            </a:r>
            <a:r>
              <a:rPr lang="en-US" altLang="en-US" b="1" i="1" u="sng" dirty="0"/>
              <a:t>double line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i="1" dirty="0"/>
              <a:t>Partial</a:t>
            </a:r>
            <a:r>
              <a:rPr lang="en-US" altLang="en-US" dirty="0"/>
              <a:t> allows an entity not to belong to any of the subclasses </a:t>
            </a:r>
          </a:p>
          <a:p>
            <a:pPr lvl="1"/>
            <a:r>
              <a:rPr lang="en-US" altLang="en-US" dirty="0"/>
              <a:t>Shown in EER diagrams by a single line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Total Completeness Constraint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employee should be either a permanent employee or a contract employee.</a:t>
            </a:r>
          </a:p>
          <a:p>
            <a:r>
              <a:rPr lang="en-US" dirty="0"/>
              <a:t>Every instance of employee Should be present in one the two subclasses permanent or contract.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4- </a:t>
            </a:r>
            <a:fld id="{528A3163-5483-44BB-BEA1-4A55FB057861}" type="slidenum">
              <a:rPr lang="en-US" altLang="en-US" smtClean="0"/>
              <a:pPr/>
              <a:t>27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81910825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Partial Completeness Constraint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cars and trucks are the subclasses of vehicles. </a:t>
            </a:r>
          </a:p>
          <a:p>
            <a:r>
              <a:rPr lang="en-US" dirty="0"/>
              <a:t>Not all Vehicle instances are cars or trucks. </a:t>
            </a:r>
          </a:p>
          <a:p>
            <a:r>
              <a:rPr lang="en-US" dirty="0"/>
              <a:t>There are vehicles instances which are not part of the two subclasses. Hence Partial.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4- </a:t>
            </a:r>
            <a:fld id="{528A3163-5483-44BB-BEA1-4A55FB057861}" type="slidenum">
              <a:rPr lang="en-US" altLang="en-US" smtClean="0"/>
              <a:pPr/>
              <a:t>28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920644307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4- </a:t>
            </a:r>
            <a:fld id="{0288F45D-3E2E-419A-8524-0ACF00070051}" type="slidenum">
              <a:rPr lang="en-US" altLang="en-US"/>
              <a:pPr/>
              <a:t>29</a:t>
            </a:fld>
            <a:endParaRPr lang="en-CA" altLang="en-US"/>
          </a:p>
        </p:txBody>
      </p:sp>
      <p:sp>
        <p:nvSpPr>
          <p:cNvPr id="6881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Constraints on Specialization and Generalization (6)</a:t>
            </a:r>
          </a:p>
        </p:txBody>
      </p:sp>
      <p:sp>
        <p:nvSpPr>
          <p:cNvPr id="68813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Hence, we have four types of specialization/generalization:</a:t>
            </a:r>
          </a:p>
          <a:p>
            <a:pPr lvl="1"/>
            <a:r>
              <a:rPr lang="en-US" altLang="en-US" dirty="0"/>
              <a:t>Disjoint, total </a:t>
            </a:r>
          </a:p>
          <a:p>
            <a:pPr lvl="1"/>
            <a:r>
              <a:rPr lang="en-US" altLang="en-US" dirty="0"/>
              <a:t>Disjoint, partial </a:t>
            </a:r>
          </a:p>
          <a:p>
            <a:pPr lvl="1"/>
            <a:r>
              <a:rPr lang="en-US" altLang="en-US" dirty="0"/>
              <a:t>Overlapping, total </a:t>
            </a:r>
          </a:p>
          <a:p>
            <a:pPr lvl="1"/>
            <a:r>
              <a:rPr lang="en-US" altLang="en-US" dirty="0"/>
              <a:t>Overlapping, partial</a:t>
            </a:r>
          </a:p>
          <a:p>
            <a:r>
              <a:rPr lang="en-US" altLang="en-US" dirty="0"/>
              <a:t>Note: Generalization usually is total because the superclass is derived from the subclasses.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4- </a:t>
            </a:r>
            <a:fld id="{E5F55036-EEC3-46E4-8BE9-0A32176E1651}" type="slidenum">
              <a:rPr lang="en-US" altLang="en-US"/>
              <a:pPr/>
              <a:t>3</a:t>
            </a:fld>
            <a:endParaRPr lang="en-CA" altLang="en-US"/>
          </a:p>
        </p:txBody>
      </p:sp>
      <p:sp>
        <p:nvSpPr>
          <p:cNvPr id="7649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Chapter Outline</a:t>
            </a:r>
          </a:p>
        </p:txBody>
      </p:sp>
      <p:sp>
        <p:nvSpPr>
          <p:cNvPr id="76493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EER stands for Enhanced ER or Extended ER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EER Model Concepts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Includes all modeling concepts of basic ER 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Additional concepts: </a:t>
            </a:r>
          </a:p>
          <a:p>
            <a:pPr lvl="2">
              <a:lnSpc>
                <a:spcPct val="80000"/>
              </a:lnSpc>
            </a:pPr>
            <a:r>
              <a:rPr lang="en-US" altLang="en-US" sz="2000" dirty="0"/>
              <a:t>subclasses/</a:t>
            </a:r>
            <a:r>
              <a:rPr lang="en-US" altLang="en-US" sz="2000" dirty="0" err="1"/>
              <a:t>superclasses</a:t>
            </a:r>
            <a:endParaRPr lang="en-US" altLang="en-US" sz="2000" dirty="0"/>
          </a:p>
          <a:p>
            <a:pPr lvl="2">
              <a:lnSpc>
                <a:spcPct val="80000"/>
              </a:lnSpc>
            </a:pPr>
            <a:r>
              <a:rPr lang="en-US" altLang="en-US" sz="2000" dirty="0"/>
              <a:t>specialization/generalization</a:t>
            </a:r>
          </a:p>
          <a:p>
            <a:pPr lvl="2">
              <a:lnSpc>
                <a:spcPct val="80000"/>
              </a:lnSpc>
            </a:pPr>
            <a:r>
              <a:rPr lang="en-US" altLang="en-US" sz="2000" dirty="0"/>
              <a:t>categories (UNION types)</a:t>
            </a:r>
          </a:p>
          <a:p>
            <a:pPr lvl="2">
              <a:lnSpc>
                <a:spcPct val="80000"/>
              </a:lnSpc>
            </a:pPr>
            <a:r>
              <a:rPr lang="en-US" altLang="en-US" sz="2000" dirty="0"/>
              <a:t>attribute and relationship inheritance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The additional EER concepts are used to model applications more completely and more accurately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EER includes some object-oriented concepts, such as inheritance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4- </a:t>
            </a:r>
            <a:fld id="{38F9AA49-84F2-4A1A-964D-223D521B0101}" type="slidenum">
              <a:rPr lang="en-US" altLang="en-US"/>
              <a:pPr/>
              <a:t>30</a:t>
            </a:fld>
            <a:endParaRPr lang="en-CA" altLang="en-US"/>
          </a:p>
        </p:txBody>
      </p:sp>
      <p:sp>
        <p:nvSpPr>
          <p:cNvPr id="69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Example of disjoint partial Specialization</a:t>
            </a:r>
          </a:p>
        </p:txBody>
      </p:sp>
      <p:pic>
        <p:nvPicPr>
          <p:cNvPr id="690181" name="Picture 5" descr="fig04_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47850"/>
            <a:ext cx="830580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Total- Example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4- </a:t>
            </a:r>
            <a:fld id="{528A3163-5483-44BB-BEA1-4A55FB057861}" type="slidenum">
              <a:rPr lang="en-US" altLang="en-US" smtClean="0"/>
              <a:pPr/>
              <a:t>31</a:t>
            </a:fld>
            <a:endParaRPr lang="en-CA" altLang="en-US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1" y="1752600"/>
            <a:ext cx="3524866" cy="3985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084544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3505200" y="381000"/>
            <a:ext cx="36347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>
                <a:solidFill>
                  <a:schemeClr val="bg2"/>
                </a:solidFill>
              </a:rPr>
              <a:t> Overlap Total - Example </a:t>
            </a:r>
          </a:p>
        </p:txBody>
      </p:sp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3810000" y="3200400"/>
            <a:ext cx="4572000" cy="915988"/>
            <a:chOff x="1920" y="2544"/>
            <a:chExt cx="1632" cy="577"/>
          </a:xfrm>
        </p:grpSpPr>
        <p:sp>
          <p:nvSpPr>
            <p:cNvPr id="11268" name="AutoShape 4"/>
            <p:cNvSpPr>
              <a:spLocks noChangeArrowheads="1"/>
            </p:cNvSpPr>
            <p:nvPr/>
          </p:nvSpPr>
          <p:spPr bwMode="auto">
            <a:xfrm>
              <a:off x="1920" y="2640"/>
              <a:ext cx="348" cy="192"/>
            </a:xfrm>
            <a:prstGeom prst="leftArrow">
              <a:avLst>
                <a:gd name="adj1" fmla="val 50000"/>
                <a:gd name="adj2" fmla="val 45313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269" name="Text Box 5"/>
            <p:cNvSpPr txBox="1">
              <a:spLocks noChangeArrowheads="1"/>
            </p:cNvSpPr>
            <p:nvPr/>
          </p:nvSpPr>
          <p:spPr bwMode="auto">
            <a:xfrm>
              <a:off x="2326" y="2544"/>
              <a:ext cx="1226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en-US">
                  <a:solidFill>
                    <a:srgbClr val="FF3300"/>
                  </a:solidFill>
                  <a:latin typeface="Times New Roman" pitchFamily="18" charset="0"/>
                </a:rPr>
                <a:t>An Employee can be a teaching faculty and a research scholar – This is called overlapping </a:t>
              </a:r>
            </a:p>
          </p:txBody>
        </p:sp>
      </p:grpSp>
      <p:grpSp>
        <p:nvGrpSpPr>
          <p:cNvPr id="11270" name="Group 6"/>
          <p:cNvGrpSpPr>
            <a:grpSpLocks/>
          </p:cNvGrpSpPr>
          <p:nvPr/>
        </p:nvGrpSpPr>
        <p:grpSpPr bwMode="auto">
          <a:xfrm>
            <a:off x="1143000" y="2057400"/>
            <a:ext cx="3886200" cy="3276600"/>
            <a:chOff x="1008" y="1296"/>
            <a:chExt cx="2160" cy="1368"/>
          </a:xfrm>
        </p:grpSpPr>
        <p:sp>
          <p:nvSpPr>
            <p:cNvPr id="11271" name="Rectangle 7"/>
            <p:cNvSpPr>
              <a:spLocks noChangeArrowheads="1"/>
            </p:cNvSpPr>
            <p:nvPr/>
          </p:nvSpPr>
          <p:spPr bwMode="auto">
            <a:xfrm>
              <a:off x="1836" y="1296"/>
              <a:ext cx="576" cy="2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1200">
                  <a:solidFill>
                    <a:schemeClr val="bg2"/>
                  </a:solidFill>
                  <a:latin typeface="Times New Roman" pitchFamily="18" charset="0"/>
                </a:rPr>
                <a:t>  Employee </a:t>
              </a:r>
              <a:endParaRPr lang="en-US" altLang="en-US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11272" name="Rectangle 8"/>
            <p:cNvSpPr>
              <a:spLocks noChangeArrowheads="1"/>
            </p:cNvSpPr>
            <p:nvPr/>
          </p:nvSpPr>
          <p:spPr bwMode="auto">
            <a:xfrm>
              <a:off x="1008" y="2304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1200">
                  <a:solidFill>
                    <a:schemeClr val="bg2"/>
                  </a:solidFill>
                  <a:latin typeface="Times New Roman" pitchFamily="18" charset="0"/>
                </a:rPr>
                <a:t>Teaching Faculty </a:t>
              </a:r>
              <a:endParaRPr lang="en-US" altLang="en-US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11273" name="Rectangle 9"/>
            <p:cNvSpPr>
              <a:spLocks noChangeArrowheads="1"/>
            </p:cNvSpPr>
            <p:nvPr/>
          </p:nvSpPr>
          <p:spPr bwMode="auto">
            <a:xfrm>
              <a:off x="2448" y="2304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1200">
                  <a:solidFill>
                    <a:schemeClr val="bg2"/>
                  </a:solidFill>
                  <a:latin typeface="Times New Roman" pitchFamily="18" charset="0"/>
                </a:rPr>
                <a:t>Research Scholar </a:t>
              </a:r>
              <a:endParaRPr lang="en-US" altLang="en-US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11274" name="Line 10"/>
            <p:cNvSpPr>
              <a:spLocks noChangeShapeType="1"/>
            </p:cNvSpPr>
            <p:nvPr/>
          </p:nvSpPr>
          <p:spPr bwMode="auto">
            <a:xfrm>
              <a:off x="2130" y="1512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75" name="Oval 11"/>
            <p:cNvSpPr>
              <a:spLocks noChangeArrowheads="1"/>
            </p:cNvSpPr>
            <p:nvPr/>
          </p:nvSpPr>
          <p:spPr bwMode="auto">
            <a:xfrm>
              <a:off x="2016" y="1800"/>
              <a:ext cx="216" cy="2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400">
                  <a:solidFill>
                    <a:schemeClr val="bg2"/>
                  </a:solidFill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11276" name="Line 12"/>
            <p:cNvSpPr>
              <a:spLocks noChangeShapeType="1"/>
            </p:cNvSpPr>
            <p:nvPr/>
          </p:nvSpPr>
          <p:spPr bwMode="auto">
            <a:xfrm flipH="1">
              <a:off x="1512" y="1944"/>
              <a:ext cx="504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77" name="Line 13"/>
            <p:cNvSpPr>
              <a:spLocks noChangeShapeType="1"/>
            </p:cNvSpPr>
            <p:nvPr/>
          </p:nvSpPr>
          <p:spPr bwMode="auto">
            <a:xfrm>
              <a:off x="2232" y="1944"/>
              <a:ext cx="504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78" name="Freeform 14"/>
            <p:cNvSpPr>
              <a:spLocks/>
            </p:cNvSpPr>
            <p:nvPr/>
          </p:nvSpPr>
          <p:spPr bwMode="auto">
            <a:xfrm flipH="1">
              <a:off x="1728" y="2016"/>
              <a:ext cx="144" cy="144"/>
            </a:xfrm>
            <a:custGeom>
              <a:avLst/>
              <a:gdLst>
                <a:gd name="T0" fmla="*/ 180 w 930"/>
                <a:gd name="T1" fmla="*/ 0 h 600"/>
                <a:gd name="T2" fmla="*/ 900 w 930"/>
                <a:gd name="T3" fmla="*/ 540 h 600"/>
                <a:gd name="T4" fmla="*/ 0 w 930"/>
                <a:gd name="T5" fmla="*/ 36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30" h="600">
                  <a:moveTo>
                    <a:pt x="180" y="0"/>
                  </a:moveTo>
                  <a:cubicBezTo>
                    <a:pt x="555" y="240"/>
                    <a:pt x="930" y="480"/>
                    <a:pt x="900" y="540"/>
                  </a:cubicBezTo>
                  <a:cubicBezTo>
                    <a:pt x="870" y="600"/>
                    <a:pt x="150" y="390"/>
                    <a:pt x="0" y="36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79" name="Freeform 15"/>
            <p:cNvSpPr>
              <a:spLocks/>
            </p:cNvSpPr>
            <p:nvPr/>
          </p:nvSpPr>
          <p:spPr bwMode="auto">
            <a:xfrm rot="15431744" flipH="1">
              <a:off x="2340" y="2016"/>
              <a:ext cx="144" cy="144"/>
            </a:xfrm>
            <a:custGeom>
              <a:avLst/>
              <a:gdLst>
                <a:gd name="T0" fmla="*/ 180 w 930"/>
                <a:gd name="T1" fmla="*/ 0 h 600"/>
                <a:gd name="T2" fmla="*/ 900 w 930"/>
                <a:gd name="T3" fmla="*/ 540 h 600"/>
                <a:gd name="T4" fmla="*/ 0 w 930"/>
                <a:gd name="T5" fmla="*/ 36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30" h="600">
                  <a:moveTo>
                    <a:pt x="180" y="0"/>
                  </a:moveTo>
                  <a:cubicBezTo>
                    <a:pt x="555" y="240"/>
                    <a:pt x="930" y="480"/>
                    <a:pt x="900" y="540"/>
                  </a:cubicBezTo>
                  <a:cubicBezTo>
                    <a:pt x="870" y="600"/>
                    <a:pt x="150" y="390"/>
                    <a:pt x="0" y="36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1280" name="Line 16"/>
          <p:cNvSpPr>
            <a:spLocks noChangeShapeType="1"/>
          </p:cNvSpPr>
          <p:nvPr/>
        </p:nvSpPr>
        <p:spPr bwMode="auto">
          <a:xfrm>
            <a:off x="3076575" y="2590800"/>
            <a:ext cx="0" cy="685800"/>
          </a:xfrm>
          <a:prstGeom prst="line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 flipV="1">
            <a:off x="3276600" y="2514600"/>
            <a:ext cx="1828800" cy="381000"/>
          </a:xfrm>
          <a:prstGeom prst="line">
            <a:avLst/>
          </a:prstGeom>
          <a:noFill/>
          <a:ln w="57150">
            <a:solidFill>
              <a:schemeClr val="bg2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1282" name="Text Box 18"/>
          <p:cNvSpPr txBox="1">
            <a:spLocks noChangeArrowheads="1"/>
          </p:cNvSpPr>
          <p:nvPr/>
        </p:nvSpPr>
        <p:spPr bwMode="auto">
          <a:xfrm>
            <a:off x="5257800" y="205740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chemeClr val="bg2"/>
                </a:solidFill>
                <a:latin typeface="Times New Roman" pitchFamily="18" charset="0"/>
              </a:rPr>
              <a:t>Total Participation </a:t>
            </a:r>
          </a:p>
        </p:txBody>
      </p:sp>
    </p:spTree>
    <p:extLst>
      <p:ext uri="{BB962C8B-B14F-4D97-AF65-F5344CB8AC3E}">
        <p14:creationId xmlns:p14="http://schemas.microsoft.com/office/powerpoint/2010/main" val="38183836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1" grpId="0" animBg="1"/>
      <p:bldP spid="1128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3505200" y="381000"/>
            <a:ext cx="2454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>
                <a:solidFill>
                  <a:schemeClr val="bg2"/>
                </a:solidFill>
              </a:rPr>
              <a:t> Overlap Partial  </a:t>
            </a: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1143000" y="2057400"/>
            <a:ext cx="3886200" cy="3276600"/>
            <a:chOff x="1008" y="1296"/>
            <a:chExt cx="2160" cy="1368"/>
          </a:xfrm>
        </p:grpSpPr>
        <p:sp>
          <p:nvSpPr>
            <p:cNvPr id="12292" name="Rectangle 4"/>
            <p:cNvSpPr>
              <a:spLocks noChangeArrowheads="1"/>
            </p:cNvSpPr>
            <p:nvPr/>
          </p:nvSpPr>
          <p:spPr bwMode="auto">
            <a:xfrm>
              <a:off x="1836" y="1296"/>
              <a:ext cx="576" cy="2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1200">
                  <a:solidFill>
                    <a:schemeClr val="bg2"/>
                  </a:solidFill>
                  <a:latin typeface="Times New Roman" pitchFamily="18" charset="0"/>
                </a:rPr>
                <a:t>  Employee </a:t>
              </a:r>
              <a:endParaRPr lang="en-US" altLang="en-US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12293" name="Rectangle 5"/>
            <p:cNvSpPr>
              <a:spLocks noChangeArrowheads="1"/>
            </p:cNvSpPr>
            <p:nvPr/>
          </p:nvSpPr>
          <p:spPr bwMode="auto">
            <a:xfrm>
              <a:off x="1008" y="2304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1200">
                  <a:solidFill>
                    <a:schemeClr val="bg2"/>
                  </a:solidFill>
                  <a:latin typeface="Times New Roman" pitchFamily="18" charset="0"/>
                </a:rPr>
                <a:t>Teaching Faculty </a:t>
              </a:r>
              <a:endParaRPr lang="en-US" altLang="en-US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12294" name="Rectangle 6"/>
            <p:cNvSpPr>
              <a:spLocks noChangeArrowheads="1"/>
            </p:cNvSpPr>
            <p:nvPr/>
          </p:nvSpPr>
          <p:spPr bwMode="auto">
            <a:xfrm>
              <a:off x="2448" y="2304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1200">
                  <a:solidFill>
                    <a:schemeClr val="bg2"/>
                  </a:solidFill>
                  <a:latin typeface="Times New Roman" pitchFamily="18" charset="0"/>
                </a:rPr>
                <a:t>Research Scholar </a:t>
              </a:r>
              <a:endParaRPr lang="en-US" altLang="en-US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12295" name="Line 7"/>
            <p:cNvSpPr>
              <a:spLocks noChangeShapeType="1"/>
            </p:cNvSpPr>
            <p:nvPr/>
          </p:nvSpPr>
          <p:spPr bwMode="auto">
            <a:xfrm>
              <a:off x="2130" y="1512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296" name="Oval 8"/>
            <p:cNvSpPr>
              <a:spLocks noChangeArrowheads="1"/>
            </p:cNvSpPr>
            <p:nvPr/>
          </p:nvSpPr>
          <p:spPr bwMode="auto">
            <a:xfrm>
              <a:off x="2016" y="1800"/>
              <a:ext cx="216" cy="2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en-US" sz="1400">
                  <a:solidFill>
                    <a:schemeClr val="bg2"/>
                  </a:solidFill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12297" name="Line 9"/>
            <p:cNvSpPr>
              <a:spLocks noChangeShapeType="1"/>
            </p:cNvSpPr>
            <p:nvPr/>
          </p:nvSpPr>
          <p:spPr bwMode="auto">
            <a:xfrm flipH="1">
              <a:off x="1512" y="1944"/>
              <a:ext cx="504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298" name="Line 10"/>
            <p:cNvSpPr>
              <a:spLocks noChangeShapeType="1"/>
            </p:cNvSpPr>
            <p:nvPr/>
          </p:nvSpPr>
          <p:spPr bwMode="auto">
            <a:xfrm>
              <a:off x="2232" y="1944"/>
              <a:ext cx="504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299" name="Freeform 11"/>
            <p:cNvSpPr>
              <a:spLocks/>
            </p:cNvSpPr>
            <p:nvPr/>
          </p:nvSpPr>
          <p:spPr bwMode="auto">
            <a:xfrm flipH="1">
              <a:off x="1728" y="2016"/>
              <a:ext cx="144" cy="144"/>
            </a:xfrm>
            <a:custGeom>
              <a:avLst/>
              <a:gdLst>
                <a:gd name="T0" fmla="*/ 180 w 930"/>
                <a:gd name="T1" fmla="*/ 0 h 600"/>
                <a:gd name="T2" fmla="*/ 900 w 930"/>
                <a:gd name="T3" fmla="*/ 540 h 600"/>
                <a:gd name="T4" fmla="*/ 0 w 930"/>
                <a:gd name="T5" fmla="*/ 36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30" h="600">
                  <a:moveTo>
                    <a:pt x="180" y="0"/>
                  </a:moveTo>
                  <a:cubicBezTo>
                    <a:pt x="555" y="240"/>
                    <a:pt x="930" y="480"/>
                    <a:pt x="900" y="540"/>
                  </a:cubicBezTo>
                  <a:cubicBezTo>
                    <a:pt x="870" y="600"/>
                    <a:pt x="150" y="390"/>
                    <a:pt x="0" y="36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300" name="Freeform 12"/>
            <p:cNvSpPr>
              <a:spLocks/>
            </p:cNvSpPr>
            <p:nvPr/>
          </p:nvSpPr>
          <p:spPr bwMode="auto">
            <a:xfrm rot="15431744" flipH="1">
              <a:off x="2340" y="2016"/>
              <a:ext cx="144" cy="144"/>
            </a:xfrm>
            <a:custGeom>
              <a:avLst/>
              <a:gdLst>
                <a:gd name="T0" fmla="*/ 180 w 930"/>
                <a:gd name="T1" fmla="*/ 0 h 600"/>
                <a:gd name="T2" fmla="*/ 900 w 930"/>
                <a:gd name="T3" fmla="*/ 540 h 600"/>
                <a:gd name="T4" fmla="*/ 0 w 930"/>
                <a:gd name="T5" fmla="*/ 36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30" h="600">
                  <a:moveTo>
                    <a:pt x="180" y="0"/>
                  </a:moveTo>
                  <a:cubicBezTo>
                    <a:pt x="555" y="240"/>
                    <a:pt x="930" y="480"/>
                    <a:pt x="900" y="540"/>
                  </a:cubicBezTo>
                  <a:cubicBezTo>
                    <a:pt x="870" y="600"/>
                    <a:pt x="150" y="390"/>
                    <a:pt x="0" y="36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2301" name="Line 13"/>
          <p:cNvSpPr>
            <a:spLocks noChangeShapeType="1"/>
          </p:cNvSpPr>
          <p:nvPr/>
        </p:nvSpPr>
        <p:spPr bwMode="auto">
          <a:xfrm flipV="1">
            <a:off x="3276600" y="2514600"/>
            <a:ext cx="1828800" cy="381000"/>
          </a:xfrm>
          <a:prstGeom prst="line">
            <a:avLst/>
          </a:prstGeom>
          <a:noFill/>
          <a:ln w="57150">
            <a:solidFill>
              <a:schemeClr val="bg2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5257800" y="2057400"/>
            <a:ext cx="34290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>
                <a:solidFill>
                  <a:schemeClr val="bg2"/>
                </a:solidFill>
                <a:latin typeface="Times New Roman" pitchFamily="18" charset="0"/>
              </a:rPr>
              <a:t>Not all Employees are Teaching faculty or research scholars. There are instance of the employee superclass which is not part of the subclass . For instance administrative officers are neither teachers not research scholars</a:t>
            </a:r>
          </a:p>
        </p:txBody>
      </p:sp>
    </p:spTree>
    <p:extLst>
      <p:ext uri="{BB962C8B-B14F-4D97-AF65-F5344CB8AC3E}">
        <p14:creationId xmlns:p14="http://schemas.microsoft.com/office/powerpoint/2010/main" val="22446119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1" grpId="0" animBg="1"/>
      <p:bldP spid="1230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4- </a:t>
            </a:r>
            <a:fld id="{836E5F87-E756-491E-9390-1EF333A17ED9}" type="slidenum">
              <a:rPr lang="en-US" altLang="en-US"/>
              <a:pPr/>
              <a:t>34</a:t>
            </a:fld>
            <a:endParaRPr lang="en-CA" altLang="en-US"/>
          </a:p>
        </p:txBody>
      </p:sp>
      <p:sp>
        <p:nvSpPr>
          <p:cNvPr id="69223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Specialization/Generalization Hierarchies, Lattices &amp; Shared Subclasses (1)</a:t>
            </a:r>
          </a:p>
        </p:txBody>
      </p:sp>
      <p:sp>
        <p:nvSpPr>
          <p:cNvPr id="69223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 subclass may itself have further subclasses specified on it </a:t>
            </a:r>
          </a:p>
          <a:p>
            <a:pPr lvl="1"/>
            <a:r>
              <a:rPr lang="en-US" altLang="en-US" dirty="0"/>
              <a:t>forms a hierarchy or a lattice</a:t>
            </a:r>
          </a:p>
          <a:p>
            <a:r>
              <a:rPr lang="en-US" altLang="en-US" b="1" i="1" dirty="0"/>
              <a:t>Hierarchy</a:t>
            </a:r>
            <a:r>
              <a:rPr lang="en-US" altLang="en-US" dirty="0"/>
              <a:t> has a constraint that every subclass has only one superclass (called </a:t>
            </a:r>
            <a:r>
              <a:rPr lang="en-US" altLang="en-US" b="1" i="1" dirty="0"/>
              <a:t>single inheritance</a:t>
            </a:r>
            <a:r>
              <a:rPr lang="en-US" altLang="en-US" dirty="0"/>
              <a:t>); this is basically a </a:t>
            </a:r>
            <a:r>
              <a:rPr lang="en-US" altLang="en-US" b="1" i="1" dirty="0"/>
              <a:t>tree structure</a:t>
            </a:r>
          </a:p>
          <a:p>
            <a:r>
              <a:rPr lang="en-US" altLang="en-US" dirty="0"/>
              <a:t>In a </a:t>
            </a:r>
            <a:r>
              <a:rPr lang="en-US" altLang="en-US" b="1" i="1" dirty="0"/>
              <a:t>lattice</a:t>
            </a:r>
            <a:r>
              <a:rPr lang="en-US" altLang="en-US" dirty="0"/>
              <a:t>, a subclass can be subclass of more than one superclass (called </a:t>
            </a:r>
            <a:r>
              <a:rPr lang="en-US" altLang="en-US" b="1" i="1" dirty="0"/>
              <a:t>multiple inheritance</a:t>
            </a:r>
            <a:r>
              <a:rPr lang="en-US" altLang="en-US" dirty="0"/>
              <a:t>)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4- </a:t>
            </a:r>
            <a:fld id="{E0A2C213-ABC7-4E87-B5E2-FFE0510EECD0}" type="slidenum">
              <a:rPr lang="en-US" altLang="en-US" smtClean="0"/>
              <a:pPr/>
              <a:t>35</a:t>
            </a:fld>
            <a:endParaRPr lang="en-CA" alt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685800" y="1752600"/>
            <a:ext cx="1752600" cy="6858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Super Class</a:t>
            </a:r>
            <a:endParaRPr kumimoji="0" lang="en-I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685800" y="3568700"/>
            <a:ext cx="1752600" cy="6858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Sub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Class</a:t>
            </a:r>
            <a:endParaRPr kumimoji="0" lang="en-I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Straight Connector 5"/>
          <p:cNvCxnSpPr>
            <a:stCxn id="3" idx="2"/>
            <a:endCxn id="4" idx="0"/>
          </p:cNvCxnSpPr>
          <p:nvPr/>
        </p:nvCxnSpPr>
        <p:spPr bwMode="auto">
          <a:xfrm>
            <a:off x="1562100" y="2438400"/>
            <a:ext cx="0" cy="11303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Rectangle 8"/>
          <p:cNvSpPr/>
          <p:nvPr/>
        </p:nvSpPr>
        <p:spPr bwMode="auto">
          <a:xfrm>
            <a:off x="3352800" y="1752600"/>
            <a:ext cx="1752600" cy="6858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Super Class</a:t>
            </a:r>
            <a:endParaRPr kumimoji="0" lang="en-I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800600" y="4038600"/>
            <a:ext cx="2590800" cy="5588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Shared Sub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Class</a:t>
            </a:r>
            <a:endParaRPr kumimoji="0" lang="en-I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Straight Connector 10"/>
          <p:cNvCxnSpPr>
            <a:stCxn id="9" idx="2"/>
            <a:endCxn id="10" idx="0"/>
          </p:cNvCxnSpPr>
          <p:nvPr/>
        </p:nvCxnSpPr>
        <p:spPr bwMode="auto">
          <a:xfrm>
            <a:off x="4229100" y="2438400"/>
            <a:ext cx="1866900" cy="16002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Rectangle 12"/>
          <p:cNvSpPr/>
          <p:nvPr/>
        </p:nvSpPr>
        <p:spPr bwMode="auto">
          <a:xfrm>
            <a:off x="6553200" y="1714500"/>
            <a:ext cx="1752600" cy="6858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Super Class</a:t>
            </a:r>
            <a:endParaRPr kumimoji="0" lang="en-I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Straight Connector 13"/>
          <p:cNvCxnSpPr>
            <a:endCxn id="10" idx="0"/>
          </p:cNvCxnSpPr>
          <p:nvPr/>
        </p:nvCxnSpPr>
        <p:spPr bwMode="auto">
          <a:xfrm flipH="1">
            <a:off x="6096000" y="2400300"/>
            <a:ext cx="1295400" cy="16383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685800" y="45974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 Level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5162550" y="4828232"/>
            <a:ext cx="2228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Multiple Inheritance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76369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9" grpId="0" animBg="1"/>
      <p:bldP spid="10" grpId="0" animBg="1"/>
      <p:bldP spid="13" grpId="0" animBg="1"/>
      <p:bldP spid="18" grpId="0"/>
      <p:bldP spid="1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4- </a:t>
            </a:r>
            <a:fld id="{E0A2C213-ABC7-4E87-B5E2-FFE0510EECD0}" type="slidenum">
              <a:rPr lang="en-US" altLang="en-US" smtClean="0"/>
              <a:pPr/>
              <a:t>36</a:t>
            </a:fld>
            <a:endParaRPr lang="en-CA" alt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685800" y="1752600"/>
            <a:ext cx="1752600" cy="6858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Employee</a:t>
            </a:r>
            <a:endParaRPr kumimoji="0" lang="en-I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685800" y="3568700"/>
            <a:ext cx="1752600" cy="6858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Professor</a:t>
            </a:r>
            <a:endParaRPr kumimoji="0" lang="en-I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Straight Connector 5"/>
          <p:cNvCxnSpPr>
            <a:stCxn id="3" idx="2"/>
            <a:endCxn id="4" idx="0"/>
          </p:cNvCxnSpPr>
          <p:nvPr/>
        </p:nvCxnSpPr>
        <p:spPr bwMode="auto">
          <a:xfrm>
            <a:off x="1562100" y="2438400"/>
            <a:ext cx="0" cy="11303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Rectangle 8"/>
          <p:cNvSpPr/>
          <p:nvPr/>
        </p:nvSpPr>
        <p:spPr bwMode="auto">
          <a:xfrm>
            <a:off x="3352800" y="1752600"/>
            <a:ext cx="1752600" cy="6858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Professor	</a:t>
            </a:r>
            <a:endParaRPr kumimoji="0" lang="en-I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800600" y="4038600"/>
            <a:ext cx="2628900" cy="5588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Teaching Assistant</a:t>
            </a:r>
            <a:endParaRPr kumimoji="0" lang="en-I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Straight Connector 10"/>
          <p:cNvCxnSpPr>
            <a:stCxn id="9" idx="2"/>
            <a:endCxn id="10" idx="0"/>
          </p:cNvCxnSpPr>
          <p:nvPr/>
        </p:nvCxnSpPr>
        <p:spPr bwMode="auto">
          <a:xfrm>
            <a:off x="4229100" y="2438400"/>
            <a:ext cx="1885950" cy="16002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Rectangle 12"/>
          <p:cNvSpPr/>
          <p:nvPr/>
        </p:nvSpPr>
        <p:spPr bwMode="auto">
          <a:xfrm>
            <a:off x="6553200" y="1714500"/>
            <a:ext cx="1752600" cy="6858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Student</a:t>
            </a:r>
            <a:endParaRPr kumimoji="0" lang="en-I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Straight Connector 13"/>
          <p:cNvCxnSpPr>
            <a:endCxn id="10" idx="0"/>
          </p:cNvCxnSpPr>
          <p:nvPr/>
        </p:nvCxnSpPr>
        <p:spPr bwMode="auto">
          <a:xfrm flipH="1">
            <a:off x="6115050" y="2400300"/>
            <a:ext cx="1276350" cy="16383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685800" y="45974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 Level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5162550" y="4828232"/>
            <a:ext cx="2228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Multiple Inheritance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4222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9" grpId="0" animBg="1"/>
      <p:bldP spid="10" grpId="0" animBg="1"/>
      <p:bldP spid="13" grpId="0" animBg="1"/>
      <p:bldP spid="18" grpId="0"/>
      <p:bldP spid="1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4- </a:t>
            </a:r>
            <a:fld id="{61D3C426-19B2-4697-8A3C-76682C6EDDFF}" type="slidenum">
              <a:rPr lang="en-US" altLang="en-US"/>
              <a:pPr/>
              <a:t>37</a:t>
            </a:fld>
            <a:endParaRPr lang="en-CA" altLang="en-US"/>
          </a:p>
        </p:txBody>
      </p:sp>
      <p:pic>
        <p:nvPicPr>
          <p:cNvPr id="815107" name="Picture 3" descr="fig04_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92338"/>
            <a:ext cx="8440738" cy="342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5108" name="Text Box 4" descr="Pink tissue paper"/>
          <p:cNvSpPr txBox="1">
            <a:spLocks noChangeArrowheads="1"/>
          </p:cNvSpPr>
          <p:nvPr/>
        </p:nvSpPr>
        <p:spPr bwMode="auto">
          <a:xfrm>
            <a:off x="457200" y="838200"/>
            <a:ext cx="594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800000"/>
                </a:solidFill>
              </a:rPr>
              <a:t>Shared Subclass “Engineering_Manager”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4- </a:t>
            </a:r>
            <a:fld id="{E05CE3C1-DF36-4DE7-8990-C9F04C8F2D19}" type="slidenum">
              <a:rPr lang="en-US" altLang="en-US"/>
              <a:pPr/>
              <a:t>38</a:t>
            </a:fld>
            <a:endParaRPr lang="en-CA" altLang="en-US"/>
          </a:p>
        </p:txBody>
      </p:sp>
      <p:sp>
        <p:nvSpPr>
          <p:cNvPr id="6963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Categories (UNION TYPES) (1)</a:t>
            </a:r>
          </a:p>
        </p:txBody>
      </p:sp>
      <p:sp>
        <p:nvSpPr>
          <p:cNvPr id="6963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65113" y="1600200"/>
            <a:ext cx="8294687" cy="4572000"/>
          </a:xfrm>
        </p:spPr>
        <p:txBody>
          <a:bodyPr/>
          <a:lstStyle/>
          <a:p>
            <a:r>
              <a:rPr lang="en-US" altLang="en-US" sz="2400" dirty="0"/>
              <a:t>All of the </a:t>
            </a:r>
            <a:r>
              <a:rPr lang="en-US" altLang="en-US" sz="2400" i="1" dirty="0"/>
              <a:t>superclass/subclass relationships</a:t>
            </a:r>
            <a:r>
              <a:rPr lang="en-US" altLang="en-US" sz="2400" dirty="0"/>
              <a:t> we have seen thus far have a single superclass </a:t>
            </a:r>
          </a:p>
          <a:p>
            <a:r>
              <a:rPr lang="en-US" altLang="en-US" sz="2400" dirty="0"/>
              <a:t>A shared subclass is a subclass in:</a:t>
            </a:r>
          </a:p>
          <a:p>
            <a:pPr lvl="1"/>
            <a:r>
              <a:rPr lang="en-US" altLang="en-US" sz="2200" i="1" dirty="0"/>
              <a:t>more than one</a:t>
            </a:r>
            <a:r>
              <a:rPr lang="en-US" altLang="en-US" sz="2200" dirty="0"/>
              <a:t> distinct superclass/subclass relationships</a:t>
            </a:r>
          </a:p>
          <a:p>
            <a:pPr lvl="1"/>
            <a:r>
              <a:rPr lang="en-US" altLang="en-US" sz="2200" dirty="0"/>
              <a:t>each relationships has a single superclass</a:t>
            </a:r>
          </a:p>
          <a:p>
            <a:pPr lvl="1"/>
            <a:r>
              <a:rPr lang="en-US" altLang="en-US" sz="2200" dirty="0"/>
              <a:t>shared subclass leads to multiple inheritance</a:t>
            </a:r>
          </a:p>
          <a:p>
            <a:r>
              <a:rPr lang="en-US" altLang="en-US" sz="2400" dirty="0"/>
              <a:t>In some cases, we need to model a </a:t>
            </a:r>
            <a:r>
              <a:rPr lang="en-US" altLang="en-US" sz="2400" i="1" dirty="0"/>
              <a:t>single superclass/subclass relationship</a:t>
            </a:r>
            <a:r>
              <a:rPr lang="en-US" altLang="en-US" sz="2400" dirty="0"/>
              <a:t> with </a:t>
            </a:r>
            <a:r>
              <a:rPr lang="en-US" altLang="en-US" sz="2400" i="1" dirty="0"/>
              <a:t>more than one</a:t>
            </a:r>
            <a:r>
              <a:rPr lang="en-US" altLang="en-US" sz="2400" dirty="0"/>
              <a:t> superclass </a:t>
            </a:r>
          </a:p>
          <a:p>
            <a:r>
              <a:rPr lang="en-US" altLang="en-US" sz="2400" dirty="0" err="1"/>
              <a:t>Superclasses</a:t>
            </a:r>
            <a:r>
              <a:rPr lang="en-US" altLang="en-US" sz="2400" dirty="0"/>
              <a:t> can represent different entity types </a:t>
            </a:r>
          </a:p>
          <a:p>
            <a:r>
              <a:rPr lang="en-US" altLang="en-US" sz="2400" dirty="0"/>
              <a:t>Such a subclass is called a category or UNION TYPE 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4- </a:t>
            </a:r>
            <a:fld id="{06CBA574-C69E-4FE9-874C-5C6B6EDE778D}" type="slidenum">
              <a:rPr lang="en-US" altLang="en-US"/>
              <a:pPr/>
              <a:t>39</a:t>
            </a:fld>
            <a:endParaRPr lang="en-CA" altLang="en-US"/>
          </a:p>
        </p:txBody>
      </p:sp>
      <p:sp>
        <p:nvSpPr>
          <p:cNvPr id="79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Categories (UNION TYPES) (2)</a:t>
            </a:r>
          </a:p>
        </p:txBody>
      </p:sp>
      <p:sp>
        <p:nvSpPr>
          <p:cNvPr id="79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Example: In a database for vehicle registration, a vehicle owner can be a PERSON, a BANK (holding a lien on a vehicle) or a COMPANY.</a:t>
            </a:r>
          </a:p>
          <a:p>
            <a:pPr lvl="1"/>
            <a:r>
              <a:rPr lang="en-US" altLang="en-US" sz="2200" dirty="0"/>
              <a:t>A </a:t>
            </a:r>
            <a:r>
              <a:rPr lang="en-US" altLang="en-US" sz="2200" i="1" dirty="0"/>
              <a:t>category</a:t>
            </a:r>
            <a:r>
              <a:rPr lang="en-US" altLang="en-US" sz="2200" dirty="0"/>
              <a:t> (UNION type) called OWNER is created to represent a subset of the </a:t>
            </a:r>
            <a:r>
              <a:rPr lang="en-US" altLang="en-US" sz="2200" i="1" dirty="0"/>
              <a:t>union</a:t>
            </a:r>
            <a:r>
              <a:rPr lang="en-US" altLang="en-US" sz="2200" dirty="0"/>
              <a:t> of the three </a:t>
            </a:r>
            <a:r>
              <a:rPr lang="en-US" altLang="en-US" sz="2200" dirty="0" err="1"/>
              <a:t>superclasses</a:t>
            </a:r>
            <a:r>
              <a:rPr lang="en-US" altLang="en-US" sz="2200" dirty="0"/>
              <a:t> COMPANY, BANK, and PERSON </a:t>
            </a:r>
          </a:p>
          <a:p>
            <a:pPr lvl="1"/>
            <a:r>
              <a:rPr lang="en-US" altLang="en-US" sz="2200" dirty="0"/>
              <a:t>A category member must exist in </a:t>
            </a:r>
            <a:r>
              <a:rPr lang="en-US" altLang="en-US" sz="2200" b="1" i="1" dirty="0"/>
              <a:t>at least one</a:t>
            </a:r>
            <a:r>
              <a:rPr lang="en-US" altLang="en-US" sz="2200" dirty="0"/>
              <a:t> of its </a:t>
            </a:r>
            <a:r>
              <a:rPr lang="en-US" altLang="en-US" sz="2200" dirty="0" err="1"/>
              <a:t>superclasses</a:t>
            </a:r>
            <a:endParaRPr lang="en-US" altLang="en-US" sz="2200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4- </a:t>
            </a:r>
            <a:fld id="{222D592E-2B25-4239-B05F-8E7A0D6F4F49}" type="slidenum">
              <a:rPr lang="en-US" altLang="en-US"/>
              <a:pPr/>
              <a:t>4</a:t>
            </a:fld>
            <a:endParaRPr lang="en-CA" altLang="en-US"/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Subclasses and Superclasses (1)</a:t>
            </a:r>
          </a:p>
        </p:txBody>
      </p:sp>
      <p:sp>
        <p:nvSpPr>
          <p:cNvPr id="6697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An entity type may have additional meaningful subgroupings of its entities</a:t>
            </a:r>
          </a:p>
          <a:p>
            <a:pPr lvl="1"/>
            <a:r>
              <a:rPr lang="en-US" altLang="en-US" sz="2200" dirty="0"/>
              <a:t>Example: EMPLOYEE may be further grouped into: </a:t>
            </a:r>
          </a:p>
          <a:p>
            <a:pPr lvl="2"/>
            <a:r>
              <a:rPr lang="en-US" altLang="en-US" sz="2000" dirty="0"/>
              <a:t>SECRETARY, ENGINEER, TECHNICIAN, …</a:t>
            </a:r>
          </a:p>
          <a:p>
            <a:pPr lvl="3"/>
            <a:r>
              <a:rPr lang="en-US" altLang="en-US" sz="1800" dirty="0"/>
              <a:t>Based on the EMPLOYEE’s Job</a:t>
            </a:r>
          </a:p>
          <a:p>
            <a:pPr lvl="2"/>
            <a:r>
              <a:rPr lang="en-US" altLang="en-US" sz="2000" dirty="0"/>
              <a:t>MANAGER</a:t>
            </a:r>
          </a:p>
          <a:p>
            <a:pPr lvl="3"/>
            <a:r>
              <a:rPr lang="en-US" altLang="en-US" sz="1800" dirty="0"/>
              <a:t>EMPLOYEEs who are managers</a:t>
            </a:r>
          </a:p>
          <a:p>
            <a:pPr lvl="2"/>
            <a:r>
              <a:rPr lang="en-US" altLang="en-US" sz="2000" dirty="0"/>
              <a:t>SALARIED_EMPLOYEE, HOURLY_EMPLOYEE</a:t>
            </a:r>
          </a:p>
          <a:p>
            <a:pPr lvl="3"/>
            <a:r>
              <a:rPr lang="en-US" altLang="en-US" sz="1800" dirty="0"/>
              <a:t>Based on the EMPLOYEE’s method of pay</a:t>
            </a:r>
          </a:p>
          <a:p>
            <a:r>
              <a:rPr lang="en-US" altLang="en-US" sz="2400" dirty="0"/>
              <a:t>EER diagrams extend ER diagrams to represent these additional subgroupings, called </a:t>
            </a:r>
            <a:r>
              <a:rPr lang="en-US" altLang="en-US" sz="2400" i="1" dirty="0"/>
              <a:t>subclasses</a:t>
            </a:r>
            <a:r>
              <a:rPr lang="en-US" altLang="en-US" sz="2400" dirty="0"/>
              <a:t> or </a:t>
            </a:r>
            <a:r>
              <a:rPr lang="en-US" altLang="en-US" sz="2400" i="1" dirty="0"/>
              <a:t>subtypes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4- </a:t>
            </a:r>
            <a:fld id="{6A90308F-D90F-4643-B8D5-F1F989DB7E09}" type="slidenum">
              <a:rPr lang="en-US" altLang="en-US"/>
              <a:pPr/>
              <a:t>40</a:t>
            </a:fld>
            <a:endParaRPr lang="en-CA" altLang="en-US"/>
          </a:p>
        </p:txBody>
      </p:sp>
      <p:sp>
        <p:nvSpPr>
          <p:cNvPr id="69837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Two categories (UNION types): OWNER, REGISTERED_VEHICLE</a:t>
            </a:r>
          </a:p>
        </p:txBody>
      </p:sp>
      <p:pic>
        <p:nvPicPr>
          <p:cNvPr id="698375" name="Picture 7" descr="fig04_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00200"/>
            <a:ext cx="4748213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0" y="2667000"/>
            <a:ext cx="7772400" cy="1362075"/>
          </a:xfrm>
        </p:spPr>
        <p:txBody>
          <a:bodyPr/>
          <a:lstStyle/>
          <a:p>
            <a:r>
              <a:rPr lang="en-US" dirty="0"/>
              <a:t>EER to Relational </a:t>
            </a:r>
            <a:r>
              <a:rPr lang="en-US" dirty="0" err="1"/>
              <a:t>MApping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4- </a:t>
            </a:r>
            <a:fld id="{528A3163-5483-44BB-BEA1-4A55FB057861}" type="slidenum">
              <a:rPr lang="en-US" altLang="en-US" smtClean="0"/>
              <a:pPr/>
              <a:t>41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8352579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1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4- </a:t>
            </a:r>
            <a:fld id="{35EDEAAF-AF49-4D02-92CC-F6A0BA5F342A}" type="slidenum">
              <a:rPr lang="en-US" altLang="en-US" smtClean="0"/>
              <a:pPr/>
              <a:t>42</a:t>
            </a:fld>
            <a:endParaRPr lang="en-CA" alt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1028700" y="2476500"/>
            <a:ext cx="2209800" cy="6858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EMPLOYEE</a:t>
            </a:r>
            <a:endParaRPr kumimoji="0" lang="en-I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04800" y="4724400"/>
            <a:ext cx="1828800" cy="6858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Professor</a:t>
            </a:r>
            <a:endParaRPr kumimoji="0" lang="en-I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514600" y="4724400"/>
            <a:ext cx="1828800" cy="6858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Secretary</a:t>
            </a:r>
            <a:endParaRPr kumimoji="0" lang="en-I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2133600" y="3162300"/>
            <a:ext cx="0" cy="4953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Flowchart: Connector 9"/>
          <p:cNvSpPr/>
          <p:nvPr/>
        </p:nvSpPr>
        <p:spPr bwMode="auto">
          <a:xfrm>
            <a:off x="1943100" y="3657600"/>
            <a:ext cx="381000" cy="381000"/>
          </a:xfrm>
          <a:prstGeom prst="flowChartConnecto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Straight Connector 11"/>
          <p:cNvCxnSpPr>
            <a:endCxn id="6" idx="0"/>
          </p:cNvCxnSpPr>
          <p:nvPr/>
        </p:nvCxnSpPr>
        <p:spPr bwMode="auto">
          <a:xfrm flipH="1">
            <a:off x="1219200" y="4038600"/>
            <a:ext cx="914400" cy="6858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>
            <a:endCxn id="8" idx="0"/>
          </p:cNvCxnSpPr>
          <p:nvPr/>
        </p:nvCxnSpPr>
        <p:spPr bwMode="auto">
          <a:xfrm>
            <a:off x="2133600" y="4038600"/>
            <a:ext cx="1295400" cy="6858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Oval 17"/>
          <p:cNvSpPr/>
          <p:nvPr/>
        </p:nvSpPr>
        <p:spPr bwMode="auto">
          <a:xfrm>
            <a:off x="241300" y="1536700"/>
            <a:ext cx="14478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/>
              <a:t>EMP ID</a:t>
            </a:r>
            <a:endParaRPr lang="en-IN" sz="1600" b="1" dirty="0"/>
          </a:p>
        </p:txBody>
      </p:sp>
      <p:sp>
        <p:nvSpPr>
          <p:cNvPr id="19" name="Oval 18"/>
          <p:cNvSpPr/>
          <p:nvPr/>
        </p:nvSpPr>
        <p:spPr bwMode="auto">
          <a:xfrm>
            <a:off x="1981200" y="1498600"/>
            <a:ext cx="14478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/>
              <a:t>Name</a:t>
            </a:r>
            <a:endParaRPr lang="en-IN" sz="1600" b="1" dirty="0"/>
          </a:p>
        </p:txBody>
      </p:sp>
      <p:cxnSp>
        <p:nvCxnSpPr>
          <p:cNvPr id="25" name="Straight Connector 24"/>
          <p:cNvCxnSpPr>
            <a:stCxn id="2" idx="0"/>
            <a:endCxn id="18" idx="4"/>
          </p:cNvCxnSpPr>
          <p:nvPr/>
        </p:nvCxnSpPr>
        <p:spPr bwMode="auto">
          <a:xfrm flipH="1" flipV="1">
            <a:off x="965200" y="1993900"/>
            <a:ext cx="1168400" cy="4826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>
            <a:stCxn id="2" idx="0"/>
            <a:endCxn id="19" idx="4"/>
          </p:cNvCxnSpPr>
          <p:nvPr/>
        </p:nvCxnSpPr>
        <p:spPr bwMode="auto">
          <a:xfrm flipV="1">
            <a:off x="2133600" y="1955800"/>
            <a:ext cx="571500" cy="5207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Oval 27"/>
          <p:cNvSpPr/>
          <p:nvPr/>
        </p:nvSpPr>
        <p:spPr bwMode="auto">
          <a:xfrm>
            <a:off x="203200" y="3870325"/>
            <a:ext cx="14478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Project Name</a:t>
            </a:r>
            <a:endParaRPr kumimoji="0" lang="en-I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 flipH="1" flipV="1">
            <a:off x="838200" y="4327525"/>
            <a:ext cx="57150" cy="396875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Oval 32"/>
          <p:cNvSpPr/>
          <p:nvPr/>
        </p:nvSpPr>
        <p:spPr bwMode="auto">
          <a:xfrm>
            <a:off x="3238500" y="3892550"/>
            <a:ext cx="14478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TypingSpeed</a:t>
            </a:r>
            <a:endParaRPr kumimoji="0" lang="en-I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4" name="Straight Connector 33"/>
          <p:cNvCxnSpPr/>
          <p:nvPr/>
        </p:nvCxnSpPr>
        <p:spPr bwMode="auto">
          <a:xfrm flipH="1" flipV="1">
            <a:off x="3873500" y="4349750"/>
            <a:ext cx="57150" cy="396875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Rectangle 34"/>
          <p:cNvSpPr/>
          <p:nvPr/>
        </p:nvSpPr>
        <p:spPr>
          <a:xfrm>
            <a:off x="4495800" y="1717179"/>
            <a:ext cx="41148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b="1" dirty="0"/>
              <a:t>Multiple relations—superclass and subclasses</a:t>
            </a:r>
          </a:p>
          <a:p>
            <a:pPr marL="0" lvl="2"/>
            <a:r>
              <a:rPr lang="en-US" altLang="en-US" sz="2000" dirty="0"/>
              <a:t>For any specialization (total or partial, disjoint or overlapping)</a:t>
            </a:r>
          </a:p>
          <a:p>
            <a:endParaRPr lang="en-IN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76681"/>
              </p:ext>
            </p:extLst>
          </p:nvPr>
        </p:nvGraphicFramePr>
        <p:xfrm>
          <a:off x="5128260" y="3451859"/>
          <a:ext cx="34061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3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847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501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EMPID</a:t>
                      </a:r>
                      <a:endParaRPr lang="en-IN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NAME</a:t>
                      </a:r>
                      <a:endParaRPr lang="en-IN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Phone</a:t>
                      </a:r>
                      <a:endParaRPr lang="en-IN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047930"/>
              </p:ext>
            </p:extLst>
          </p:nvPr>
        </p:nvGraphicFramePr>
        <p:xfrm>
          <a:off x="5181600" y="4429760"/>
          <a:ext cx="3002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EMPID</a:t>
                      </a:r>
                      <a:endParaRPr lang="en-IN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Project Name</a:t>
                      </a:r>
                      <a:endParaRPr lang="en-IN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063896"/>
              </p:ext>
            </p:extLst>
          </p:nvPr>
        </p:nvGraphicFramePr>
        <p:xfrm>
          <a:off x="5181600" y="5420360"/>
          <a:ext cx="3002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EMPID</a:t>
                      </a:r>
                      <a:endParaRPr lang="en-IN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Typing</a:t>
                      </a:r>
                      <a:r>
                        <a:rPr lang="en-US" baseline="0" dirty="0">
                          <a:solidFill>
                            <a:schemeClr val="bg2"/>
                          </a:solidFill>
                        </a:rPr>
                        <a:t> Speed</a:t>
                      </a:r>
                      <a:endParaRPr lang="en-IN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0" name="Oval 39"/>
          <p:cNvSpPr/>
          <p:nvPr/>
        </p:nvSpPr>
        <p:spPr bwMode="auto">
          <a:xfrm>
            <a:off x="3048000" y="2023813"/>
            <a:ext cx="14478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Phone</a:t>
            </a:r>
            <a:endParaRPr lang="en-IN" sz="1600" b="1" dirty="0"/>
          </a:p>
        </p:txBody>
      </p:sp>
      <p:cxnSp>
        <p:nvCxnSpPr>
          <p:cNvPr id="41" name="Straight Connector 40"/>
          <p:cNvCxnSpPr>
            <a:stCxn id="2" idx="0"/>
            <a:endCxn id="40" idx="2"/>
          </p:cNvCxnSpPr>
          <p:nvPr/>
        </p:nvCxnSpPr>
        <p:spPr bwMode="auto">
          <a:xfrm flipV="1">
            <a:off x="2133600" y="2252413"/>
            <a:ext cx="914400" cy="224087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TextBox 45"/>
          <p:cNvSpPr txBox="1"/>
          <p:nvPr/>
        </p:nvSpPr>
        <p:spPr>
          <a:xfrm>
            <a:off x="5128260" y="2971800"/>
            <a:ext cx="2034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</a:t>
            </a:r>
            <a:endParaRPr lang="en-IN" dirty="0"/>
          </a:p>
        </p:txBody>
      </p:sp>
      <p:sp>
        <p:nvSpPr>
          <p:cNvPr id="47" name="TextBox 46"/>
          <p:cNvSpPr txBox="1"/>
          <p:nvPr/>
        </p:nvSpPr>
        <p:spPr>
          <a:xfrm>
            <a:off x="5128260" y="4038908"/>
            <a:ext cx="2034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Professor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5194300" y="4973626"/>
            <a:ext cx="2034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Secretary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7525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6" grpId="0"/>
      <p:bldP spid="47" grpId="0"/>
      <p:bldP spid="4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2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4- </a:t>
            </a:r>
            <a:fld id="{35EDEAAF-AF49-4D02-92CC-F6A0BA5F342A}" type="slidenum">
              <a:rPr lang="en-US" altLang="en-US" smtClean="0"/>
              <a:pPr/>
              <a:t>43</a:t>
            </a:fld>
            <a:endParaRPr lang="en-CA" alt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1028700" y="2476500"/>
            <a:ext cx="2209800" cy="6858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EMPLOYEE</a:t>
            </a:r>
            <a:endParaRPr kumimoji="0" lang="en-I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04800" y="4724400"/>
            <a:ext cx="1828800" cy="6858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Professor</a:t>
            </a:r>
            <a:endParaRPr kumimoji="0" lang="en-I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514600" y="4724400"/>
            <a:ext cx="1828800" cy="6858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Secretary</a:t>
            </a:r>
            <a:endParaRPr kumimoji="0" lang="en-I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2133600" y="3162300"/>
            <a:ext cx="0" cy="4953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Flowchart: Connector 9"/>
          <p:cNvSpPr/>
          <p:nvPr/>
        </p:nvSpPr>
        <p:spPr bwMode="auto">
          <a:xfrm>
            <a:off x="1943100" y="3657600"/>
            <a:ext cx="381000" cy="381000"/>
          </a:xfrm>
          <a:prstGeom prst="flowChartConnecto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</a:t>
            </a:r>
            <a:endParaRPr kumimoji="0" lang="en-I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Straight Connector 11"/>
          <p:cNvCxnSpPr>
            <a:endCxn id="6" idx="0"/>
          </p:cNvCxnSpPr>
          <p:nvPr/>
        </p:nvCxnSpPr>
        <p:spPr bwMode="auto">
          <a:xfrm flipH="1">
            <a:off x="1219200" y="4038600"/>
            <a:ext cx="914400" cy="6858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>
            <a:endCxn id="8" idx="0"/>
          </p:cNvCxnSpPr>
          <p:nvPr/>
        </p:nvCxnSpPr>
        <p:spPr bwMode="auto">
          <a:xfrm>
            <a:off x="2133600" y="4038600"/>
            <a:ext cx="1295400" cy="6858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Oval 17"/>
          <p:cNvSpPr/>
          <p:nvPr/>
        </p:nvSpPr>
        <p:spPr bwMode="auto">
          <a:xfrm>
            <a:off x="241300" y="1536700"/>
            <a:ext cx="14478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/>
              <a:t>EMP ID</a:t>
            </a:r>
            <a:endParaRPr lang="en-IN" sz="1600" b="1" dirty="0"/>
          </a:p>
        </p:txBody>
      </p:sp>
      <p:sp>
        <p:nvSpPr>
          <p:cNvPr id="19" name="Oval 18"/>
          <p:cNvSpPr/>
          <p:nvPr/>
        </p:nvSpPr>
        <p:spPr bwMode="auto">
          <a:xfrm>
            <a:off x="1981200" y="1498600"/>
            <a:ext cx="14478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/>
              <a:t>Name</a:t>
            </a:r>
            <a:endParaRPr lang="en-IN" sz="1600" b="1" dirty="0"/>
          </a:p>
        </p:txBody>
      </p:sp>
      <p:cxnSp>
        <p:nvCxnSpPr>
          <p:cNvPr id="25" name="Straight Connector 24"/>
          <p:cNvCxnSpPr>
            <a:stCxn id="2" idx="0"/>
            <a:endCxn id="18" idx="4"/>
          </p:cNvCxnSpPr>
          <p:nvPr/>
        </p:nvCxnSpPr>
        <p:spPr bwMode="auto">
          <a:xfrm flipH="1" flipV="1">
            <a:off x="965200" y="1993900"/>
            <a:ext cx="1168400" cy="4826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>
            <a:stCxn id="2" idx="0"/>
            <a:endCxn id="19" idx="4"/>
          </p:cNvCxnSpPr>
          <p:nvPr/>
        </p:nvCxnSpPr>
        <p:spPr bwMode="auto">
          <a:xfrm flipV="1">
            <a:off x="2133600" y="1955800"/>
            <a:ext cx="571500" cy="5207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Oval 27"/>
          <p:cNvSpPr/>
          <p:nvPr/>
        </p:nvSpPr>
        <p:spPr bwMode="auto">
          <a:xfrm>
            <a:off x="203200" y="3870325"/>
            <a:ext cx="14478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Project Name</a:t>
            </a:r>
            <a:endParaRPr kumimoji="0" lang="en-I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 flipH="1" flipV="1">
            <a:off x="838200" y="4327525"/>
            <a:ext cx="57150" cy="396875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Oval 32"/>
          <p:cNvSpPr/>
          <p:nvPr/>
        </p:nvSpPr>
        <p:spPr bwMode="auto">
          <a:xfrm>
            <a:off x="3238500" y="3892550"/>
            <a:ext cx="14478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TypingSpeed</a:t>
            </a:r>
            <a:endParaRPr kumimoji="0" lang="en-I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4" name="Straight Connector 33"/>
          <p:cNvCxnSpPr/>
          <p:nvPr/>
        </p:nvCxnSpPr>
        <p:spPr bwMode="auto">
          <a:xfrm flipH="1" flipV="1">
            <a:off x="3873500" y="4349750"/>
            <a:ext cx="57150" cy="396875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311100"/>
              </p:ext>
            </p:extLst>
          </p:nvPr>
        </p:nvGraphicFramePr>
        <p:xfrm>
          <a:off x="5128260" y="3989070"/>
          <a:ext cx="368554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3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83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700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598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2"/>
                          </a:solidFill>
                        </a:rPr>
                        <a:t>EMPID</a:t>
                      </a:r>
                      <a:endParaRPr lang="en-IN" sz="16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2"/>
                          </a:solidFill>
                        </a:rPr>
                        <a:t>Name</a:t>
                      </a:r>
                      <a:endParaRPr lang="en-IN" sz="16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2"/>
                          </a:solidFill>
                        </a:rPr>
                        <a:t>Phone</a:t>
                      </a:r>
                      <a:endParaRPr lang="en-IN" sz="16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2"/>
                          </a:solidFill>
                        </a:rPr>
                        <a:t>Project Name</a:t>
                      </a:r>
                      <a:endParaRPr lang="en-IN" sz="16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0" name="Oval 39"/>
          <p:cNvSpPr/>
          <p:nvPr/>
        </p:nvSpPr>
        <p:spPr bwMode="auto">
          <a:xfrm>
            <a:off x="3048000" y="2023813"/>
            <a:ext cx="14478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Phone</a:t>
            </a:r>
            <a:endParaRPr lang="en-IN" sz="1600" b="1" dirty="0"/>
          </a:p>
        </p:txBody>
      </p:sp>
      <p:cxnSp>
        <p:nvCxnSpPr>
          <p:cNvPr id="41" name="Straight Connector 40"/>
          <p:cNvCxnSpPr>
            <a:stCxn id="2" idx="0"/>
            <a:endCxn id="40" idx="2"/>
          </p:cNvCxnSpPr>
          <p:nvPr/>
        </p:nvCxnSpPr>
        <p:spPr bwMode="auto">
          <a:xfrm flipV="1">
            <a:off x="2133600" y="2252413"/>
            <a:ext cx="914400" cy="224087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TextBox 46"/>
          <p:cNvSpPr txBox="1"/>
          <p:nvPr/>
        </p:nvSpPr>
        <p:spPr>
          <a:xfrm>
            <a:off x="5128260" y="3547021"/>
            <a:ext cx="2034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Professor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5194300" y="4973626"/>
            <a:ext cx="2034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Secretary</a:t>
            </a:r>
            <a:endParaRPr lang="en-IN" dirty="0"/>
          </a:p>
        </p:txBody>
      </p:sp>
      <p:cxnSp>
        <p:nvCxnSpPr>
          <p:cNvPr id="30" name="Straight Connector 29"/>
          <p:cNvCxnSpPr/>
          <p:nvPr/>
        </p:nvCxnSpPr>
        <p:spPr bwMode="auto">
          <a:xfrm>
            <a:off x="2082800" y="3168650"/>
            <a:ext cx="0" cy="4953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Rectangle 30"/>
          <p:cNvSpPr/>
          <p:nvPr/>
        </p:nvSpPr>
        <p:spPr>
          <a:xfrm>
            <a:off x="4154170" y="1727200"/>
            <a:ext cx="4114800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700"/>
              </a:spcBef>
              <a:buClr>
                <a:srgbClr val="0070C0"/>
              </a:buClr>
              <a:buSzPct val="80000"/>
            </a:pPr>
            <a:r>
              <a:rPr lang="en-US" altLang="en-US" sz="2000" b="1" dirty="0"/>
              <a:t>Multiple relations—subclass relations only</a:t>
            </a:r>
          </a:p>
          <a:p>
            <a:pPr marL="685800" lvl="2" indent="228600">
              <a:spcBef>
                <a:spcPts val="600"/>
              </a:spcBef>
              <a:buFont typeface="Arial" charset="0"/>
              <a:buChar char="•"/>
            </a:pPr>
            <a:r>
              <a:rPr lang="en-US" altLang="en-US" sz="2000" dirty="0"/>
              <a:t>Subclasses are total</a:t>
            </a:r>
          </a:p>
          <a:p>
            <a:pPr marL="685800" lvl="2">
              <a:spcBef>
                <a:spcPts val="600"/>
              </a:spcBef>
              <a:buFont typeface="Arial" charset="0"/>
              <a:buChar char="•"/>
            </a:pPr>
            <a:r>
              <a:rPr lang="en-US" altLang="en-US" sz="2000" dirty="0"/>
              <a:t>  Specialization has</a:t>
            </a:r>
          </a:p>
          <a:p>
            <a:pPr marL="685800" lvl="2">
              <a:spcBef>
                <a:spcPts val="600"/>
              </a:spcBef>
            </a:pPr>
            <a:r>
              <a:rPr lang="en-US" altLang="en-US" sz="2000" dirty="0"/>
              <a:t>    disjointedness constraint</a:t>
            </a:r>
          </a:p>
          <a:p>
            <a:endParaRPr lang="en-US" altLang="en-US" sz="2000" dirty="0"/>
          </a:p>
          <a:p>
            <a:endParaRPr lang="en-IN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594613"/>
              </p:ext>
            </p:extLst>
          </p:nvPr>
        </p:nvGraphicFramePr>
        <p:xfrm>
          <a:off x="5156200" y="5435291"/>
          <a:ext cx="368554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3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83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700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598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2"/>
                          </a:solidFill>
                        </a:rPr>
                        <a:t>EMPID</a:t>
                      </a:r>
                      <a:endParaRPr lang="en-IN" sz="16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2"/>
                          </a:solidFill>
                        </a:rPr>
                        <a:t>Name</a:t>
                      </a:r>
                      <a:endParaRPr lang="en-IN" sz="16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2"/>
                          </a:solidFill>
                        </a:rPr>
                        <a:t>Phone</a:t>
                      </a:r>
                      <a:endParaRPr lang="en-IN" sz="16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2"/>
                          </a:solidFill>
                        </a:rPr>
                        <a:t>Typing Speed</a:t>
                      </a:r>
                      <a:endParaRPr lang="en-IN" sz="16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96801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3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3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4- </a:t>
            </a:r>
            <a:fld id="{35EDEAAF-AF49-4D02-92CC-F6A0BA5F342A}" type="slidenum">
              <a:rPr lang="en-US" altLang="en-US" smtClean="0"/>
              <a:pPr/>
              <a:t>44</a:t>
            </a:fld>
            <a:endParaRPr lang="en-CA" alt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1028700" y="2476500"/>
            <a:ext cx="2209800" cy="6858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EMPLOYEE</a:t>
            </a:r>
            <a:endParaRPr kumimoji="0" lang="en-I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04800" y="4724400"/>
            <a:ext cx="1828800" cy="6858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Professor</a:t>
            </a:r>
            <a:endParaRPr kumimoji="0" lang="en-I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514600" y="4724400"/>
            <a:ext cx="1828800" cy="6858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Secretary</a:t>
            </a:r>
            <a:endParaRPr kumimoji="0" lang="en-I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2133600" y="3162300"/>
            <a:ext cx="0" cy="4953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Flowchart: Connector 9"/>
          <p:cNvSpPr/>
          <p:nvPr/>
        </p:nvSpPr>
        <p:spPr bwMode="auto">
          <a:xfrm>
            <a:off x="1943100" y="3657600"/>
            <a:ext cx="381000" cy="381000"/>
          </a:xfrm>
          <a:prstGeom prst="flowChartConnecto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</a:t>
            </a:r>
            <a:endParaRPr kumimoji="0" lang="en-I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Straight Connector 11"/>
          <p:cNvCxnSpPr>
            <a:endCxn id="6" idx="0"/>
          </p:cNvCxnSpPr>
          <p:nvPr/>
        </p:nvCxnSpPr>
        <p:spPr bwMode="auto">
          <a:xfrm flipH="1">
            <a:off x="1219200" y="4038600"/>
            <a:ext cx="914400" cy="6858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>
            <a:endCxn id="8" idx="0"/>
          </p:cNvCxnSpPr>
          <p:nvPr/>
        </p:nvCxnSpPr>
        <p:spPr bwMode="auto">
          <a:xfrm>
            <a:off x="2133600" y="4038600"/>
            <a:ext cx="1295400" cy="6858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Oval 17"/>
          <p:cNvSpPr/>
          <p:nvPr/>
        </p:nvSpPr>
        <p:spPr bwMode="auto">
          <a:xfrm>
            <a:off x="241300" y="1536700"/>
            <a:ext cx="14478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/>
              <a:t>EMP ID</a:t>
            </a:r>
            <a:endParaRPr lang="en-IN" sz="1600" b="1" dirty="0"/>
          </a:p>
        </p:txBody>
      </p:sp>
      <p:sp>
        <p:nvSpPr>
          <p:cNvPr id="19" name="Oval 18"/>
          <p:cNvSpPr/>
          <p:nvPr/>
        </p:nvSpPr>
        <p:spPr bwMode="auto">
          <a:xfrm>
            <a:off x="1981200" y="1498600"/>
            <a:ext cx="14478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/>
              <a:t>Name</a:t>
            </a:r>
            <a:endParaRPr lang="en-IN" sz="1600" b="1" dirty="0"/>
          </a:p>
        </p:txBody>
      </p:sp>
      <p:cxnSp>
        <p:nvCxnSpPr>
          <p:cNvPr id="25" name="Straight Connector 24"/>
          <p:cNvCxnSpPr>
            <a:stCxn id="2" idx="0"/>
            <a:endCxn id="18" idx="4"/>
          </p:cNvCxnSpPr>
          <p:nvPr/>
        </p:nvCxnSpPr>
        <p:spPr bwMode="auto">
          <a:xfrm flipH="1" flipV="1">
            <a:off x="965200" y="1993900"/>
            <a:ext cx="1168400" cy="4826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>
            <a:stCxn id="2" idx="0"/>
            <a:endCxn id="19" idx="4"/>
          </p:cNvCxnSpPr>
          <p:nvPr/>
        </p:nvCxnSpPr>
        <p:spPr bwMode="auto">
          <a:xfrm flipV="1">
            <a:off x="2133600" y="1955800"/>
            <a:ext cx="571500" cy="5207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Oval 27"/>
          <p:cNvSpPr/>
          <p:nvPr/>
        </p:nvSpPr>
        <p:spPr bwMode="auto">
          <a:xfrm>
            <a:off x="203200" y="3870325"/>
            <a:ext cx="14478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Project Name</a:t>
            </a:r>
            <a:endParaRPr kumimoji="0" lang="en-I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 flipH="1" flipV="1">
            <a:off x="838200" y="4327525"/>
            <a:ext cx="57150" cy="396875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Oval 32"/>
          <p:cNvSpPr/>
          <p:nvPr/>
        </p:nvSpPr>
        <p:spPr bwMode="auto">
          <a:xfrm>
            <a:off x="2857500" y="3875025"/>
            <a:ext cx="14478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TypingSpeed</a:t>
            </a:r>
            <a:endParaRPr kumimoji="0" lang="en-I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4" name="Straight Connector 33"/>
          <p:cNvCxnSpPr/>
          <p:nvPr/>
        </p:nvCxnSpPr>
        <p:spPr bwMode="auto">
          <a:xfrm flipH="1" flipV="1">
            <a:off x="3581400" y="4357687"/>
            <a:ext cx="57150" cy="396875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Oval 39"/>
          <p:cNvSpPr/>
          <p:nvPr/>
        </p:nvSpPr>
        <p:spPr bwMode="auto">
          <a:xfrm>
            <a:off x="3048000" y="2023813"/>
            <a:ext cx="14478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Phone</a:t>
            </a:r>
            <a:endParaRPr lang="en-IN" sz="1600" b="1" dirty="0"/>
          </a:p>
        </p:txBody>
      </p:sp>
      <p:cxnSp>
        <p:nvCxnSpPr>
          <p:cNvPr id="41" name="Straight Connector 40"/>
          <p:cNvCxnSpPr>
            <a:stCxn id="2" idx="0"/>
            <a:endCxn id="40" idx="2"/>
          </p:cNvCxnSpPr>
          <p:nvPr/>
        </p:nvCxnSpPr>
        <p:spPr bwMode="auto">
          <a:xfrm flipV="1">
            <a:off x="2133600" y="2252413"/>
            <a:ext cx="914400" cy="224087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5181600" y="3807767"/>
            <a:ext cx="2034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</a:t>
            </a:r>
            <a:endParaRPr lang="en-IN" dirty="0"/>
          </a:p>
        </p:txBody>
      </p:sp>
      <p:sp>
        <p:nvSpPr>
          <p:cNvPr id="31" name="Rectangle 30"/>
          <p:cNvSpPr/>
          <p:nvPr/>
        </p:nvSpPr>
        <p:spPr>
          <a:xfrm>
            <a:off x="4318000" y="1727200"/>
            <a:ext cx="4114800" cy="2416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0" lvl="1">
              <a:spcBef>
                <a:spcPts val="700"/>
              </a:spcBef>
              <a:buClr>
                <a:srgbClr val="0070C0"/>
              </a:buClr>
              <a:buSzPct val="80000"/>
            </a:pPr>
            <a:r>
              <a:rPr lang="en-US" altLang="en-US" sz="1600" b="1" u="sng" dirty="0"/>
              <a:t>Single relation with one type attribute</a:t>
            </a:r>
          </a:p>
          <a:p>
            <a:pPr marL="514350" lvl="2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1600" b="1" dirty="0"/>
              <a:t>Type or discriminating attribute indicates subclass of tuple</a:t>
            </a:r>
          </a:p>
          <a:p>
            <a:pPr marL="514350" lvl="2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1600" b="1" dirty="0"/>
              <a:t>Subclasses are disjoint</a:t>
            </a:r>
          </a:p>
          <a:p>
            <a:pPr marL="514350" lvl="2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1600" b="1" dirty="0"/>
              <a:t>Potential for generating many NULL values if local attributes exist for subclasses </a:t>
            </a:r>
            <a:endParaRPr lang="en-US" altLang="en-US" sz="2000" b="1" dirty="0"/>
          </a:p>
          <a:p>
            <a:endParaRPr lang="en-IN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878213"/>
              </p:ext>
            </p:extLst>
          </p:nvPr>
        </p:nvGraphicFramePr>
        <p:xfrm>
          <a:off x="4483101" y="4403725"/>
          <a:ext cx="4356098" cy="1263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1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89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8579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6680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11785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2"/>
                          </a:solidFill>
                        </a:rPr>
                        <a:t>EMPID</a:t>
                      </a:r>
                      <a:endParaRPr lang="en-IN" sz="12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2"/>
                          </a:solidFill>
                        </a:rPr>
                        <a:t>Name</a:t>
                      </a:r>
                      <a:endParaRPr lang="en-IN" sz="12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2"/>
                          </a:solidFill>
                        </a:rPr>
                        <a:t>Phone</a:t>
                      </a:r>
                      <a:endParaRPr lang="en-IN" sz="12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2"/>
                          </a:solidFill>
                        </a:rPr>
                        <a:t>Job Type</a:t>
                      </a:r>
                      <a:endParaRPr lang="en-IN" sz="12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2"/>
                          </a:solidFill>
                        </a:rPr>
                        <a:t>Typing Speed</a:t>
                      </a:r>
                      <a:endParaRPr lang="en-IN" sz="1200" b="1" dirty="0">
                        <a:solidFill>
                          <a:schemeClr val="bg2"/>
                        </a:solidFill>
                      </a:endParaRPr>
                    </a:p>
                    <a:p>
                      <a:endParaRPr lang="en-IN" sz="12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2"/>
                          </a:solidFill>
                        </a:rPr>
                        <a:t>Project </a:t>
                      </a:r>
                    </a:p>
                    <a:p>
                      <a:r>
                        <a:rPr lang="en-US" sz="1200" b="1" dirty="0">
                          <a:solidFill>
                            <a:schemeClr val="bg2"/>
                          </a:solidFill>
                        </a:rPr>
                        <a:t>Name</a:t>
                      </a:r>
                      <a:endParaRPr lang="en-IN" sz="12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IN" sz="12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2"/>
                          </a:solidFill>
                        </a:rPr>
                        <a:t>Sat</a:t>
                      </a:r>
                      <a:endParaRPr lang="en-IN" sz="12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2"/>
                          </a:solidFill>
                        </a:rPr>
                        <a:t>2333</a:t>
                      </a:r>
                      <a:endParaRPr lang="en-IN" sz="12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2"/>
                          </a:solidFill>
                        </a:rPr>
                        <a:t>Prof</a:t>
                      </a:r>
                      <a:endParaRPr lang="en-IN" sz="12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2"/>
                          </a:solidFill>
                        </a:rPr>
                        <a:t>DBMS</a:t>
                      </a:r>
                      <a:endParaRPr lang="en-IN" sz="12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IN" sz="12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2"/>
                          </a:solidFill>
                        </a:rPr>
                        <a:t>Ram</a:t>
                      </a:r>
                      <a:endParaRPr lang="en-IN" sz="12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2"/>
                          </a:solidFill>
                        </a:rPr>
                        <a:t>3222</a:t>
                      </a:r>
                      <a:endParaRPr lang="en-IN" sz="12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chemeClr val="bg2"/>
                          </a:solidFill>
                        </a:rPr>
                        <a:t>Secr</a:t>
                      </a:r>
                      <a:endParaRPr lang="en-IN" sz="12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2"/>
                          </a:solidFill>
                        </a:rPr>
                        <a:t>400</a:t>
                      </a:r>
                      <a:endParaRPr lang="en-IN" sz="12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2319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3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4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4- </a:t>
            </a:r>
            <a:fld id="{35EDEAAF-AF49-4D02-92CC-F6A0BA5F342A}" type="slidenum">
              <a:rPr lang="en-US" altLang="en-US" smtClean="0"/>
              <a:pPr/>
              <a:t>45</a:t>
            </a:fld>
            <a:endParaRPr lang="en-CA" alt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1028700" y="2476500"/>
            <a:ext cx="2209800" cy="6858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EMPLOYEE</a:t>
            </a:r>
            <a:endParaRPr kumimoji="0" lang="en-I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04800" y="4724400"/>
            <a:ext cx="1828800" cy="6858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Professor</a:t>
            </a:r>
            <a:endParaRPr kumimoji="0" lang="en-I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514600" y="4724400"/>
            <a:ext cx="1828800" cy="6858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Research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Scholar</a:t>
            </a:r>
            <a:endParaRPr kumimoji="0" lang="en-I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2133600" y="3162300"/>
            <a:ext cx="0" cy="4953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Flowchart: Connector 9"/>
          <p:cNvSpPr/>
          <p:nvPr/>
        </p:nvSpPr>
        <p:spPr bwMode="auto">
          <a:xfrm>
            <a:off x="1943100" y="3657600"/>
            <a:ext cx="381000" cy="381000"/>
          </a:xfrm>
          <a:prstGeom prst="flowChartConnecto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</a:t>
            </a:r>
            <a:endParaRPr kumimoji="0" lang="en-I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Straight Connector 11"/>
          <p:cNvCxnSpPr>
            <a:endCxn id="6" idx="0"/>
          </p:cNvCxnSpPr>
          <p:nvPr/>
        </p:nvCxnSpPr>
        <p:spPr bwMode="auto">
          <a:xfrm flipH="1">
            <a:off x="1219200" y="4038600"/>
            <a:ext cx="914400" cy="6858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>
            <a:endCxn id="8" idx="0"/>
          </p:cNvCxnSpPr>
          <p:nvPr/>
        </p:nvCxnSpPr>
        <p:spPr bwMode="auto">
          <a:xfrm>
            <a:off x="2133600" y="4038600"/>
            <a:ext cx="1295400" cy="6858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Oval 17"/>
          <p:cNvSpPr/>
          <p:nvPr/>
        </p:nvSpPr>
        <p:spPr bwMode="auto">
          <a:xfrm>
            <a:off x="241300" y="1536700"/>
            <a:ext cx="14478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/>
              <a:t>EMP ID</a:t>
            </a:r>
            <a:endParaRPr lang="en-IN" sz="1600" b="1" dirty="0"/>
          </a:p>
        </p:txBody>
      </p:sp>
      <p:sp>
        <p:nvSpPr>
          <p:cNvPr id="19" name="Oval 18"/>
          <p:cNvSpPr/>
          <p:nvPr/>
        </p:nvSpPr>
        <p:spPr bwMode="auto">
          <a:xfrm>
            <a:off x="1981200" y="1498600"/>
            <a:ext cx="14478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/>
              <a:t>Name</a:t>
            </a:r>
            <a:endParaRPr lang="en-IN" sz="1600" b="1" dirty="0"/>
          </a:p>
        </p:txBody>
      </p:sp>
      <p:cxnSp>
        <p:nvCxnSpPr>
          <p:cNvPr id="25" name="Straight Connector 24"/>
          <p:cNvCxnSpPr>
            <a:stCxn id="2" idx="0"/>
            <a:endCxn id="18" idx="4"/>
          </p:cNvCxnSpPr>
          <p:nvPr/>
        </p:nvCxnSpPr>
        <p:spPr bwMode="auto">
          <a:xfrm flipH="1" flipV="1">
            <a:off x="965200" y="1993900"/>
            <a:ext cx="1168400" cy="4826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>
            <a:stCxn id="2" idx="0"/>
            <a:endCxn id="19" idx="4"/>
          </p:cNvCxnSpPr>
          <p:nvPr/>
        </p:nvCxnSpPr>
        <p:spPr bwMode="auto">
          <a:xfrm flipV="1">
            <a:off x="2133600" y="1955800"/>
            <a:ext cx="571500" cy="5207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Oval 27"/>
          <p:cNvSpPr/>
          <p:nvPr/>
        </p:nvSpPr>
        <p:spPr bwMode="auto">
          <a:xfrm>
            <a:off x="203200" y="3870325"/>
            <a:ext cx="14478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Project Name</a:t>
            </a:r>
            <a:endParaRPr kumimoji="0" lang="en-I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 flipH="1" flipV="1">
            <a:off x="838200" y="4327525"/>
            <a:ext cx="57150" cy="396875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Oval 32"/>
          <p:cNvSpPr/>
          <p:nvPr/>
        </p:nvSpPr>
        <p:spPr bwMode="auto">
          <a:xfrm>
            <a:off x="2857500" y="3875025"/>
            <a:ext cx="14478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Guide Name</a:t>
            </a:r>
            <a:endParaRPr kumimoji="0" lang="en-I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4" name="Straight Connector 33"/>
          <p:cNvCxnSpPr/>
          <p:nvPr/>
        </p:nvCxnSpPr>
        <p:spPr bwMode="auto">
          <a:xfrm flipH="1" flipV="1">
            <a:off x="3581400" y="4357687"/>
            <a:ext cx="57150" cy="396875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Oval 39"/>
          <p:cNvSpPr/>
          <p:nvPr/>
        </p:nvSpPr>
        <p:spPr bwMode="auto">
          <a:xfrm>
            <a:off x="3048000" y="2023813"/>
            <a:ext cx="14478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Phone</a:t>
            </a:r>
            <a:endParaRPr lang="en-IN" sz="1600" b="1" dirty="0"/>
          </a:p>
        </p:txBody>
      </p:sp>
      <p:cxnSp>
        <p:nvCxnSpPr>
          <p:cNvPr id="41" name="Straight Connector 40"/>
          <p:cNvCxnSpPr>
            <a:stCxn id="2" idx="0"/>
            <a:endCxn id="40" idx="2"/>
          </p:cNvCxnSpPr>
          <p:nvPr/>
        </p:nvCxnSpPr>
        <p:spPr bwMode="auto">
          <a:xfrm flipV="1">
            <a:off x="2133600" y="2252413"/>
            <a:ext cx="914400" cy="224087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4686300" y="3195935"/>
            <a:ext cx="2034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</a:t>
            </a:r>
            <a:endParaRPr lang="en-IN" dirty="0"/>
          </a:p>
        </p:txBody>
      </p:sp>
      <p:sp>
        <p:nvSpPr>
          <p:cNvPr id="31" name="Rectangle 30"/>
          <p:cNvSpPr/>
          <p:nvPr/>
        </p:nvSpPr>
        <p:spPr>
          <a:xfrm>
            <a:off x="4038600" y="1522392"/>
            <a:ext cx="411480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700"/>
              </a:spcBef>
              <a:buClr>
                <a:srgbClr val="0070C0"/>
              </a:buClr>
              <a:buSzPct val="80000"/>
            </a:pPr>
            <a:r>
              <a:rPr lang="en-US" altLang="en-US" sz="1800" b="1" dirty="0"/>
              <a:t>Single relation with multiple type attributes</a:t>
            </a:r>
          </a:p>
          <a:p>
            <a:pPr lvl="2">
              <a:spcBef>
                <a:spcPts val="600"/>
              </a:spcBef>
              <a:buFont typeface="Arial" charset="0"/>
              <a:buChar char="•"/>
            </a:pPr>
            <a:r>
              <a:rPr lang="en-US" altLang="en-US" sz="1800" dirty="0"/>
              <a:t>Subclasses are overlapping </a:t>
            </a:r>
          </a:p>
          <a:p>
            <a:pPr lvl="2">
              <a:spcBef>
                <a:spcPts val="600"/>
              </a:spcBef>
              <a:buFont typeface="Arial" charset="0"/>
              <a:buChar char="•"/>
            </a:pPr>
            <a:r>
              <a:rPr lang="en-US" altLang="en-US" sz="1800" dirty="0"/>
              <a:t>Will also work for a disjoint specialization</a:t>
            </a:r>
          </a:p>
          <a:p>
            <a:endParaRPr lang="en-IN" sz="1800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794446"/>
              </p:ext>
            </p:extLst>
          </p:nvPr>
        </p:nvGraphicFramePr>
        <p:xfrm>
          <a:off x="4445002" y="3657600"/>
          <a:ext cx="4396103" cy="1392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1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9720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11785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2"/>
                          </a:solidFill>
                        </a:rPr>
                        <a:t>EMP</a:t>
                      </a:r>
                    </a:p>
                    <a:p>
                      <a:r>
                        <a:rPr lang="en-US" sz="1200" b="1" dirty="0">
                          <a:solidFill>
                            <a:schemeClr val="bg2"/>
                          </a:solidFill>
                        </a:rPr>
                        <a:t>ID</a:t>
                      </a:r>
                      <a:endParaRPr lang="en-IN" sz="12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2"/>
                          </a:solidFill>
                        </a:rPr>
                        <a:t>Name</a:t>
                      </a:r>
                      <a:endParaRPr lang="en-IN" sz="12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2"/>
                          </a:solidFill>
                        </a:rPr>
                        <a:t>Phone</a:t>
                      </a:r>
                      <a:endParaRPr lang="en-IN" sz="12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  <a:p>
                      <a:r>
                        <a:rPr lang="en-US" sz="1200" b="1" dirty="0">
                          <a:solidFill>
                            <a:schemeClr val="bg2"/>
                          </a:solidFill>
                        </a:rPr>
                        <a:t>flag</a:t>
                      </a:r>
                      <a:endParaRPr lang="en-IN" sz="12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2"/>
                          </a:solidFill>
                        </a:rPr>
                        <a:t>R</a:t>
                      </a:r>
                    </a:p>
                    <a:p>
                      <a:r>
                        <a:rPr lang="en-US" sz="1200" b="1" dirty="0">
                          <a:solidFill>
                            <a:schemeClr val="bg2"/>
                          </a:solidFill>
                        </a:rPr>
                        <a:t>flag</a:t>
                      </a:r>
                      <a:endParaRPr lang="en-IN" sz="12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2"/>
                          </a:solidFill>
                        </a:rPr>
                        <a:t>Guide</a:t>
                      </a:r>
                      <a:r>
                        <a:rPr lang="en-US" sz="1200" b="1" baseline="0" dirty="0">
                          <a:solidFill>
                            <a:schemeClr val="bg2"/>
                          </a:solidFill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>
                          <a:solidFill>
                            <a:schemeClr val="bg2"/>
                          </a:solidFill>
                        </a:rPr>
                        <a:t>Name</a:t>
                      </a:r>
                      <a:endParaRPr lang="en-IN" sz="12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2"/>
                          </a:solidFill>
                        </a:rPr>
                        <a:t>Project </a:t>
                      </a:r>
                    </a:p>
                    <a:p>
                      <a:r>
                        <a:rPr lang="en-US" sz="1200" b="1" dirty="0">
                          <a:solidFill>
                            <a:schemeClr val="bg2"/>
                          </a:solidFill>
                        </a:rPr>
                        <a:t>Name</a:t>
                      </a:r>
                      <a:endParaRPr lang="en-IN" sz="12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IN" sz="12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2"/>
                          </a:solidFill>
                        </a:rPr>
                        <a:t>Sat</a:t>
                      </a:r>
                      <a:endParaRPr lang="en-IN" sz="12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2"/>
                          </a:solidFill>
                        </a:rPr>
                        <a:t>2333</a:t>
                      </a:r>
                      <a:endParaRPr lang="en-IN" sz="12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IN" sz="12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IN" sz="12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2"/>
                          </a:solidFill>
                        </a:rPr>
                        <a:t>DBMS</a:t>
                      </a:r>
                      <a:endParaRPr lang="en-IN" sz="12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IN" sz="12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2"/>
                          </a:solidFill>
                        </a:rPr>
                        <a:t>Ram</a:t>
                      </a:r>
                      <a:endParaRPr lang="en-IN" sz="12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2"/>
                          </a:solidFill>
                        </a:rPr>
                        <a:t>3222</a:t>
                      </a:r>
                      <a:endParaRPr lang="en-IN" sz="12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IN" sz="12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IN" sz="12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2"/>
                          </a:solidFill>
                        </a:rPr>
                        <a:t>400</a:t>
                      </a:r>
                      <a:endParaRPr lang="en-IN" sz="12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en-IN" sz="12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2"/>
                          </a:solidFill>
                        </a:rPr>
                        <a:t>Tom</a:t>
                      </a:r>
                      <a:endParaRPr lang="en-IN" sz="12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2"/>
                          </a:solidFill>
                        </a:rPr>
                        <a:t>4555</a:t>
                      </a:r>
                      <a:endParaRPr lang="en-IN" sz="12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IN" sz="12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IN" sz="12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2"/>
                          </a:solidFill>
                        </a:rPr>
                        <a:t>Sat</a:t>
                      </a:r>
                      <a:endParaRPr lang="en-IN" sz="12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2"/>
                          </a:solidFill>
                        </a:rPr>
                        <a:t>DBMS</a:t>
                      </a:r>
                      <a:endParaRPr lang="en-IN" sz="12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5367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3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8182D5-9140-B75D-B988-D082F9D57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ER to Table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51A3569-0281-D94F-2C58-496302C7DB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4- </a:t>
            </a:r>
            <a:fld id="{528A3163-5483-44BB-BEA1-4A55FB057861}" type="slidenum">
              <a:rPr lang="en-US" altLang="en-US" smtClean="0"/>
              <a:pPr/>
              <a:t>46</a:t>
            </a:fld>
            <a:endParaRPr lang="en-CA" alt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xmlns="" id="{C05EA5AD-53D8-D264-18F5-9AFD0D24BF3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7235" y="1600200"/>
            <a:ext cx="7559643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39937498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CC8DA88-3D71-1B8F-A958-973CE6B7B8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4- </a:t>
            </a:r>
            <a:fld id="{528A3163-5483-44BB-BEA1-4A55FB057861}" type="slidenum">
              <a:rPr lang="en-US" altLang="en-US" smtClean="0"/>
              <a:pPr/>
              <a:t>47</a:t>
            </a:fld>
            <a:endParaRPr lang="en-CA" alt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F8A3FFE4-5E36-0429-3643-558A6FB200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112" y="255639"/>
            <a:ext cx="8861776" cy="571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239484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D4C5FAA-89D4-3596-4F1E-B7D9DD19BB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4- </a:t>
            </a:r>
            <a:fld id="{528A3163-5483-44BB-BEA1-4A55FB057861}" type="slidenum">
              <a:rPr lang="en-US" altLang="en-US" smtClean="0"/>
              <a:pPr/>
              <a:t>48</a:t>
            </a:fld>
            <a:endParaRPr lang="en-CA" alt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6DACC6D3-4309-B08A-5F18-B91CB266E7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609600"/>
            <a:ext cx="8610600" cy="582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16634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4- </a:t>
            </a:r>
            <a:fld id="{539C070B-0039-498F-A6CB-64F14573C5E1}" type="slidenum">
              <a:rPr lang="en-US" altLang="en-US"/>
              <a:pPr/>
              <a:t>5</a:t>
            </a:fld>
            <a:endParaRPr lang="en-CA" altLang="en-US"/>
          </a:p>
        </p:txBody>
      </p:sp>
      <p:pic>
        <p:nvPicPr>
          <p:cNvPr id="823299" name="Picture 3" descr="fig04_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19250"/>
            <a:ext cx="7467600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3300" name="Text Box 4" descr="Pink tissue paper"/>
          <p:cNvSpPr txBox="1">
            <a:spLocks noChangeArrowheads="1"/>
          </p:cNvSpPr>
          <p:nvPr/>
        </p:nvSpPr>
        <p:spPr bwMode="auto">
          <a:xfrm>
            <a:off x="838200" y="593725"/>
            <a:ext cx="7010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>
                <a:solidFill>
                  <a:srgbClr val="800000"/>
                </a:solidFill>
              </a:rPr>
              <a:t>Subclasses and Superclasses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How can you categorize employees at VIT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Professors, Data Entry Operators, Clerks,  Gardeners, Drivers (Job Type)</a:t>
            </a:r>
          </a:p>
          <a:p>
            <a:pPr algn="just"/>
            <a:r>
              <a:rPr lang="en-US" dirty="0"/>
              <a:t>Deans (Only Deans Manage Schools)</a:t>
            </a:r>
          </a:p>
          <a:p>
            <a:pPr algn="just"/>
            <a:r>
              <a:rPr lang="en-US" dirty="0"/>
              <a:t>Permanent and Contract Employees (Job Agreement)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4- </a:t>
            </a:r>
            <a:fld id="{528A3163-5483-44BB-BEA1-4A55FB057861}" type="slidenum">
              <a:rPr lang="en-US" altLang="en-US" smtClean="0"/>
              <a:pPr/>
              <a:t>6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4317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4- </a:t>
            </a:r>
            <a:fld id="{0A7794FC-ACBB-45B5-A407-79E2FBB545D5}" type="slidenum">
              <a:rPr lang="en-US" altLang="en-US"/>
              <a:pPr/>
              <a:t>7</a:t>
            </a:fld>
            <a:endParaRPr lang="en-CA" altLang="en-US"/>
          </a:p>
        </p:txBody>
      </p:sp>
      <p:sp>
        <p:nvSpPr>
          <p:cNvPr id="772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Subclasses and Superclasses (2)</a:t>
            </a:r>
          </a:p>
        </p:txBody>
      </p:sp>
      <p:sp>
        <p:nvSpPr>
          <p:cNvPr id="7721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Each of these subgroupings is a subset of EMPLOYEE entities </a:t>
            </a:r>
          </a:p>
          <a:p>
            <a:r>
              <a:rPr lang="en-US" altLang="en-US" sz="2400" dirty="0"/>
              <a:t>Each is called a subclass of EMPLOYEE </a:t>
            </a:r>
          </a:p>
          <a:p>
            <a:r>
              <a:rPr lang="en-US" altLang="en-US" sz="2400" dirty="0"/>
              <a:t>EMPLOYEE is the superclass for each of these subclasses </a:t>
            </a:r>
          </a:p>
          <a:p>
            <a:r>
              <a:rPr lang="en-US" altLang="en-US" sz="2400" dirty="0"/>
              <a:t>These are called superclass/subclass relationships:</a:t>
            </a:r>
          </a:p>
          <a:p>
            <a:pPr lvl="1"/>
            <a:r>
              <a:rPr lang="en-US" altLang="en-US" sz="2200" dirty="0"/>
              <a:t>EMPLOYEE/SECRETARY</a:t>
            </a:r>
          </a:p>
          <a:p>
            <a:pPr lvl="1"/>
            <a:r>
              <a:rPr lang="en-US" altLang="en-US" sz="2200" dirty="0"/>
              <a:t>EMPLOYEE/TECHNICIAN</a:t>
            </a:r>
          </a:p>
          <a:p>
            <a:pPr lvl="1"/>
            <a:r>
              <a:rPr lang="en-US" altLang="en-US" sz="2200" dirty="0"/>
              <a:t>EMPLOYEE/MANAGER</a:t>
            </a:r>
          </a:p>
          <a:p>
            <a:pPr lvl="1"/>
            <a:r>
              <a:rPr lang="en-US" altLang="en-US" sz="2200" dirty="0"/>
              <a:t>…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4- </a:t>
            </a:r>
            <a:fld id="{EDF54A5E-945B-4CF3-9E29-C757AD3D5973}" type="slidenum">
              <a:rPr lang="en-US" altLang="en-US"/>
              <a:pPr/>
              <a:t>8</a:t>
            </a:fld>
            <a:endParaRPr lang="en-CA" altLang="en-US"/>
          </a:p>
        </p:txBody>
      </p:sp>
      <p:sp>
        <p:nvSpPr>
          <p:cNvPr id="77415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Subclasses and </a:t>
            </a:r>
            <a:r>
              <a:rPr lang="en-US" altLang="en-US" dirty="0" err="1"/>
              <a:t>Superclasses</a:t>
            </a:r>
            <a:r>
              <a:rPr lang="en-US" altLang="en-US" dirty="0"/>
              <a:t> (3)</a:t>
            </a:r>
          </a:p>
        </p:txBody>
      </p:sp>
      <p:sp>
        <p:nvSpPr>
          <p:cNvPr id="774153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>
              <a:buClr>
                <a:srgbClr val="990033"/>
              </a:buClr>
              <a:buSzPct val="60000"/>
            </a:pPr>
            <a:r>
              <a:rPr lang="en-US" altLang="en-US" sz="2200" dirty="0"/>
              <a:t>A member of the superclass can be optionally included as a member of any number of its subclasses</a:t>
            </a:r>
            <a:endParaRPr lang="en-US" altLang="en-US" sz="2400" dirty="0"/>
          </a:p>
          <a:p>
            <a:r>
              <a:rPr lang="en-US" altLang="en-US" sz="2000" dirty="0"/>
              <a:t>Examples:</a:t>
            </a:r>
          </a:p>
          <a:p>
            <a:pPr lvl="1"/>
            <a:r>
              <a:rPr lang="en-US" altLang="en-US" sz="2000" dirty="0"/>
              <a:t>A salaried employee who is also an engineer belongs to the two subclasses:</a:t>
            </a:r>
          </a:p>
          <a:p>
            <a:pPr lvl="2"/>
            <a:r>
              <a:rPr lang="en-US" altLang="en-US" sz="2000" dirty="0"/>
              <a:t>ENGINEER, and</a:t>
            </a:r>
          </a:p>
          <a:p>
            <a:pPr lvl="2"/>
            <a:r>
              <a:rPr lang="en-US" altLang="en-US" sz="2000" dirty="0"/>
              <a:t>SALARIED_EMPLOYEE </a:t>
            </a:r>
          </a:p>
          <a:p>
            <a:pPr lvl="1"/>
            <a:r>
              <a:rPr lang="en-US" altLang="en-US" sz="2000" dirty="0"/>
              <a:t>A salaried employee who is also an engineering manager belongs to the three subclasses:</a:t>
            </a:r>
          </a:p>
          <a:p>
            <a:pPr lvl="2"/>
            <a:r>
              <a:rPr lang="en-US" altLang="en-US" sz="2000" dirty="0"/>
              <a:t>MANAGER,</a:t>
            </a:r>
          </a:p>
          <a:p>
            <a:pPr lvl="2"/>
            <a:r>
              <a:rPr lang="en-US" altLang="en-US" sz="2000" dirty="0"/>
              <a:t>ENGINEER, and</a:t>
            </a:r>
          </a:p>
          <a:p>
            <a:pPr lvl="2"/>
            <a:r>
              <a:rPr lang="en-US" altLang="en-US" sz="2000" dirty="0"/>
              <a:t>SALARIED_EMPLOYEE </a:t>
            </a:r>
          </a:p>
          <a:p>
            <a:r>
              <a:rPr lang="en-US" altLang="en-US" sz="2000" dirty="0"/>
              <a:t>It is not necessary that every entity in a superclass be a member of some subclass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4- </a:t>
            </a:r>
            <a:fld id="{67DAB19E-0FAD-459D-A2E3-1FC4F2C81356}" type="slidenum">
              <a:rPr lang="en-US" altLang="en-US"/>
              <a:pPr/>
              <a:t>9</a:t>
            </a:fld>
            <a:endParaRPr lang="en-CA" altLang="en-US"/>
          </a:p>
        </p:txBody>
      </p:sp>
      <p:sp>
        <p:nvSpPr>
          <p:cNvPr id="6737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Attribute Inheritance in Superclass / Subclass Relationships </a:t>
            </a:r>
          </a:p>
        </p:txBody>
      </p:sp>
      <p:sp>
        <p:nvSpPr>
          <p:cNvPr id="67379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An entity that is member of a subclass </a:t>
            </a:r>
            <a:r>
              <a:rPr lang="en-US" altLang="en-US" i="1" dirty="0"/>
              <a:t>inherits</a:t>
            </a:r>
            <a:r>
              <a:rPr lang="en-US" altLang="en-US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All attributes of the entity as a member of the superclass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All relationships of the entity as a member of the superclass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Example: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In the next slide, SECRETARY (as well as TECHNICIAN and ENGINEER) inherit the attributes Name, SSN, …, from EMPLOYEE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Every SECRETARY entity will have values for the inherited attributes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2004</TotalTime>
  <Words>1868</Words>
  <Application>Microsoft Office PowerPoint</Application>
  <PresentationFormat>Letter Paper (8.5x11 in)</PresentationFormat>
  <Paragraphs>381</Paragraphs>
  <Slides>48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Blends</vt:lpstr>
      <vt:lpstr>PowerPoint Presentation</vt:lpstr>
      <vt:lpstr>PowerPoint Presentation</vt:lpstr>
      <vt:lpstr>Chapter Outline</vt:lpstr>
      <vt:lpstr>Subclasses and Superclasses (1)</vt:lpstr>
      <vt:lpstr>PowerPoint Presentation</vt:lpstr>
      <vt:lpstr>How can you categorize employees at VIT</vt:lpstr>
      <vt:lpstr>Subclasses and Superclasses (2)</vt:lpstr>
      <vt:lpstr>Subclasses and Superclasses (3)</vt:lpstr>
      <vt:lpstr>Attribute Inheritance in Superclass / Subclass Relationships </vt:lpstr>
      <vt:lpstr>Representing Specialization in EER Diagrams</vt:lpstr>
      <vt:lpstr>Specialization (1)</vt:lpstr>
      <vt:lpstr>Specialization (2)</vt:lpstr>
      <vt:lpstr>PowerPoint Presentation</vt:lpstr>
      <vt:lpstr>PowerPoint Presentation</vt:lpstr>
      <vt:lpstr>Generalization</vt:lpstr>
      <vt:lpstr>PowerPoint Presentation</vt:lpstr>
      <vt:lpstr>PowerPoint Presentation</vt:lpstr>
      <vt:lpstr>Generalization and Specialization (1)</vt:lpstr>
      <vt:lpstr>Predicate Defined Specialization</vt:lpstr>
      <vt:lpstr>Attribute-defined and user-defined specialization</vt:lpstr>
      <vt:lpstr>Displaying an attribute-defined specialization in EER diagrams</vt:lpstr>
      <vt:lpstr>Constraints on Specialization and Generalization (3)</vt:lpstr>
      <vt:lpstr>Constraints on Specialization and Generalization (4)</vt:lpstr>
      <vt:lpstr>Disjoint Example</vt:lpstr>
      <vt:lpstr>Overlap Example</vt:lpstr>
      <vt:lpstr>Constraints on Specialization and Generalization (5)</vt:lpstr>
      <vt:lpstr>Example of Total Completeness Constraint </vt:lpstr>
      <vt:lpstr>Example of Partial Completeness Constraint </vt:lpstr>
      <vt:lpstr>Constraints on Specialization and Generalization (6)</vt:lpstr>
      <vt:lpstr>Example of disjoint partial Specialization</vt:lpstr>
      <vt:lpstr>Disjoint Total- Example </vt:lpstr>
      <vt:lpstr>PowerPoint Presentation</vt:lpstr>
      <vt:lpstr>PowerPoint Presentation</vt:lpstr>
      <vt:lpstr>Specialization/Generalization Hierarchies, Lattices &amp; Shared Subclasses (1)</vt:lpstr>
      <vt:lpstr>PowerPoint Presentation</vt:lpstr>
      <vt:lpstr>PowerPoint Presentation</vt:lpstr>
      <vt:lpstr>PowerPoint Presentation</vt:lpstr>
      <vt:lpstr>Categories (UNION TYPES) (1)</vt:lpstr>
      <vt:lpstr>Categories (UNION TYPES) (2)</vt:lpstr>
      <vt:lpstr>Two categories (UNION types): OWNER, REGISTERED_VEHICLE</vt:lpstr>
      <vt:lpstr>EER to Relational MApping</vt:lpstr>
      <vt:lpstr>Scenario 1</vt:lpstr>
      <vt:lpstr>Scenario 2</vt:lpstr>
      <vt:lpstr>Scenario 3</vt:lpstr>
      <vt:lpstr>Scenario 4</vt:lpstr>
      <vt:lpstr>Convert ER to Table </vt:lpstr>
      <vt:lpstr>PowerPoint Presentation</vt:lpstr>
      <vt:lpstr>PowerPoint Presentation</vt:lpstr>
    </vt:vector>
  </TitlesOfParts>
  <Company>©2007 Pearson Addison-Wesley. All rights reserved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subject>Enhanced Entity-Relationship (EER) Modeling</dc:subject>
  <dc:creator>Elmasri/Navathe</dc:creator>
  <cp:lastModifiedBy>Vinay Maddiralla</cp:lastModifiedBy>
  <cp:revision>110</cp:revision>
  <cp:lastPrinted>2001-11-04T00:51:13Z</cp:lastPrinted>
  <dcterms:created xsi:type="dcterms:W3CDTF">2005-02-25T19:46:41Z</dcterms:created>
  <dcterms:modified xsi:type="dcterms:W3CDTF">2022-10-06T07:57:27Z</dcterms:modified>
</cp:coreProperties>
</file>