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4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0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2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29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7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18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1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1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2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4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4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4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3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8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7E4818-226D-4506-8BD7-BB3E55D6E4F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BFD2A-68E5-4198-8349-7AA46E17B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harmendrasingh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1E03-E9BA-0E76-2321-EA29BA982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07419"/>
            <a:ext cx="6815669" cy="1779245"/>
          </a:xfrm>
        </p:spPr>
        <p:txBody>
          <a:bodyPr>
            <a:no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ITA5002 	</a:t>
            </a:r>
            <a:b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Solving with Data Structures and Algorithms 	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 	T 	P 	J 	C 	</a:t>
            </a:r>
            <a:br>
              <a:rPr lang="fr-F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	0 	2 	0 	4 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I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E982-EA95-A345-C374-CB52474A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787" y="3570972"/>
            <a:ext cx="9243461" cy="1779245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Dharmendra Singh Rajput</a:t>
            </a:r>
          </a:p>
          <a:p>
            <a:pPr>
              <a:spcAft>
                <a:spcPts val="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>
              <a:spcAft>
                <a:spcPts val="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8122215650</a:t>
            </a:r>
          </a:p>
          <a:p>
            <a:pPr>
              <a:spcAft>
                <a:spcPts val="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dharmendrasingh@vit.ac.in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Cabin: SJT-710-C</a:t>
            </a:r>
          </a:p>
          <a:p>
            <a:pPr>
              <a:spcAft>
                <a:spcPts val="0"/>
              </a:spcAft>
            </a:pPr>
            <a:endParaRPr lang="en-IN" sz="400" dirty="0"/>
          </a:p>
        </p:txBody>
      </p:sp>
    </p:spTree>
    <p:extLst>
      <p:ext uri="{BB962C8B-B14F-4D97-AF65-F5344CB8AC3E}">
        <p14:creationId xmlns:p14="http://schemas.microsoft.com/office/powerpoint/2010/main" val="262813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8B0C-5C9A-6DD6-4397-D50D97A5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206E-294F-C5C0-4CB7-EDCC86D4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3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B12E-0B52-CB6B-DEC2-18FD0905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8658-4721-70A4-F90B-0C978D0C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Familiarize with basic techniques of algorithm analysis and master the implementation of linked data structures.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Familiarize with several sub-quadratic sorting algorithms.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Familiarize with graph algorithms.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8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FC2B-60DF-3FB9-4B4A-67175460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Expected Course 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0F71-E865-C693-847F-9189F0CC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1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to find the time and space complexities of various algorithms. </a:t>
            </a:r>
          </a:p>
          <a:p>
            <a:pPr algn="just"/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Choose appropriate data structure as applied to specified problem definition. </a:t>
            </a:r>
          </a:p>
          <a:p>
            <a:pPr algn="just"/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Handle operations like searching, insertion, deletion, and traversing mechanisms on various data structures. </a:t>
            </a:r>
          </a:p>
          <a:p>
            <a:pPr algn="just"/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linear and non-linear data structures. </a:t>
            </a:r>
          </a:p>
          <a:p>
            <a:pPr algn="just"/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Solve problems using data structures. </a:t>
            </a:r>
          </a:p>
          <a:p>
            <a:pPr algn="just"/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Apply concepts learned in various domains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08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6FAE-427C-E0A9-8754-7266F82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ADCF-67A0-171C-2E03-1995B5CE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Module:1 Introduction to algorithm analysis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Problem-solving Aspect, Analysis framework, Asymptotic notations, Growth rate of functions, Complexity analysis, mathematical analysis of recursive and non-recursive algorithms. 	</a:t>
            </a:r>
          </a:p>
          <a:p>
            <a:pPr marL="0" indent="0" algn="just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Module:2 Fundamental Data Structures – List, Stacks, and Queues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ADT, Singly-linked lists, Doubly Linked lists, and Circular Linked Lists – Stack ADT, Implementation of Stacks and applications. Queue ADT, Implementation of Queue, and applications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Module:3 Trees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ADT, Binary tree, Search Tree ADT, Tree Traversals, AVL tree, Splay tree 	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97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22C0-3883-0564-F6AE-600936D0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09BF-4BA7-1752-26B2-7C7095B6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586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Module:4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and Searching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Sort, Selection, heap sort and Merge sort. Linear time sorting – bucket and radix sort. Linear search and binary search. 	</a:t>
            </a:r>
          </a:p>
          <a:p>
            <a:pPr marL="0" indent="0" algn="just">
              <a:buNone/>
            </a:pPr>
            <a:r>
              <a:rPr lang="en-US" sz="2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Module:5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algorithms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IN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ADT, Representation of adjacency list and matrix, Graph traversals – Depth First Search and Breadth First Search implementation. Shortest path – weighted graphs – Dijkstra’s algorithm. Minimum spanning tee – Prim’s and Kruskal’s algorithm. 	</a:t>
            </a:r>
          </a:p>
          <a:p>
            <a:pPr marL="0" indent="0" algn="just">
              <a:buNone/>
            </a:pPr>
            <a:r>
              <a:rPr lang="en-IN" sz="2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Module:6</a:t>
            </a:r>
            <a:r>
              <a:rPr lang="en-IN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 Techniques </a:t>
            </a:r>
            <a:r>
              <a:rPr lang="en-IN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IN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 – Simple scheduling algorithms, Huffman code, Divide and Conquer – Running time of divide and conquer technique, Closest point problem and Selection problem. Backtracking technique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77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2045-CF13-2A82-54FF-06E9D43C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01C9-78D5-373C-B18E-A22E3BED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Module:7 Dynamic Programming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Using a table Instead of recursion, Ordering matrix multiplication, Optimal binary search tree, and All Pairs Shortest path. 	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Module:8 Contemporary issues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Expert talk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38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8B25-E78D-AE98-38CD-187F40C3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EAFE-E8F9-0681-AC55-86A0B574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Text Book(s)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Mark Allen Weiss, Data Structure and Algorithm Analysis in C++, 2014, 4th Edition, Pearson Education Limited. 	</a:t>
            </a:r>
          </a:p>
          <a:p>
            <a:pPr marL="0" indent="0" algn="just">
              <a:buNone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Reference Books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Anany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Levitin, Introduction to design and analysis of algorithm, 2012, 3rd Edition, Addison Wesley. </a:t>
            </a:r>
          </a:p>
          <a:p>
            <a:pPr algn="just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Thomas H.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Cormen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C.E.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Leiserson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R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L.Rivest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C. Stein, Introduction to Algorithms, Paper Back, 2010, 3rd Edition, MIT Press.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33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Marks Split up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23744"/>
              </p:ext>
            </p:extLst>
          </p:nvPr>
        </p:nvGraphicFramePr>
        <p:xfrm>
          <a:off x="1295400" y="2557463"/>
          <a:ext cx="9844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Max.</a:t>
                      </a:r>
                      <a:r>
                        <a:rPr lang="en-IN" baseline="0" dirty="0"/>
                        <a:t> 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CAT-I (Schedule as per the academic calendar)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CAT-II (Schedule as per the academic calendar)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</a:t>
                      </a:r>
                      <a:r>
                        <a:rPr lang="en-IN" baseline="0" dirty="0"/>
                        <a:t> Assignment </a:t>
                      </a:r>
                      <a:r>
                        <a:rPr lang="en-IN" b="1" baseline="0" dirty="0">
                          <a:solidFill>
                            <a:srgbClr val="FF0000"/>
                          </a:solidFill>
                        </a:rPr>
                        <a:t>– (20-12-2022)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Online</a:t>
                      </a:r>
                      <a:r>
                        <a:rPr lang="en-IN" baseline="0" dirty="0"/>
                        <a:t> Quiz-I 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(After CAT-I Exam Tentative)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Online</a:t>
                      </a:r>
                      <a:r>
                        <a:rPr lang="en-IN" baseline="0" dirty="0"/>
                        <a:t> Quiz-II-</a:t>
                      </a:r>
                      <a:r>
                        <a:rPr lang="en-IN" b="1" baseline="0" dirty="0">
                          <a:solidFill>
                            <a:srgbClr val="0070C0"/>
                          </a:solidFill>
                        </a:rPr>
                        <a:t> (After CAT-II Exam Tentative)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Final Assessment Test(Schedule as per the academic calendar)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01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Subject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</a:t>
            </a:r>
            <a:r>
              <a:rPr lang="en-US" b="1" dirty="0"/>
              <a:t>around 9% weightage</a:t>
            </a:r>
            <a:r>
              <a:rPr lang="en-US" dirty="0"/>
              <a:t> in the GATE exam.</a:t>
            </a:r>
          </a:p>
          <a:p>
            <a:r>
              <a:rPr lang="en-US" dirty="0"/>
              <a:t>It has </a:t>
            </a:r>
            <a:r>
              <a:rPr lang="en-US" b="1" dirty="0"/>
              <a:t>around 11% weightage</a:t>
            </a:r>
            <a:r>
              <a:rPr lang="en-US" dirty="0"/>
              <a:t> in the UGC-NET exam.</a:t>
            </a:r>
          </a:p>
          <a:p>
            <a:r>
              <a:rPr lang="en-US" dirty="0"/>
              <a:t>Important role in placement.</a:t>
            </a:r>
          </a:p>
          <a:p>
            <a:r>
              <a:rPr lang="en-US" dirty="0"/>
              <a:t>The data structure is a key component of Computer Science and is largely used in the areas of Artificial Intelligence, operating systems, graphics,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41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652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Organic</vt:lpstr>
      <vt:lpstr>Course Code: ITA5002    Problem Solving with Data Structures and Algorithms     L  T  P  J  C   3  0  2  0  4   </vt:lpstr>
      <vt:lpstr>Objectives</vt:lpstr>
      <vt:lpstr>Expected Course Outcome</vt:lpstr>
      <vt:lpstr>Syllabus</vt:lpstr>
      <vt:lpstr>Contd…</vt:lpstr>
      <vt:lpstr>Contd…</vt:lpstr>
      <vt:lpstr>Books</vt:lpstr>
      <vt:lpstr>Marks Split up</vt:lpstr>
      <vt:lpstr>Subject 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Code: ITA5002    Problem Solving with Data Structures and Algorithms     L  T  P  J  C   3  0  2  0  4   </dc:title>
  <dc:creator>dharmendrasingh0210@outlook.com</dc:creator>
  <cp:lastModifiedBy>dharmendrasingh0210@outlook.com</cp:lastModifiedBy>
  <cp:revision>1</cp:revision>
  <dcterms:created xsi:type="dcterms:W3CDTF">2022-09-12T03:54:38Z</dcterms:created>
  <dcterms:modified xsi:type="dcterms:W3CDTF">2022-09-12T04:20:14Z</dcterms:modified>
</cp:coreProperties>
</file>