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20" r:id="rId2"/>
    <p:sldId id="622" r:id="rId3"/>
    <p:sldId id="625" r:id="rId4"/>
    <p:sldId id="626" r:id="rId5"/>
    <p:sldId id="632" r:id="rId6"/>
    <p:sldId id="633" r:id="rId7"/>
    <p:sldId id="634" r:id="rId8"/>
    <p:sldId id="635" r:id="rId9"/>
    <p:sldId id="636" r:id="rId10"/>
    <p:sldId id="637" r:id="rId11"/>
    <p:sldId id="645" r:id="rId12"/>
    <p:sldId id="638" r:id="rId13"/>
    <p:sldId id="639" r:id="rId14"/>
    <p:sldId id="640" r:id="rId15"/>
    <p:sldId id="648" r:id="rId16"/>
    <p:sldId id="641" r:id="rId17"/>
    <p:sldId id="642" r:id="rId18"/>
    <p:sldId id="649" r:id="rId19"/>
    <p:sldId id="647" r:id="rId20"/>
    <p:sldId id="651" r:id="rId21"/>
    <p:sldId id="652" r:id="rId22"/>
    <p:sldId id="653" r:id="rId23"/>
    <p:sldId id="643" r:id="rId24"/>
    <p:sldId id="644" r:id="rId25"/>
    <p:sldId id="658" r:id="rId26"/>
    <p:sldId id="655" r:id="rId27"/>
    <p:sldId id="659" r:id="rId28"/>
    <p:sldId id="661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FFFF66"/>
    <a:srgbClr val="FFFF00"/>
    <a:srgbClr val="00FFFF"/>
    <a:srgbClr val="66FFFF"/>
    <a:srgbClr val="FF99FF"/>
    <a:srgbClr val="FF0000"/>
    <a:srgbClr val="00FF00"/>
    <a:srgbClr val="67CD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780" y="210"/>
      </p:cViewPr>
      <p:guideLst>
        <p:guide orient="horz" pos="891"/>
        <p:guide orient="horz" pos="144"/>
        <p:guide orient="horz" pos="3140"/>
        <p:guide orient="horz" pos="1200"/>
        <p:guide orient="horz" pos="1488"/>
        <p:guide pos="2880"/>
        <p:guide pos="408"/>
        <p:guide pos="5520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88"/>
    </p:cViewPr>
  </p:sorterViewPr>
  <p:notesViewPr>
    <p:cSldViewPr snapToGrid="0">
      <p:cViewPr>
        <p:scale>
          <a:sx n="100" d="100"/>
          <a:sy n="100" d="100"/>
        </p:scale>
        <p:origin x="-864" y="215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ffectLst/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ffectLst/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62738" y="9120188"/>
            <a:ext cx="6524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3749BB-F2E0-4254-BA9C-CF3B5CF2C5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1BC4537-21B0-4BEA-9EAE-F7BFCB8CBD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defTabSz="966788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1C25F7D-03D4-4902-A720-D15C45830C85}" type="slidenum">
              <a:rPr lang="zh-CN" altLang="en-US" sz="1200" b="0">
                <a:latin typeface="Times New Roman" pitchFamily="18" charset="0"/>
                <a:ea typeface="宋体" pitchFamily="2" charset="-122"/>
              </a:rPr>
              <a:pPr eaLnBrk="1" hangingPunct="1">
                <a:defRPr/>
              </a:pPr>
              <a:t>1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742950"/>
            <a:ext cx="4762500" cy="3571875"/>
          </a:xfrm>
          <a:ln/>
          <a:extLst>
            <a:ext uri="{FAA26D3D-D897-4be2-8F04-BA451C77F1D7}"/>
          </a:extLst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03712"/>
          </a:xfrm>
        </p:spPr>
        <p:txBody>
          <a:bodyPr lIns="94820" tIns="47409" rIns="94820" bIns="47409"/>
          <a:lstStyle/>
          <a:p>
            <a:pPr defTabSz="958850" eaLnBrk="1" hangingPunct="1">
              <a:defRPr/>
            </a:pPr>
            <a:endParaRPr lang="zh-CN" altLang="en-US" smtClean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84B01013-34DB-4BAF-9F63-3E40B5A2B07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B7836925-13CC-428C-9AF5-22FE3D5AC72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473F54A3-31BF-4BB3-97C2-CBB613C4FDA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9B5454F9-CC63-42DE-A241-49B861DDC05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D3206A82-B540-491E-B9CC-8DCEE3887A8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EB4C2890-648C-4D2C-85C4-32B844956B3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C6E26455-9BAD-40A6-899B-95547107EF0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E2473091-B208-45A6-BA21-CBE2928D72B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01E8AB45-9E7E-474B-A115-EFFE53EA5B6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6D884F72-62E2-4916-856C-F57EB928D55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6C1677A2-51A4-4C52-BE96-810DF6F8391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8C847F77-4603-45A4-9967-816F0FFEAE1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3EDAB6BB-E0AE-433E-9406-E9140A7BF9F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CAED3BAA-B8A2-4F0F-ABEE-86474A6992E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23B08E61-E141-4103-901D-A9F622C3EC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CED18DCE-4E96-418B-8A2F-B14A261E207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noFill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1E9E8B5E-FFB3-4916-B2E4-4B9674F65717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00025"/>
            <a:ext cx="2097088" cy="2773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00025"/>
            <a:ext cx="6143625" cy="2773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00025"/>
            <a:ext cx="8393113" cy="2773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00025"/>
            <a:ext cx="83931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8388"/>
            <a:ext cx="8388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35775" y="646430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7FE15C1-913C-4AC4-88FB-10BDE52C3E26}" type="slidenum">
              <a:rPr lang="zh-CN" altLang="en-US" sz="12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20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9900" y="1435100"/>
            <a:ext cx="8378825" cy="456247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3600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Distributed and Cloud Computing</a:t>
            </a:r>
            <a:br>
              <a:rPr lang="en-US" altLang="zh-CN" sz="3600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4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K. Hwang, G. Fox and J. </a:t>
            </a:r>
            <a:r>
              <a:rPr lang="en-US" altLang="zh-CN" sz="2400" dirty="0" err="1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Dongarra</a:t>
            </a:r>
            <a:r>
              <a:rPr lang="en-US" altLang="zh-CN" sz="24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3200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Chapter 3: Virtual Machines and Virtualization </a:t>
            </a:r>
            <a:br>
              <a:rPr lang="en-US" altLang="zh-CN" sz="28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          of Clusters and datacenters</a:t>
            </a:r>
            <a:br>
              <a:rPr lang="en-US" altLang="zh-CN" sz="2800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2000" dirty="0" smtClean="0">
                <a:solidFill>
                  <a:srgbClr val="00FF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000" dirty="0" smtClean="0">
                <a:solidFill>
                  <a:srgbClr val="00FF00"/>
                </a:solidFill>
                <a:ea typeface="宋体" pitchFamily="2" charset="-122"/>
                <a:cs typeface="Times New Roman" pitchFamily="18" charset="0"/>
              </a:rPr>
              <a:t>Adapted from </a:t>
            </a: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Kai Hwang</a:t>
            </a:r>
            <a:br>
              <a:rPr lang="en-US" altLang="zh-CN" sz="18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University of Southern California</a:t>
            </a:r>
            <a:br>
              <a:rPr lang="en-US" altLang="zh-CN" sz="18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March 30,  2012</a:t>
            </a:r>
            <a:r>
              <a:rPr lang="en-US" altLang="zh-CN" sz="1800" dirty="0" smtClean="0">
                <a:solidFill>
                  <a:srgbClr val="66FFFF"/>
                </a:solidFill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1800" dirty="0" smtClean="0">
                <a:solidFill>
                  <a:srgbClr val="66FFFF"/>
                </a:solidFill>
                <a:ea typeface="宋体" pitchFamily="2" charset="-122"/>
                <a:cs typeface="Times New Roman" pitchFamily="18" charset="0"/>
              </a:rPr>
            </a:br>
            <a:endParaRPr lang="en-US" altLang="zh-CN" sz="1800" dirty="0" smtClean="0">
              <a:solidFill>
                <a:srgbClr val="66FF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33388" y="168275"/>
            <a:ext cx="8239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rgbClr val="FFFF00"/>
                </a:solidFill>
              </a:rPr>
              <a:t>Virtualization for Linux and Windows NT Platforms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387475"/>
            <a:ext cx="5802312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2346325"/>
            <a:ext cx="8567737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3" y="447675"/>
            <a:ext cx="8477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9413" y="485775"/>
            <a:ext cx="8372475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563" indent="-55563">
              <a:lnSpc>
                <a:spcPct val="150000"/>
              </a:lnSpc>
              <a:spcBef>
                <a:spcPct val="50000"/>
              </a:spcBef>
            </a:pPr>
            <a:r>
              <a:rPr lang="en-US" sz="2800" b="0">
                <a:solidFill>
                  <a:srgbClr val="FFFF00"/>
                </a:solidFill>
              </a:rPr>
              <a:t>Advantages of OS Extension for Virtualization </a:t>
            </a:r>
          </a:p>
          <a:p>
            <a:pPr marL="55563" indent="-55563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b="0"/>
              <a:t>  VMs at OS level has minimum startup/shutdown costs</a:t>
            </a:r>
          </a:p>
          <a:p>
            <a:pPr marL="55563" indent="-55563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b="0"/>
              <a:t>  OS-level VM can easily synchronize with its  </a:t>
            </a:r>
            <a:br>
              <a:rPr lang="en-US" sz="2400" b="0"/>
            </a:br>
            <a:r>
              <a:rPr lang="en-US" sz="2400" b="0"/>
              <a:t>     environment </a:t>
            </a:r>
          </a:p>
          <a:p>
            <a:pPr marL="55563" indent="-55563">
              <a:lnSpc>
                <a:spcPct val="150000"/>
              </a:lnSpc>
              <a:spcBef>
                <a:spcPct val="50000"/>
              </a:spcBef>
            </a:pPr>
            <a:r>
              <a:rPr lang="en-US" sz="2800" b="0">
                <a:solidFill>
                  <a:srgbClr val="FFFF00"/>
                </a:solidFill>
              </a:rPr>
              <a:t>Disadvantage of OS Extension for Virtualization </a:t>
            </a:r>
            <a:r>
              <a:rPr lang="en-US" sz="2000" b="0"/>
              <a:t>          </a:t>
            </a:r>
            <a:r>
              <a:rPr lang="en-US" sz="2400" b="0"/>
              <a:t>All VMs  in the same OS container must have the same or similar guest OS, which restrict application flexibility of different VMs on the same physical machine.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8264525" cy="58785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0" i="1" dirty="0">
                <a:solidFill>
                  <a:srgbClr val="FFFF00"/>
                </a:solidFill>
              </a:rPr>
              <a:t>Library Support level:</a:t>
            </a:r>
            <a:r>
              <a:rPr lang="en-US" b="0" dirty="0"/>
              <a:t> 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sz="24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It creates execution environments for running alien programs on a platform rather than creating VM to run the entire operating system.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It is done by API call interception and remapping.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Typical systems: </a:t>
            </a:r>
            <a:r>
              <a:rPr lang="en-US" sz="2400" b="0" dirty="0">
                <a:solidFill>
                  <a:srgbClr val="00FFFF"/>
                </a:solidFill>
              </a:rPr>
              <a:t>Wine, </a:t>
            </a:r>
            <a:r>
              <a:rPr lang="en-US" sz="2400" b="0" dirty="0" smtClean="0">
                <a:solidFill>
                  <a:srgbClr val="00FFFF"/>
                </a:solidFill>
              </a:rPr>
              <a:t>WABI, </a:t>
            </a:r>
            <a:r>
              <a:rPr lang="en-US" sz="2400" b="0" dirty="0" err="1">
                <a:solidFill>
                  <a:srgbClr val="00FFFF"/>
                </a:solidFill>
              </a:rPr>
              <a:t>LxRun</a:t>
            </a:r>
            <a:r>
              <a:rPr lang="en-US" sz="2400" b="0" dirty="0">
                <a:solidFill>
                  <a:srgbClr val="00FFFF"/>
                </a:solidFill>
              </a:rPr>
              <a:t> , </a:t>
            </a:r>
            <a:r>
              <a:rPr lang="en-US" sz="2400" b="0" dirty="0" err="1">
                <a:solidFill>
                  <a:srgbClr val="00FFFF"/>
                </a:solidFill>
              </a:rPr>
              <a:t>VisualMainWin</a:t>
            </a:r>
            <a:endParaRPr lang="en-US" sz="2400" b="0" dirty="0">
              <a:solidFill>
                <a:srgbClr val="00FFFF"/>
              </a:solidFill>
            </a:endParaRPr>
          </a:p>
          <a:p>
            <a:pPr>
              <a:defRPr/>
            </a:pPr>
            <a:endParaRPr lang="en-US" sz="2400" b="0" dirty="0">
              <a:solidFill>
                <a:srgbClr val="00FFFF"/>
              </a:solidFill>
            </a:endParaRPr>
          </a:p>
          <a:p>
            <a:pPr>
              <a:defRPr/>
            </a:pPr>
            <a:r>
              <a:rPr lang="en-US" sz="2400" b="0" dirty="0">
                <a:solidFill>
                  <a:srgbClr val="00FFFF"/>
                </a:solidFill>
              </a:rPr>
              <a:t>Advantage:</a:t>
            </a:r>
            <a:r>
              <a:rPr lang="en-US" sz="2400" b="0" dirty="0"/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It has very low implementation effort</a:t>
            </a:r>
          </a:p>
          <a:p>
            <a:pPr>
              <a:defRPr/>
            </a:pPr>
            <a:endParaRPr lang="en-US" sz="2400" b="0" dirty="0"/>
          </a:p>
          <a:p>
            <a:pPr>
              <a:defRPr/>
            </a:pPr>
            <a:r>
              <a:rPr lang="en-US" sz="2400" b="0" dirty="0">
                <a:solidFill>
                  <a:srgbClr val="00FFFF"/>
                </a:solidFill>
              </a:rPr>
              <a:t>Shortcoming &amp; limitation:</a:t>
            </a:r>
            <a:r>
              <a:rPr lang="en-US" sz="2400" b="0" dirty="0"/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poor application flexibility and isolation</a:t>
            </a:r>
          </a:p>
          <a:p>
            <a:pPr>
              <a:defRPr/>
            </a:pPr>
            <a:endParaRPr lang="en-US" sz="2400" b="0" i="1" dirty="0"/>
          </a:p>
          <a:p>
            <a:pPr>
              <a:defRPr/>
            </a:pPr>
            <a:endParaRPr lang="en-US" sz="2400" b="0" i="1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77825" y="669925"/>
            <a:ext cx="8501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>
                <a:solidFill>
                  <a:srgbClr val="FFFF00"/>
                </a:solidFill>
              </a:rPr>
              <a:t>Virtualization with Middleware/Library Support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520825"/>
            <a:ext cx="8478838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08000" y="506413"/>
            <a:ext cx="8415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FF00"/>
                </a:solidFill>
                <a:ea typeface="宋体" pitchFamily="2" charset="-122"/>
              </a:rPr>
              <a:t>The vCUBE for Virtualization of GPGPU</a:t>
            </a:r>
            <a:endParaRPr lang="en-US" b="0">
              <a:solidFill>
                <a:srgbClr val="FFFF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1312863"/>
            <a:ext cx="84613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554038" y="174625"/>
            <a:ext cx="8264525" cy="6124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0" i="1" dirty="0">
                <a:solidFill>
                  <a:srgbClr val="FFFF00"/>
                </a:solidFill>
              </a:rPr>
              <a:t>User-Application level:</a:t>
            </a:r>
            <a:r>
              <a:rPr lang="en-US" b="0" dirty="0">
                <a:solidFill>
                  <a:srgbClr val="FFFF00"/>
                </a:solidFill>
              </a:rPr>
              <a:t> </a:t>
            </a:r>
          </a:p>
          <a:p>
            <a:pPr>
              <a:defRPr/>
            </a:pPr>
            <a:endParaRPr lang="en-US" sz="2400" b="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24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It</a:t>
            </a: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virtualizes an application as a virtual machine.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This layer sits as an application program on top of an operating system and exports an abstraction of a VM that can run programs written and compiled to a particular abstract machine definition.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Typical systems: </a:t>
            </a:r>
            <a:r>
              <a:rPr lang="en-US" sz="2400" b="0" dirty="0">
                <a:solidFill>
                  <a:srgbClr val="00FFFF"/>
                </a:solidFill>
              </a:rPr>
              <a:t>JVM ,  NET CLI ,  </a:t>
            </a:r>
            <a:r>
              <a:rPr lang="en-US" sz="2400" b="0" dirty="0" err="1">
                <a:solidFill>
                  <a:srgbClr val="00FFFF"/>
                </a:solidFill>
              </a:rPr>
              <a:t>Panot</a:t>
            </a:r>
            <a:endParaRPr lang="en-US" sz="2400" b="0" dirty="0">
              <a:solidFill>
                <a:srgbClr val="00FFFF"/>
              </a:solidFill>
            </a:endParaRPr>
          </a:p>
          <a:p>
            <a:pPr>
              <a:defRPr/>
            </a:pPr>
            <a:endParaRPr lang="en-US" sz="2400" b="0" dirty="0">
              <a:solidFill>
                <a:srgbClr val="00FFFF"/>
              </a:solidFill>
            </a:endParaRPr>
          </a:p>
          <a:p>
            <a:pPr>
              <a:defRPr/>
            </a:pPr>
            <a:r>
              <a:rPr lang="en-US" sz="2400" b="0" dirty="0">
                <a:solidFill>
                  <a:srgbClr val="00FFFF"/>
                </a:solidFill>
              </a:rPr>
              <a:t>Advantage:</a:t>
            </a:r>
            <a:r>
              <a:rPr lang="en-US" sz="2400" b="0" dirty="0"/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has the best application isolation</a:t>
            </a:r>
          </a:p>
          <a:p>
            <a:pPr>
              <a:defRPr/>
            </a:pPr>
            <a:endParaRPr lang="en-US" sz="2400" b="0" dirty="0"/>
          </a:p>
          <a:p>
            <a:pPr>
              <a:defRPr/>
            </a:pPr>
            <a:r>
              <a:rPr lang="en-US" sz="2400" b="0" dirty="0">
                <a:solidFill>
                  <a:srgbClr val="00FFFF"/>
                </a:solidFill>
              </a:rPr>
              <a:t>Shortcoming &amp; limitation:</a:t>
            </a:r>
            <a:r>
              <a:rPr lang="en-US" sz="2400" b="0" dirty="0"/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0" dirty="0"/>
              <a:t>low performance, low application flexibility and high implementation complexity.</a:t>
            </a:r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l="1907" r="1891"/>
          <a:stretch>
            <a:fillRect/>
          </a:stretch>
        </p:blipFill>
        <p:spPr bwMode="auto">
          <a:xfrm>
            <a:off x="392113" y="1287463"/>
            <a:ext cx="83058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2460625" y="5016500"/>
            <a:ext cx="3898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More Xs mean higher merit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38138" y="319088"/>
            <a:ext cx="8805862" cy="59642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0" i="1" dirty="0">
                <a:solidFill>
                  <a:srgbClr val="FFFF00"/>
                </a:solidFill>
              </a:rPr>
              <a:t>Hypervisor</a:t>
            </a:r>
            <a:endParaRPr lang="en-US" sz="3600" b="0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 hypervisor is a hardware virtualization technique allowing multiple operating systems, called guests to run on a host machine. This is also called the Virtual Machine Monitor (VMM</a:t>
            </a:r>
            <a:r>
              <a:rPr lang="en-US" sz="2000" b="0" dirty="0"/>
              <a:t>).</a:t>
            </a:r>
          </a:p>
          <a:p>
            <a:pPr>
              <a:lnSpc>
                <a:spcPct val="120000"/>
              </a:lnSpc>
              <a:defRPr/>
            </a:pPr>
            <a:endParaRPr lang="en-US" sz="2000" b="0" dirty="0"/>
          </a:p>
          <a:p>
            <a:pPr>
              <a:lnSpc>
                <a:spcPct val="120000"/>
              </a:lnSpc>
              <a:defRPr/>
            </a:pPr>
            <a:r>
              <a:rPr lang="en-US" sz="2400" b="0" dirty="0"/>
              <a:t>Type 1: </a:t>
            </a:r>
            <a:r>
              <a:rPr lang="en-US" sz="2400" b="0" dirty="0">
                <a:solidFill>
                  <a:srgbClr val="66FFFF"/>
                </a:solidFill>
              </a:rPr>
              <a:t>bare metal hypervisor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sits on the bare metal computer hardware like the CPU, memory, etc.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All guest operating systems are a layer above the hypervisor.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The original CP/CMS hypervisor developed by IBM was of this kind. </a:t>
            </a:r>
          </a:p>
          <a:p>
            <a:pPr>
              <a:lnSpc>
                <a:spcPct val="120000"/>
              </a:lnSpc>
              <a:defRPr/>
            </a:pPr>
            <a:endParaRPr lang="en-US" sz="2000" b="0" dirty="0"/>
          </a:p>
          <a:p>
            <a:pPr>
              <a:lnSpc>
                <a:spcPct val="120000"/>
              </a:lnSpc>
              <a:defRPr/>
            </a:pPr>
            <a:r>
              <a:rPr lang="en-US" sz="2400" b="0" dirty="0"/>
              <a:t>Type 2: </a:t>
            </a:r>
            <a:r>
              <a:rPr lang="en-US" sz="2400" b="0" dirty="0">
                <a:solidFill>
                  <a:srgbClr val="66FFFF"/>
                </a:solidFill>
              </a:rPr>
              <a:t>hosted hypervisor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Run over a host operating system.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Hypervisor is the second layer over the hardware.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Guest operating systems run a layer over the hypervisor. 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000" b="0" dirty="0"/>
              <a:t>The OS is usually unaware of the virtualization </a:t>
            </a:r>
            <a:endParaRPr lang="en-US" sz="2000" b="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t="7271"/>
          <a:stretch>
            <a:fillRect/>
          </a:stretch>
        </p:blipFill>
        <p:spPr bwMode="auto">
          <a:xfrm>
            <a:off x="263525" y="1658938"/>
            <a:ext cx="8567738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22263" y="60642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Major VMM and Hypervisor Providers 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11213" y="234950"/>
            <a:ext cx="7804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FFFF00"/>
                </a:solidFill>
              </a:rPr>
              <a:t>Difference between Traditional Computer and Virtual machines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708650" y="6099175"/>
            <a:ext cx="2230438" cy="2746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66FFFF"/>
                </a:solidFill>
              </a:rPr>
              <a:t>(Courtesy of VMWare, 2008)</a:t>
            </a:r>
          </a:p>
        </p:txBody>
      </p:sp>
      <p:pic>
        <p:nvPicPr>
          <p:cNvPr id="5125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" y="1831975"/>
            <a:ext cx="7951788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03313" y="431800"/>
            <a:ext cx="7240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0">
                <a:solidFill>
                  <a:srgbClr val="FFFF00"/>
                </a:solidFill>
              </a:rPr>
              <a:t>The XEN Architecture </a:t>
            </a:r>
            <a:r>
              <a:rPr lang="en-US" sz="4400" b="0">
                <a:solidFill>
                  <a:srgbClr val="00FFFF"/>
                </a:solidFill>
              </a:rPr>
              <a:t>(1)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1836738"/>
            <a:ext cx="8588375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96963" y="627063"/>
            <a:ext cx="7240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0">
                <a:solidFill>
                  <a:srgbClr val="FFFF00"/>
                </a:solidFill>
              </a:rPr>
              <a:t>The XEN Architecture </a:t>
            </a:r>
            <a:r>
              <a:rPr lang="en-US" sz="4400" b="0">
                <a:solidFill>
                  <a:srgbClr val="00FFFF"/>
                </a:solidFill>
              </a:rPr>
              <a:t>(2)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1456" t="7455" b="46194"/>
          <a:stretch>
            <a:fillRect/>
          </a:stretch>
        </p:blipFill>
        <p:spPr bwMode="auto">
          <a:xfrm>
            <a:off x="403225" y="1881188"/>
            <a:ext cx="836612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8825" y="155575"/>
            <a:ext cx="7240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0">
                <a:solidFill>
                  <a:srgbClr val="FFFF00"/>
                </a:solidFill>
              </a:rPr>
              <a:t>The XEN Architecture </a:t>
            </a:r>
            <a:r>
              <a:rPr lang="en-US" sz="4400" b="0">
                <a:solidFill>
                  <a:srgbClr val="00FFFF"/>
                </a:solidFill>
              </a:rPr>
              <a:t>(3)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/>
          <a:srcRect l="1456" t="53806" b="592"/>
          <a:stretch>
            <a:fillRect/>
          </a:stretch>
        </p:blipFill>
        <p:spPr bwMode="auto">
          <a:xfrm>
            <a:off x="463550" y="1368425"/>
            <a:ext cx="8385175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/>
          <a:srcRect t="53166" b="-4604"/>
          <a:stretch>
            <a:fillRect/>
          </a:stretch>
        </p:blipFill>
        <p:spPr bwMode="auto">
          <a:xfrm>
            <a:off x="463550" y="4027488"/>
            <a:ext cx="83851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296863" y="842963"/>
            <a:ext cx="8399462" cy="57118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FFFF"/>
                </a:solidFill>
              </a:rPr>
              <a:t>Full virtualization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b="0" dirty="0"/>
              <a:t>D</a:t>
            </a:r>
            <a:r>
              <a:rPr lang="en-US" sz="2000" b="0" dirty="0"/>
              <a:t>oes not need to modify guest OS, and critical instructions are emulated by software through the use of binary translation.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VMware Workstation applies full virtualization, which uses binary translation to automatically modify x86 software on-the-fly to replace critical instructions.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Advantage</a:t>
            </a:r>
            <a:r>
              <a:rPr lang="en-US" sz="2000" b="0" dirty="0"/>
              <a:t>: no need to modify OS.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Disadvantage:</a:t>
            </a:r>
            <a:r>
              <a:rPr lang="en-US" sz="2000" b="0" dirty="0"/>
              <a:t>  binary translation slows down the performance.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FFFF"/>
                </a:solidFill>
              </a:rPr>
              <a:t>Para virtualization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Reduces the overhead, but cost of maintaining a </a:t>
            </a:r>
            <a:r>
              <a:rPr lang="en-US" sz="2000" b="0" dirty="0" err="1"/>
              <a:t>paravirtualized</a:t>
            </a:r>
            <a:r>
              <a:rPr lang="en-US" sz="2000" b="0" dirty="0"/>
              <a:t> OS is high.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The improvement depends on the workload.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Para virtualization must modify guest OS, non-</a:t>
            </a:r>
            <a:r>
              <a:rPr lang="en-US" sz="2000" b="0" dirty="0" err="1"/>
              <a:t>virtualizable</a:t>
            </a:r>
            <a:r>
              <a:rPr lang="en-US" sz="2000" b="0" dirty="0"/>
              <a:t> instructions are replaced by </a:t>
            </a:r>
            <a:r>
              <a:rPr lang="en-US" sz="2000" b="0" dirty="0" err="1"/>
              <a:t>hypercalls</a:t>
            </a:r>
            <a:r>
              <a:rPr lang="en-US" sz="2000" b="0" dirty="0"/>
              <a:t> that communicate directly with the hypervisor or VMM.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i="1" dirty="0"/>
              <a:t>Para virtualization is supported by </a:t>
            </a:r>
            <a:r>
              <a:rPr lang="en-US" sz="2000" b="0" i="1" dirty="0" err="1"/>
              <a:t>Xen</a:t>
            </a:r>
            <a:r>
              <a:rPr lang="en-US" sz="2000" b="0" i="1" dirty="0"/>
              <a:t>, Denali and VMwa</a:t>
            </a:r>
            <a:r>
              <a:rPr lang="en-US" sz="2000" b="0" dirty="0"/>
              <a:t>re ESX.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603250" y="293688"/>
            <a:ext cx="8283575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solidFill>
                  <a:srgbClr val="FFFF00"/>
                </a:solidFill>
              </a:rPr>
              <a:t>Full Virtualization vs. Para-Virtualization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r="5367"/>
          <a:stretch>
            <a:fillRect/>
          </a:stretch>
        </p:blipFill>
        <p:spPr bwMode="auto">
          <a:xfrm>
            <a:off x="238125" y="1219200"/>
            <a:ext cx="8458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9350" y="147638"/>
            <a:ext cx="6635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>
                <a:solidFill>
                  <a:srgbClr val="FFFF00"/>
                </a:solidFill>
              </a:rPr>
              <a:t>Full Virtualization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2575" y="804863"/>
            <a:ext cx="247173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b="0">
                <a:solidFill>
                  <a:srgbClr val="FFFF00"/>
                </a:solidFill>
              </a:rPr>
              <a:t>Binary Translation of Guest OS Requests using a VMM: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2913" y="701675"/>
            <a:ext cx="56165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63513" y="290513"/>
            <a:ext cx="837088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Para- Virtualization with Compiler Support.</a:t>
            </a: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KVM builds offers kernel-based VM on the Linux</a:t>
            </a:r>
            <a:br>
              <a:rPr lang="en-US" sz="2400" b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platform, based on </a:t>
            </a:r>
            <a:r>
              <a:rPr lang="en-US" sz="2400" b="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</a:t>
            </a:r>
            <a:r>
              <a:rPr lang="en-US" sz="2400" b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-virtualization</a:t>
            </a:r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088" y="1260475"/>
            <a:ext cx="62230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63" y="709613"/>
            <a:ext cx="664845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288" y="493713"/>
            <a:ext cx="8550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rgbClr val="FFFF00"/>
                </a:solidFill>
              </a:rPr>
              <a:t>VMWare ESX Server for Para-Virtualization</a:t>
            </a: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1338263"/>
            <a:ext cx="77247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271463"/>
            <a:ext cx="7972425" cy="914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r>
              <a:rPr lang="en-US" altLang="zh-CN" sz="2800" b="0" smtClean="0">
                <a:solidFill>
                  <a:srgbClr val="FFFF00"/>
                </a:solidFill>
                <a:effectLst/>
                <a:ea typeface="宋体" pitchFamily="2" charset="-122"/>
              </a:rPr>
              <a:t>Virtual Machine, Guest Operating System,</a:t>
            </a:r>
            <a:br>
              <a:rPr lang="en-US" altLang="zh-CN" sz="2800" b="0" smtClean="0">
                <a:solidFill>
                  <a:srgbClr val="FFFF00"/>
                </a:solidFill>
                <a:effectLst/>
                <a:ea typeface="宋体" pitchFamily="2" charset="-122"/>
              </a:rPr>
            </a:br>
            <a:r>
              <a:rPr lang="en-US" altLang="zh-CN" sz="2800" b="0" smtClean="0">
                <a:solidFill>
                  <a:srgbClr val="FFFF00"/>
                </a:solidFill>
                <a:effectLst/>
                <a:ea typeface="宋体" pitchFamily="2" charset="-122"/>
              </a:rPr>
              <a:t>and  VMM (Virtual Machine Monitor)</a:t>
            </a:r>
            <a:r>
              <a:rPr lang="en-US" altLang="zh-CN" sz="3200" b="0" smtClean="0">
                <a:effectLst/>
                <a:ea typeface="宋体" pitchFamily="2" charset="-122"/>
              </a:rPr>
              <a:t> </a:t>
            </a:r>
            <a:r>
              <a:rPr lang="en-US" altLang="zh-CN" sz="3200" b="0" smtClean="0">
                <a:solidFill>
                  <a:srgbClr val="FFFF00"/>
                </a:solidFill>
                <a:effectLst/>
                <a:ea typeface="宋体" pitchFamily="2" charset="-122"/>
              </a:rPr>
              <a:t>: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t="17438"/>
          <a:stretch>
            <a:fillRect/>
          </a:stretch>
        </p:blipFill>
        <p:spPr>
          <a:xfrm>
            <a:off x="903288" y="1462088"/>
            <a:ext cx="7231062" cy="27082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5138" y="4487863"/>
            <a:ext cx="845978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b="0" dirty="0" smtClean="0">
                <a:solidFill>
                  <a:srgbClr val="00FF00"/>
                </a:solidFill>
              </a:rPr>
              <a:t>The Virtualization layer is the middleware between the underlying hardware and virtual machines represented in the system, also known as </a:t>
            </a:r>
            <a:r>
              <a:rPr lang="en-US" sz="2400" b="0" i="1" dirty="0" smtClean="0"/>
              <a:t>virtual machine monitor</a:t>
            </a:r>
            <a:r>
              <a:rPr lang="en-US" sz="2400" b="0" dirty="0" smtClean="0">
                <a:solidFill>
                  <a:srgbClr val="00FF00"/>
                </a:solidFill>
              </a:rPr>
              <a:t> (VMM) or </a:t>
            </a:r>
            <a:r>
              <a:rPr lang="en-US" sz="2400" b="0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hypervisor</a:t>
            </a:r>
            <a:r>
              <a:rPr lang="en-US" sz="2400" b="0" dirty="0" smtClean="0">
                <a:solidFill>
                  <a:srgbClr val="00FF00"/>
                </a:solidFill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757238" y="523875"/>
            <a:ext cx="7378700" cy="5256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pic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921375" y="5903913"/>
            <a:ext cx="2230438" cy="274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66FFFF"/>
                </a:solidFill>
              </a:rPr>
              <a:t>(Courtesy of VMWare, 2008)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1203325"/>
            <a:ext cx="4973637" cy="50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868363"/>
          </a:xfrm>
        </p:spPr>
        <p:txBody>
          <a:bodyPr/>
          <a:lstStyle/>
          <a:p>
            <a:pPr algn="ctr">
              <a:defRPr/>
            </a:pPr>
            <a:r>
              <a:rPr lang="en-US" sz="2800" b="0" dirty="0" smtClean="0">
                <a:effectLst/>
              </a:rPr>
              <a:t>Virtualization Ranging from Hardware to Applications in Five Abstraction Levels</a:t>
            </a:r>
            <a:endParaRPr lang="en-US" sz="2800" b="0" dirty="0">
              <a:effectLst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54013" y="160338"/>
            <a:ext cx="8361362" cy="6211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b="0" i="1" dirty="0">
                <a:solidFill>
                  <a:srgbClr val="FFFF00"/>
                </a:solidFill>
              </a:rPr>
              <a:t>Virtualization at ISA (Instruction Set Architecture) level:</a:t>
            </a:r>
          </a:p>
          <a:p>
            <a:pPr>
              <a:lnSpc>
                <a:spcPct val="140000"/>
              </a:lnSpc>
              <a:defRPr/>
            </a:pP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Emulating a given ISA by the ISA of the host machine. </a:t>
            </a:r>
          </a:p>
          <a:p>
            <a:pPr marL="342900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 err="1"/>
              <a:t>e.g</a:t>
            </a:r>
            <a:r>
              <a:rPr lang="en-US" sz="2000" b="0" dirty="0"/>
              <a:t>, MIPS binary code can run on an x-86-based host machine with the help of ISA emulation. </a:t>
            </a: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Typical systems: </a:t>
            </a:r>
            <a:r>
              <a:rPr lang="en-US" sz="2000" b="0" dirty="0" err="1"/>
              <a:t>Bochs</a:t>
            </a:r>
            <a:r>
              <a:rPr lang="en-US" sz="2000" b="0" dirty="0"/>
              <a:t>, Crusoe, </a:t>
            </a:r>
            <a:r>
              <a:rPr lang="en-US" sz="2000" b="0" dirty="0" err="1"/>
              <a:t>Quemu</a:t>
            </a:r>
            <a:r>
              <a:rPr lang="en-US" sz="2000" b="0" dirty="0"/>
              <a:t>, BIRD, Dynamo</a:t>
            </a:r>
          </a:p>
          <a:p>
            <a:pPr>
              <a:lnSpc>
                <a:spcPct val="140000"/>
              </a:lnSpc>
              <a:defRPr/>
            </a:pPr>
            <a:r>
              <a:rPr lang="en-US" sz="2000" b="0" dirty="0">
                <a:solidFill>
                  <a:srgbClr val="00FFFF"/>
                </a:solidFill>
              </a:rPr>
              <a:t>Advantage:</a:t>
            </a:r>
            <a:r>
              <a:rPr lang="en-US" sz="2000" b="0" dirty="0"/>
              <a:t>  </a:t>
            </a: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It can run a large amount of legacy binary codes written for various processors on any given new hardware host machines</a:t>
            </a: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best application flexibility</a:t>
            </a:r>
          </a:p>
          <a:p>
            <a:pPr>
              <a:lnSpc>
                <a:spcPct val="140000"/>
              </a:lnSpc>
              <a:defRPr/>
            </a:pPr>
            <a:r>
              <a:rPr lang="en-US" sz="2000" b="0" dirty="0">
                <a:solidFill>
                  <a:srgbClr val="00FFFF"/>
                </a:solidFill>
              </a:rPr>
              <a:t>Shortcoming &amp; limitation:</a:t>
            </a:r>
            <a:r>
              <a:rPr lang="en-US" sz="2000" b="0" dirty="0"/>
              <a:t>  </a:t>
            </a: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One source instruction may require tens or hundreds of native target instructions to perform its function, which is relatively slow. </a:t>
            </a:r>
          </a:p>
          <a:p>
            <a:pPr marL="800100" lvl="1" indent="-34290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V-ISA requires adding a processor-specific software translation layer in the complier.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30188" y="550863"/>
            <a:ext cx="8728075" cy="5705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sz="2800" b="0" i="1" dirty="0">
                <a:solidFill>
                  <a:srgbClr val="FFFF00"/>
                </a:solidFill>
              </a:rPr>
              <a:t>Virtualization at Hardware Abstraction level:</a:t>
            </a:r>
            <a:r>
              <a:rPr lang="en-US" sz="2800" b="0" dirty="0">
                <a:solidFill>
                  <a:srgbClr val="FFFF00"/>
                </a:solidFill>
              </a:rPr>
              <a:t> </a:t>
            </a:r>
            <a:br>
              <a:rPr lang="en-US" sz="2800" b="0" dirty="0">
                <a:solidFill>
                  <a:srgbClr val="FFFF00"/>
                </a:solidFill>
              </a:rPr>
            </a:b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Virtualization is performed right on top of the hardware. 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It generates virtual hardware environments for VMs, and manages the underlying hardware through virtualization. 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Typical systems: VMware, Virtual PC, Denali, </a:t>
            </a:r>
            <a:r>
              <a:rPr lang="en-US" sz="2000" b="0" dirty="0" err="1"/>
              <a:t>Xen</a:t>
            </a:r>
            <a:endParaRPr lang="en-US" sz="2000" b="0" dirty="0"/>
          </a:p>
          <a:p>
            <a:pPr>
              <a:lnSpc>
                <a:spcPct val="160000"/>
              </a:lnSpc>
              <a:defRPr/>
            </a:pPr>
            <a:endParaRPr lang="en-US" sz="2000" b="0" dirty="0"/>
          </a:p>
          <a:p>
            <a:pPr>
              <a:lnSpc>
                <a:spcPct val="160000"/>
              </a:lnSpc>
              <a:defRPr/>
            </a:pPr>
            <a:r>
              <a:rPr lang="en-US" sz="2000" b="0" dirty="0">
                <a:solidFill>
                  <a:srgbClr val="66FFFF"/>
                </a:solidFill>
              </a:rPr>
              <a:t>Advantage: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Has higher performance and good application isolation</a:t>
            </a:r>
          </a:p>
          <a:p>
            <a:pPr>
              <a:lnSpc>
                <a:spcPct val="160000"/>
              </a:lnSpc>
              <a:defRPr/>
            </a:pPr>
            <a:r>
              <a:rPr lang="en-US" sz="2000" b="0" dirty="0">
                <a:solidFill>
                  <a:srgbClr val="66FFFF"/>
                </a:solidFill>
              </a:rPr>
              <a:t>Shortcoming &amp; limitation: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Very expensive to implement (complexity)</a:t>
            </a:r>
          </a:p>
          <a:p>
            <a:pPr>
              <a:lnSpc>
                <a:spcPct val="160000"/>
              </a:lnSpc>
              <a:defRPr/>
            </a:pPr>
            <a:endParaRPr lang="en-US" sz="2000" b="0" i="1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311150" y="454025"/>
            <a:ext cx="8621713" cy="5645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b="0" i="1" dirty="0">
                <a:solidFill>
                  <a:srgbClr val="FFFF00"/>
                </a:solidFill>
              </a:rPr>
              <a:t>Virtualization at Operating System (OS) level:</a:t>
            </a:r>
            <a:r>
              <a:rPr lang="en-US" sz="2800" b="0" dirty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2000" b="0" i="1" dirty="0"/>
              <a:t>    </a:t>
            </a:r>
          </a:p>
          <a:p>
            <a:pPr>
              <a:lnSpc>
                <a:spcPct val="110000"/>
              </a:lnSpc>
              <a:defRPr/>
            </a:pPr>
            <a:r>
              <a:rPr lang="en-US" sz="2000" b="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It is an abstraction layer between traditional OS and user placations</a:t>
            </a:r>
            <a:r>
              <a:rPr lang="en-US" sz="2000" b="0" dirty="0"/>
              <a:t>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This virtualization creates isolated containers on a single physical server and the OS-instance to utilize the hardware and software in datacenters.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Typical systems: Jail / Virtual Environment / </a:t>
            </a:r>
            <a:r>
              <a:rPr lang="en-US" sz="2000" b="0" dirty="0" err="1"/>
              <a:t>Ensim's</a:t>
            </a:r>
            <a:r>
              <a:rPr lang="en-US" sz="2000" b="0" dirty="0"/>
              <a:t> VPS / FVM</a:t>
            </a:r>
          </a:p>
          <a:p>
            <a:pPr>
              <a:lnSpc>
                <a:spcPct val="110000"/>
              </a:lnSpc>
              <a:defRPr/>
            </a:pPr>
            <a:endParaRPr lang="en-US" sz="2000" b="0" dirty="0"/>
          </a:p>
          <a:p>
            <a:pPr>
              <a:lnSpc>
                <a:spcPct val="110000"/>
              </a:lnSpc>
              <a:defRPr/>
            </a:pPr>
            <a:r>
              <a:rPr lang="en-US" sz="2000" b="0" dirty="0">
                <a:solidFill>
                  <a:srgbClr val="66FFFF"/>
                </a:solidFill>
              </a:rPr>
              <a:t>Advantage: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Has minimal </a:t>
            </a:r>
            <a:r>
              <a:rPr lang="en-US" sz="2000" b="0" dirty="0" err="1"/>
              <a:t>starup</a:t>
            </a:r>
            <a:r>
              <a:rPr lang="en-US" sz="2000" b="0" dirty="0"/>
              <a:t>/shutdown cost, low resource requirement, and high scalability; synchronize VM and host state changes.</a:t>
            </a:r>
          </a:p>
          <a:p>
            <a:pPr>
              <a:lnSpc>
                <a:spcPct val="110000"/>
              </a:lnSpc>
              <a:defRPr/>
            </a:pPr>
            <a:endParaRPr lang="en-US" sz="2000" b="0" dirty="0"/>
          </a:p>
          <a:p>
            <a:pPr>
              <a:lnSpc>
                <a:spcPct val="110000"/>
              </a:lnSpc>
              <a:defRPr/>
            </a:pPr>
            <a:r>
              <a:rPr lang="en-US" sz="2000" b="0" dirty="0">
                <a:solidFill>
                  <a:srgbClr val="66FFFF"/>
                </a:solidFill>
              </a:rPr>
              <a:t>Shortcoming &amp; limitation:</a:t>
            </a:r>
            <a:r>
              <a:rPr lang="en-US" sz="2000" b="0" dirty="0"/>
              <a:t> 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All VMs at the operating system level must have the same kind of guest OS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b="0" dirty="0"/>
              <a:t>Poor application flexibility and isolation.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8" y="1325563"/>
            <a:ext cx="8653462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70025" y="244475"/>
            <a:ext cx="7183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rgbClr val="FFFF00"/>
                </a:solidFill>
              </a:rPr>
              <a:t>Virtualization at OS Level</a:t>
            </a:r>
            <a:endParaRPr lang="en-US" b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wang-EE657-Lecture1-Intruction-Aug31-2007">
  <a:themeElements>
    <a:clrScheme name="Hwang-EE657-Lecture1-Intruction-Aug31-2007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Hwang-EE657-Lecture1-Intruction-Aug31-2007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ang-EE657-Lecture1-Intruction-Aug31-2007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Hwang-EE657-Lecture1-Intruction-Aug31-2007</Template>
  <TotalTime>6096</TotalTime>
  <Words>799</Words>
  <Application>Microsoft Office PowerPoint</Application>
  <PresentationFormat>On-screen Show (4:3)</PresentationFormat>
  <Paragraphs>124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Hwang-EE657-Lecture1-Intruction-Aug31-2007</vt:lpstr>
      <vt:lpstr>Distributed and Cloud Computing K. Hwang, G. Fox and J. Dongarra  Chapter 3: Virtual Machines and Virtualization            of Clusters and datacenters  Adapted from Kai Hwang University of Southern California March 30,  2012 </vt:lpstr>
      <vt:lpstr>Slide 2</vt:lpstr>
      <vt:lpstr>Virtual Machine, Guest Operating System, and  VMM (Virtual Machine Monitor) :</vt:lpstr>
      <vt:lpstr>Slide 4</vt:lpstr>
      <vt:lpstr>Virtualization Ranging from Hardware to Applications in Five Abstraction Levels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657, Fall 2007 Parallel and Distributed Computing  Lecture 1 on August 31, 2007  Course Introduction and  Advanced Processors  Professor Kai Hwang USC Internet and Grid Computing Laboratory   Email: kaihwang@usc.edu  Class DEN website : http://den.usc.edu</dc:title>
  <dc:subject>Event Name</dc:subject>
  <dc:creator>kai hwang</dc:creator>
  <dc:description>Template design: Polly M., Silver Fox Productions, Inc._x000d_
Formatter:_x000d_
Event Date:_x000d_
Event Location:_x000d_
Speech Length:_x000d_
Audience:_x000d_
Key Topics:</dc:description>
  <cp:lastModifiedBy>sangeetha</cp:lastModifiedBy>
  <cp:revision>203</cp:revision>
  <dcterms:created xsi:type="dcterms:W3CDTF">2007-08-22T21:42:45Z</dcterms:created>
  <dcterms:modified xsi:type="dcterms:W3CDTF">2023-03-23T10:11:01Z</dcterms:modified>
</cp:coreProperties>
</file>