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90" r:id="rId19"/>
    <p:sldId id="291" r:id="rId20"/>
    <p:sldId id="292" r:id="rId21"/>
    <p:sldId id="275" r:id="rId22"/>
    <p:sldId id="273" r:id="rId23"/>
    <p:sldId id="274"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4660"/>
  </p:normalViewPr>
  <p:slideViewPr>
    <p:cSldViewPr>
      <p:cViewPr varScale="1">
        <p:scale>
          <a:sx n="62" d="100"/>
          <a:sy n="62" d="100"/>
        </p:scale>
        <p:origin x="-165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7B5323-86B3-4390-8769-699CE56E0AC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4E436-BD00-493D-8465-A4598AD9534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7B5323-86B3-4390-8769-699CE56E0AC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4E436-BD00-493D-8465-A4598AD953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7B5323-86B3-4390-8769-699CE56E0AC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4E436-BD00-493D-8465-A4598AD953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7B5323-86B3-4390-8769-699CE56E0AC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4E436-BD00-493D-8465-A4598AD953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7B5323-86B3-4390-8769-699CE56E0AC9}"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A4E436-BD00-493D-8465-A4598AD953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7B5323-86B3-4390-8769-699CE56E0AC9}"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4E436-BD00-493D-8465-A4598AD953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7B5323-86B3-4390-8769-699CE56E0AC9}" type="datetimeFigureOut">
              <a:rPr lang="en-US" smtClean="0"/>
              <a:pPr/>
              <a:t>4/25/2023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A4E436-BD00-493D-8465-A4598AD953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7B5323-86B3-4390-8769-699CE56E0AC9}" type="datetimeFigureOut">
              <a:rPr lang="en-US" smtClean="0"/>
              <a:pPr/>
              <a:t>4/25/2023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A4E436-BD00-493D-8465-A4598AD953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7B5323-86B3-4390-8769-699CE56E0AC9}" type="datetimeFigureOut">
              <a:rPr lang="en-US" smtClean="0"/>
              <a:pPr/>
              <a:t>4/25/2023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A4E436-BD00-493D-8465-A4598AD953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7B5323-86B3-4390-8769-699CE56E0AC9}"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4E436-BD00-493D-8465-A4598AD953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7B5323-86B3-4390-8769-699CE56E0AC9}" type="datetimeFigureOut">
              <a:rPr lang="en-US" smtClean="0"/>
              <a:pPr/>
              <a:t>4/25/2023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A4E436-BD00-493D-8465-A4598AD953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B5323-86B3-4390-8769-699CE56E0AC9}" type="datetimeFigureOut">
              <a:rPr lang="en-US" smtClean="0"/>
              <a:pPr/>
              <a:t>4/25/2023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A4E436-BD00-493D-8465-A4598AD953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 cloud resource management</a:t>
            </a:r>
            <a:endParaRPr lang="en-US" dirty="0"/>
          </a:p>
        </p:txBody>
      </p:sp>
      <p:sp>
        <p:nvSpPr>
          <p:cNvPr id="3" name="Subtitle 2"/>
          <p:cNvSpPr>
            <a:spLocks noGrp="1"/>
          </p:cNvSpPr>
          <p:nvPr>
            <p:ph type="subTitle" idx="1"/>
          </p:nvPr>
        </p:nvSpPr>
        <p:spPr/>
        <p:txBody>
          <a:bodyPr/>
          <a:lstStyle/>
          <a:p>
            <a:r>
              <a:rPr lang="en-US" dirty="0" smtClean="0"/>
              <a:t>Unit iii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cloud platform provides </a:t>
            </a:r>
            <a:r>
              <a:rPr lang="en-US" dirty="0" err="1" smtClean="0"/>
              <a:t>PaaS</a:t>
            </a:r>
            <a:r>
              <a:rPr lang="en-US" dirty="0" smtClean="0"/>
              <a:t> which sits on top of the </a:t>
            </a:r>
            <a:r>
              <a:rPr lang="en-US" dirty="0" err="1" smtClean="0"/>
              <a:t>IaaS</a:t>
            </a:r>
            <a:r>
              <a:rPr lang="en-US" dirty="0" smtClean="0"/>
              <a:t> . The top layers offers </a:t>
            </a:r>
            <a:r>
              <a:rPr lang="en-US" dirty="0" err="1" smtClean="0"/>
              <a:t>SaaS</a:t>
            </a:r>
            <a:r>
              <a:rPr lang="en-US" dirty="0" smtClean="0"/>
              <a:t>.</a:t>
            </a:r>
          </a:p>
          <a:p>
            <a:r>
              <a:rPr lang="en-US" dirty="0" smtClean="0"/>
              <a:t>The cloud infrastructure layer can be further subdivided as</a:t>
            </a:r>
          </a:p>
          <a:p>
            <a:r>
              <a:rPr lang="en-US" dirty="0" err="1" smtClean="0"/>
              <a:t>DaaS</a:t>
            </a:r>
            <a:r>
              <a:rPr lang="en-US" dirty="0" smtClean="0"/>
              <a:t> –data as a service</a:t>
            </a:r>
          </a:p>
          <a:p>
            <a:r>
              <a:rPr lang="en-US" dirty="0" err="1" smtClean="0"/>
              <a:t>CaaS</a:t>
            </a:r>
            <a:r>
              <a:rPr lang="en-US" dirty="0" smtClean="0"/>
              <a:t> communication as a service in addition to computer and storage in </a:t>
            </a:r>
            <a:r>
              <a:rPr lang="en-US" dirty="0" err="1" smtClean="0"/>
              <a:t>Iaas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The bottom three layers are more related to physical requirements</a:t>
            </a:r>
          </a:p>
          <a:p>
            <a:r>
              <a:rPr lang="en-US" dirty="0" err="1" smtClean="0"/>
              <a:t>HaaS</a:t>
            </a:r>
            <a:r>
              <a:rPr lang="en-US" dirty="0" smtClean="0"/>
              <a:t> : the bottom most layer provides Hardware as a service </a:t>
            </a:r>
          </a:p>
          <a:p>
            <a:r>
              <a:rPr lang="en-US" dirty="0" err="1" smtClean="0"/>
              <a:t>NaaS</a:t>
            </a:r>
            <a:r>
              <a:rPr lang="en-US" dirty="0" smtClean="0"/>
              <a:t> the next layer is for the  interconnecting all the hardware components and is simply called network as service , Ex. Virtual LANs</a:t>
            </a:r>
          </a:p>
          <a:p>
            <a:r>
              <a:rPr lang="en-US" dirty="0" err="1"/>
              <a:t>L</a:t>
            </a:r>
            <a:r>
              <a:rPr lang="en-US" dirty="0" err="1" smtClean="0"/>
              <a:t>aaS</a:t>
            </a:r>
            <a:r>
              <a:rPr lang="en-US" dirty="0" smtClean="0"/>
              <a:t> : the next layer up offers location as a service (</a:t>
            </a:r>
            <a:r>
              <a:rPr lang="en-US" dirty="0" err="1" smtClean="0"/>
              <a:t>LaaS</a:t>
            </a:r>
            <a:r>
              <a:rPr lang="en-US" dirty="0" smtClean="0"/>
              <a:t>) which provides a collocation service to house ,power and secure all the physical hardware and network resources.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Six layers of cloud services and their providers</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91318" y="1524000"/>
            <a:ext cx="8876482" cy="4343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3352800"/>
            <a:ext cx="8077200" cy="32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76200"/>
            <a:ext cx="8229600" cy="1143000"/>
          </a:xfrm>
        </p:spPr>
        <p:txBody>
          <a:bodyPr>
            <a:normAutofit fontScale="90000"/>
          </a:bodyPr>
          <a:lstStyle/>
          <a:p>
            <a:r>
              <a:rPr lang="en-US" dirty="0" smtClean="0"/>
              <a:t>Cloud players are divided into three classes</a:t>
            </a:r>
            <a:endParaRPr lang="en-US" dirty="0"/>
          </a:p>
        </p:txBody>
      </p:sp>
      <p:sp>
        <p:nvSpPr>
          <p:cNvPr id="3" name="Content Placeholder 2"/>
          <p:cNvSpPr>
            <a:spLocks noGrp="1"/>
          </p:cNvSpPr>
          <p:nvPr>
            <p:ph idx="1"/>
          </p:nvPr>
        </p:nvSpPr>
        <p:spPr>
          <a:xfrm>
            <a:off x="457200" y="1371600"/>
            <a:ext cx="8229600" cy="4525963"/>
          </a:xfrm>
        </p:spPr>
        <p:txBody>
          <a:bodyPr/>
          <a:lstStyle/>
          <a:p>
            <a:pPr>
              <a:buNone/>
            </a:pPr>
            <a:r>
              <a:rPr lang="en-US" dirty="0" smtClean="0"/>
              <a:t>• </a:t>
            </a:r>
            <a:r>
              <a:rPr lang="en-US" dirty="0"/>
              <a:t>Cloud service providers and IT administrators</a:t>
            </a:r>
          </a:p>
          <a:p>
            <a:pPr>
              <a:buNone/>
            </a:pPr>
            <a:r>
              <a:rPr lang="en-US" dirty="0"/>
              <a:t>• Software developers or vendors</a:t>
            </a:r>
          </a:p>
          <a:p>
            <a:pPr>
              <a:buNone/>
            </a:pPr>
            <a:r>
              <a:rPr lang="en-US" dirty="0"/>
              <a:t>• End users or business users</a:t>
            </a:r>
          </a:p>
        </p:txBody>
      </p:sp>
      <p:pic>
        <p:nvPicPr>
          <p:cNvPr id="2050" name="Picture 2"/>
          <p:cNvPicPr>
            <a:picLocks noChangeAspect="1" noChangeArrowheads="1"/>
          </p:cNvPicPr>
          <p:nvPr/>
        </p:nvPicPr>
        <p:blipFill>
          <a:blip r:embed="rId2" cstate="print"/>
          <a:srcRect/>
          <a:stretch>
            <a:fillRect/>
          </a:stretch>
        </p:blipFill>
        <p:spPr bwMode="auto">
          <a:xfrm>
            <a:off x="762000" y="3316769"/>
            <a:ext cx="8077200" cy="32173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service trends and tasks</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66725" y="2076450"/>
            <a:ext cx="8210550" cy="40195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stack for cloud computing</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938213" y="2057400"/>
            <a:ext cx="7267575" cy="2590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Runtime support systems</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581025" y="1752600"/>
            <a:ext cx="798195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Resource Provisioning and Platform Deployment 	</a:t>
            </a:r>
            <a:br>
              <a:rPr lang="en-US" dirty="0"/>
            </a:b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There are techniques to provision computer resources or VMs.</a:t>
            </a:r>
          </a:p>
          <a:p>
            <a:r>
              <a:rPr lang="en-US" dirty="0" smtClean="0"/>
              <a:t>Provisioning of compute Resources (VMs)</a:t>
            </a:r>
          </a:p>
          <a:p>
            <a:r>
              <a:rPr lang="en-US" dirty="0" smtClean="0"/>
              <a:t>Provides supply cloud services by signing SLAs end  users.</a:t>
            </a:r>
          </a:p>
          <a:p>
            <a:r>
              <a:rPr lang="en-US" dirty="0" smtClean="0"/>
              <a:t>The SLAs must specify resources such as</a:t>
            </a:r>
          </a:p>
          <a:p>
            <a:pPr lvl="1"/>
            <a:r>
              <a:rPr lang="en-US" dirty="0" smtClean="0"/>
              <a:t>CPU</a:t>
            </a:r>
          </a:p>
          <a:p>
            <a:pPr lvl="1"/>
            <a:r>
              <a:rPr lang="en-US" dirty="0" smtClean="0"/>
              <a:t>Memory</a:t>
            </a:r>
          </a:p>
          <a:p>
            <a:pPr lvl="1"/>
            <a:r>
              <a:rPr lang="en-US" dirty="0" smtClean="0"/>
              <a:t>bandwidth</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provisioning systems in cloud computing</a:t>
            </a:r>
            <a:endParaRPr lang="en-US" dirty="0"/>
          </a:p>
        </p:txBody>
      </p:sp>
      <p:pic>
        <p:nvPicPr>
          <p:cNvPr id="1026" name="Picture 2" descr="http://www.computerscijournal.org/wp-content/uploads/2017/04/Vol10_No2_An_Shi_Fig1.jpg"/>
          <p:cNvPicPr>
            <a:picLocks noChangeAspect="1" noChangeArrowheads="1"/>
          </p:cNvPicPr>
          <p:nvPr/>
        </p:nvPicPr>
        <p:blipFill>
          <a:blip r:embed="rId2" cstate="print"/>
          <a:srcRect b="15294"/>
          <a:stretch>
            <a:fillRect/>
          </a:stretch>
        </p:blipFill>
        <p:spPr bwMode="auto">
          <a:xfrm>
            <a:off x="767643" y="2057400"/>
            <a:ext cx="7902223" cy="30480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distributed network of users requests the Cloud resources via any Cloud Service Provider (CSP). </a:t>
            </a:r>
          </a:p>
          <a:p>
            <a:r>
              <a:rPr lang="en-US" dirty="0" smtClean="0"/>
              <a:t>The overall goal of resource provisioning is to allow the applications to utilize computational power, storage, and services.</a:t>
            </a:r>
          </a:p>
          <a:p>
            <a:r>
              <a:rPr lang="en-US" dirty="0" smtClean="0"/>
              <a:t> Cloud Resource provisioning requires the CSP to scale and handle user demands seamlessly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cloud</a:t>
            </a:r>
            <a:endParaRPr lang="en-US" dirty="0"/>
          </a:p>
        </p:txBody>
      </p:sp>
      <p:sp>
        <p:nvSpPr>
          <p:cNvPr id="3" name="Content Placeholder 2"/>
          <p:cNvSpPr>
            <a:spLocks noGrp="1"/>
          </p:cNvSpPr>
          <p:nvPr>
            <p:ph idx="1"/>
          </p:nvPr>
        </p:nvSpPr>
        <p:spPr/>
        <p:txBody>
          <a:bodyPr>
            <a:normAutofit fontScale="92500" lnSpcReduction="10000"/>
          </a:bodyPr>
          <a:lstStyle/>
          <a:p>
            <a:pPr algn="just">
              <a:defRPr/>
            </a:pPr>
            <a:r>
              <a:rPr lang="en-IN" b="1" dirty="0"/>
              <a:t>Definition:</a:t>
            </a:r>
            <a:r>
              <a:rPr lang="en-IN" dirty="0"/>
              <a:t> The idea behind an inter-cloud is that a </a:t>
            </a:r>
            <a:r>
              <a:rPr lang="en-IN" b="1" i="1" dirty="0"/>
              <a:t>single common functionality would combine many different individual clouds into one seamless mass in terms of on-demand operations.</a:t>
            </a:r>
          </a:p>
          <a:p>
            <a:pPr algn="just">
              <a:defRPr/>
            </a:pPr>
            <a:r>
              <a:rPr lang="en-IN" dirty="0"/>
              <a:t>Terms like rapid elasticity, resource pooling and on-demand self-service are already part of cloud hosting service designs that are set up to make sure the customer or client never has to deal with limitations or disruptions.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4525963"/>
          </a:xfrm>
        </p:spPr>
        <p:txBody>
          <a:bodyPr>
            <a:normAutofit fontScale="92500" lnSpcReduction="20000"/>
          </a:bodyPr>
          <a:lstStyle/>
          <a:p>
            <a:r>
              <a:rPr lang="en-US" dirty="0" smtClean="0"/>
              <a:t>To </a:t>
            </a:r>
            <a:r>
              <a:rPr lang="en-US" b="1" dirty="0" smtClean="0"/>
              <a:t>model</a:t>
            </a:r>
            <a:r>
              <a:rPr lang="en-US" dirty="0" smtClean="0"/>
              <a:t> the resources in the environment is the first and foremost pillar of the provisioning model of a CSP. </a:t>
            </a:r>
          </a:p>
          <a:p>
            <a:r>
              <a:rPr lang="en-US" dirty="0" smtClean="0"/>
              <a:t>The </a:t>
            </a:r>
            <a:r>
              <a:rPr lang="en-US" b="1" dirty="0" smtClean="0"/>
              <a:t>discovery</a:t>
            </a:r>
            <a:r>
              <a:rPr lang="en-US" dirty="0" smtClean="0"/>
              <a:t> mechanism accounts for the resources ready to be leased for the users. </a:t>
            </a:r>
          </a:p>
          <a:p>
            <a:r>
              <a:rPr lang="en-US" dirty="0" smtClean="0"/>
              <a:t>For dynamic</a:t>
            </a:r>
            <a:r>
              <a:rPr lang="en-US" b="1" dirty="0" smtClean="0"/>
              <a:t> </a:t>
            </a:r>
            <a:r>
              <a:rPr lang="en-US" dirty="0" smtClean="0"/>
              <a:t>provisioning, an RPS needs to be aware of the real time status of the Cloud, Resources thus requires a </a:t>
            </a:r>
            <a:r>
              <a:rPr lang="en-US" b="1" dirty="0" smtClean="0"/>
              <a:t>monitor</a:t>
            </a:r>
            <a:r>
              <a:rPr lang="en-US" dirty="0" smtClean="0"/>
              <a:t> for the system.</a:t>
            </a:r>
          </a:p>
          <a:p>
            <a:r>
              <a:rPr lang="en-US" dirty="0" smtClean="0"/>
              <a:t> The </a:t>
            </a:r>
            <a:r>
              <a:rPr lang="en-US" b="1" dirty="0" smtClean="0"/>
              <a:t>selection </a:t>
            </a:r>
            <a:r>
              <a:rPr lang="en-US" dirty="0" smtClean="0"/>
              <a:t>of resources to be leased to a particular user is based on the status as monitored by the monitoring system.</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provisioning</a:t>
            </a:r>
            <a:endParaRPr lang="en-US" dirty="0"/>
          </a:p>
        </p:txBody>
      </p:sp>
      <p:sp>
        <p:nvSpPr>
          <p:cNvPr id="3" name="Content Placeholder 2"/>
          <p:cNvSpPr>
            <a:spLocks noGrp="1"/>
          </p:cNvSpPr>
          <p:nvPr>
            <p:ph idx="1"/>
          </p:nvPr>
        </p:nvSpPr>
        <p:spPr/>
        <p:txBody>
          <a:bodyPr/>
          <a:lstStyle/>
          <a:p>
            <a:r>
              <a:rPr lang="en-US" dirty="0" smtClean="0"/>
              <a:t>Over provisioning</a:t>
            </a:r>
          </a:p>
          <a:p>
            <a:r>
              <a:rPr lang="en-US" dirty="0" smtClean="0"/>
              <a:t>Under provisioning</a:t>
            </a:r>
          </a:p>
          <a:p>
            <a:r>
              <a:rPr lang="en-US" dirty="0" smtClean="0"/>
              <a:t>Constant provisioning</a:t>
            </a:r>
          </a:p>
          <a:p>
            <a:pPr>
              <a:buNone/>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provisioning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Over provisioning  </a:t>
            </a:r>
            <a:r>
              <a:rPr lang="en-US" dirty="0" smtClean="0"/>
              <a:t>with the peak load causes heavy resource waste.</a:t>
            </a:r>
          </a:p>
          <a:p>
            <a:r>
              <a:rPr lang="en-US" b="1" dirty="0" smtClean="0"/>
              <a:t>Under provisioning </a:t>
            </a:r>
            <a:r>
              <a:rPr lang="en-US" dirty="0" smtClean="0"/>
              <a:t>of resources results in losses by both user and provider in that paid demand by the users is not served and wasted resources still exist for those demanded areas below the provisioning capacity.</a:t>
            </a:r>
          </a:p>
          <a:p>
            <a:r>
              <a:rPr lang="en-US" b="1" dirty="0" smtClean="0"/>
              <a:t>Constant provisioning </a:t>
            </a:r>
            <a:r>
              <a:rPr lang="en-US" dirty="0" smtClean="0"/>
              <a:t>of resources with fixed capacity to a declining user demand could result in even worse resource waste.</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4090" t="35872" r="61797" b="27315"/>
          <a:stretch>
            <a:fillRect/>
          </a:stretch>
        </p:blipFill>
        <p:spPr bwMode="auto">
          <a:xfrm>
            <a:off x="1371600" y="1295400"/>
            <a:ext cx="6629400" cy="4038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provisioning methods</a:t>
            </a:r>
            <a:endParaRPr lang="en-US" dirty="0"/>
          </a:p>
        </p:txBody>
      </p:sp>
      <p:sp>
        <p:nvSpPr>
          <p:cNvPr id="3" name="Content Placeholder 2"/>
          <p:cNvSpPr>
            <a:spLocks noGrp="1"/>
          </p:cNvSpPr>
          <p:nvPr>
            <p:ph idx="1"/>
          </p:nvPr>
        </p:nvSpPr>
        <p:spPr/>
        <p:txBody>
          <a:bodyPr/>
          <a:lstStyle/>
          <a:p>
            <a:r>
              <a:rPr lang="en-US" dirty="0" smtClean="0"/>
              <a:t>Demand –driven method- provides static resources and has been used in grid computing</a:t>
            </a:r>
          </a:p>
          <a:p>
            <a:r>
              <a:rPr lang="en-US" dirty="0" smtClean="0"/>
              <a:t>Event-driven method- based on predicted workload  by time.</a:t>
            </a:r>
          </a:p>
          <a:p>
            <a:r>
              <a:rPr lang="en-US" dirty="0" smtClean="0"/>
              <a:t>Popularity-driven resource provisioning- based on internet traffic monitored.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driven methods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 Provides Static resources</a:t>
            </a:r>
          </a:p>
          <a:p>
            <a:pPr>
              <a:buNone/>
            </a:pPr>
            <a:r>
              <a:rPr lang="en-US" dirty="0"/>
              <a:t>• This method adds or removes nodes (VM) based on the current utilization(Use) level </a:t>
            </a:r>
            <a:r>
              <a:rPr lang="en-US" dirty="0" smtClean="0"/>
              <a:t>of the </a:t>
            </a:r>
            <a:r>
              <a:rPr lang="en-US" dirty="0"/>
              <a:t>allocated resources.</a:t>
            </a:r>
          </a:p>
          <a:p>
            <a:pPr>
              <a:buNone/>
            </a:pPr>
            <a:r>
              <a:rPr lang="en-US" dirty="0"/>
              <a:t>• When a resource has surpassed (exceeded) a threshold (</a:t>
            </a:r>
            <a:r>
              <a:rPr lang="en-US" dirty="0" err="1"/>
              <a:t>Upperlimit</a:t>
            </a:r>
            <a:r>
              <a:rPr lang="en-US" dirty="0"/>
              <a:t>) for a certain </a:t>
            </a:r>
            <a:r>
              <a:rPr lang="en-US" dirty="0" smtClean="0"/>
              <a:t>amount of </a:t>
            </a:r>
            <a:r>
              <a:rPr lang="en-US" dirty="0"/>
              <a:t>time, the scheme increases the resource (nodes) based on demand.</a:t>
            </a:r>
          </a:p>
          <a:p>
            <a:pPr>
              <a:buNone/>
            </a:pPr>
            <a:r>
              <a:rPr lang="en-US" dirty="0"/>
              <a:t>• When a resource is below a threshold for a certain amount of time, then resources </a:t>
            </a:r>
            <a:r>
              <a:rPr lang="en-US" dirty="0" smtClean="0"/>
              <a:t>could be </a:t>
            </a:r>
            <a:r>
              <a:rPr lang="en-US" dirty="0"/>
              <a:t>decreased accordingly.</a:t>
            </a:r>
          </a:p>
          <a:p>
            <a:pPr>
              <a:buNone/>
            </a:pPr>
            <a:r>
              <a:rPr lang="en-US" dirty="0"/>
              <a:t>• This method is easy to implement.</a:t>
            </a:r>
          </a:p>
          <a:p>
            <a:pPr>
              <a:buNone/>
            </a:pPr>
            <a:r>
              <a:rPr lang="en-US" dirty="0"/>
              <a:t>• The scheme does not work out properly if the workload changes abruptly.</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driven resource provisioning</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a:t>• This scheme adds or removes machine instances based on a specific time event.</a:t>
            </a:r>
          </a:p>
          <a:p>
            <a:pPr>
              <a:buNone/>
            </a:pPr>
            <a:r>
              <a:rPr lang="en-US" dirty="0"/>
              <a:t>• The scheme works better for seasonal or predicted events such as Christmastime in </a:t>
            </a:r>
            <a:r>
              <a:rPr lang="en-US" dirty="0" smtClean="0"/>
              <a:t>the West </a:t>
            </a:r>
            <a:r>
              <a:rPr lang="en-US" dirty="0"/>
              <a:t>and the Lunar New Year in the East.</a:t>
            </a:r>
          </a:p>
          <a:p>
            <a:pPr>
              <a:buNone/>
            </a:pPr>
            <a:r>
              <a:rPr lang="en-US" dirty="0"/>
              <a:t>• During these events, the number of users grows before the event period and </a:t>
            </a:r>
            <a:r>
              <a:rPr lang="en-US" dirty="0" smtClean="0"/>
              <a:t>then decreases </a:t>
            </a:r>
            <a:r>
              <a:rPr lang="en-US" dirty="0"/>
              <a:t>during the event period. This scheme anticipates peak traffic before it happens.</a:t>
            </a:r>
          </a:p>
          <a:p>
            <a:pPr>
              <a:buNone/>
            </a:pPr>
            <a:r>
              <a:rPr lang="en-US" dirty="0"/>
              <a:t>• The method results in a minimal loss of </a:t>
            </a:r>
            <a:r>
              <a:rPr lang="en-US" dirty="0" err="1"/>
              <a:t>QoS</a:t>
            </a:r>
            <a:r>
              <a:rPr lang="en-US" dirty="0"/>
              <a:t>, if the event is predicted correctly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Popularity driven resource provisioning</a:t>
            </a:r>
            <a:endParaRPr lang="en-US" dirty="0"/>
          </a:p>
        </p:txBody>
      </p:sp>
      <p:sp>
        <p:nvSpPr>
          <p:cNvPr id="3" name="Content Placeholder 2"/>
          <p:cNvSpPr>
            <a:spLocks noGrp="1"/>
          </p:cNvSpPr>
          <p:nvPr>
            <p:ph idx="1"/>
          </p:nvPr>
        </p:nvSpPr>
        <p:spPr/>
        <p:txBody>
          <a:bodyPr>
            <a:normAutofit/>
          </a:bodyPr>
          <a:lstStyle/>
          <a:p>
            <a:r>
              <a:rPr lang="en-US" dirty="0"/>
              <a:t>Internet searches for popularity of certain applications and allocates resources </a:t>
            </a:r>
            <a:r>
              <a:rPr lang="en-US" dirty="0" smtClean="0"/>
              <a:t>by popularity </a:t>
            </a:r>
            <a:r>
              <a:rPr lang="en-US" dirty="0"/>
              <a:t>demand</a:t>
            </a:r>
            <a:r>
              <a:rPr lang="en-US" dirty="0" smtClean="0"/>
              <a:t>.</a:t>
            </a:r>
          </a:p>
          <a:p>
            <a:r>
              <a:rPr lang="en-US" dirty="0"/>
              <a:t>This scheme has a minimal loss of </a:t>
            </a:r>
            <a:r>
              <a:rPr lang="en-US" dirty="0" err="1"/>
              <a:t>QoS</a:t>
            </a:r>
            <a:r>
              <a:rPr lang="en-US" dirty="0"/>
              <a:t>, if the predicted popularity is correct.</a:t>
            </a:r>
          </a:p>
          <a:p>
            <a:pPr>
              <a:buNone/>
            </a:pPr>
            <a:r>
              <a:rPr lang="en-US" dirty="0"/>
              <a:t>• Resources may be wasted if traffic does not occur as expected.</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resource deployment</a:t>
            </a: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a:t>• The cloud uses VMs as building blocks to create an execution environment </a:t>
            </a:r>
            <a:r>
              <a:rPr lang="en-US" dirty="0" smtClean="0"/>
              <a:t>across multiple </a:t>
            </a:r>
            <a:r>
              <a:rPr lang="en-US" dirty="0"/>
              <a:t>resource sites.</a:t>
            </a:r>
          </a:p>
          <a:p>
            <a:pPr algn="just">
              <a:buNone/>
            </a:pPr>
            <a:r>
              <a:rPr lang="en-US" dirty="0"/>
              <a:t>• Dynamic resource deployment can be implemented to achieve scalability in performance.</a:t>
            </a:r>
          </a:p>
          <a:p>
            <a:pPr algn="just">
              <a:buNone/>
            </a:pPr>
            <a:r>
              <a:rPr lang="en-US" dirty="0"/>
              <a:t>• Peering arrangements established between gateways enable the allocation of </a:t>
            </a:r>
            <a:r>
              <a:rPr lang="en-US" dirty="0" smtClean="0"/>
              <a:t>resources from </a:t>
            </a:r>
            <a:r>
              <a:rPr lang="en-US" dirty="0"/>
              <a:t>multiple grids to establish the execution environment.</a:t>
            </a:r>
          </a:p>
          <a:p>
            <a:pPr algn="just">
              <a:buNone/>
            </a:pPr>
            <a:r>
              <a:rPr lang="en-US" dirty="0"/>
              <a:t>• Dynamic resource deployment can be implemented to achieve scalability in performance.</a:t>
            </a:r>
          </a:p>
          <a:p>
            <a:pPr algn="just">
              <a:buNone/>
            </a:pPr>
            <a:r>
              <a:rPr lang="en-US" dirty="0"/>
              <a:t>• </a:t>
            </a:r>
            <a:r>
              <a:rPr lang="en-US" dirty="0" err="1"/>
              <a:t>InterGrid</a:t>
            </a:r>
            <a:r>
              <a:rPr lang="en-US" dirty="0"/>
              <a:t> is used for interconnecting distributed computing infrastructures.</a:t>
            </a:r>
          </a:p>
          <a:p>
            <a:pPr algn="just">
              <a:buNone/>
            </a:pPr>
            <a:r>
              <a:rPr lang="en-US" dirty="0"/>
              <a:t>• </a:t>
            </a:r>
            <a:r>
              <a:rPr lang="en-US" dirty="0" err="1"/>
              <a:t>InterGrid</a:t>
            </a:r>
            <a:r>
              <a:rPr lang="en-US" dirty="0"/>
              <a:t> provides an execution environment on top of the interconnected infrastructures.</a:t>
            </a:r>
          </a:p>
          <a:p>
            <a:pPr algn="just">
              <a:buNone/>
            </a:pPr>
            <a:r>
              <a:rPr lang="en-US" dirty="0"/>
              <a:t>• IGG(</a:t>
            </a:r>
            <a:r>
              <a:rPr lang="en-US" dirty="0" err="1"/>
              <a:t>InterGridGateway</a:t>
            </a:r>
            <a:r>
              <a:rPr lang="en-US" dirty="0"/>
              <a:t>) allocates resources from </a:t>
            </a:r>
            <a:r>
              <a:rPr lang="en-US" dirty="0" smtClean="0"/>
              <a:t>an Organization’s </a:t>
            </a:r>
            <a:r>
              <a:rPr lang="en-US" dirty="0"/>
              <a:t>local cluster (</a:t>
            </a:r>
            <a:r>
              <a:rPr lang="en-US" dirty="0" smtClean="0"/>
              <a:t>Or) Cloud </a:t>
            </a:r>
            <a:r>
              <a:rPr lang="en-US" dirty="0"/>
              <a:t>provider.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dirty="0"/>
              <a:t>Under peak demands, IGG interacts with another IGG that can allocate resources from </a:t>
            </a:r>
            <a:r>
              <a:rPr lang="en-US" dirty="0" smtClean="0"/>
              <a:t>a cloud </a:t>
            </a:r>
            <a:r>
              <a:rPr lang="en-US" dirty="0"/>
              <a:t>computing provider.</a:t>
            </a:r>
          </a:p>
          <a:p>
            <a:pPr>
              <a:buNone/>
            </a:pPr>
            <a:r>
              <a:rPr lang="en-US" dirty="0"/>
              <a:t>• Component called the DVE manager performs resource allocation and management.</a:t>
            </a:r>
          </a:p>
          <a:p>
            <a:pPr>
              <a:buNone/>
            </a:pPr>
            <a:r>
              <a:rPr lang="en-US" dirty="0"/>
              <a:t>• </a:t>
            </a:r>
            <a:r>
              <a:rPr lang="en-US" dirty="0" smtClean="0"/>
              <a:t>Inter grid </a:t>
            </a:r>
            <a:r>
              <a:rPr lang="en-US" dirty="0"/>
              <a:t>gateway (IGG) allocates resources from a local cluster three steps</a:t>
            </a:r>
            <a:r>
              <a:rPr lang="en-US" dirty="0" smtClean="0"/>
              <a:t>:</a:t>
            </a:r>
          </a:p>
          <a:p>
            <a:pPr>
              <a:buNone/>
            </a:pPr>
            <a:endParaRPr lang="en-US" dirty="0" smtClean="0"/>
          </a:p>
          <a:p>
            <a:pPr>
              <a:buNone/>
            </a:pPr>
            <a:r>
              <a:rPr lang="en-US" dirty="0"/>
              <a:t>(1) Requesting the VMs(Resources)</a:t>
            </a:r>
          </a:p>
          <a:p>
            <a:pPr>
              <a:buNone/>
            </a:pPr>
            <a:r>
              <a:rPr lang="en-US" dirty="0"/>
              <a:t>(2) Enacting (Validate) the leases</a:t>
            </a:r>
          </a:p>
          <a:p>
            <a:pPr>
              <a:buNone/>
            </a:pPr>
            <a:r>
              <a:rPr lang="en-US" dirty="0"/>
              <a:t>(3) Deploying (install) the VMs as requested.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Clouds of clouds(inter cloud)</a:t>
            </a:r>
            <a:endParaRPr lang="en-US" dirty="0"/>
          </a:p>
        </p:txBody>
      </p:sp>
      <p:sp>
        <p:nvSpPr>
          <p:cNvPr id="3" name="Content Placeholder 2"/>
          <p:cNvSpPr>
            <a:spLocks noGrp="1"/>
          </p:cNvSpPr>
          <p:nvPr>
            <p:ph idx="1"/>
          </p:nvPr>
        </p:nvSpPr>
        <p:spPr/>
        <p:txBody>
          <a:bodyPr/>
          <a:lstStyle/>
          <a:p>
            <a:endParaRPr lang="en-US"/>
          </a:p>
        </p:txBody>
      </p:sp>
      <p:pic>
        <p:nvPicPr>
          <p:cNvPr id="4" name="Picture 2" descr="Get the most out of your cloud applications with InterCloud - YouTube"/>
          <p:cNvPicPr>
            <a:picLocks noChangeAspect="1" noChangeArrowheads="1"/>
          </p:cNvPicPr>
          <p:nvPr/>
        </p:nvPicPr>
        <p:blipFill>
          <a:blip r:embed="rId2" cstate="print"/>
          <a:srcRect/>
          <a:stretch>
            <a:fillRect/>
          </a:stretch>
        </p:blipFill>
        <p:spPr bwMode="auto">
          <a:xfrm>
            <a:off x="457200" y="1371600"/>
            <a:ext cx="8458200" cy="5456238"/>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Autofit/>
          </a:bodyPr>
          <a:lstStyle/>
          <a:p>
            <a:r>
              <a:rPr lang="en-US" sz="2000" b="1" dirty="0"/>
              <a:t>Cloud resource deployment using an IGG (</a:t>
            </a:r>
            <a:r>
              <a:rPr lang="en-US" sz="2000" b="1" dirty="0" err="1"/>
              <a:t>intergrid</a:t>
            </a:r>
            <a:r>
              <a:rPr lang="en-US" sz="2000" b="1" dirty="0"/>
              <a:t> gateway) to allocate the VMs</a:t>
            </a:r>
            <a:br>
              <a:rPr lang="en-US" sz="2000" b="1" dirty="0"/>
            </a:br>
            <a:r>
              <a:rPr lang="en-US" sz="2000" b="1" dirty="0"/>
              <a:t>from a Local cluster to interact with the IGG of a public cloud provider.</a:t>
            </a:r>
            <a:endParaRPr lang="en-US" sz="2000" dirty="0"/>
          </a:p>
        </p:txBody>
      </p:sp>
      <p:pic>
        <p:nvPicPr>
          <p:cNvPr id="6146" name="Picture 2"/>
          <p:cNvPicPr>
            <a:picLocks noChangeAspect="1" noChangeArrowheads="1"/>
          </p:cNvPicPr>
          <p:nvPr/>
        </p:nvPicPr>
        <p:blipFill>
          <a:blip r:embed="rId2" cstate="print"/>
          <a:srcRect/>
          <a:stretch>
            <a:fillRect/>
          </a:stretch>
        </p:blipFill>
        <p:spPr bwMode="auto">
          <a:xfrm>
            <a:off x="457200" y="1371600"/>
            <a:ext cx="8229600" cy="52260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7037"/>
            <a:ext cx="8229600" cy="6126163"/>
          </a:xfrm>
        </p:spPr>
        <p:txBody>
          <a:bodyPr>
            <a:normAutofit fontScale="77500" lnSpcReduction="20000"/>
          </a:bodyPr>
          <a:lstStyle/>
          <a:p>
            <a:r>
              <a:rPr lang="en-US" dirty="0"/>
              <a:t>Under peak demand, this IGG interacts with another IGG that can allocate resources </a:t>
            </a:r>
            <a:r>
              <a:rPr lang="en-US" dirty="0" smtClean="0"/>
              <a:t>from a </a:t>
            </a:r>
            <a:r>
              <a:rPr lang="en-US" dirty="0"/>
              <a:t>cloud computing provider.</a:t>
            </a:r>
          </a:p>
          <a:p>
            <a:r>
              <a:rPr lang="en-US" dirty="0" smtClean="0"/>
              <a:t> </a:t>
            </a:r>
            <a:r>
              <a:rPr lang="en-US" dirty="0"/>
              <a:t>A grid has predefined peering arrangements with other grids, which the IGG manages.</a:t>
            </a:r>
          </a:p>
          <a:p>
            <a:r>
              <a:rPr lang="en-US" dirty="0" smtClean="0"/>
              <a:t> </a:t>
            </a:r>
            <a:r>
              <a:rPr lang="en-US" dirty="0"/>
              <a:t>Through multiple IGGs, the system coordinates the use of </a:t>
            </a:r>
            <a:r>
              <a:rPr lang="en-US" dirty="0" smtClean="0"/>
              <a:t>Inter Grid </a:t>
            </a:r>
            <a:r>
              <a:rPr lang="en-US" dirty="0"/>
              <a:t>resources.</a:t>
            </a:r>
          </a:p>
          <a:p>
            <a:r>
              <a:rPr lang="en-US" dirty="0" smtClean="0"/>
              <a:t> </a:t>
            </a:r>
            <a:r>
              <a:rPr lang="en-US" dirty="0"/>
              <a:t>An IGG is aware of the peering terms with other grids, selects suitable grids that </a:t>
            </a:r>
            <a:r>
              <a:rPr lang="en-US" dirty="0" smtClean="0"/>
              <a:t>can provide </a:t>
            </a:r>
            <a:r>
              <a:rPr lang="en-US" dirty="0"/>
              <a:t>the required resources, and replies to requests from other IGGs.</a:t>
            </a:r>
          </a:p>
          <a:p>
            <a:r>
              <a:rPr lang="en-US" dirty="0" smtClean="0"/>
              <a:t>Request </a:t>
            </a:r>
            <a:r>
              <a:rPr lang="en-US" dirty="0"/>
              <a:t>redirection policies determine which peering grid </a:t>
            </a:r>
            <a:r>
              <a:rPr lang="en-US" dirty="0" err="1"/>
              <a:t>InterGrid</a:t>
            </a:r>
            <a:r>
              <a:rPr lang="en-US" dirty="0"/>
              <a:t> selects to process </a:t>
            </a:r>
            <a:r>
              <a:rPr lang="en-US" dirty="0" smtClean="0"/>
              <a:t>a request </a:t>
            </a:r>
            <a:r>
              <a:rPr lang="en-US" dirty="0"/>
              <a:t>and a price for which that grid will perform the task.</a:t>
            </a:r>
          </a:p>
          <a:p>
            <a:r>
              <a:rPr lang="en-US" dirty="0" smtClean="0"/>
              <a:t> </a:t>
            </a:r>
            <a:r>
              <a:rPr lang="en-US" dirty="0"/>
              <a:t>An IGG can also allocate resources from a cloud provider.</a:t>
            </a:r>
          </a:p>
          <a:p>
            <a:r>
              <a:rPr lang="en-US" dirty="0" smtClean="0"/>
              <a:t> </a:t>
            </a:r>
            <a:r>
              <a:rPr lang="en-US" dirty="0"/>
              <a:t>The </a:t>
            </a:r>
            <a:r>
              <a:rPr lang="en-US" dirty="0" err="1"/>
              <a:t>InterGrid</a:t>
            </a:r>
            <a:r>
              <a:rPr lang="en-US" dirty="0"/>
              <a:t> allocates and provides a distributed virtual environment (DVE).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92500"/>
          </a:bodyPr>
          <a:lstStyle/>
          <a:p>
            <a:r>
              <a:rPr lang="en-US" dirty="0"/>
              <a:t>This is a virtual cluster of VMs that runs isolated from other virtual clusters.</a:t>
            </a:r>
          </a:p>
          <a:p>
            <a:r>
              <a:rPr lang="en-US" dirty="0" smtClean="0"/>
              <a:t>A </a:t>
            </a:r>
            <a:r>
              <a:rPr lang="en-US" dirty="0"/>
              <a:t>component called the DVE manager performs resource allocation and management </a:t>
            </a:r>
            <a:r>
              <a:rPr lang="en-US" dirty="0" smtClean="0"/>
              <a:t>on behalf </a:t>
            </a:r>
            <a:r>
              <a:rPr lang="en-US" dirty="0"/>
              <a:t>of specific user applications.</a:t>
            </a:r>
          </a:p>
          <a:p>
            <a:r>
              <a:rPr lang="en-US" dirty="0" smtClean="0"/>
              <a:t>The </a:t>
            </a:r>
            <a:r>
              <a:rPr lang="en-US" dirty="0"/>
              <a:t>core component of the IGG is a scheduler for implementing provisioning </a:t>
            </a:r>
            <a:r>
              <a:rPr lang="en-US" dirty="0" smtClean="0"/>
              <a:t>policies and </a:t>
            </a:r>
            <a:r>
              <a:rPr lang="en-US" dirty="0"/>
              <a:t>peering with other gateways.</a:t>
            </a:r>
          </a:p>
          <a:p>
            <a:r>
              <a:rPr lang="en-US" dirty="0" smtClean="0"/>
              <a:t>The </a:t>
            </a:r>
            <a:r>
              <a:rPr lang="en-US" dirty="0"/>
              <a:t>communication component provides an asynchronous message-passing mechanism.</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Provisioning of Storage Resources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dirty="0"/>
              <a:t>Storage layer is built on top of the physical or virtual servers.</a:t>
            </a:r>
          </a:p>
          <a:p>
            <a:pPr>
              <a:buNone/>
            </a:pPr>
            <a:r>
              <a:rPr lang="en-US" dirty="0"/>
              <a:t>➢ Data is stored in the clusters of the cloud provider.</a:t>
            </a:r>
          </a:p>
          <a:p>
            <a:pPr>
              <a:buNone/>
            </a:pPr>
            <a:r>
              <a:rPr lang="en-US" dirty="0"/>
              <a:t>➢ The service can be accessed anywhere in the world.</a:t>
            </a:r>
          </a:p>
          <a:p>
            <a:pPr>
              <a:buNone/>
            </a:pPr>
            <a:r>
              <a:rPr lang="en-US" dirty="0"/>
              <a:t>• </a:t>
            </a:r>
            <a:r>
              <a:rPr lang="en-US" dirty="0" err="1"/>
              <a:t>Eg</a:t>
            </a:r>
            <a:r>
              <a:rPr lang="en-US" dirty="0"/>
              <a:t>:</a:t>
            </a:r>
          </a:p>
          <a:p>
            <a:pPr>
              <a:buNone/>
            </a:pPr>
            <a:r>
              <a:rPr lang="en-US" dirty="0"/>
              <a:t>• E-mail system might have millions of users and each user can have thousands of </a:t>
            </a:r>
            <a:r>
              <a:rPr lang="en-US" dirty="0" smtClean="0"/>
              <a:t>e-mails and </a:t>
            </a:r>
            <a:r>
              <a:rPr lang="en-US" dirty="0"/>
              <a:t>consume multiple gigabytes of disk space.</a:t>
            </a:r>
          </a:p>
          <a:p>
            <a:pPr>
              <a:buNone/>
            </a:pPr>
            <a:r>
              <a:rPr lang="en-US" dirty="0"/>
              <a:t>• Web searching application.</a:t>
            </a:r>
          </a:p>
          <a:p>
            <a:pPr>
              <a:buNone/>
            </a:pPr>
            <a:r>
              <a:rPr lang="en-US" dirty="0"/>
              <a:t>• To store huge amount of information solid-state drives are used instead of hard </a:t>
            </a:r>
            <a:r>
              <a:rPr lang="en-US" dirty="0" err="1" smtClean="0"/>
              <a:t>diskdrives</a:t>
            </a:r>
            <a:endParaRPr lang="en-US" dirty="0" smtClean="0"/>
          </a:p>
          <a:p>
            <a:pPr>
              <a:buNone/>
            </a:pPr>
            <a:r>
              <a:rPr lang="en-US" dirty="0" smtClean="0"/>
              <a:t>Storage systems in cloud computing </a:t>
            </a:r>
            <a:r>
              <a:rPr lang="en-US" b="1" dirty="0" smtClean="0"/>
              <a:t>are GFS –</a:t>
            </a:r>
            <a:r>
              <a:rPr lang="en-US" b="1" dirty="0"/>
              <a:t>G</a:t>
            </a:r>
            <a:r>
              <a:rPr lang="en-US" b="1" dirty="0" smtClean="0"/>
              <a:t>oogle file systems</a:t>
            </a:r>
          </a:p>
          <a:p>
            <a:pPr>
              <a:buNone/>
            </a:pPr>
            <a:r>
              <a:rPr lang="en-US" b="1" dirty="0"/>
              <a:t> </a:t>
            </a:r>
            <a:r>
              <a:rPr lang="en-US" b="1" dirty="0" smtClean="0"/>
              <a:t> HDFS –</a:t>
            </a:r>
            <a:r>
              <a:rPr lang="en-US" b="1" dirty="0" err="1" smtClean="0"/>
              <a:t>Hadoop</a:t>
            </a:r>
            <a:r>
              <a:rPr lang="en-US" b="1" dirty="0" smtClean="0"/>
              <a:t> distributed file systems</a:t>
            </a:r>
          </a:p>
          <a:p>
            <a:pPr>
              <a:buNone/>
            </a:pPr>
            <a:r>
              <a:rPr lang="en-US" b="1" dirty="0"/>
              <a:t> </a:t>
            </a:r>
            <a:r>
              <a:rPr lang="en-US" b="1" dirty="0" smtClean="0"/>
              <a:t>Amazon S3</a:t>
            </a:r>
            <a:endParaRPr lang="en-US" b="1"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a:t/>
            </a:r>
            <a:br>
              <a:rPr lang="en-US" dirty="0"/>
            </a:br>
            <a:r>
              <a:rPr lang="en-US" dirty="0"/>
              <a:t> Global Exchange of Cloud Resources </a:t>
            </a:r>
            <a:br>
              <a:rPr lang="en-US" dirty="0"/>
            </a:br>
            <a:endParaRPr lang="en-US" dirty="0"/>
          </a:p>
        </p:txBody>
      </p:sp>
      <p:sp>
        <p:nvSpPr>
          <p:cNvPr id="3" name="Content Placeholder 2"/>
          <p:cNvSpPr>
            <a:spLocks noGrp="1"/>
          </p:cNvSpPr>
          <p:nvPr>
            <p:ph idx="1"/>
          </p:nvPr>
        </p:nvSpPr>
        <p:spPr>
          <a:xfrm>
            <a:off x="228600" y="914400"/>
            <a:ext cx="8686800" cy="5715000"/>
          </a:xfrm>
        </p:spPr>
        <p:txBody>
          <a:bodyPr>
            <a:noAutofit/>
          </a:bodyPr>
          <a:lstStyle/>
          <a:p>
            <a:pPr algn="just">
              <a:buNone/>
            </a:pPr>
            <a:r>
              <a:rPr lang="en-US" sz="2800" dirty="0"/>
              <a:t>• </a:t>
            </a:r>
            <a:r>
              <a:rPr lang="en-US" sz="2400" dirty="0"/>
              <a:t>Cloud infrastructure providers (i.e., </a:t>
            </a:r>
            <a:r>
              <a:rPr lang="en-US" sz="2400" dirty="0" err="1"/>
              <a:t>IaaS</a:t>
            </a:r>
            <a:r>
              <a:rPr lang="en-US" sz="2400" dirty="0"/>
              <a:t> providers) have established data centers </a:t>
            </a:r>
            <a:r>
              <a:rPr lang="en-US" sz="2400" dirty="0" smtClean="0"/>
              <a:t>in multiple </a:t>
            </a:r>
            <a:r>
              <a:rPr lang="en-US" sz="2400" dirty="0"/>
              <a:t>geographical locations to provide redundancy and ensure reliability in case </a:t>
            </a:r>
            <a:r>
              <a:rPr lang="en-US" sz="2400" dirty="0" smtClean="0"/>
              <a:t>of  site </a:t>
            </a:r>
            <a:r>
              <a:rPr lang="en-US" sz="2400" dirty="0"/>
              <a:t>failures.</a:t>
            </a:r>
          </a:p>
          <a:p>
            <a:pPr algn="just">
              <a:buNone/>
            </a:pPr>
            <a:r>
              <a:rPr lang="en-US" sz="2400" dirty="0"/>
              <a:t>• Amazon does not provide seamless/automatic mechanisms for scaling its hosted </a:t>
            </a:r>
            <a:r>
              <a:rPr lang="en-US" sz="2400" dirty="0" smtClean="0"/>
              <a:t>services across </a:t>
            </a:r>
            <a:r>
              <a:rPr lang="en-US" sz="2400" dirty="0"/>
              <a:t>multiple geographically distributed data centers.</a:t>
            </a:r>
          </a:p>
          <a:p>
            <a:pPr algn="just">
              <a:buNone/>
            </a:pPr>
            <a:r>
              <a:rPr lang="en-US" sz="2400" dirty="0"/>
              <a:t>• This approach has many shortcomings</a:t>
            </a:r>
          </a:p>
          <a:p>
            <a:pPr algn="just">
              <a:buNone/>
            </a:pPr>
            <a:r>
              <a:rPr lang="en-US" sz="2400" dirty="0"/>
              <a:t>• First, it is difficult for cloud customers to determine in advance the best location </a:t>
            </a:r>
            <a:r>
              <a:rPr lang="en-US" sz="2400" dirty="0" smtClean="0"/>
              <a:t>for  hosting </a:t>
            </a:r>
            <a:r>
              <a:rPr lang="en-US" sz="2400" dirty="0"/>
              <a:t>their services as they may not know the origin of consumers of their services.</a:t>
            </a:r>
          </a:p>
          <a:p>
            <a:pPr algn="just">
              <a:buNone/>
            </a:pPr>
            <a:r>
              <a:rPr lang="en-US" sz="2400" dirty="0"/>
              <a:t>• Second, </a:t>
            </a:r>
            <a:r>
              <a:rPr lang="en-US" sz="2400" dirty="0" err="1"/>
              <a:t>SaaS</a:t>
            </a:r>
            <a:r>
              <a:rPr lang="en-US" sz="2400" dirty="0"/>
              <a:t> providers may not be able to meet the </a:t>
            </a:r>
            <a:r>
              <a:rPr lang="en-US" sz="2400" dirty="0" err="1"/>
              <a:t>QoS</a:t>
            </a:r>
            <a:r>
              <a:rPr lang="en-US" sz="2400" dirty="0"/>
              <a:t> expectations of their </a:t>
            </a:r>
            <a:r>
              <a:rPr lang="en-US" sz="2400" dirty="0" smtClean="0"/>
              <a:t>service  consumers </a:t>
            </a:r>
            <a:r>
              <a:rPr lang="en-US" sz="2400" dirty="0"/>
              <a:t>originating from multiple geographical locations.</a:t>
            </a:r>
          </a:p>
          <a:p>
            <a:pPr algn="just">
              <a:buNone/>
            </a:pPr>
            <a:r>
              <a:rPr lang="en-US" sz="2400" dirty="0"/>
              <a:t>• The figure the high-level components of the Melbourne group’s proposed </a:t>
            </a:r>
            <a:r>
              <a:rPr lang="en-US" sz="2400" dirty="0" err="1" smtClean="0"/>
              <a:t>InterCloud</a:t>
            </a:r>
            <a:r>
              <a:rPr lang="en-US" sz="2400" dirty="0" smtClean="0"/>
              <a:t>  architecture.</a:t>
            </a:r>
          </a:p>
          <a:p>
            <a:pPr algn="just">
              <a:buNone/>
            </a:pP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Inter-cloud exchange of cloud resources through brokering</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228600" y="1752600"/>
            <a:ext cx="8334375" cy="4676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77500" lnSpcReduction="20000"/>
          </a:bodyPr>
          <a:lstStyle/>
          <a:p>
            <a:r>
              <a:rPr lang="en-US" dirty="0"/>
              <a:t>It is </a:t>
            </a:r>
            <a:r>
              <a:rPr lang="en-US" b="1" dirty="0"/>
              <a:t>not possible for a cloud infrastructure provider to establish its data centers at </a:t>
            </a:r>
            <a:r>
              <a:rPr lang="en-US" b="1" dirty="0" smtClean="0"/>
              <a:t>all possible </a:t>
            </a:r>
            <a:r>
              <a:rPr lang="en-US" b="1" dirty="0"/>
              <a:t>locations throughout the world.</a:t>
            </a:r>
          </a:p>
          <a:p>
            <a:pPr>
              <a:buNone/>
            </a:pPr>
            <a:r>
              <a:rPr lang="en-US" dirty="0" smtClean="0"/>
              <a:t>• This results in </a:t>
            </a:r>
            <a:r>
              <a:rPr lang="en-US" b="1" dirty="0" smtClean="0"/>
              <a:t>difficulty in meeting the QOS expectations of their customers.</a:t>
            </a:r>
          </a:p>
          <a:p>
            <a:pPr>
              <a:buNone/>
            </a:pPr>
            <a:r>
              <a:rPr lang="en-US" dirty="0"/>
              <a:t>• Hence, services of </a:t>
            </a:r>
            <a:r>
              <a:rPr lang="en-US" b="1" dirty="0"/>
              <a:t>multiple cloud infrastructure service providers are used.</a:t>
            </a:r>
          </a:p>
          <a:p>
            <a:pPr>
              <a:buNone/>
            </a:pPr>
            <a:r>
              <a:rPr lang="en-US" dirty="0"/>
              <a:t>• </a:t>
            </a:r>
            <a:r>
              <a:rPr lang="en-US" b="1" dirty="0"/>
              <a:t>Cloud coordinator evaluates the available resources.</a:t>
            </a:r>
          </a:p>
          <a:p>
            <a:pPr>
              <a:buNone/>
            </a:pPr>
            <a:r>
              <a:rPr lang="en-US" dirty="0"/>
              <a:t>• The availability of a banking system ensures that financial transactions related to </a:t>
            </a:r>
            <a:r>
              <a:rPr lang="en-US" dirty="0" smtClean="0"/>
              <a:t>SLAs are </a:t>
            </a:r>
            <a:r>
              <a:rPr lang="en-US" dirty="0"/>
              <a:t>carried out in a securely.</a:t>
            </a:r>
          </a:p>
          <a:p>
            <a:pPr>
              <a:buNone/>
            </a:pPr>
            <a:r>
              <a:rPr lang="en-US" dirty="0"/>
              <a:t>• By realizing </a:t>
            </a:r>
            <a:r>
              <a:rPr lang="en-US" dirty="0" err="1"/>
              <a:t>InterCloud</a:t>
            </a:r>
            <a:r>
              <a:rPr lang="en-US" dirty="0"/>
              <a:t> architectural principles in mechanisms in their offering, </a:t>
            </a:r>
            <a:r>
              <a:rPr lang="en-US" dirty="0" smtClean="0"/>
              <a:t>cloud providers </a:t>
            </a:r>
            <a:r>
              <a:rPr lang="en-US" dirty="0"/>
              <a:t>will be able to dynamically expand or resize their provisioning capability </a:t>
            </a:r>
            <a:r>
              <a:rPr lang="en-US" dirty="0" smtClean="0"/>
              <a:t>based on </a:t>
            </a:r>
            <a:r>
              <a:rPr lang="en-US" dirty="0"/>
              <a:t>sudden spikes in workload demands by leasing available computational and </a:t>
            </a:r>
            <a:r>
              <a:rPr lang="en-US" dirty="0" smtClean="0"/>
              <a:t>storage capabilities </a:t>
            </a:r>
            <a:r>
              <a:rPr lang="en-US" dirty="0"/>
              <a:t>from other cloud.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Autofit/>
          </a:bodyPr>
          <a:lstStyle/>
          <a:p>
            <a:pPr>
              <a:buNone/>
            </a:pPr>
            <a:r>
              <a:rPr lang="en-US" sz="1800" dirty="0">
                <a:latin typeface="Times New Roman" pitchFamily="18" charset="0"/>
                <a:cs typeface="Times New Roman" pitchFamily="18" charset="0"/>
              </a:rPr>
              <a:t>• They consist of client brokering and coordinator services that support </a:t>
            </a:r>
            <a:r>
              <a:rPr lang="en-US" sz="1800" dirty="0" smtClean="0">
                <a:latin typeface="Times New Roman" pitchFamily="18" charset="0"/>
                <a:cs typeface="Times New Roman" pitchFamily="18" charset="0"/>
              </a:rPr>
              <a:t>utility-driven federation </a:t>
            </a:r>
            <a:r>
              <a:rPr lang="en-US" sz="1800" dirty="0">
                <a:latin typeface="Times New Roman" pitchFamily="18" charset="0"/>
                <a:cs typeface="Times New Roman" pitchFamily="18" charset="0"/>
              </a:rPr>
              <a:t>of clouds:</a:t>
            </a:r>
          </a:p>
          <a:p>
            <a:pPr>
              <a:buNone/>
            </a:pPr>
            <a:r>
              <a:rPr lang="en-US" sz="1800" dirty="0" smtClean="0">
                <a:latin typeface="Times New Roman" pitchFamily="18" charset="0"/>
                <a:cs typeface="Times New Roman" pitchFamily="18" charset="0"/>
              </a:rPr>
              <a:t>     o </a:t>
            </a:r>
            <a:r>
              <a:rPr lang="en-US" sz="1800" dirty="0">
                <a:latin typeface="Times New Roman" pitchFamily="18" charset="0"/>
                <a:cs typeface="Times New Roman" pitchFamily="18" charset="0"/>
              </a:rPr>
              <a:t>application scheduling</a:t>
            </a:r>
          </a:p>
          <a:p>
            <a:pPr>
              <a:buNone/>
            </a:pPr>
            <a:r>
              <a:rPr lang="en-US" sz="1800" dirty="0" smtClean="0">
                <a:latin typeface="Times New Roman" pitchFamily="18" charset="0"/>
                <a:cs typeface="Times New Roman" pitchFamily="18" charset="0"/>
              </a:rPr>
              <a:t>	o </a:t>
            </a:r>
            <a:r>
              <a:rPr lang="en-US" sz="1800" dirty="0">
                <a:latin typeface="Times New Roman" pitchFamily="18" charset="0"/>
                <a:cs typeface="Times New Roman" pitchFamily="18" charset="0"/>
              </a:rPr>
              <a:t>resource allocation</a:t>
            </a:r>
          </a:p>
          <a:p>
            <a:pPr>
              <a:buNone/>
            </a:pPr>
            <a:r>
              <a:rPr lang="en-US" sz="1800" dirty="0" smtClean="0">
                <a:latin typeface="Times New Roman" pitchFamily="18" charset="0"/>
                <a:cs typeface="Times New Roman" pitchFamily="18" charset="0"/>
              </a:rPr>
              <a:t>	o </a:t>
            </a:r>
            <a:r>
              <a:rPr lang="en-US" sz="1800" dirty="0">
                <a:latin typeface="Times New Roman" pitchFamily="18" charset="0"/>
                <a:cs typeface="Times New Roman" pitchFamily="18" charset="0"/>
              </a:rPr>
              <a:t>migration of workloads.</a:t>
            </a:r>
          </a:p>
          <a:p>
            <a:endParaRPr lang="en-US" sz="1800" dirty="0" smtClean="0">
              <a:latin typeface="Times New Roman" pitchFamily="18" charset="0"/>
              <a:cs typeface="Times New Roman" pitchFamily="18" charset="0"/>
            </a:endParaRPr>
          </a:p>
          <a:p>
            <a:pPr>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The architecture cohesively couples the administratively and topologically </a:t>
            </a:r>
            <a:r>
              <a:rPr lang="en-US" sz="1800" dirty="0" smtClean="0">
                <a:latin typeface="Times New Roman" pitchFamily="18" charset="0"/>
                <a:cs typeface="Times New Roman" pitchFamily="18" charset="0"/>
              </a:rPr>
              <a:t>distributed storage </a:t>
            </a:r>
            <a:r>
              <a:rPr lang="en-US" sz="1800" dirty="0">
                <a:latin typeface="Times New Roman" pitchFamily="18" charset="0"/>
                <a:cs typeface="Times New Roman" pitchFamily="18" charset="0"/>
              </a:rPr>
              <a:t>and compute capabilities of clouds as part of a single resource leasing abstraction.</a:t>
            </a:r>
          </a:p>
          <a:p>
            <a:pPr>
              <a:buNone/>
            </a:pPr>
            <a:r>
              <a:rPr lang="en-US" sz="1800" dirty="0">
                <a:latin typeface="Times New Roman" pitchFamily="18" charset="0"/>
                <a:cs typeface="Times New Roman" pitchFamily="18" charset="0"/>
              </a:rPr>
              <a:t>• The system will ease the </a:t>
            </a:r>
            <a:r>
              <a:rPr lang="en-US" sz="1800" dirty="0" err="1">
                <a:latin typeface="Times New Roman" pitchFamily="18" charset="0"/>
                <a:cs typeface="Times New Roman" pitchFamily="18" charset="0"/>
              </a:rPr>
              <a:t>crossdomain</a:t>
            </a:r>
            <a:r>
              <a:rPr lang="en-US" sz="1800" dirty="0">
                <a:latin typeface="Times New Roman" pitchFamily="18" charset="0"/>
                <a:cs typeface="Times New Roman" pitchFamily="18" charset="0"/>
              </a:rPr>
              <a:t> capability integration for on-demand, </a:t>
            </a:r>
            <a:r>
              <a:rPr lang="en-US" sz="1800" dirty="0" smtClean="0">
                <a:latin typeface="Times New Roman" pitchFamily="18" charset="0"/>
                <a:cs typeface="Times New Roman" pitchFamily="18" charset="0"/>
              </a:rPr>
              <a:t>flexible, energy-efficient</a:t>
            </a:r>
            <a:r>
              <a:rPr lang="en-US" sz="1800" dirty="0">
                <a:latin typeface="Times New Roman" pitchFamily="18" charset="0"/>
                <a:cs typeface="Times New Roman" pitchFamily="18" charset="0"/>
              </a:rPr>
              <a:t>, and reliable access to the infrastructure based on </a:t>
            </a:r>
            <a:r>
              <a:rPr lang="en-US" sz="1800" dirty="0" smtClean="0">
                <a:latin typeface="Times New Roman" pitchFamily="18" charset="0"/>
                <a:cs typeface="Times New Roman" pitchFamily="18" charset="0"/>
              </a:rPr>
              <a:t>virtualization technology</a:t>
            </a:r>
            <a:endParaRPr lang="en-US" sz="1800" dirty="0">
              <a:latin typeface="Times New Roman" pitchFamily="18" charset="0"/>
              <a:cs typeface="Times New Roman" pitchFamily="18" charset="0"/>
            </a:endParaRPr>
          </a:p>
          <a:p>
            <a:pPr>
              <a:buNone/>
            </a:pPr>
            <a:r>
              <a:rPr lang="en-US" sz="1800" dirty="0">
                <a:latin typeface="Times New Roman" pitchFamily="18" charset="0"/>
                <a:cs typeface="Times New Roman" pitchFamily="18" charset="0"/>
              </a:rPr>
              <a:t>• The Cloud Exchange (</a:t>
            </a:r>
            <a:r>
              <a:rPr lang="en-US" sz="1800" dirty="0" err="1">
                <a:latin typeface="Times New Roman" pitchFamily="18" charset="0"/>
                <a:cs typeface="Times New Roman" pitchFamily="18" charset="0"/>
              </a:rPr>
              <a:t>CEx</a:t>
            </a:r>
            <a:r>
              <a:rPr lang="en-US" sz="1800" dirty="0">
                <a:latin typeface="Times New Roman" pitchFamily="18" charset="0"/>
                <a:cs typeface="Times New Roman" pitchFamily="18" charset="0"/>
              </a:rPr>
              <a:t>) acts as a market maker for bringing together </a:t>
            </a:r>
            <a:r>
              <a:rPr lang="en-US" sz="1800" dirty="0" smtClean="0">
                <a:latin typeface="Times New Roman" pitchFamily="18" charset="0"/>
                <a:cs typeface="Times New Roman" pitchFamily="18" charset="0"/>
              </a:rPr>
              <a:t>service producers </a:t>
            </a:r>
            <a:r>
              <a:rPr lang="en-US" sz="1800" dirty="0">
                <a:latin typeface="Times New Roman" pitchFamily="18" charset="0"/>
                <a:cs typeface="Times New Roman" pitchFamily="18" charset="0"/>
              </a:rPr>
              <a:t>and consumers.</a:t>
            </a:r>
          </a:p>
          <a:p>
            <a:pPr>
              <a:buNone/>
            </a:pPr>
            <a:r>
              <a:rPr lang="en-US" sz="1800" dirty="0">
                <a:latin typeface="Times New Roman" pitchFamily="18" charset="0"/>
                <a:cs typeface="Times New Roman" pitchFamily="18" charset="0"/>
              </a:rPr>
              <a:t>• It aggregates the infrastructure demands from application brokers and evaluates </a:t>
            </a:r>
            <a:r>
              <a:rPr lang="en-US" sz="1800" dirty="0" smtClean="0">
                <a:latin typeface="Times New Roman" pitchFamily="18" charset="0"/>
                <a:cs typeface="Times New Roman" pitchFamily="18" charset="0"/>
              </a:rPr>
              <a:t>them against </a:t>
            </a:r>
            <a:r>
              <a:rPr lang="en-US" sz="1800" dirty="0">
                <a:latin typeface="Times New Roman" pitchFamily="18" charset="0"/>
                <a:cs typeface="Times New Roman" pitchFamily="18" charset="0"/>
              </a:rPr>
              <a:t>the available supply currently published by the cloud coordinators.</a:t>
            </a:r>
          </a:p>
          <a:p>
            <a:pPr>
              <a:buNone/>
            </a:pPr>
            <a:r>
              <a:rPr lang="en-US" sz="1800" dirty="0">
                <a:latin typeface="Times New Roman" pitchFamily="18" charset="0"/>
                <a:cs typeface="Times New Roman" pitchFamily="18" charset="0"/>
              </a:rPr>
              <a:t>• It supports trading of cloud services based on competitive economic models such </a:t>
            </a:r>
            <a:r>
              <a:rPr lang="en-US" sz="1800" dirty="0" smtClean="0">
                <a:latin typeface="Times New Roman" pitchFamily="18" charset="0"/>
                <a:cs typeface="Times New Roman" pitchFamily="18" charset="0"/>
              </a:rPr>
              <a:t>as commodity </a:t>
            </a:r>
            <a:r>
              <a:rPr lang="en-US" sz="1800" dirty="0">
                <a:latin typeface="Times New Roman" pitchFamily="18" charset="0"/>
                <a:cs typeface="Times New Roman" pitchFamily="18" charset="0"/>
              </a:rPr>
              <a:t>markets and auctions.</a:t>
            </a:r>
          </a:p>
          <a:p>
            <a:pPr>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CEx</a:t>
            </a:r>
            <a:r>
              <a:rPr lang="en-US" sz="1800" dirty="0">
                <a:latin typeface="Times New Roman" pitchFamily="18" charset="0"/>
                <a:cs typeface="Times New Roman" pitchFamily="18" charset="0"/>
              </a:rPr>
              <a:t> allows participants to locate providers and consumers with fitting offers.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 cloud</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err="1" smtClean="0">
                <a:latin typeface="Times New Roman" pitchFamily="18" charset="0"/>
                <a:cs typeface="Times New Roman" pitchFamily="18" charset="0"/>
              </a:rPr>
              <a:t>Intercloud</a:t>
            </a:r>
            <a:r>
              <a:rPr lang="en-US" b="1" dirty="0" smtClean="0">
                <a:latin typeface="Times New Roman" pitchFamily="18" charset="0"/>
                <a:cs typeface="Times New Roman" pitchFamily="18" charset="0"/>
              </a:rPr>
              <a:t> or  ‘cloud of clouds’</a:t>
            </a:r>
            <a:r>
              <a:rPr lang="en-US" dirty="0" smtClean="0">
                <a:latin typeface="Times New Roman" pitchFamily="18" charset="0"/>
                <a:cs typeface="Times New Roman" pitchFamily="18" charset="0"/>
              </a:rPr>
              <a:t> is a term refer to a theoretical model for </a:t>
            </a:r>
            <a:r>
              <a:rPr lang="en-US" b="1" dirty="0" smtClean="0">
                <a:latin typeface="Times New Roman" pitchFamily="18" charset="0"/>
                <a:cs typeface="Times New Roman" pitchFamily="18" charset="0"/>
              </a:rPr>
              <a:t>cloud computing services based on the idea of combining many different individual clouds into one seamless mass</a:t>
            </a:r>
            <a:r>
              <a:rPr lang="en-US" dirty="0" smtClean="0">
                <a:latin typeface="Times New Roman" pitchFamily="18" charset="0"/>
                <a:cs typeface="Times New Roman" pitchFamily="18" charset="0"/>
              </a:rPr>
              <a:t> in terms of on-demand operations. </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intercloud</a:t>
            </a:r>
            <a:r>
              <a:rPr lang="en-US" dirty="0" smtClean="0">
                <a:latin typeface="Times New Roman" pitchFamily="18" charset="0"/>
                <a:cs typeface="Times New Roman" pitchFamily="18" charset="0"/>
              </a:rPr>
              <a:t> would simply make sure that </a:t>
            </a:r>
            <a:r>
              <a:rPr lang="en-US" b="1" dirty="0" smtClean="0">
                <a:latin typeface="Times New Roman" pitchFamily="18" charset="0"/>
                <a:cs typeface="Times New Roman" pitchFamily="18" charset="0"/>
              </a:rPr>
              <a:t>a cloud could use resources beyond its reach</a:t>
            </a:r>
            <a:r>
              <a:rPr lang="en-US" dirty="0" smtClean="0">
                <a:latin typeface="Times New Roman" pitchFamily="18" charset="0"/>
                <a:cs typeface="Times New Roman" pitchFamily="18" charset="0"/>
              </a:rPr>
              <a:t>, by taking advantage of pre-existing contracts with other cloud providers.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Intercloud</a:t>
            </a:r>
            <a:r>
              <a:rPr lang="en-US" dirty="0" smtClean="0">
                <a:latin typeface="Times New Roman" pitchFamily="18" charset="0"/>
                <a:cs typeface="Times New Roman" pitchFamily="18" charset="0"/>
              </a:rPr>
              <a:t> scenario is based on the key concept that </a:t>
            </a:r>
            <a:r>
              <a:rPr lang="en-US" b="1" dirty="0" smtClean="0">
                <a:latin typeface="Times New Roman" pitchFamily="18" charset="0"/>
                <a:cs typeface="Times New Roman" pitchFamily="18" charset="0"/>
              </a:rPr>
              <a:t>each single cloud does not have infinite physical resources or ubiquitous geographic footprint.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Inter Cloud Design Objectives</a:t>
            </a:r>
            <a:endParaRPr lang="en-IN" smtClean="0"/>
          </a:p>
        </p:txBody>
      </p:sp>
      <p:sp>
        <p:nvSpPr>
          <p:cNvPr id="27651" name="Content Placeholder 2"/>
          <p:cNvSpPr>
            <a:spLocks noGrp="1"/>
          </p:cNvSpPr>
          <p:nvPr>
            <p:ph idx="1"/>
          </p:nvPr>
        </p:nvSpPr>
        <p:spPr/>
        <p:txBody>
          <a:bodyPr/>
          <a:lstStyle/>
          <a:p>
            <a:pPr eaLnBrk="1" hangingPunct="1"/>
            <a:r>
              <a:rPr lang="en-IN" b="1" dirty="0" smtClean="0"/>
              <a:t>Shifting computing from desktops to data </a:t>
            </a:r>
            <a:r>
              <a:rPr lang="en-IN" b="1" dirty="0" err="1" smtClean="0"/>
              <a:t>centers</a:t>
            </a:r>
            <a:endParaRPr lang="en-IN" b="1" dirty="0" smtClean="0"/>
          </a:p>
          <a:p>
            <a:pPr eaLnBrk="1" hangingPunct="1"/>
            <a:r>
              <a:rPr lang="en-IN" b="1" dirty="0" smtClean="0"/>
              <a:t>Service </a:t>
            </a:r>
            <a:r>
              <a:rPr lang="en-IN" b="1" smtClean="0"/>
              <a:t>provisioning </a:t>
            </a:r>
          </a:p>
          <a:p>
            <a:pPr eaLnBrk="1" hangingPunct="1"/>
            <a:r>
              <a:rPr lang="en-IN" b="1" dirty="0" smtClean="0"/>
              <a:t>Scalability in performance</a:t>
            </a:r>
          </a:p>
          <a:p>
            <a:pPr eaLnBrk="1" hangingPunct="1"/>
            <a:r>
              <a:rPr lang="en-IN" b="1" dirty="0" smtClean="0"/>
              <a:t>Data privacy protection</a:t>
            </a:r>
          </a:p>
          <a:p>
            <a:pPr eaLnBrk="1" hangingPunct="1"/>
            <a:r>
              <a:rPr lang="en-IN" b="1" dirty="0" smtClean="0"/>
              <a:t>High quality of cloud services</a:t>
            </a:r>
          </a:p>
          <a:p>
            <a:pPr eaLnBrk="1" hangingPunct="1"/>
            <a:r>
              <a:rPr lang="en-IN" b="1" dirty="0" smtClean="0"/>
              <a:t>New standards and interfaces</a:t>
            </a:r>
            <a:endParaRPr lang="en-IN" dirty="0" smtClean="0"/>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Identification</a:t>
            </a:r>
          </a:p>
          <a:p>
            <a:r>
              <a:rPr lang="en-US" dirty="0" smtClean="0"/>
              <a:t>Acceptance of standards</a:t>
            </a:r>
          </a:p>
          <a:p>
            <a:r>
              <a:rPr lang="en-US" dirty="0" smtClean="0"/>
              <a:t>Communications</a:t>
            </a:r>
          </a:p>
          <a:p>
            <a:r>
              <a:rPr lang="en-US" dirty="0" smtClean="0"/>
              <a:t>Architecture</a:t>
            </a:r>
          </a:p>
          <a:p>
            <a:r>
              <a:rPr lang="en-US" dirty="0" smtClean="0"/>
              <a:t>payments</a:t>
            </a:r>
          </a:p>
          <a:p>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93700" y="0"/>
            <a:ext cx="8229600" cy="1143000"/>
          </a:xfrm>
        </p:spPr>
        <p:txBody>
          <a:bodyPr/>
          <a:lstStyle/>
          <a:p>
            <a:pPr eaLnBrk="1" hangingPunct="1"/>
            <a:r>
              <a:rPr lang="en-IN" smtClean="0"/>
              <a:t>Challenges</a:t>
            </a:r>
          </a:p>
        </p:txBody>
      </p:sp>
      <p:sp>
        <p:nvSpPr>
          <p:cNvPr id="29699" name="Content Placeholder 2"/>
          <p:cNvSpPr>
            <a:spLocks noGrp="1"/>
          </p:cNvSpPr>
          <p:nvPr>
            <p:ph idx="1"/>
          </p:nvPr>
        </p:nvSpPr>
        <p:spPr>
          <a:xfrm>
            <a:off x="420688" y="1041400"/>
            <a:ext cx="8229600" cy="4525963"/>
          </a:xfrm>
        </p:spPr>
        <p:txBody>
          <a:bodyPr>
            <a:normAutofit fontScale="92500" lnSpcReduction="10000"/>
          </a:bodyPr>
          <a:lstStyle/>
          <a:p>
            <a:pPr algn="just" eaLnBrk="1" hangingPunct="1"/>
            <a:r>
              <a:rPr lang="en-IN" sz="1900" b="1" smtClean="0"/>
              <a:t>Identification:</a:t>
            </a:r>
            <a:r>
              <a:rPr lang="en-IN" sz="1900" smtClean="0"/>
              <a:t> The first step is to create a system where each cloud can be identified and accessed by another cloud.</a:t>
            </a:r>
          </a:p>
          <a:p>
            <a:pPr algn="just" eaLnBrk="1" hangingPunct="1"/>
            <a:r>
              <a:rPr lang="en-IN" sz="1900" b="1" smtClean="0"/>
              <a:t>Acceptance of Standards</a:t>
            </a:r>
            <a:r>
              <a:rPr lang="en-IN" sz="1900" smtClean="0"/>
              <a:t>: The IEEE is working on standards for the cloud, the question remains if these standards will be accepted by all. These standards cannot be enforced, so each cloud provider needs to accept these standards in order for the needle to move.  Furthermore, as these standards are being developed, technology is advancing which might make the new standards obsolete.</a:t>
            </a:r>
          </a:p>
          <a:p>
            <a:pPr algn="just" eaLnBrk="1" hangingPunct="1"/>
            <a:r>
              <a:rPr lang="en-IN" sz="1900" b="1" smtClean="0"/>
              <a:t>Communication: </a:t>
            </a:r>
            <a:r>
              <a:rPr lang="en-IN" sz="1900" smtClean="0"/>
              <a:t>Clouds will need to talk to each other to verify each other’s available resources.  This requires creating a universal language among the clouds.</a:t>
            </a:r>
          </a:p>
          <a:p>
            <a:pPr algn="just" eaLnBrk="1" hangingPunct="1"/>
            <a:r>
              <a:rPr lang="en-IN" sz="1900" b="1" smtClean="0"/>
              <a:t>Architecture: </a:t>
            </a:r>
            <a:r>
              <a:rPr lang="en-IN" sz="1900" smtClean="0"/>
              <a:t>The ability for clouds to corroborate(support) and share assets is not sufficient, this process needs to be cost-effective and simple.  Clouds would need to be re-architected in order to create a user friendly Intercloud that is significantly cheaper than the current system.</a:t>
            </a:r>
          </a:p>
          <a:p>
            <a:pPr algn="just" eaLnBrk="1" hangingPunct="1"/>
            <a:r>
              <a:rPr lang="en-IN" sz="1900" b="1" smtClean="0"/>
              <a:t>Payment: </a:t>
            </a:r>
            <a:r>
              <a:rPr lang="en-IN" sz="1900" smtClean="0"/>
              <a:t>When one provider uses the assets of another provider, a questions arises on how will the second provider be compensated, and who will be responsible for the SLAs?</a:t>
            </a:r>
          </a:p>
          <a:p>
            <a:pPr algn="just" eaLnBrk="1" hangingPunct="1"/>
            <a:endParaRPr lang="en-IN" sz="19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srcRect l="5361" t="30124" r="37263" b="27832"/>
          <a:stretch>
            <a:fillRect/>
          </a:stretch>
        </p:blipFill>
        <p:spPr bwMode="auto">
          <a:xfrm>
            <a:off x="609600" y="914400"/>
            <a:ext cx="7924799" cy="5410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Extended services in cloud computing</a:t>
            </a:r>
            <a:endParaRPr lang="en-US" dirty="0"/>
          </a:p>
        </p:txBody>
      </p:sp>
      <p:pic>
        <p:nvPicPr>
          <p:cNvPr id="4" name="Picture 3"/>
          <p:cNvPicPr/>
          <p:nvPr/>
        </p:nvPicPr>
        <p:blipFill>
          <a:blip r:embed="rId2" cstate="print"/>
          <a:srcRect l="4529" t="34237" r="35898" b="25177"/>
          <a:stretch>
            <a:fillRect/>
          </a:stretch>
        </p:blipFill>
        <p:spPr bwMode="auto">
          <a:xfrm>
            <a:off x="228600" y="2057401"/>
            <a:ext cx="8305800" cy="4038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1679</Words>
  <Application>Microsoft Office PowerPoint</Application>
  <PresentationFormat>On-screen Show (4:3)</PresentationFormat>
  <Paragraphs>156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Inter cloud resource management</vt:lpstr>
      <vt:lpstr>Inter cloud</vt:lpstr>
      <vt:lpstr>Clouds of clouds(inter cloud)</vt:lpstr>
      <vt:lpstr>Inter cloud</vt:lpstr>
      <vt:lpstr>Inter Cloud Design Objectives</vt:lpstr>
      <vt:lpstr>challenges</vt:lpstr>
      <vt:lpstr>Challenges</vt:lpstr>
      <vt:lpstr>Slide 8</vt:lpstr>
      <vt:lpstr>Extended services in cloud computing</vt:lpstr>
      <vt:lpstr>Slide 10</vt:lpstr>
      <vt:lpstr>Slide 11</vt:lpstr>
      <vt:lpstr>Six layers of cloud services and their providers</vt:lpstr>
      <vt:lpstr>Cloud players are divided into three classes</vt:lpstr>
      <vt:lpstr>Cloud service trends and tasks</vt:lpstr>
      <vt:lpstr>Software stack for cloud computing</vt:lpstr>
      <vt:lpstr>Runtime support systems</vt:lpstr>
      <vt:lpstr>  Resource Provisioning and Platform Deployment   </vt:lpstr>
      <vt:lpstr>Resource provisioning systems in cloud computing</vt:lpstr>
      <vt:lpstr>Slide 19</vt:lpstr>
      <vt:lpstr>Slide 20</vt:lpstr>
      <vt:lpstr>Resource provisioning</vt:lpstr>
      <vt:lpstr>Resource provisioning</vt:lpstr>
      <vt:lpstr>Slide 23</vt:lpstr>
      <vt:lpstr>Resource provisioning methods</vt:lpstr>
      <vt:lpstr>Demand driven methods</vt:lpstr>
      <vt:lpstr>Event driven resource provisioning</vt:lpstr>
      <vt:lpstr>Popularity driven resource provisioning</vt:lpstr>
      <vt:lpstr>Dynamic resource deployment</vt:lpstr>
      <vt:lpstr>Slide 29</vt:lpstr>
      <vt:lpstr>Cloud resource deployment using an IGG (intergrid gateway) to allocate the VMs from a Local cluster to interact with the IGG of a public cloud provider.</vt:lpstr>
      <vt:lpstr>Slide 31</vt:lpstr>
      <vt:lpstr>Slide 32</vt:lpstr>
      <vt:lpstr>Provisioning of Storage Resources </vt:lpstr>
      <vt:lpstr>  Global Exchange of Cloud Resources  </vt:lpstr>
      <vt:lpstr>Inter-cloud exchange of cloud resources through brokering</vt:lpstr>
      <vt:lpstr>Slide 36</vt:lpstr>
      <vt:lpstr>Slide 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 cloud resource management</dc:title>
  <dc:creator>VIT-Laptop</dc:creator>
  <cp:lastModifiedBy>sangeetha</cp:lastModifiedBy>
  <cp:revision>45</cp:revision>
  <dcterms:created xsi:type="dcterms:W3CDTF">2023-04-17T14:57:33Z</dcterms:created>
  <dcterms:modified xsi:type="dcterms:W3CDTF">2023-04-25T09:47:52Z</dcterms:modified>
</cp:coreProperties>
</file>