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70" r:id="rId6"/>
    <p:sldId id="271" r:id="rId7"/>
    <p:sldId id="272" r:id="rId8"/>
    <p:sldId id="259" r:id="rId9"/>
    <p:sldId id="262" r:id="rId10"/>
    <p:sldId id="260" r:id="rId11"/>
    <p:sldId id="261" r:id="rId12"/>
    <p:sldId id="263" r:id="rId13"/>
    <p:sldId id="264" r:id="rId14"/>
    <p:sldId id="265" r:id="rId15"/>
    <p:sldId id="266" r:id="rId16"/>
    <p:sldId id="267" r:id="rId17"/>
    <p:sldId id="268"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500" y="-1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55CCB5-F1F7-4F1E-AA35-1CD556554D81}"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B3C8C-F51F-497A-9085-0DE245BF2A1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55CCB5-F1F7-4F1E-AA35-1CD556554D81}"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B3C8C-F51F-497A-9085-0DE245BF2A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55CCB5-F1F7-4F1E-AA35-1CD556554D81}"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B3C8C-F51F-497A-9085-0DE245BF2A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55CCB5-F1F7-4F1E-AA35-1CD556554D81}"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B3C8C-F51F-497A-9085-0DE245BF2A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55CCB5-F1F7-4F1E-AA35-1CD556554D81}"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B3C8C-F51F-497A-9085-0DE245BF2A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55CCB5-F1F7-4F1E-AA35-1CD556554D81}"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B3C8C-F51F-497A-9085-0DE245BF2A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55CCB5-F1F7-4F1E-AA35-1CD556554D81}" type="datetimeFigureOut">
              <a:rPr lang="en-US" smtClean="0"/>
              <a:pPr/>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FB3C8C-F51F-497A-9085-0DE245BF2A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55CCB5-F1F7-4F1E-AA35-1CD556554D81}" type="datetimeFigureOut">
              <a:rPr lang="en-US" smtClean="0"/>
              <a:pPr/>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FB3C8C-F51F-497A-9085-0DE245BF2A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55CCB5-F1F7-4F1E-AA35-1CD556554D81}" type="datetimeFigureOut">
              <a:rPr lang="en-US" smtClean="0"/>
              <a:pPr/>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FB3C8C-F51F-497A-9085-0DE245BF2A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55CCB5-F1F7-4F1E-AA35-1CD556554D81}"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B3C8C-F51F-497A-9085-0DE245BF2A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55CCB5-F1F7-4F1E-AA35-1CD556554D81}"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B3C8C-F51F-497A-9085-0DE245BF2A1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55CCB5-F1F7-4F1E-AA35-1CD556554D81}" type="datetimeFigureOut">
              <a:rPr lang="en-US" smtClean="0"/>
              <a:pPr/>
              <a:t>4/27/2023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FB3C8C-F51F-497A-9085-0DE245BF2A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model</a:t>
            </a:r>
            <a:endParaRPr lang="en-US" dirty="0"/>
          </a:p>
        </p:txBody>
      </p:sp>
      <p:sp>
        <p:nvSpPr>
          <p:cNvPr id="3" name="Subtitle 2"/>
          <p:cNvSpPr>
            <a:spLocks noGrp="1"/>
          </p:cNvSpPr>
          <p:nvPr>
            <p:ph type="subTitle" idx="1"/>
          </p:nvPr>
        </p:nvSpPr>
        <p:spPr/>
        <p:txBody>
          <a:bodyPr/>
          <a:lstStyle/>
          <a:p>
            <a:r>
              <a:rPr lang="en-US" dirty="0" smtClean="0"/>
              <a:t>Module iv</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err="1" smtClean="0">
                <a:cs typeface="Latha" pitchFamily="34" charset="0"/>
              </a:rPr>
              <a:t>Hadoop</a:t>
            </a:r>
            <a:r>
              <a:rPr lang="en-US" b="1" dirty="0" smtClean="0">
                <a:cs typeface="Latha" pitchFamily="34" charset="0"/>
              </a:rPr>
              <a:t> cluster is a special type of computational cluster designed for storing and analyzing vast amount of unstructured data in a distributed computing environment. These clusters run on low cost commodity computers.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a:xfrm>
            <a:off x="609600" y="102831"/>
            <a:ext cx="7620000" cy="67551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V’s</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b="1" dirty="0"/>
              <a:t>Volume:</a:t>
            </a:r>
            <a:r>
              <a:rPr lang="en-US" dirty="0"/>
              <a:t> With increasing dependence on technology, data is producing at a large volume. Common examples are data being produced by various social networking sites, sensors, scanners, airlines and other organizations.</a:t>
            </a:r>
          </a:p>
          <a:p>
            <a:pPr fontAlgn="base"/>
            <a:r>
              <a:rPr lang="en-US" b="1" dirty="0"/>
              <a:t>Velocity:</a:t>
            </a:r>
            <a:r>
              <a:rPr lang="en-US" dirty="0"/>
              <a:t> Huge amount of data is generated per second. It is estimated that by the end of 2020, every individual will produce 3mb data per second. This large volume of data is being generated with a great velocity.</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b="1" dirty="0"/>
              <a:t>Variety:</a:t>
            </a:r>
            <a:r>
              <a:rPr lang="en-US" dirty="0"/>
              <a:t> The data being produced by different means is of three types: </a:t>
            </a:r>
          </a:p>
          <a:p>
            <a:pPr lvl="1" fontAlgn="base"/>
            <a:r>
              <a:rPr lang="en-US" b="1" dirty="0"/>
              <a:t>Structured Data:</a:t>
            </a:r>
            <a:r>
              <a:rPr lang="en-US" dirty="0"/>
              <a:t> It is the relational data which is stored in the form of rows and columns.</a:t>
            </a:r>
          </a:p>
          <a:p>
            <a:pPr lvl="1" fontAlgn="base"/>
            <a:r>
              <a:rPr lang="en-US" b="1" dirty="0"/>
              <a:t>Unstructured Data:</a:t>
            </a:r>
            <a:r>
              <a:rPr lang="en-US" dirty="0"/>
              <a:t> Texts, pictures, videos etc. are the examples of unstructured data which can’t be stored in the form of rows and columns.</a:t>
            </a:r>
          </a:p>
          <a:p>
            <a:pPr lvl="1" fontAlgn="base"/>
            <a:r>
              <a:rPr lang="en-US" b="1" dirty="0"/>
              <a:t>Semi Structured Data:</a:t>
            </a:r>
            <a:r>
              <a:rPr lang="en-US" dirty="0"/>
              <a:t> Log files are the examples of this type of data.</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fontAlgn="base"/>
            <a:r>
              <a:rPr lang="en-US" b="1" dirty="0"/>
              <a:t>Veracity: </a:t>
            </a:r>
            <a:r>
              <a:rPr lang="en-US" dirty="0"/>
              <a:t>The term Veracity is coined for the inconsistent or incomplete data which results in the generation of doubtful or uncertain Information. Often data inconsistency arises because of the volume or amount of data e.g. data in bulk could create confusion whereas less amount of data could convey half or incomplete Information.</a:t>
            </a:r>
          </a:p>
          <a:p>
            <a:pPr algn="just" fontAlgn="base"/>
            <a:r>
              <a:rPr lang="en-US" b="1" dirty="0"/>
              <a:t>Value: </a:t>
            </a:r>
            <a:r>
              <a:rPr lang="en-US" dirty="0"/>
              <a:t>After having the 4 V’s into account there comes one more V which stands for Value!. Bulk of Data having no Value is of no good to the company, unless you turn it into something useful. Data in itself is of no use or importance but it needs to be converted into something valuable to extract Information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HDFS is used to store the data, Map Reduce is used </a:t>
            </a:r>
            <a:r>
              <a:rPr lang="en-US" dirty="0" smtClean="0"/>
              <a:t>to </a:t>
            </a:r>
            <a:r>
              <a:rPr lang="en-US" dirty="0"/>
              <a:t>process the data</a:t>
            </a:r>
            <a:r>
              <a:rPr lang="en-US" dirty="0" smtClean="0"/>
              <a:t>.</a:t>
            </a:r>
          </a:p>
          <a:p>
            <a:pPr fontAlgn="base"/>
            <a:r>
              <a:rPr lang="en-US" b="1" dirty="0"/>
              <a:t>Components of </a:t>
            </a:r>
            <a:r>
              <a:rPr lang="en-US" b="1" dirty="0" err="1"/>
              <a:t>Hadoop</a:t>
            </a:r>
            <a:r>
              <a:rPr lang="en-US" b="1" dirty="0"/>
              <a:t>: </a:t>
            </a:r>
            <a:r>
              <a:rPr lang="en-US" dirty="0" err="1"/>
              <a:t>Hadoop</a:t>
            </a:r>
            <a:r>
              <a:rPr lang="en-US" dirty="0"/>
              <a:t> has three components: </a:t>
            </a:r>
          </a:p>
          <a:p>
            <a:pPr lvl="1" algn="just" fontAlgn="base"/>
            <a:r>
              <a:rPr lang="en-US" b="1" dirty="0"/>
              <a:t>HDFS:</a:t>
            </a:r>
            <a:r>
              <a:rPr lang="en-US" dirty="0"/>
              <a:t> </a:t>
            </a:r>
            <a:r>
              <a:rPr lang="en-US" dirty="0" err="1"/>
              <a:t>Hadoop</a:t>
            </a:r>
            <a:r>
              <a:rPr lang="en-US" dirty="0"/>
              <a:t> Distributed File System is a dedicated file system to store big data with a cluster of commodity hardware or cheaper hardware with streaming access pattern. It enables data to be stored at multiple nodes in the cluster which ensures data security and fault tolerance.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b="1" dirty="0"/>
              <a:t>Map Reduce :</a:t>
            </a:r>
            <a:r>
              <a:rPr lang="en-US" dirty="0"/>
              <a:t> Data once stored in the HDFS also needs to be processed upon. Now suppose a query is sent to process a data set in the HDFS. Now, </a:t>
            </a:r>
            <a:r>
              <a:rPr lang="en-US" dirty="0" err="1"/>
              <a:t>Hadoop</a:t>
            </a:r>
            <a:r>
              <a:rPr lang="en-US" dirty="0"/>
              <a:t> identifies where this data is stored, this is called Mapping. </a:t>
            </a:r>
            <a:endParaRPr lang="en-US" dirty="0" smtClean="0"/>
          </a:p>
          <a:p>
            <a:r>
              <a:rPr lang="en-US" dirty="0" smtClean="0"/>
              <a:t>Now </a:t>
            </a:r>
            <a:r>
              <a:rPr lang="en-US" dirty="0"/>
              <a:t>the query is broken into multiple parts and the results of all these multiple parts are combined and the overall result is sent back to the user</a:t>
            </a:r>
            <a:r>
              <a:rPr lang="en-US" dirty="0" smtClean="0"/>
              <a:t>.</a:t>
            </a:r>
          </a:p>
          <a:p>
            <a:r>
              <a:rPr lang="en-US" dirty="0" smtClean="0"/>
              <a:t> </a:t>
            </a:r>
            <a:r>
              <a:rPr lang="en-US" dirty="0"/>
              <a:t>This is called reduce process. Thus while HDFS is used to store the data, Map Reduce is used to process the data.</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YARN :</a:t>
            </a:r>
            <a:r>
              <a:rPr lang="en-US" dirty="0"/>
              <a:t> YARN stands for </a:t>
            </a:r>
            <a:r>
              <a:rPr lang="en-US" i="1" dirty="0"/>
              <a:t>Yet Another Resource Negotiator</a:t>
            </a:r>
            <a:r>
              <a:rPr lang="en-US" dirty="0"/>
              <a:t>. It is a dedicated operating system for </a:t>
            </a:r>
            <a:r>
              <a:rPr lang="en-US" dirty="0" err="1"/>
              <a:t>Hadoop</a:t>
            </a:r>
            <a:r>
              <a:rPr lang="en-US" dirty="0"/>
              <a:t> which manages the resources of the cluster and also functions as a framework for job scheduling in </a:t>
            </a:r>
            <a:r>
              <a:rPr lang="en-US" dirty="0" err="1"/>
              <a:t>Hadoop</a:t>
            </a:r>
            <a:r>
              <a:rPr lang="en-US" dirty="0"/>
              <a:t>. The various types of scheduling are First Come First Serve, Fair Share Scheduler and Capacity Scheduler etc. The First Come First Serve scheduling is set by default in YARN.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architecture</a:t>
            </a:r>
            <a:endParaRPr lang="en-US" dirty="0"/>
          </a:p>
        </p:txBody>
      </p:sp>
      <p:sp>
        <p:nvSpPr>
          <p:cNvPr id="3" name="Content Placeholder 2"/>
          <p:cNvSpPr>
            <a:spLocks noGrp="1"/>
          </p:cNvSpPr>
          <p:nvPr>
            <p:ph idx="1"/>
          </p:nvPr>
        </p:nvSpPr>
        <p:spPr/>
        <p:txBody>
          <a:bodyPr/>
          <a:lstStyle/>
          <a:p>
            <a:r>
              <a:rPr lang="en-US" dirty="0" smtClean="0"/>
              <a:t>HDFS stands for </a:t>
            </a:r>
            <a:r>
              <a:rPr lang="en-US" b="1" dirty="0" err="1" smtClean="0"/>
              <a:t>Hadoop</a:t>
            </a:r>
            <a:r>
              <a:rPr lang="en-US" b="1" dirty="0" smtClean="0"/>
              <a:t> Distributed File System</a:t>
            </a:r>
            <a:r>
              <a:rPr lang="en-US" dirty="0" smtClean="0"/>
              <a:t>. It provides for data storage of </a:t>
            </a:r>
            <a:r>
              <a:rPr lang="en-US" dirty="0" err="1" smtClean="0"/>
              <a:t>Hadoop</a:t>
            </a:r>
            <a:r>
              <a:rPr lang="en-US" dirty="0" smtClean="0"/>
              <a:t>. HDFS splits the data unit into smaller units called blocks and stores them in a distributed manner. </a:t>
            </a:r>
          </a:p>
          <a:p>
            <a:r>
              <a:rPr lang="en-US" dirty="0" smtClean="0"/>
              <a:t>It has got two daemons running. One for </a:t>
            </a:r>
            <a:r>
              <a:rPr lang="en-US" dirty="0" smtClean="0">
                <a:solidFill>
                  <a:srgbClr val="FF0000"/>
                </a:solidFill>
              </a:rPr>
              <a:t>master node – </a:t>
            </a:r>
            <a:r>
              <a:rPr lang="en-US" dirty="0" err="1" smtClean="0">
                <a:solidFill>
                  <a:srgbClr val="FF0000"/>
                </a:solidFill>
              </a:rPr>
              <a:t>NameNode</a:t>
            </a:r>
            <a:r>
              <a:rPr lang="en-US" dirty="0" smtClean="0">
                <a:solidFill>
                  <a:srgbClr val="FF0000"/>
                </a:solidFill>
              </a:rPr>
              <a:t> </a:t>
            </a:r>
            <a:r>
              <a:rPr lang="en-US" dirty="0" smtClean="0"/>
              <a:t>and other for </a:t>
            </a:r>
            <a:r>
              <a:rPr lang="en-US" dirty="0" smtClean="0">
                <a:solidFill>
                  <a:srgbClr val="FF0000"/>
                </a:solidFill>
              </a:rPr>
              <a:t>slave nodes – </a:t>
            </a:r>
            <a:r>
              <a:rPr lang="en-US" dirty="0" err="1" smtClean="0">
                <a:solidFill>
                  <a:srgbClr val="FF0000"/>
                </a:solidFill>
              </a:rPr>
              <a:t>DataNode</a:t>
            </a:r>
            <a:r>
              <a:rPr lang="en-US" dirty="0" smtClean="0">
                <a:solidFill>
                  <a:srgbClr val="FF0000"/>
                </a:solidFill>
              </a:rPr>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fontScale="25000" lnSpcReduction="20000"/>
          </a:bodyPr>
          <a:lstStyle/>
          <a:p>
            <a:pPr>
              <a:spcAft>
                <a:spcPts val="0"/>
              </a:spcAft>
              <a:defRPr/>
            </a:pPr>
            <a:r>
              <a:rPr lang="en-US" sz="8000" dirty="0" err="1"/>
              <a:t>NameNode</a:t>
            </a:r>
            <a:r>
              <a:rPr lang="en-US" sz="8000" dirty="0"/>
              <a:t> and </a:t>
            </a:r>
            <a:r>
              <a:rPr lang="en-US" sz="8000" dirty="0" err="1"/>
              <a:t>DataNode</a:t>
            </a:r>
            <a:endParaRPr lang="en-US" sz="8000" dirty="0"/>
          </a:p>
          <a:p>
            <a:pPr>
              <a:spcAft>
                <a:spcPts val="0"/>
              </a:spcAft>
              <a:defRPr/>
            </a:pPr>
            <a:r>
              <a:rPr lang="en-US" sz="8000" dirty="0"/>
              <a:t>HDFS has a </a:t>
            </a:r>
            <a:r>
              <a:rPr lang="en-US" sz="8000" b="1" dirty="0"/>
              <a:t>Master-slave architecture</a:t>
            </a:r>
            <a:r>
              <a:rPr lang="en-US" sz="8000" dirty="0"/>
              <a:t>. The daemon called </a:t>
            </a:r>
            <a:r>
              <a:rPr lang="en-US" sz="8000" dirty="0" err="1"/>
              <a:t>NameNode</a:t>
            </a:r>
            <a:r>
              <a:rPr lang="en-US" sz="8000" dirty="0"/>
              <a:t> runs on the master server</a:t>
            </a:r>
            <a:r>
              <a:rPr lang="en-US" sz="8000" dirty="0" smtClean="0"/>
              <a:t>.</a:t>
            </a:r>
          </a:p>
          <a:p>
            <a:pPr>
              <a:spcAft>
                <a:spcPts val="0"/>
              </a:spcAft>
              <a:defRPr/>
            </a:pPr>
            <a:r>
              <a:rPr lang="en-US" sz="8000" dirty="0" smtClean="0"/>
              <a:t> </a:t>
            </a:r>
            <a:r>
              <a:rPr lang="en-US" sz="8000" dirty="0"/>
              <a:t>It is responsible for Namespace management and regulates file access by the client</a:t>
            </a:r>
            <a:r>
              <a:rPr lang="en-US" sz="8000" dirty="0" smtClean="0"/>
              <a:t>.</a:t>
            </a:r>
          </a:p>
          <a:p>
            <a:pPr>
              <a:spcAft>
                <a:spcPts val="0"/>
              </a:spcAft>
              <a:defRPr/>
            </a:pPr>
            <a:r>
              <a:rPr lang="en-US" sz="8000" dirty="0" smtClean="0"/>
              <a:t> </a:t>
            </a:r>
            <a:r>
              <a:rPr lang="en-US" sz="8000" dirty="0" err="1"/>
              <a:t>DataNode</a:t>
            </a:r>
            <a:r>
              <a:rPr lang="en-US" sz="8000" dirty="0"/>
              <a:t> daemon runs on slave nodes. It is responsible for storing actual business data. Internally, a file gets split into a number of data blocks and stored on a group of slave machines</a:t>
            </a:r>
            <a:r>
              <a:rPr lang="en-US" sz="8000" dirty="0" smtClean="0"/>
              <a:t>.</a:t>
            </a:r>
          </a:p>
          <a:p>
            <a:pPr>
              <a:spcAft>
                <a:spcPts val="0"/>
              </a:spcAft>
              <a:defRPr/>
            </a:pPr>
            <a:r>
              <a:rPr lang="en-US" sz="8000" dirty="0" smtClean="0"/>
              <a:t> </a:t>
            </a:r>
            <a:r>
              <a:rPr lang="en-US" sz="8000" dirty="0" err="1"/>
              <a:t>Namenode</a:t>
            </a:r>
            <a:r>
              <a:rPr lang="en-US" sz="8000" dirty="0"/>
              <a:t> manages modifications to file system namespace. These are actions like the opening, closing and renaming files or directories</a:t>
            </a:r>
            <a:r>
              <a:rPr lang="en-US" sz="8000" dirty="0" smtClean="0"/>
              <a:t>.</a:t>
            </a:r>
          </a:p>
          <a:p>
            <a:pPr>
              <a:spcAft>
                <a:spcPts val="0"/>
              </a:spcAft>
              <a:defRPr/>
            </a:pPr>
            <a:r>
              <a:rPr lang="en-US" sz="8000" dirty="0" smtClean="0"/>
              <a:t> </a:t>
            </a:r>
            <a:r>
              <a:rPr lang="en-US" sz="8000" dirty="0" err="1"/>
              <a:t>NameNode</a:t>
            </a:r>
            <a:r>
              <a:rPr lang="en-US" sz="8000" dirty="0"/>
              <a:t> also keeps track of mapping of blocks to </a:t>
            </a:r>
            <a:r>
              <a:rPr lang="en-US" sz="8000" dirty="0" err="1"/>
              <a:t>DataNodes</a:t>
            </a:r>
            <a:r>
              <a:rPr lang="en-US" sz="8000" dirty="0"/>
              <a:t>. </a:t>
            </a:r>
            <a:endParaRPr lang="en-US" sz="8000" dirty="0" smtClean="0"/>
          </a:p>
          <a:p>
            <a:pPr>
              <a:spcAft>
                <a:spcPts val="0"/>
              </a:spcAft>
              <a:defRPr/>
            </a:pPr>
            <a:r>
              <a:rPr lang="en-US" sz="8000" dirty="0" smtClean="0"/>
              <a:t>This </a:t>
            </a:r>
            <a:r>
              <a:rPr lang="en-US" sz="8000" dirty="0" err="1"/>
              <a:t>DataNodes</a:t>
            </a:r>
            <a:r>
              <a:rPr lang="en-US" sz="8000" dirty="0"/>
              <a:t> serves read/write request from the file system’s client. </a:t>
            </a:r>
            <a:r>
              <a:rPr lang="en-US" sz="8000" dirty="0" err="1"/>
              <a:t>DataNode</a:t>
            </a:r>
            <a:r>
              <a:rPr lang="en-US" sz="8000" dirty="0"/>
              <a:t> also creates, deletes and replicates blocks on demand from </a:t>
            </a:r>
            <a:r>
              <a:rPr lang="en-US" sz="8000" dirty="0" err="1"/>
              <a:t>NameNode</a:t>
            </a:r>
            <a:r>
              <a:rPr lang="en-US" sz="8000" dirty="0"/>
              <a:t>.</a:t>
            </a:r>
          </a:p>
          <a:p>
            <a:pPr fontAlgn="auto">
              <a:spcAft>
                <a:spcPts val="0"/>
              </a:spcAft>
              <a:defRPr/>
            </a:pPr>
            <a:r>
              <a:rPr lang="en-US" sz="8000" dirty="0"/>
              <a:t>Stores the HDFS file system information </a:t>
            </a:r>
          </a:p>
          <a:p>
            <a:pPr fontAlgn="auto">
              <a:spcAft>
                <a:spcPts val="0"/>
              </a:spcAft>
              <a:defRPr/>
            </a:pPr>
            <a:r>
              <a:rPr lang="en-US" sz="8000" dirty="0"/>
              <a:t>Updates to the file system (add/remove blocks) do not change the </a:t>
            </a:r>
            <a:r>
              <a:rPr lang="en-US" sz="8000" dirty="0" smtClean="0"/>
              <a:t>file</a:t>
            </a:r>
            <a:endParaRPr lang="en-US" sz="8000" dirty="0"/>
          </a:p>
          <a:p>
            <a:pPr lvl="1" fontAlgn="auto">
              <a:spcAft>
                <a:spcPts val="0"/>
              </a:spcAft>
              <a:defRPr/>
            </a:pPr>
            <a:r>
              <a:rPr lang="en-US" sz="8000" dirty="0"/>
              <a:t>They are instead written to a log file</a:t>
            </a:r>
          </a:p>
          <a:p>
            <a:pPr fontAlgn="auto">
              <a:spcAft>
                <a:spcPts val="0"/>
              </a:spcAft>
              <a:defRPr/>
            </a:pPr>
            <a:r>
              <a:rPr lang="en-US" sz="8000" dirty="0"/>
              <a:t>When starting the </a:t>
            </a:r>
            <a:r>
              <a:rPr lang="en-US" sz="8000" dirty="0" err="1"/>
              <a:t>NameNode</a:t>
            </a:r>
            <a:r>
              <a:rPr lang="en-US" sz="8000" dirty="0"/>
              <a:t> loads the </a:t>
            </a:r>
            <a:r>
              <a:rPr lang="en-US" sz="8000" dirty="0" smtClean="0"/>
              <a:t> </a:t>
            </a:r>
            <a:r>
              <a:rPr lang="en-US" sz="8000" dirty="0"/>
              <a:t>file and then applies the changes in the log file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lgn="just"/>
            <a:r>
              <a:rPr lang="en-US" b="1" dirty="0"/>
              <a:t>Parallel computing on a </a:t>
            </a:r>
            <a:r>
              <a:rPr lang="en-US" b="1" dirty="0">
                <a:solidFill>
                  <a:srgbClr val="FF0000"/>
                </a:solidFill>
              </a:rPr>
              <a:t>single computer </a:t>
            </a:r>
            <a:r>
              <a:rPr lang="en-US" b="1" dirty="0"/>
              <a:t>uses multiple processors to process tasks in parallel, </a:t>
            </a:r>
            <a:endParaRPr lang="en-US" b="1" dirty="0" smtClean="0"/>
          </a:p>
          <a:p>
            <a:pPr algn="just"/>
            <a:r>
              <a:rPr lang="en-US" b="1" dirty="0" smtClean="0"/>
              <a:t>distributed </a:t>
            </a:r>
            <a:r>
              <a:rPr lang="en-US" b="1" dirty="0"/>
              <a:t>parallel computing uses </a:t>
            </a:r>
            <a:r>
              <a:rPr lang="en-US" b="1" dirty="0">
                <a:solidFill>
                  <a:srgbClr val="FF0000"/>
                </a:solidFill>
              </a:rPr>
              <a:t>multiple </a:t>
            </a:r>
            <a:r>
              <a:rPr lang="en-US" b="1" dirty="0" smtClean="0">
                <a:solidFill>
                  <a:srgbClr val="FF0000"/>
                </a:solidFill>
              </a:rPr>
              <a:t>computing</a:t>
            </a:r>
            <a:r>
              <a:rPr lang="en-US" b="1" dirty="0" smtClean="0"/>
              <a:t> devices to process those tasks</a:t>
            </a:r>
            <a:r>
              <a:rPr lang="en-US" dirty="0" smtClean="0"/>
              <a:t>.</a:t>
            </a:r>
          </a:p>
          <a:p>
            <a:pPr algn="just"/>
            <a:endParaRPr lang="en-US" dirty="0"/>
          </a:p>
          <a:p>
            <a:pPr algn="just"/>
            <a:r>
              <a:rPr lang="en-US" dirty="0"/>
              <a:t> Parallel computing is the simultaneous use of more than one computational engine (not necessarily connected via a network) to run a job or an application. </a:t>
            </a:r>
            <a:endParaRPr lang="en-US" dirty="0" smtClean="0"/>
          </a:p>
          <a:p>
            <a:pPr algn="just"/>
            <a:endParaRPr lang="en-US" dirty="0"/>
          </a:p>
          <a:p>
            <a:pPr algn="just">
              <a:buNone/>
            </a:pPr>
            <a:r>
              <a:rPr lang="en-US"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14388" y="1300163"/>
            <a:ext cx="7515225" cy="4795837"/>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Storage of files</a:t>
            </a:r>
            <a:endParaRPr lang="en-US" b="1" dirty="0"/>
          </a:p>
        </p:txBody>
      </p:sp>
      <p:sp>
        <p:nvSpPr>
          <p:cNvPr id="3" name="Content Placeholder 2"/>
          <p:cNvSpPr>
            <a:spLocks noGrp="1"/>
          </p:cNvSpPr>
          <p:nvPr>
            <p:ph idx="1"/>
          </p:nvPr>
        </p:nvSpPr>
        <p:spPr/>
        <p:txBody>
          <a:bodyPr/>
          <a:lstStyle/>
          <a:p>
            <a:pPr fontAlgn="auto">
              <a:spcAft>
                <a:spcPts val="0"/>
              </a:spcAft>
              <a:defRPr/>
            </a:pPr>
            <a:r>
              <a:rPr lang="en-US" dirty="0"/>
              <a:t>Files are split into blocks</a:t>
            </a:r>
          </a:p>
          <a:p>
            <a:pPr fontAlgn="auto">
              <a:spcAft>
                <a:spcPts val="0"/>
              </a:spcAft>
              <a:defRPr/>
            </a:pPr>
            <a:r>
              <a:rPr lang="en-US" dirty="0"/>
              <a:t>Blocks are split across many machines at load time</a:t>
            </a:r>
          </a:p>
          <a:p>
            <a:pPr lvl="1" fontAlgn="auto">
              <a:spcAft>
                <a:spcPts val="0"/>
              </a:spcAft>
              <a:defRPr/>
            </a:pPr>
            <a:r>
              <a:rPr lang="en-US" dirty="0"/>
              <a:t>Different blocks from the same file will be stored on different machines</a:t>
            </a:r>
          </a:p>
          <a:p>
            <a:pPr fontAlgn="auto">
              <a:spcAft>
                <a:spcPts val="0"/>
              </a:spcAft>
              <a:defRPr/>
            </a:pPr>
            <a:r>
              <a:rPr lang="en-US" dirty="0"/>
              <a:t>Blocks are replicated across multiple machines</a:t>
            </a:r>
          </a:p>
          <a:p>
            <a:pPr fontAlgn="auto">
              <a:spcAft>
                <a:spcPts val="0"/>
              </a:spcAft>
              <a:defRPr/>
            </a:pPr>
            <a:r>
              <a:rPr lang="en-US" dirty="0"/>
              <a:t>The </a:t>
            </a:r>
            <a:r>
              <a:rPr lang="en-US" dirty="0" err="1"/>
              <a:t>NameNode</a:t>
            </a:r>
            <a:r>
              <a:rPr lang="en-US" dirty="0"/>
              <a:t> keeps track of which blocks make up a file and where they are stored</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Blocks </a:t>
            </a:r>
            <a:endParaRPr lang="en-US" dirty="0"/>
          </a:p>
        </p:txBody>
      </p:sp>
      <p:sp>
        <p:nvSpPr>
          <p:cNvPr id="3" name="Content Placeholder 2"/>
          <p:cNvSpPr>
            <a:spLocks noGrp="1"/>
          </p:cNvSpPr>
          <p:nvPr>
            <p:ph idx="1"/>
          </p:nvPr>
        </p:nvSpPr>
        <p:spPr/>
        <p:txBody>
          <a:bodyPr>
            <a:normAutofit lnSpcReduction="10000"/>
          </a:bodyPr>
          <a:lstStyle/>
          <a:p>
            <a:r>
              <a:rPr lang="en-US" b="1" dirty="0" smtClean="0"/>
              <a:t>Block</a:t>
            </a:r>
            <a:r>
              <a:rPr lang="en-US" dirty="0" smtClean="0"/>
              <a:t> </a:t>
            </a:r>
            <a:r>
              <a:rPr lang="en-US" b="1" dirty="0" smtClean="0"/>
              <a:t>is    the smallest unit of storage on </a:t>
            </a:r>
            <a:r>
              <a:rPr lang="en-US" dirty="0" smtClean="0"/>
              <a:t>a computer system. It is the smallest contiguous storage allocated to a file. </a:t>
            </a:r>
          </a:p>
          <a:p>
            <a:r>
              <a:rPr lang="en-US" b="1" dirty="0" smtClean="0"/>
              <a:t>Replication Management</a:t>
            </a:r>
          </a:p>
          <a:p>
            <a:pPr lvl="1"/>
            <a:r>
              <a:rPr lang="en-US" dirty="0" smtClean="0"/>
              <a:t>To provide </a:t>
            </a:r>
            <a:r>
              <a:rPr lang="en-US" b="1" dirty="0" smtClean="0"/>
              <a:t>fault tolerance HDFS</a:t>
            </a:r>
            <a:r>
              <a:rPr lang="en-US" dirty="0" smtClean="0"/>
              <a:t> uses a replication technique. In that, it makes copies of the blocks and stores in on different </a:t>
            </a:r>
            <a:r>
              <a:rPr lang="en-US" dirty="0" err="1" smtClean="0"/>
              <a:t>DataNodes</a:t>
            </a:r>
            <a:r>
              <a:rPr lang="en-US" dirty="0" smtClean="0"/>
              <a:t>. Replication factor decides how many copies of the blocks get stored. It is 3 by default but we can configure to any value.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hdfsarchitecture.gif"/>
          <p:cNvPicPr>
            <a:picLocks noChangeAspect="1" noChangeArrowheads="1"/>
          </p:cNvPicPr>
          <p:nvPr/>
        </p:nvPicPr>
        <p:blipFill>
          <a:blip r:embed="rId2" cstate="print"/>
          <a:srcRect/>
          <a:stretch>
            <a:fillRect/>
          </a:stretch>
        </p:blipFill>
        <p:spPr>
          <a:xfrm>
            <a:off x="228600" y="2057400"/>
            <a:ext cx="8305800" cy="416718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fontAlgn="base"/>
            <a:r>
              <a:rPr lang="en-US" dirty="0"/>
              <a:t>In </a:t>
            </a:r>
            <a:r>
              <a:rPr lang="en-US" dirty="0" err="1"/>
              <a:t>Hadoop</a:t>
            </a:r>
            <a:r>
              <a:rPr lang="en-US" dirty="0"/>
              <a:t> 1 we have </a:t>
            </a:r>
            <a:r>
              <a:rPr lang="en-US" dirty="0" err="1"/>
              <a:t>MapReduce</a:t>
            </a:r>
            <a:r>
              <a:rPr lang="en-US" dirty="0"/>
              <a:t> but </a:t>
            </a:r>
            <a:r>
              <a:rPr lang="en-US" dirty="0" err="1"/>
              <a:t>Hadoop</a:t>
            </a:r>
            <a:r>
              <a:rPr lang="en-US" dirty="0"/>
              <a:t> 2 has YARN(Yet Another Resource Negotiator) and </a:t>
            </a:r>
            <a:r>
              <a:rPr lang="en-US" dirty="0" err="1"/>
              <a:t>MapReduce</a:t>
            </a:r>
            <a:r>
              <a:rPr lang="en-US" dirty="0"/>
              <a:t> version 2.</a:t>
            </a:r>
          </a:p>
          <a:p>
            <a:pPr>
              <a:buNone/>
            </a:pPr>
            <a:r>
              <a:rPr lang="en-US" b="1" dirty="0" smtClean="0"/>
              <a:t>           </a:t>
            </a:r>
            <a:r>
              <a:rPr lang="en-US" b="1" dirty="0" err="1" smtClean="0"/>
              <a:t>Hadoop</a:t>
            </a:r>
            <a:r>
              <a:rPr lang="en-US" b="1" dirty="0" smtClean="0"/>
              <a:t> 1                                 </a:t>
            </a:r>
            <a:r>
              <a:rPr lang="en-US" b="1" dirty="0" err="1" smtClean="0"/>
              <a:t>Hadoop</a:t>
            </a:r>
            <a:r>
              <a:rPr lang="en-US" b="1" dirty="0" smtClean="0"/>
              <a:t> 2</a:t>
            </a:r>
          </a:p>
          <a:p>
            <a:pPr>
              <a:buNone/>
            </a:pPr>
            <a:r>
              <a:rPr lang="en-US" dirty="0" smtClean="0"/>
              <a:t> </a:t>
            </a:r>
            <a:r>
              <a:rPr lang="en-US" dirty="0" err="1" smtClean="0"/>
              <a:t>HDFSHDFSMap</a:t>
            </a:r>
            <a:r>
              <a:rPr lang="en-US" dirty="0" smtClean="0"/>
              <a:t> Reduce        YARN / MRv2</a:t>
            </a:r>
          </a:p>
          <a:p>
            <a:pPr>
              <a:buNone/>
            </a:pPr>
            <a:endParaRPr lang="en-US" dirty="0"/>
          </a:p>
          <a:p>
            <a:pPr fontAlgn="base"/>
            <a:r>
              <a:rPr lang="en-US" b="1" dirty="0"/>
              <a:t>Daemons:</a:t>
            </a:r>
            <a:endParaRPr lang="en-US" dirty="0"/>
          </a:p>
          <a:p>
            <a:pPr>
              <a:buNone/>
            </a:pPr>
            <a:r>
              <a:rPr lang="en-US" b="1" dirty="0" smtClean="0"/>
              <a:t>          </a:t>
            </a:r>
            <a:r>
              <a:rPr lang="en-US" b="1" dirty="0" err="1" smtClean="0"/>
              <a:t>Hadoop</a:t>
            </a:r>
            <a:r>
              <a:rPr lang="en-US" b="1" dirty="0" smtClean="0"/>
              <a:t> 1                                            </a:t>
            </a:r>
            <a:r>
              <a:rPr lang="en-US" b="1" dirty="0" err="1" smtClean="0"/>
              <a:t>Hadoop</a:t>
            </a:r>
            <a:r>
              <a:rPr lang="en-US" b="1" dirty="0" smtClean="0"/>
              <a:t> 2</a:t>
            </a:r>
          </a:p>
          <a:p>
            <a:pPr>
              <a:buNone/>
            </a:pPr>
            <a:r>
              <a:rPr lang="en-US" dirty="0" smtClean="0"/>
              <a:t>	</a:t>
            </a:r>
            <a:r>
              <a:rPr lang="en-US" dirty="0" err="1" smtClean="0"/>
              <a:t>Namenode</a:t>
            </a:r>
            <a:r>
              <a:rPr lang="en-US" dirty="0" smtClean="0"/>
              <a:t>                            	    </a:t>
            </a:r>
            <a:r>
              <a:rPr lang="en-US" dirty="0" err="1" smtClean="0"/>
              <a:t>Namenode</a:t>
            </a:r>
            <a:endParaRPr lang="en-US" dirty="0" smtClean="0"/>
          </a:p>
          <a:p>
            <a:pPr>
              <a:buNone/>
            </a:pPr>
            <a:r>
              <a:rPr lang="en-US" dirty="0" smtClean="0"/>
              <a:t>	</a:t>
            </a:r>
            <a:r>
              <a:rPr lang="en-US" dirty="0" err="1" smtClean="0"/>
              <a:t>Datanode</a:t>
            </a:r>
            <a:r>
              <a:rPr lang="en-US" dirty="0" smtClean="0"/>
              <a:t>                                      </a:t>
            </a:r>
            <a:r>
              <a:rPr lang="en-US" dirty="0" err="1" smtClean="0"/>
              <a:t>Datanode</a:t>
            </a:r>
            <a:endParaRPr lang="en-US" dirty="0" smtClean="0"/>
          </a:p>
          <a:p>
            <a:pPr>
              <a:buNone/>
            </a:pPr>
            <a:r>
              <a:rPr lang="en-US" dirty="0" smtClean="0"/>
              <a:t>	Secondary </a:t>
            </a:r>
            <a:r>
              <a:rPr lang="en-US" dirty="0" err="1" smtClean="0"/>
              <a:t>Namenode</a:t>
            </a:r>
            <a:r>
              <a:rPr lang="en-US" dirty="0" smtClean="0"/>
              <a:t>                 Secondary </a:t>
            </a:r>
            <a:r>
              <a:rPr lang="en-US" dirty="0" err="1" smtClean="0"/>
              <a:t>Namenode</a:t>
            </a:r>
            <a:endParaRPr lang="en-US" dirty="0" smtClean="0"/>
          </a:p>
          <a:p>
            <a:pPr>
              <a:buNone/>
            </a:pPr>
            <a:r>
              <a:rPr lang="en-US" dirty="0" smtClean="0"/>
              <a:t>	Job Tracker                                   Resource Manager</a:t>
            </a:r>
          </a:p>
          <a:p>
            <a:pPr>
              <a:buNone/>
            </a:pPr>
            <a:r>
              <a:rPr lang="en-US" dirty="0" smtClean="0"/>
              <a:t>	Task Tracker                                 Node Manager</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Data Distribution</a:t>
            </a:r>
          </a:p>
        </p:txBody>
      </p:sp>
      <p:sp>
        <p:nvSpPr>
          <p:cNvPr id="3" name="Content Placeholder 2"/>
          <p:cNvSpPr>
            <a:spLocks noGrp="1"/>
          </p:cNvSpPr>
          <p:nvPr>
            <p:ph idx="1"/>
          </p:nvPr>
        </p:nvSpPr>
        <p:spPr>
          <a:xfrm>
            <a:off x="457200" y="1143000"/>
            <a:ext cx="8458200" cy="4525963"/>
          </a:xfrm>
        </p:spPr>
        <p:txBody>
          <a:bodyPr>
            <a:normAutofit/>
          </a:bodyPr>
          <a:lstStyle/>
          <a:p>
            <a:pPr algn="just"/>
            <a:r>
              <a:rPr lang="en-US" sz="2400" dirty="0"/>
              <a:t>In a </a:t>
            </a:r>
            <a:r>
              <a:rPr lang="en-US" sz="2400" dirty="0" err="1"/>
              <a:t>MapReduce</a:t>
            </a:r>
            <a:r>
              <a:rPr lang="en-US" sz="2400" dirty="0"/>
              <a:t> cluster, data is distributed to all the nodes of the </a:t>
            </a:r>
            <a:r>
              <a:rPr lang="en-US" sz="2400" dirty="0" smtClean="0"/>
              <a:t>cluster as </a:t>
            </a:r>
            <a:r>
              <a:rPr lang="en-US" sz="2400" dirty="0"/>
              <a:t>it is being loaded in</a:t>
            </a:r>
          </a:p>
          <a:p>
            <a:pPr algn="just"/>
            <a:r>
              <a:rPr lang="en-US" sz="2400" dirty="0" smtClean="0"/>
              <a:t> </a:t>
            </a:r>
            <a:r>
              <a:rPr lang="en-US" sz="2400" dirty="0"/>
              <a:t>An underlying distributed file systems (e.g</a:t>
            </a:r>
            <a:r>
              <a:rPr lang="en-US" sz="2400" dirty="0" smtClean="0"/>
              <a:t>., GFS</a:t>
            </a:r>
            <a:r>
              <a:rPr lang="en-US" sz="2400" dirty="0"/>
              <a:t>) splits large data files </a:t>
            </a:r>
            <a:r>
              <a:rPr lang="en-US" sz="2400" dirty="0" smtClean="0"/>
              <a:t>into chunks </a:t>
            </a:r>
            <a:r>
              <a:rPr lang="en-US" sz="2400" dirty="0"/>
              <a:t>which are managed by different nodes in the </a:t>
            </a:r>
            <a:r>
              <a:rPr lang="en-US" sz="2400" dirty="0" smtClean="0"/>
              <a:t>cluster.</a:t>
            </a:r>
          </a:p>
          <a:p>
            <a:pPr algn="just"/>
            <a:r>
              <a:rPr lang="en-US" sz="2400" dirty="0"/>
              <a:t>Even though the file chunks are distributed across several machines, </a:t>
            </a:r>
            <a:r>
              <a:rPr lang="en-US" sz="2400" dirty="0" smtClean="0"/>
              <a:t>they form </a:t>
            </a:r>
            <a:r>
              <a:rPr lang="en-US" sz="2400" i="1" dirty="0"/>
              <a:t>a single </a:t>
            </a:r>
            <a:r>
              <a:rPr lang="en-US" sz="2400" i="1" dirty="0" err="1"/>
              <a:t>namesapce</a:t>
            </a:r>
            <a:endParaRPr lang="en-US" sz="2400" dirty="0"/>
          </a:p>
          <a:p>
            <a:pPr>
              <a:buNone/>
            </a:pP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914400" y="4191000"/>
            <a:ext cx="7177443" cy="22860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overview</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a:t>
            </a:r>
            <a:r>
              <a:rPr lang="en-US" dirty="0" err="1"/>
              <a:t>MapReduce</a:t>
            </a:r>
            <a:r>
              <a:rPr lang="en-US" dirty="0"/>
              <a:t>, chunks are processed </a:t>
            </a:r>
            <a:r>
              <a:rPr lang="en-US" dirty="0" smtClean="0"/>
              <a:t>in isolation </a:t>
            </a:r>
            <a:r>
              <a:rPr lang="en-US" dirty="0"/>
              <a:t>by tasks called </a:t>
            </a:r>
            <a:r>
              <a:rPr lang="en-US" i="1" dirty="0" err="1">
                <a:solidFill>
                  <a:srgbClr val="FF0000"/>
                </a:solidFill>
              </a:rPr>
              <a:t>Mappers</a:t>
            </a:r>
            <a:endParaRPr lang="en-US" i="1" dirty="0">
              <a:solidFill>
                <a:srgbClr val="FF0000"/>
              </a:solidFill>
            </a:endParaRPr>
          </a:p>
          <a:p>
            <a:r>
              <a:rPr lang="en-US" dirty="0" smtClean="0"/>
              <a:t>The </a:t>
            </a:r>
            <a:r>
              <a:rPr lang="en-US" dirty="0"/>
              <a:t>outputs from the </a:t>
            </a:r>
            <a:r>
              <a:rPr lang="en-US" dirty="0" err="1"/>
              <a:t>mappers</a:t>
            </a:r>
            <a:r>
              <a:rPr lang="en-US" dirty="0"/>
              <a:t> are denoted </a:t>
            </a:r>
            <a:r>
              <a:rPr lang="en-US" dirty="0" smtClean="0"/>
              <a:t>as intermediate </a:t>
            </a:r>
            <a:r>
              <a:rPr lang="en-US" dirty="0"/>
              <a:t>outputs (IOs) and are </a:t>
            </a:r>
            <a:r>
              <a:rPr lang="en-US" dirty="0" smtClean="0"/>
              <a:t>brought into </a:t>
            </a:r>
            <a:r>
              <a:rPr lang="en-US" dirty="0"/>
              <a:t>a second set of tasks called </a:t>
            </a:r>
            <a:r>
              <a:rPr lang="en-US" i="1" dirty="0">
                <a:solidFill>
                  <a:srgbClr val="FF0000"/>
                </a:solidFill>
              </a:rPr>
              <a:t>Reducers</a:t>
            </a:r>
          </a:p>
          <a:p>
            <a:r>
              <a:rPr lang="en-US" dirty="0" smtClean="0"/>
              <a:t>The </a:t>
            </a:r>
            <a:r>
              <a:rPr lang="en-US" dirty="0"/>
              <a:t>process of bringing together IOs into a </a:t>
            </a:r>
            <a:r>
              <a:rPr lang="en-US" dirty="0" smtClean="0"/>
              <a:t>set of </a:t>
            </a:r>
            <a:r>
              <a:rPr lang="en-US" dirty="0"/>
              <a:t>Reducers is known as </a:t>
            </a:r>
            <a:r>
              <a:rPr lang="en-US" i="1" dirty="0">
                <a:solidFill>
                  <a:srgbClr val="FF0000"/>
                </a:solidFill>
              </a:rPr>
              <a:t>shuffling</a:t>
            </a:r>
            <a:r>
              <a:rPr lang="en-US" i="1" dirty="0"/>
              <a:t> process</a:t>
            </a:r>
          </a:p>
          <a:p>
            <a:r>
              <a:rPr lang="en-US" dirty="0" smtClean="0"/>
              <a:t>The </a:t>
            </a:r>
            <a:r>
              <a:rPr lang="en-US" dirty="0"/>
              <a:t>Reducers produce the final outputs (FOs)</a:t>
            </a:r>
          </a:p>
          <a:p>
            <a:r>
              <a:rPr lang="en-US" dirty="0" smtClean="0"/>
              <a:t> </a:t>
            </a:r>
            <a:r>
              <a:rPr lang="en-US" dirty="0"/>
              <a:t>Overall, </a:t>
            </a:r>
            <a:r>
              <a:rPr lang="en-US" dirty="0" err="1"/>
              <a:t>MapReduce</a:t>
            </a:r>
            <a:r>
              <a:rPr lang="en-US" dirty="0"/>
              <a:t> breaks the data flow into two </a:t>
            </a:r>
            <a:r>
              <a:rPr lang="en-US" dirty="0" smtClean="0"/>
              <a:t>phases, </a:t>
            </a:r>
            <a:r>
              <a:rPr lang="en-US" i="1" dirty="0" smtClean="0">
                <a:solidFill>
                  <a:srgbClr val="FF0000"/>
                </a:solidFill>
              </a:rPr>
              <a:t>map </a:t>
            </a:r>
            <a:r>
              <a:rPr lang="en-US" i="1" dirty="0">
                <a:solidFill>
                  <a:srgbClr val="FF0000"/>
                </a:solidFill>
              </a:rPr>
              <a:t>phase and reduce phase</a:t>
            </a:r>
            <a:endParaRPr lang="en-US"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828800" y="152400"/>
            <a:ext cx="5324475" cy="639557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Keys and Values</a:t>
            </a:r>
          </a:p>
        </p:txBody>
      </p:sp>
      <p:sp>
        <p:nvSpPr>
          <p:cNvPr id="3" name="Content Placeholder 2"/>
          <p:cNvSpPr>
            <a:spLocks noGrp="1"/>
          </p:cNvSpPr>
          <p:nvPr>
            <p:ph idx="1"/>
          </p:nvPr>
        </p:nvSpPr>
        <p:spPr>
          <a:xfrm>
            <a:off x="457200" y="914401"/>
            <a:ext cx="8382000" cy="3657600"/>
          </a:xfrm>
        </p:spPr>
        <p:txBody>
          <a:bodyPr>
            <a:normAutofit lnSpcReduction="10000"/>
          </a:bodyPr>
          <a:lstStyle/>
          <a:p>
            <a:pPr algn="just"/>
            <a:r>
              <a:rPr lang="en-US" sz="2800" dirty="0"/>
              <a:t>The programmer in </a:t>
            </a:r>
            <a:r>
              <a:rPr lang="en-US" sz="2800" dirty="0" err="1"/>
              <a:t>MapReduce</a:t>
            </a:r>
            <a:r>
              <a:rPr lang="en-US" sz="2800" dirty="0"/>
              <a:t> has to specify two functions, the </a:t>
            </a:r>
            <a:r>
              <a:rPr lang="en-US" sz="2800" i="1" dirty="0" smtClean="0"/>
              <a:t>map function </a:t>
            </a:r>
            <a:r>
              <a:rPr lang="en-US" sz="2800" i="1" dirty="0"/>
              <a:t>and the reduce function that implement the </a:t>
            </a:r>
            <a:r>
              <a:rPr lang="en-US" sz="2800" i="1" dirty="0" err="1"/>
              <a:t>Mapper</a:t>
            </a:r>
            <a:r>
              <a:rPr lang="en-US" sz="2800" i="1" dirty="0"/>
              <a:t> and </a:t>
            </a:r>
            <a:r>
              <a:rPr lang="en-US" sz="2800" i="1" dirty="0" smtClean="0"/>
              <a:t>the </a:t>
            </a:r>
            <a:r>
              <a:rPr lang="en-US" sz="2800" dirty="0" smtClean="0"/>
              <a:t>Reducer </a:t>
            </a:r>
            <a:r>
              <a:rPr lang="en-US" sz="2800" dirty="0"/>
              <a:t>in a </a:t>
            </a:r>
            <a:r>
              <a:rPr lang="en-US" sz="2800" dirty="0" err="1"/>
              <a:t>MapReduce</a:t>
            </a:r>
            <a:r>
              <a:rPr lang="en-US" sz="2800" dirty="0"/>
              <a:t> program</a:t>
            </a:r>
          </a:p>
          <a:p>
            <a:pPr algn="just"/>
            <a:r>
              <a:rPr lang="en-US" sz="2800" dirty="0" smtClean="0"/>
              <a:t> </a:t>
            </a:r>
            <a:r>
              <a:rPr lang="en-US" sz="2800" dirty="0"/>
              <a:t>In </a:t>
            </a:r>
            <a:r>
              <a:rPr lang="en-US" sz="2800" dirty="0" err="1"/>
              <a:t>MapReduce</a:t>
            </a:r>
            <a:r>
              <a:rPr lang="en-US" sz="2800" dirty="0"/>
              <a:t> data elements are always structured </a:t>
            </a:r>
            <a:r>
              <a:rPr lang="en-US" sz="2800" dirty="0" smtClean="0"/>
              <a:t>as  key-value </a:t>
            </a:r>
            <a:r>
              <a:rPr lang="en-US" sz="2800" dirty="0"/>
              <a:t>(i.e., (K, V)) pairs</a:t>
            </a:r>
          </a:p>
          <a:p>
            <a:pPr algn="just"/>
            <a:r>
              <a:rPr lang="en-US" sz="2800" dirty="0" smtClean="0"/>
              <a:t>The </a:t>
            </a:r>
            <a:r>
              <a:rPr lang="en-US" sz="2800" dirty="0"/>
              <a:t>map and reduce functions receive and </a:t>
            </a:r>
            <a:r>
              <a:rPr lang="en-US" sz="2800" i="1" dirty="0"/>
              <a:t>emit (K, V) pairs</a:t>
            </a:r>
            <a:endParaRPr lang="en-US" sz="2800" dirty="0"/>
          </a:p>
        </p:txBody>
      </p:sp>
      <p:pic>
        <p:nvPicPr>
          <p:cNvPr id="4" name="Picture 2"/>
          <p:cNvPicPr>
            <a:picLocks noChangeAspect="1" noChangeArrowheads="1"/>
          </p:cNvPicPr>
          <p:nvPr/>
        </p:nvPicPr>
        <p:blipFill>
          <a:blip r:embed="rId2" cstate="print"/>
          <a:srcRect/>
          <a:stretch>
            <a:fillRect/>
          </a:stretch>
        </p:blipFill>
        <p:spPr bwMode="auto">
          <a:xfrm>
            <a:off x="457200" y="4343400"/>
            <a:ext cx="7600950" cy="200025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143000"/>
          </a:xfrm>
        </p:spPr>
        <p:txBody>
          <a:bodyPr>
            <a:normAutofit fontScale="90000"/>
          </a:bodyPr>
          <a:lstStyle/>
          <a:p>
            <a:r>
              <a:rPr lang="en-US" dirty="0"/>
              <a:t>Partitions</a:t>
            </a:r>
            <a:br>
              <a:rPr lang="en-US" dirty="0"/>
            </a:br>
            <a:endParaRPr lang="en-US" dirty="0"/>
          </a:p>
        </p:txBody>
      </p:sp>
      <p:sp>
        <p:nvSpPr>
          <p:cNvPr id="6" name="Content Placeholder 5"/>
          <p:cNvSpPr>
            <a:spLocks noGrp="1"/>
          </p:cNvSpPr>
          <p:nvPr>
            <p:ph idx="1"/>
          </p:nvPr>
        </p:nvSpPr>
        <p:spPr>
          <a:xfrm>
            <a:off x="457200" y="838200"/>
            <a:ext cx="8229600" cy="3505200"/>
          </a:xfrm>
        </p:spPr>
        <p:txBody>
          <a:bodyPr>
            <a:noAutofit/>
          </a:bodyPr>
          <a:lstStyle/>
          <a:p>
            <a:pPr algn="just"/>
            <a:r>
              <a:rPr lang="en-US" sz="2400" dirty="0"/>
              <a:t>In </a:t>
            </a:r>
            <a:r>
              <a:rPr lang="en-US" sz="2400" dirty="0" err="1"/>
              <a:t>MapReduce</a:t>
            </a:r>
            <a:r>
              <a:rPr lang="en-US" sz="2400" dirty="0"/>
              <a:t>, intermediate output values are not </a:t>
            </a:r>
            <a:r>
              <a:rPr lang="en-US" sz="2400" dirty="0" smtClean="0"/>
              <a:t>usually reduced </a:t>
            </a:r>
            <a:r>
              <a:rPr lang="en-US" sz="2400" dirty="0"/>
              <a:t>together</a:t>
            </a:r>
          </a:p>
          <a:p>
            <a:pPr algn="just"/>
            <a:r>
              <a:rPr lang="en-US" sz="2400" i="1" dirty="0" smtClean="0"/>
              <a:t>All </a:t>
            </a:r>
            <a:r>
              <a:rPr lang="en-US" sz="2400" i="1" dirty="0"/>
              <a:t>values with the same key are presented to a </a:t>
            </a:r>
            <a:r>
              <a:rPr lang="en-US" sz="2400" i="1" dirty="0" smtClean="0">
                <a:solidFill>
                  <a:srgbClr val="FF0000"/>
                </a:solidFill>
              </a:rPr>
              <a:t>single Reducer </a:t>
            </a:r>
            <a:r>
              <a:rPr lang="en-US" sz="2400" i="1" dirty="0"/>
              <a:t>together</a:t>
            </a:r>
          </a:p>
          <a:p>
            <a:pPr algn="just"/>
            <a:r>
              <a:rPr lang="en-US" sz="2400" dirty="0" smtClean="0"/>
              <a:t> </a:t>
            </a:r>
            <a:r>
              <a:rPr lang="en-US" sz="2400" dirty="0"/>
              <a:t>More specifically, a different subset of intermediate key space is </a:t>
            </a:r>
            <a:r>
              <a:rPr lang="en-US" sz="2400" dirty="0" smtClean="0"/>
              <a:t>assigned to </a:t>
            </a:r>
            <a:r>
              <a:rPr lang="en-US" sz="2400" dirty="0"/>
              <a:t>each Reducer</a:t>
            </a:r>
          </a:p>
          <a:p>
            <a:pPr algn="just"/>
            <a:r>
              <a:rPr lang="en-US" sz="2400" dirty="0" smtClean="0"/>
              <a:t> </a:t>
            </a:r>
            <a:r>
              <a:rPr lang="en-US" sz="2400" dirty="0"/>
              <a:t>These subsets are known as </a:t>
            </a:r>
            <a:r>
              <a:rPr lang="en-US" sz="2400" i="1" dirty="0" smtClean="0">
                <a:solidFill>
                  <a:srgbClr val="FF0000"/>
                </a:solidFill>
              </a:rPr>
              <a:t>partitions.</a:t>
            </a:r>
          </a:p>
          <a:p>
            <a:r>
              <a:rPr lang="en-US" sz="2800" i="1" dirty="0"/>
              <a:t>Different colors </a:t>
            </a:r>
            <a:r>
              <a:rPr lang="en-US" sz="2800" i="1" dirty="0" smtClean="0"/>
              <a:t>represent different </a:t>
            </a:r>
            <a:r>
              <a:rPr lang="en-US" sz="2800" i="1" dirty="0"/>
              <a:t>keys (</a:t>
            </a:r>
            <a:r>
              <a:rPr lang="en-US" sz="2800" i="1" dirty="0" smtClean="0"/>
              <a:t>potentially) from </a:t>
            </a:r>
            <a:r>
              <a:rPr lang="en-US" sz="2800" i="1" dirty="0"/>
              <a:t>different </a:t>
            </a:r>
            <a:r>
              <a:rPr lang="en-US" sz="2800" i="1" dirty="0" err="1"/>
              <a:t>Mappers</a:t>
            </a:r>
            <a:endParaRPr lang="en-US" sz="2800" i="1" dirty="0"/>
          </a:p>
          <a:p>
            <a:r>
              <a:rPr lang="en-US" sz="2800" i="1" dirty="0"/>
              <a:t>Partitions are the input to Reducers</a:t>
            </a:r>
            <a:endParaRPr lang="en-US" sz="2800" dirty="0">
              <a:solidFill>
                <a:srgbClr val="FF0000"/>
              </a:solidFill>
            </a:endParaRPr>
          </a:p>
        </p:txBody>
      </p:sp>
      <p:pic>
        <p:nvPicPr>
          <p:cNvPr id="4100" name="Picture 4"/>
          <p:cNvPicPr>
            <a:picLocks noChangeAspect="1" noChangeArrowheads="1"/>
          </p:cNvPicPr>
          <p:nvPr/>
        </p:nvPicPr>
        <p:blipFill>
          <a:blip r:embed="rId2" cstate="print"/>
          <a:srcRect/>
          <a:stretch>
            <a:fillRect/>
          </a:stretch>
        </p:blipFill>
        <p:spPr bwMode="auto">
          <a:xfrm>
            <a:off x="2133600" y="5076825"/>
            <a:ext cx="5334000" cy="17049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Partitioning </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This is applicable to both computation and data</a:t>
            </a:r>
            <a:endParaRPr lang="en-US" dirty="0"/>
          </a:p>
          <a:p>
            <a:r>
              <a:rPr lang="en-US" dirty="0"/>
              <a:t> </a:t>
            </a:r>
            <a:r>
              <a:rPr lang="en-US" b="1" dirty="0"/>
              <a:t>Computation partitioning </a:t>
            </a:r>
            <a:endParaRPr lang="en-US" dirty="0"/>
          </a:p>
          <a:p>
            <a:r>
              <a:rPr lang="en-US" dirty="0"/>
              <a:t> </a:t>
            </a:r>
            <a:r>
              <a:rPr lang="en-US" b="1" dirty="0"/>
              <a:t>Data partitioning </a:t>
            </a:r>
            <a:endParaRPr lang="en-US" dirty="0"/>
          </a:p>
          <a:p>
            <a:r>
              <a:rPr lang="en-US" dirty="0"/>
              <a:t> </a:t>
            </a:r>
            <a:r>
              <a:rPr lang="en-US" b="1" dirty="0"/>
              <a:t>Mapping </a:t>
            </a:r>
            <a:endParaRPr lang="en-US" dirty="0"/>
          </a:p>
          <a:p>
            <a:r>
              <a:rPr lang="en-US" dirty="0"/>
              <a:t> </a:t>
            </a:r>
            <a:r>
              <a:rPr lang="en-US" b="1" dirty="0"/>
              <a:t>Synchronization </a:t>
            </a:r>
            <a:endParaRPr lang="en-US" dirty="0"/>
          </a:p>
          <a:p>
            <a:r>
              <a:rPr lang="en-US" dirty="0"/>
              <a:t> </a:t>
            </a:r>
            <a:r>
              <a:rPr lang="en-US" b="1" dirty="0"/>
              <a:t>Communication </a:t>
            </a:r>
            <a:endParaRPr lang="en-US" dirty="0"/>
          </a:p>
          <a:p>
            <a:r>
              <a:rPr lang="en-US" dirty="0"/>
              <a:t> </a:t>
            </a:r>
            <a:r>
              <a:rPr lang="en-US" b="1" dirty="0"/>
              <a:t>Scheduling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Network Topology In </a:t>
            </a:r>
            <a:r>
              <a:rPr lang="en-US" dirty="0" err="1"/>
              <a:t>MapReduce</a:t>
            </a:r>
            <a:endParaRPr lang="en-US" dirty="0"/>
          </a:p>
        </p:txBody>
      </p:sp>
      <p:sp>
        <p:nvSpPr>
          <p:cNvPr id="3" name="Content Placeholder 2"/>
          <p:cNvSpPr>
            <a:spLocks noGrp="1"/>
          </p:cNvSpPr>
          <p:nvPr>
            <p:ph idx="1"/>
          </p:nvPr>
        </p:nvSpPr>
        <p:spPr>
          <a:xfrm>
            <a:off x="457200" y="838201"/>
            <a:ext cx="8229600" cy="3505200"/>
          </a:xfrm>
        </p:spPr>
        <p:txBody>
          <a:bodyPr>
            <a:normAutofit/>
          </a:bodyPr>
          <a:lstStyle/>
          <a:p>
            <a:pPr algn="just"/>
            <a:r>
              <a:rPr lang="en-US" sz="2400" dirty="0" err="1"/>
              <a:t>MapReduce</a:t>
            </a:r>
            <a:r>
              <a:rPr lang="en-US" sz="2400" dirty="0"/>
              <a:t> assumes a tree style network topology</a:t>
            </a:r>
          </a:p>
          <a:p>
            <a:pPr algn="just"/>
            <a:r>
              <a:rPr lang="en-US" sz="2400" dirty="0" smtClean="0"/>
              <a:t>Nodes </a:t>
            </a:r>
            <a:r>
              <a:rPr lang="en-US" sz="2400" dirty="0"/>
              <a:t>are spread over different racks embraced in one or many data centers</a:t>
            </a:r>
          </a:p>
          <a:p>
            <a:pPr algn="just"/>
            <a:r>
              <a:rPr lang="en-US" sz="2400" dirty="0" smtClean="0"/>
              <a:t>A </a:t>
            </a:r>
            <a:r>
              <a:rPr lang="en-US" sz="2400" dirty="0"/>
              <a:t>salient point is that the bandwidth between two nodes is dependent on </a:t>
            </a:r>
            <a:r>
              <a:rPr lang="en-US" sz="2400" dirty="0" smtClean="0"/>
              <a:t>their relative </a:t>
            </a:r>
            <a:r>
              <a:rPr lang="en-US" sz="2400" dirty="0"/>
              <a:t>locations in the network topology</a:t>
            </a:r>
          </a:p>
          <a:p>
            <a:pPr algn="just"/>
            <a:r>
              <a:rPr lang="en-US" sz="2400" dirty="0" smtClean="0"/>
              <a:t> </a:t>
            </a:r>
            <a:r>
              <a:rPr lang="en-US" sz="2400" dirty="0"/>
              <a:t>For example, nodes that are on the same rack will have higher bandwidth </a:t>
            </a:r>
            <a:r>
              <a:rPr lang="en-US" sz="2400" dirty="0" smtClean="0"/>
              <a:t>between them </a:t>
            </a:r>
            <a:r>
              <a:rPr lang="en-US" sz="2400" dirty="0"/>
              <a:t>as opposed to nodes that are off-rack</a:t>
            </a:r>
          </a:p>
        </p:txBody>
      </p:sp>
      <p:pic>
        <p:nvPicPr>
          <p:cNvPr id="5122" name="Picture 2"/>
          <p:cNvPicPr>
            <a:picLocks noChangeAspect="1" noChangeArrowheads="1"/>
          </p:cNvPicPr>
          <p:nvPr/>
        </p:nvPicPr>
        <p:blipFill>
          <a:blip r:embed="rId2" cstate="print"/>
          <a:srcRect/>
          <a:stretch>
            <a:fillRect/>
          </a:stretch>
        </p:blipFill>
        <p:spPr bwMode="auto">
          <a:xfrm>
            <a:off x="838200" y="4191000"/>
            <a:ext cx="7581900" cy="21812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Computation partitioning</a:t>
            </a:r>
            <a:endParaRPr lang="en-US" dirty="0"/>
          </a:p>
        </p:txBody>
      </p:sp>
      <p:sp>
        <p:nvSpPr>
          <p:cNvPr id="3" name="Content Placeholder 2"/>
          <p:cNvSpPr>
            <a:spLocks noGrp="1"/>
          </p:cNvSpPr>
          <p:nvPr>
            <p:ph idx="1"/>
          </p:nvPr>
        </p:nvSpPr>
        <p:spPr/>
        <p:txBody>
          <a:bodyPr/>
          <a:lstStyle/>
          <a:p>
            <a:endParaRPr lang="en-US" dirty="0"/>
          </a:p>
          <a:p>
            <a:r>
              <a:rPr lang="en-US" b="1" dirty="0" smtClean="0"/>
              <a:t>This </a:t>
            </a:r>
            <a:r>
              <a:rPr lang="en-US" b="1" dirty="0"/>
              <a:t>splits a given job or a program into smaller tasks. Partitioning greatly depends on correctly identifying portions of the job or program that can be performed concurrently.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837"/>
            <a:ext cx="8229600" cy="4525963"/>
          </a:xfrm>
        </p:spPr>
        <p:txBody>
          <a:bodyPr>
            <a:normAutofit fontScale="85000" lnSpcReduction="20000"/>
          </a:bodyPr>
          <a:lstStyle/>
          <a:p>
            <a:endParaRPr lang="en-US" dirty="0"/>
          </a:p>
          <a:p>
            <a:r>
              <a:rPr lang="en-US" dirty="0">
                <a:solidFill>
                  <a:srgbClr val="FF0000"/>
                </a:solidFill>
              </a:rPr>
              <a:t> </a:t>
            </a:r>
            <a:r>
              <a:rPr lang="en-US" b="1" dirty="0">
                <a:solidFill>
                  <a:srgbClr val="FF0000"/>
                </a:solidFill>
              </a:rPr>
              <a:t>Data partitioning </a:t>
            </a:r>
            <a:r>
              <a:rPr lang="en-US" b="1" dirty="0"/>
              <a:t>This splits the input or intermediate data into smaller pieces. Similarly, upon identification of parallelism in the input data, it can also be divided into pieces to be processed on different </a:t>
            </a:r>
            <a:r>
              <a:rPr lang="en-US" b="1" dirty="0" smtClean="0"/>
              <a:t>workers.</a:t>
            </a:r>
          </a:p>
          <a:p>
            <a:endParaRPr lang="en-US" dirty="0"/>
          </a:p>
          <a:p>
            <a:r>
              <a:rPr lang="en-US" dirty="0"/>
              <a:t> </a:t>
            </a:r>
            <a:r>
              <a:rPr lang="en-US" b="1" dirty="0">
                <a:solidFill>
                  <a:srgbClr val="FF0000"/>
                </a:solidFill>
              </a:rPr>
              <a:t>Mapping </a:t>
            </a:r>
            <a:r>
              <a:rPr lang="en-US" b="1" dirty="0"/>
              <a:t>This assigns the either smaller parts of a program or the smaller pieces of data to underlying resources. This process aims to appropriately assign such parts or pieces to be run simultaneously on different workers and is usually handled by resource allocators in the system.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92500" lnSpcReduction="10000"/>
          </a:bodyPr>
          <a:lstStyle/>
          <a:p>
            <a:endParaRPr lang="en-US" dirty="0"/>
          </a:p>
          <a:p>
            <a:r>
              <a:rPr lang="en-US" dirty="0">
                <a:solidFill>
                  <a:srgbClr val="FF0000"/>
                </a:solidFill>
              </a:rPr>
              <a:t> </a:t>
            </a:r>
            <a:r>
              <a:rPr lang="en-US" b="1" dirty="0">
                <a:solidFill>
                  <a:srgbClr val="FF0000"/>
                </a:solidFill>
              </a:rPr>
              <a:t>Synchronization </a:t>
            </a:r>
            <a:r>
              <a:rPr lang="en-US" b="1" dirty="0"/>
              <a:t>Because different workers may perform different tasks, synchronization and coordination among workers is necessary so that race conditions are prevented and data dependency among different workers is properly managed. </a:t>
            </a:r>
          </a:p>
          <a:p>
            <a:r>
              <a:rPr lang="en-US" b="1" dirty="0">
                <a:solidFill>
                  <a:srgbClr val="FF0000"/>
                </a:solidFill>
              </a:rPr>
              <a:t>Communication</a:t>
            </a:r>
            <a:r>
              <a:rPr lang="en-US" b="1" dirty="0"/>
              <a:t> Because data dependency is one of the main reasons for communication among workers, communication is always triggered when the intermediate data is sent to workers.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fontScale="92500" lnSpcReduction="10000"/>
          </a:bodyPr>
          <a:lstStyle/>
          <a:p>
            <a:endParaRPr lang="en-US" dirty="0"/>
          </a:p>
          <a:p>
            <a:r>
              <a:rPr lang="en-US" dirty="0">
                <a:solidFill>
                  <a:srgbClr val="FF0000"/>
                </a:solidFill>
              </a:rPr>
              <a:t> </a:t>
            </a:r>
            <a:r>
              <a:rPr lang="en-US" b="1" dirty="0">
                <a:solidFill>
                  <a:srgbClr val="FF0000"/>
                </a:solidFill>
              </a:rPr>
              <a:t>Scheduling </a:t>
            </a:r>
            <a:r>
              <a:rPr lang="en-US" b="1" dirty="0"/>
              <a:t>For a job or program, when the number of computation parts (tasks) or data pieces is more than the number of available workers, a scheduler selects a sequence of tasks or data pieces to be assigned to the workers</a:t>
            </a:r>
            <a:r>
              <a:rPr lang="en-US" b="1" dirty="0" smtClean="0"/>
              <a:t>.</a:t>
            </a:r>
          </a:p>
          <a:p>
            <a:r>
              <a:rPr lang="en-US" b="1" dirty="0" smtClean="0"/>
              <a:t>  </a:t>
            </a:r>
            <a:r>
              <a:rPr lang="en-US" b="1" dirty="0"/>
              <a:t>the resource allocator performs the actual mapping of the computation or data pieces to workers, while the scheduler only picks the next part from the queue of unassigned tasks based on a set of rules called the scheduling policy.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Hadoop</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2800" dirty="0" smtClean="0"/>
              <a:t>Open Source Apache Project</a:t>
            </a:r>
          </a:p>
          <a:p>
            <a:r>
              <a:rPr lang="en-US" sz="2800" dirty="0" err="1" smtClean="0"/>
              <a:t>Hadoop</a:t>
            </a:r>
            <a:r>
              <a:rPr lang="en-US" sz="2800" dirty="0" smtClean="0"/>
              <a:t> Core includes</a:t>
            </a:r>
          </a:p>
          <a:p>
            <a:pPr lvl="1"/>
            <a:r>
              <a:rPr lang="en-US" dirty="0" err="1"/>
              <a:t>Hadoop</a:t>
            </a:r>
            <a:r>
              <a:rPr lang="en-US" dirty="0"/>
              <a:t> Distributed File System (HDFS) – distributes data</a:t>
            </a:r>
          </a:p>
          <a:p>
            <a:pPr lvl="1"/>
            <a:r>
              <a:rPr lang="en-US" dirty="0"/>
              <a:t>Map/Reduce – distributes application</a:t>
            </a:r>
          </a:p>
          <a:p>
            <a:r>
              <a:rPr lang="en-US" sz="2800" dirty="0" smtClean="0"/>
              <a:t>Written in Java</a:t>
            </a:r>
          </a:p>
          <a:p>
            <a:r>
              <a:rPr lang="en-US" sz="2800" dirty="0" smtClean="0"/>
              <a:t>Runs on Linux, Mac OS/X, Windows, and Solaris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endParaRPr lang="en-US" dirty="0"/>
          </a:p>
        </p:txBody>
      </p:sp>
      <p:sp>
        <p:nvSpPr>
          <p:cNvPr id="3" name="Content Placeholder 2"/>
          <p:cNvSpPr>
            <a:spLocks noGrp="1"/>
          </p:cNvSpPr>
          <p:nvPr>
            <p:ph idx="1"/>
          </p:nvPr>
        </p:nvSpPr>
        <p:spPr/>
        <p:txBody>
          <a:bodyPr/>
          <a:lstStyle/>
          <a:p>
            <a:r>
              <a:rPr lang="en-US" dirty="0" err="1"/>
              <a:t>Hadoop</a:t>
            </a:r>
            <a:r>
              <a:rPr lang="en-US" dirty="0"/>
              <a:t> is a framework of the open source set of tools distributed under Apache License. It is used to manage data, store data, and process data for various big data applications running under clustered systems. In the previous years, Big Data was defined by the “</a:t>
            </a:r>
            <a:r>
              <a:rPr lang="en-US" b="1" i="1" dirty="0"/>
              <a:t>3Vs</a:t>
            </a:r>
            <a:r>
              <a:rPr lang="en-US" dirty="0"/>
              <a:t>” but now there are “</a:t>
            </a:r>
            <a:r>
              <a:rPr lang="en-US" b="1" i="1" dirty="0"/>
              <a:t>5Vs</a:t>
            </a:r>
            <a:r>
              <a:rPr lang="en-US" dirty="0"/>
              <a:t>” of Big Data which are also termed as the characteristics of Big Data.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1004</Words>
  <Application>Microsoft Office PowerPoint</Application>
  <PresentationFormat>On-screen Show (4:3)</PresentationFormat>
  <Paragraphs>116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Programming model</vt:lpstr>
      <vt:lpstr>Slide 2</vt:lpstr>
      <vt:lpstr>Partitioning   </vt:lpstr>
      <vt:lpstr>Computation partitioning</vt:lpstr>
      <vt:lpstr>Slide 5</vt:lpstr>
      <vt:lpstr>Slide 6</vt:lpstr>
      <vt:lpstr>Slide 7</vt:lpstr>
      <vt:lpstr>Hadoop </vt:lpstr>
      <vt:lpstr>hadoop</vt:lpstr>
      <vt:lpstr>Slide 10</vt:lpstr>
      <vt:lpstr>Slide 11</vt:lpstr>
      <vt:lpstr>5 V’s</vt:lpstr>
      <vt:lpstr>Slide 13</vt:lpstr>
      <vt:lpstr>Slide 14</vt:lpstr>
      <vt:lpstr>Slide 15</vt:lpstr>
      <vt:lpstr>Slide 16</vt:lpstr>
      <vt:lpstr>Slide 17</vt:lpstr>
      <vt:lpstr>HDFS architecture</vt:lpstr>
      <vt:lpstr>Slide 19</vt:lpstr>
      <vt:lpstr>Slide 20</vt:lpstr>
      <vt:lpstr>Storage of files</vt:lpstr>
      <vt:lpstr>Blocks </vt:lpstr>
      <vt:lpstr>Slide 23</vt:lpstr>
      <vt:lpstr>Slide 24</vt:lpstr>
      <vt:lpstr>Data Distribution</vt:lpstr>
      <vt:lpstr>MapReduce overview</vt:lpstr>
      <vt:lpstr>Slide 27</vt:lpstr>
      <vt:lpstr>Keys and Values</vt:lpstr>
      <vt:lpstr>Partitions </vt:lpstr>
      <vt:lpstr>Network Topology In MapReduce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model</dc:title>
  <dc:creator>VIT-Laptop</dc:creator>
  <cp:lastModifiedBy>sangeetha</cp:lastModifiedBy>
  <cp:revision>45</cp:revision>
  <dcterms:created xsi:type="dcterms:W3CDTF">2022-07-06T13:48:04Z</dcterms:created>
  <dcterms:modified xsi:type="dcterms:W3CDTF">2023-04-27T04:46:37Z</dcterms:modified>
</cp:coreProperties>
</file>