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313"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265" r:id="rId24"/>
    <p:sldId id="266" r:id="rId25"/>
    <p:sldId id="267" r:id="rId26"/>
    <p:sldId id="268" r:id="rId27"/>
    <p:sldId id="269" r:id="rId28"/>
    <p:sldId id="270" r:id="rId29"/>
    <p:sldId id="271" r:id="rId30"/>
    <p:sldId id="272" r:id="rId31"/>
    <p:sldId id="273" r:id="rId32"/>
    <p:sldId id="292" r:id="rId33"/>
    <p:sldId id="293" r:id="rId34"/>
    <p:sldId id="299" r:id="rId35"/>
    <p:sldId id="298" r:id="rId36"/>
    <p:sldId id="294" r:id="rId37"/>
    <p:sldId id="295" r:id="rId38"/>
    <p:sldId id="296" r:id="rId39"/>
    <p:sldId id="297" r:id="rId40"/>
    <p:sldId id="276" r:id="rId41"/>
    <p:sldId id="277" r:id="rId42"/>
    <p:sldId id="278" r:id="rId43"/>
    <p:sldId id="279" r:id="rId44"/>
    <p:sldId id="280" r:id="rId45"/>
    <p:sldId id="281" r:id="rId46"/>
    <p:sldId id="282" r:id="rId47"/>
    <p:sldId id="283" r:id="rId48"/>
    <p:sldId id="284" r:id="rId49"/>
    <p:sldId id="285" r:id="rId50"/>
    <p:sldId id="286" r:id="rId51"/>
    <p:sldId id="274" r:id="rId52"/>
    <p:sldId id="287" r:id="rId53"/>
    <p:sldId id="275" r:id="rId54"/>
    <p:sldId id="291" r:id="rId55"/>
    <p:sldId id="288" r:id="rId56"/>
    <p:sldId id="289" r:id="rId57"/>
    <p:sldId id="290" r:id="rId58"/>
    <p:sldId id="300"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1" d="100"/>
          <a:sy n="51" d="100"/>
        </p:scale>
        <p:origin x="-1830"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B9EC28-AA6C-4615-95D5-8AF13852C7D2}" type="datetimeFigureOut">
              <a:rPr lang="en-US"/>
              <a:pPr>
                <a:defRPr/>
              </a:pPr>
              <a:t>4/27/2023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2D62FF6-24D5-4330-BF95-0A5C8F8999E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246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39940"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90EB72-933D-4208-BE32-B5F0317C77F3}" type="slidenum">
              <a:rPr lang="zh-TW" altLang="en-US" smtClean="0"/>
              <a:pPr fontAlgn="base">
                <a:spcBef>
                  <a:spcPct val="0"/>
                </a:spcBef>
                <a:spcAft>
                  <a:spcPct val="0"/>
                </a:spcAft>
                <a:defRPr/>
              </a:pPr>
              <a:t>3</a:t>
            </a:fld>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34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40964"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49C74A-DDC8-448F-B8B9-D08A8D5DF4C4}" type="slidenum">
              <a:rPr lang="zh-TW" altLang="en-US" smtClean="0"/>
              <a:pPr fontAlgn="base">
                <a:spcBef>
                  <a:spcPct val="0"/>
                </a:spcBef>
                <a:spcAft>
                  <a:spcPct val="0"/>
                </a:spcAft>
                <a:defRPr/>
              </a:pPr>
              <a:t>4</a:t>
            </a:fld>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4515"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41988"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3A9258-80AD-49A4-8780-27D2E966D8F2}" type="slidenum">
              <a:rPr lang="zh-TW" altLang="en-US" smtClean="0"/>
              <a:pPr fontAlgn="base">
                <a:spcBef>
                  <a:spcPct val="0"/>
                </a:spcBef>
                <a:spcAft>
                  <a:spcPct val="0"/>
                </a:spcAft>
                <a:defRPr/>
              </a:pPr>
              <a:t>5</a:t>
            </a:fld>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55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43012"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362C06-4D72-4B6B-B0AB-304F27C2CAAA}" type="slidenum">
              <a:rPr lang="zh-TW" altLang="en-US" smtClean="0"/>
              <a:pPr fontAlgn="base">
                <a:spcBef>
                  <a:spcPct val="0"/>
                </a:spcBef>
                <a:spcAft>
                  <a:spcPct val="0"/>
                </a:spcAft>
                <a:defRPr/>
              </a:pPr>
              <a:t>6</a:t>
            </a:fld>
            <a:endParaRPr lang="zh-TW"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6563"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44036"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25F654-D9D6-4305-9DA2-D1E5738AC608}" type="slidenum">
              <a:rPr lang="zh-TW" altLang="en-US" smtClean="0"/>
              <a:pPr fontAlgn="base">
                <a:spcBef>
                  <a:spcPct val="0"/>
                </a:spcBef>
                <a:spcAft>
                  <a:spcPct val="0"/>
                </a:spcAft>
                <a:defRPr/>
              </a:pPr>
              <a:t>7</a:t>
            </a:fld>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CA12FA0-BF49-4DD5-B8D2-F6F691A784E4}"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EC71B7-B8E9-48E5-BC25-B546BE49F9B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2BCAF0-C097-42FE-833A-4D7A537BF45D}"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E30B04-8954-4E5B-ADB7-E68690CF4C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77C488-83EF-4908-915F-72CE43D697A3}"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B323BD-7E99-4F7C-A151-4572F4E2EDF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0F4AC5-01B1-4C4E-AEFD-D0627BE9F35F}"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F95F0A-B75B-4BB8-8271-CE6AEC912A1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9960BD-73A4-4F69-8A54-49315EF22EC6}"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686C86-3551-46D0-9048-569C48781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518054F-5C44-490F-9150-7B7678CD4004}"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9389C7-A9E2-48D5-A10E-5B91AF9E441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DCC9992-4DE7-490D-9B77-CF5A486BE839}" type="datetimeFigureOut">
              <a:rPr lang="en-US"/>
              <a:pPr>
                <a:defRPr/>
              </a:pPr>
              <a:t>4/27/2023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0E0913-8E52-46ED-A4B4-7AAC68389C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51117E7-6100-4E20-9A54-324999FEFD18}" type="datetimeFigureOut">
              <a:rPr lang="en-US"/>
              <a:pPr>
                <a:defRPr/>
              </a:pPr>
              <a:t>4/27/2023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BA3AB68-68BA-47E9-A341-9D115360F6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79B15A-7079-4794-ADDC-ED26AE59AF53}" type="datetimeFigureOut">
              <a:rPr lang="en-US"/>
              <a:pPr>
                <a:defRPr/>
              </a:pPr>
              <a:t>4/27/2023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282B10C-D95C-46AB-AE31-75D692C5C0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6FEFD2-05DF-420A-85CF-C9E3ACDF7DBC}"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5FEEAD-CECD-447B-BCDA-1540B8EA2A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7BD6424-E60D-4E36-A432-AAA75929C882}"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554923-D806-4899-9C8F-10B3472976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869A41B-1872-4A01-901E-96927C2BD6A8}" type="datetimeFigureOut">
              <a:rPr lang="en-US"/>
              <a:pPr>
                <a:defRPr/>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56EA81C-EE8F-4063-B709-F1FFE7114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rite.geeksforgeeks.org/geek/ml-what-is-machine-learning-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Google file systems </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err="1" smtClean="0"/>
              <a:t>Hadoop</a:t>
            </a:r>
            <a:r>
              <a:rPr lang="en-US" dirty="0" smtClean="0"/>
              <a:t> distributed file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p:cNvPicPr>
            <a:picLocks noChangeAspect="1"/>
          </p:cNvPicPr>
          <p:nvPr/>
        </p:nvPicPr>
        <p:blipFill>
          <a:blip r:embed="rId2" cstate="print"/>
          <a:srcRect/>
          <a:stretch>
            <a:fillRect/>
          </a:stretch>
        </p:blipFill>
        <p:spPr bwMode="auto">
          <a:xfrm>
            <a:off x="609600" y="603250"/>
            <a:ext cx="7924800" cy="54181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28600"/>
            <a:ext cx="8229600" cy="1143000"/>
          </a:xfrm>
        </p:spPr>
        <p:txBody>
          <a:bodyPr/>
          <a:lstStyle/>
          <a:p>
            <a:r>
              <a:rPr lang="en-US" smtClean="0"/>
              <a:t>Hadoop Ecosystems</a:t>
            </a:r>
          </a:p>
        </p:txBody>
      </p:sp>
      <p:pic>
        <p:nvPicPr>
          <p:cNvPr id="12291" name="Picture 2" descr="https://media.geeksforgeeks.org/wp-content/cdn-uploads/HadoopEcosystem-min.png"/>
          <p:cNvPicPr>
            <a:picLocks noChangeAspect="1" noChangeArrowheads="1"/>
          </p:cNvPicPr>
          <p:nvPr/>
        </p:nvPicPr>
        <p:blipFill>
          <a:blip r:embed="rId2" cstate="print"/>
          <a:srcRect/>
          <a:stretch>
            <a:fillRect/>
          </a:stretch>
        </p:blipFill>
        <p:spPr bwMode="auto">
          <a:xfrm>
            <a:off x="368300" y="1066800"/>
            <a:ext cx="8166100" cy="5695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09600"/>
            <a:ext cx="8229600" cy="1143000"/>
          </a:xfrm>
        </p:spPr>
        <p:txBody>
          <a:bodyPr/>
          <a:lstStyle/>
          <a:p>
            <a:r>
              <a:rPr lang="en-US" sz="3600" smtClean="0"/>
              <a:t>components that collectively form a Hadoop ecosystem</a:t>
            </a:r>
            <a:r>
              <a:rPr lang="en-US" smtClean="0"/>
              <a:t> </a:t>
            </a:r>
            <a:br>
              <a:rPr lang="en-US" smtClean="0"/>
            </a:br>
            <a:r>
              <a:rPr lang="en-US" smtClean="0"/>
              <a:t> </a:t>
            </a:r>
            <a:br>
              <a:rPr lang="en-US" smtClean="0"/>
            </a:br>
            <a:endParaRPr lang="en-US" smtClean="0"/>
          </a:p>
        </p:txBody>
      </p:sp>
      <p:sp>
        <p:nvSpPr>
          <p:cNvPr id="13315" name="Content Placeholder 2"/>
          <p:cNvSpPr>
            <a:spLocks noGrp="1"/>
          </p:cNvSpPr>
          <p:nvPr>
            <p:ph idx="1"/>
          </p:nvPr>
        </p:nvSpPr>
        <p:spPr>
          <a:xfrm>
            <a:off x="457200" y="1295400"/>
            <a:ext cx="8229600" cy="4525963"/>
          </a:xfrm>
        </p:spPr>
        <p:txBody>
          <a:bodyPr/>
          <a:lstStyle/>
          <a:p>
            <a:r>
              <a:rPr lang="en-US" sz="2800" b="1" smtClean="0"/>
              <a:t>HDFS: </a:t>
            </a:r>
            <a:r>
              <a:rPr lang="en-US" sz="2800" smtClean="0"/>
              <a:t>Hadoop Distributed File System</a:t>
            </a:r>
          </a:p>
          <a:p>
            <a:r>
              <a:rPr lang="en-US" sz="2800" b="1" smtClean="0"/>
              <a:t>YARN:</a:t>
            </a:r>
            <a:r>
              <a:rPr lang="en-US" sz="2800" smtClean="0"/>
              <a:t> Yet Another Resource Negotiator</a:t>
            </a:r>
          </a:p>
          <a:p>
            <a:r>
              <a:rPr lang="en-US" sz="2800" b="1" smtClean="0"/>
              <a:t>MapReduce:</a:t>
            </a:r>
            <a:r>
              <a:rPr lang="en-US" sz="2800" smtClean="0"/>
              <a:t> Programming based Data Processing</a:t>
            </a:r>
          </a:p>
          <a:p>
            <a:r>
              <a:rPr lang="en-US" sz="2800" b="1" smtClean="0"/>
              <a:t>Spark:</a:t>
            </a:r>
            <a:r>
              <a:rPr lang="en-US" sz="2800" smtClean="0"/>
              <a:t> In-Memory data processing</a:t>
            </a:r>
          </a:p>
          <a:p>
            <a:r>
              <a:rPr lang="en-US" sz="2800" b="1" smtClean="0"/>
              <a:t>PIG, HIVE:</a:t>
            </a:r>
            <a:r>
              <a:rPr lang="en-US" sz="2800" smtClean="0"/>
              <a:t> Query based processing of data services</a:t>
            </a:r>
          </a:p>
          <a:p>
            <a:r>
              <a:rPr lang="en-US" sz="2800" b="1" smtClean="0"/>
              <a:t>HBase: </a:t>
            </a:r>
            <a:r>
              <a:rPr lang="en-US" sz="2800" smtClean="0"/>
              <a:t>NoSQL Database</a:t>
            </a:r>
          </a:p>
          <a:p>
            <a:r>
              <a:rPr lang="en-US" sz="2800" b="1" smtClean="0"/>
              <a:t>Mahout, Spark MLLib:</a:t>
            </a:r>
            <a:r>
              <a:rPr lang="en-US" sz="2800" smtClean="0"/>
              <a:t> Machine Learning algorithm libraries</a:t>
            </a:r>
          </a:p>
          <a:p>
            <a:r>
              <a:rPr lang="en-US" sz="2800" b="1" smtClean="0"/>
              <a:t>Solar, Lucene:</a:t>
            </a:r>
            <a:r>
              <a:rPr lang="en-US" sz="2800" smtClean="0"/>
              <a:t> Searching and Indexing</a:t>
            </a:r>
          </a:p>
          <a:p>
            <a:r>
              <a:rPr lang="en-US" sz="2800" b="1" smtClean="0"/>
              <a:t>Zookeeper:</a:t>
            </a:r>
            <a:r>
              <a:rPr lang="en-US" sz="2800" smtClean="0"/>
              <a:t> Managing cluster</a:t>
            </a:r>
          </a:p>
          <a:p>
            <a:r>
              <a:rPr lang="en-US" sz="2800" b="1" smtClean="0"/>
              <a:t>Oozie:</a:t>
            </a:r>
            <a:r>
              <a:rPr lang="en-US" sz="2800" smtClean="0"/>
              <a:t> Job Scheduling</a:t>
            </a:r>
          </a:p>
          <a:p>
            <a:endParaRPr 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228600"/>
            <a:ext cx="8229600" cy="4525963"/>
          </a:xfrm>
        </p:spPr>
        <p:txBody>
          <a:bodyPr/>
          <a:lstStyle/>
          <a:p>
            <a:r>
              <a:rPr lang="en-US" sz="2400" b="1" smtClean="0"/>
              <a:t>HDFS:</a:t>
            </a:r>
            <a:r>
              <a:rPr lang="en-US" sz="2400" smtClean="0"/>
              <a:t> </a:t>
            </a:r>
            <a:br>
              <a:rPr lang="en-US" sz="2400" smtClean="0"/>
            </a:br>
            <a:r>
              <a:rPr lang="en-US" sz="2400" smtClean="0"/>
              <a:t> </a:t>
            </a:r>
          </a:p>
          <a:p>
            <a:r>
              <a:rPr lang="en-US" sz="2400" smtClean="0"/>
              <a:t>HDFS is the primary or major component of Hadoop ecosystem and is responsible for storing large data sets of structured or unstructured data across various nodes and thereby maintaining the metadata in the form of log files.</a:t>
            </a:r>
          </a:p>
          <a:p>
            <a:r>
              <a:rPr lang="en-US" sz="2400" smtClean="0"/>
              <a:t>HDFS consists of two core components i.e. </a:t>
            </a:r>
          </a:p>
          <a:p>
            <a:pPr lvl="1"/>
            <a:r>
              <a:rPr lang="en-US" sz="2000" smtClean="0"/>
              <a:t>Name node</a:t>
            </a:r>
          </a:p>
          <a:p>
            <a:pPr lvl="1"/>
            <a:r>
              <a:rPr lang="en-US" sz="2000" smtClean="0"/>
              <a:t>Data Node</a:t>
            </a:r>
          </a:p>
          <a:p>
            <a:r>
              <a:rPr lang="en-US" sz="2400" smtClean="0"/>
              <a:t>Name Node is the prime node which contains metadata (data about data) requiring comparatively fewer resources than the data nodes that stores the actual data. These data nodes are commodity hardware in the distributed environment. Undoubtedly, making Hadoop cost effective.</a:t>
            </a:r>
          </a:p>
          <a:p>
            <a:r>
              <a:rPr lang="en-US" sz="2400" smtClean="0"/>
              <a:t>HDFS maintains all the coordination between the clusters and hardware, thus working at the heart of the system.</a:t>
            </a:r>
          </a:p>
          <a:p>
            <a:endParaRPr lang="en-US" sz="1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r>
              <a:rPr lang="en-US" b="1" smtClean="0"/>
              <a:t>YARN:</a:t>
            </a:r>
            <a:r>
              <a:rPr lang="en-US" smtClean="0"/>
              <a:t> </a:t>
            </a:r>
            <a:br>
              <a:rPr lang="en-US" smtClean="0"/>
            </a:br>
            <a:r>
              <a:rPr lang="en-US" smtClean="0"/>
              <a:t> </a:t>
            </a:r>
          </a:p>
          <a:p>
            <a:pPr lvl="1"/>
            <a:r>
              <a:rPr lang="en-US" smtClean="0"/>
              <a:t>Yet Another Resource Negotiator, as the name implies, YARN is the one who helps to manage the resources across the clusters. In short, it performs scheduling and resource allocation for the Hadoop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76200"/>
            <a:ext cx="8686800" cy="4525963"/>
          </a:xfrm>
        </p:spPr>
        <p:txBody>
          <a:bodyPr/>
          <a:lstStyle/>
          <a:p>
            <a:r>
              <a:rPr lang="en-US" smtClean="0"/>
              <a:t>Consists of three major components i.e. </a:t>
            </a:r>
          </a:p>
          <a:p>
            <a:pPr lvl="1"/>
            <a:r>
              <a:rPr lang="en-US" smtClean="0"/>
              <a:t>Resource Manager</a:t>
            </a:r>
          </a:p>
          <a:p>
            <a:pPr lvl="1"/>
            <a:r>
              <a:rPr lang="en-US" smtClean="0"/>
              <a:t>Nodes Manager</a:t>
            </a:r>
          </a:p>
          <a:p>
            <a:pPr lvl="1"/>
            <a:r>
              <a:rPr lang="en-US" smtClean="0"/>
              <a:t>Application Manager</a:t>
            </a:r>
          </a:p>
          <a:p>
            <a:r>
              <a:rPr lang="en-US" b="1" smtClean="0"/>
              <a:t>Resource manager </a:t>
            </a:r>
            <a:r>
              <a:rPr lang="en-US" smtClean="0"/>
              <a:t>has the privilege of allocating resources for the applications in a system whereas </a:t>
            </a:r>
            <a:r>
              <a:rPr lang="en-US" b="1" smtClean="0"/>
              <a:t>Node managers </a:t>
            </a:r>
            <a:r>
              <a:rPr lang="en-US" smtClean="0"/>
              <a:t>work on the allocation of resources such as CPU, memory, bandwidth per machine and later on acknowledges the resource manager. </a:t>
            </a:r>
            <a:r>
              <a:rPr lang="en-US" b="1" smtClean="0"/>
              <a:t>Application manager </a:t>
            </a:r>
            <a:r>
              <a:rPr lang="en-US" smtClean="0"/>
              <a:t>works as an interface between the resource manager and node manager and performs negotiations as per the requirement of the two.</a:t>
            </a:r>
          </a:p>
          <a:p>
            <a:endParaRPr lang="en-US" smtClean="0"/>
          </a:p>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r>
              <a:rPr lang="en-US" b="1" smtClean="0"/>
              <a:t>MapReduce:</a:t>
            </a:r>
            <a:r>
              <a:rPr lang="en-US" smtClean="0"/>
              <a:t> </a:t>
            </a:r>
            <a:br>
              <a:rPr lang="en-US" smtClean="0"/>
            </a:br>
            <a:r>
              <a:rPr lang="en-US" smtClean="0"/>
              <a:t> </a:t>
            </a:r>
          </a:p>
          <a:p>
            <a:r>
              <a:rPr lang="en-US" smtClean="0"/>
              <a:t>By making the use of distributed and parallel algorithms, MapReduce makes it possible to carry over the processing’s logic and helps to write applications which transform big data sets into a manageable one.</a:t>
            </a:r>
          </a:p>
          <a:p>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143000"/>
            <a:ext cx="8229600" cy="4525963"/>
          </a:xfrm>
        </p:spPr>
        <p:txBody>
          <a:bodyPr/>
          <a:lstStyle/>
          <a:p>
            <a:r>
              <a:rPr lang="en-US" smtClean="0"/>
              <a:t>MapReduce makes the use of two functions i.e. Map() and Reduce() whose task is: </a:t>
            </a:r>
          </a:p>
          <a:p>
            <a:pPr lvl="1"/>
            <a:r>
              <a:rPr lang="en-US" i="1" smtClean="0"/>
              <a:t>Map()</a:t>
            </a:r>
            <a:r>
              <a:rPr lang="en-US" smtClean="0"/>
              <a:t> performs sorting and filtering of data and thereby organizing them in the form of group. Map generates a key-value pair based result which is later on processed by the Reduce() method.</a:t>
            </a:r>
          </a:p>
          <a:p>
            <a:pPr lvl="1"/>
            <a:r>
              <a:rPr lang="en-US" i="1" smtClean="0"/>
              <a:t>Reduce()</a:t>
            </a:r>
            <a:r>
              <a:rPr lang="en-US" smtClean="0"/>
              <a:t>, as the name suggests does the summarization by aggregating the mapped data. In simple, Reduce() takes the output generated by Map() as input and combines those tuples into smaller set of tuples.</a:t>
            </a:r>
          </a:p>
          <a:p>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09600" y="762000"/>
            <a:ext cx="8229600" cy="5364163"/>
          </a:xfrm>
        </p:spPr>
        <p:txBody>
          <a:bodyPr/>
          <a:lstStyle/>
          <a:p>
            <a:r>
              <a:rPr lang="en-US" sz="2400" b="1" smtClean="0"/>
              <a:t>PIG: </a:t>
            </a:r>
            <a:endParaRPr lang="en-US" sz="2400" smtClean="0"/>
          </a:p>
          <a:p>
            <a:r>
              <a:rPr lang="en-US" sz="2400" smtClean="0"/>
              <a:t> Pig was basically developed by Yahoo which works on a pig Latin language, which is Query based language similar to SQL.</a:t>
            </a:r>
          </a:p>
          <a:p>
            <a:r>
              <a:rPr lang="en-US" sz="2400" smtClean="0"/>
              <a:t>It is a platform for structuring the data flow, processing and analyzing huge data sets.</a:t>
            </a:r>
          </a:p>
          <a:p>
            <a:r>
              <a:rPr lang="en-US" sz="2400" smtClean="0"/>
              <a:t>Pig does the work of executing commands and in the background, all the activities of MapReduce are taken care of. After the processing, pig stores the result in HDFS.</a:t>
            </a:r>
          </a:p>
          <a:p>
            <a:r>
              <a:rPr lang="en-US" sz="2400" smtClean="0"/>
              <a:t>Pig Latin language is specially designed for this framework which runs on Pig Runtime. Just the way Java runs on the </a:t>
            </a:r>
            <a:r>
              <a:rPr lang="en-US" sz="2400" u="sng" smtClean="0">
                <a:hlinkClick r:id="rId2"/>
              </a:rPr>
              <a:t>JVM</a:t>
            </a:r>
            <a:r>
              <a:rPr lang="en-US" sz="2400" smtClean="0"/>
              <a:t>.</a:t>
            </a:r>
          </a:p>
          <a:p>
            <a:r>
              <a:rPr lang="en-US" sz="2400" smtClean="0"/>
              <a:t>Pig helps to achieve ease of programming and optimization and hence is a major segment of the Hadoop Ecosystem.</a:t>
            </a:r>
          </a:p>
          <a:p>
            <a:endParaRPr lang="en-US" sz="2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762000"/>
            <a:ext cx="8229600" cy="4525963"/>
          </a:xfrm>
        </p:spPr>
        <p:txBody>
          <a:bodyPr/>
          <a:lstStyle/>
          <a:p>
            <a:r>
              <a:rPr lang="en-US" b="1" smtClean="0"/>
              <a:t>HIVE:</a:t>
            </a:r>
            <a:r>
              <a:rPr lang="en-US" smtClean="0"/>
              <a:t> </a:t>
            </a:r>
            <a:br>
              <a:rPr lang="en-US" smtClean="0"/>
            </a:br>
            <a:r>
              <a:rPr lang="en-US" smtClean="0"/>
              <a:t> </a:t>
            </a:r>
          </a:p>
          <a:p>
            <a:r>
              <a:rPr lang="en-US" sz="2400" smtClean="0"/>
              <a:t>With the help of SQL methodology and interface, HIVE performs reading and writing of large data sets. However, its query language is called as HQL (Hive Query Language).</a:t>
            </a:r>
          </a:p>
          <a:p>
            <a:r>
              <a:rPr lang="en-US" sz="2400" smtClean="0"/>
              <a:t>It is highly scalable as it allows real-time processing and batch processing both. Also, all the SQL datatypes are supported by Hive thus, making the query processing easier.</a:t>
            </a:r>
          </a:p>
          <a:p>
            <a:r>
              <a:rPr lang="en-US" sz="2400" smtClean="0"/>
              <a:t>Similar to the Query Processing frameworks, HIVE too comes with two components: </a:t>
            </a:r>
            <a:r>
              <a:rPr lang="en-US" sz="2400" i="1" smtClean="0"/>
              <a:t>JDBC Drivers</a:t>
            </a:r>
            <a:r>
              <a:rPr lang="en-US" sz="2400" smtClean="0"/>
              <a:t> and </a:t>
            </a:r>
            <a:r>
              <a:rPr lang="en-US" sz="2400" i="1" smtClean="0"/>
              <a:t>HIVE Command Line</a:t>
            </a:r>
            <a:r>
              <a:rPr lang="en-US" sz="2400" smtClean="0"/>
              <a:t>.</a:t>
            </a:r>
          </a:p>
          <a:p>
            <a:r>
              <a:rPr lang="en-US" sz="2400" smtClean="0"/>
              <a:t>JDBC, along with ODBC drivers work on establishing the data storage permissions and connection whereas HIVE Command line helps in the processing of queries.</a:t>
            </a:r>
          </a:p>
          <a:p>
            <a:endParaRPr 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p:txBody>
          <a:bodyPr/>
          <a:lstStyle/>
          <a:p>
            <a:pPr lvl="1" eaLnBrk="1" hangingPunct="1"/>
            <a:r>
              <a:rPr lang="en-US" altLang="zh-TW" smtClean="0"/>
              <a:t>File System</a:t>
            </a:r>
          </a:p>
          <a:p>
            <a:pPr lvl="2" eaLnBrk="1" hangingPunct="1"/>
            <a:r>
              <a:rPr lang="en-US" altLang="zh-TW" smtClean="0"/>
              <a:t>GFS, HDFS</a:t>
            </a:r>
          </a:p>
          <a:p>
            <a:pPr lvl="1" eaLnBrk="1" hangingPunct="1"/>
            <a:r>
              <a:rPr lang="en-US" altLang="zh-TW" smtClean="0"/>
              <a:t>Programming Model</a:t>
            </a:r>
          </a:p>
          <a:p>
            <a:pPr lvl="2" eaLnBrk="1" hangingPunct="1"/>
            <a:r>
              <a:rPr lang="en-US" altLang="zh-TW" smtClean="0"/>
              <a:t>MapReduce, Pregel</a:t>
            </a:r>
          </a:p>
          <a:p>
            <a:pPr lvl="1" eaLnBrk="1" hangingPunct="1"/>
            <a:r>
              <a:rPr lang="en-US" altLang="zh-TW" smtClean="0"/>
              <a:t>Storage System for Structured Data</a:t>
            </a:r>
          </a:p>
          <a:p>
            <a:pPr lvl="2" eaLnBrk="1" hangingPunct="1"/>
            <a:r>
              <a:rPr lang="en-US" altLang="zh-TW" smtClean="0"/>
              <a:t>Bigtable, Hbase</a:t>
            </a:r>
            <a:endParaRPr lang="zh-TW" alt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b="1" smtClean="0"/>
              <a:t>Mahout:</a:t>
            </a:r>
            <a:r>
              <a:rPr lang="en-US" smtClean="0"/>
              <a:t> </a:t>
            </a:r>
          </a:p>
        </p:txBody>
      </p:sp>
      <p:sp>
        <p:nvSpPr>
          <p:cNvPr id="21507" name="Content Placeholder 2"/>
          <p:cNvSpPr>
            <a:spLocks noGrp="1"/>
          </p:cNvSpPr>
          <p:nvPr>
            <p:ph idx="1"/>
          </p:nvPr>
        </p:nvSpPr>
        <p:spPr/>
        <p:txBody>
          <a:bodyPr/>
          <a:lstStyle/>
          <a:p>
            <a:r>
              <a:rPr lang="en-US" sz="2800" smtClean="0"/>
              <a:t>Mahout, allows Machine Learnability to a system or application. </a:t>
            </a:r>
            <a:r>
              <a:rPr lang="en-US" sz="2800" u="sng" smtClean="0">
                <a:hlinkClick r:id="rId2"/>
              </a:rPr>
              <a:t>Machine Learning</a:t>
            </a:r>
            <a:r>
              <a:rPr lang="en-US" sz="2800" smtClean="0"/>
              <a:t>, as the name suggests helps the system to develop itself based on some patterns, user/environmental interaction or on the basis of algorithms.</a:t>
            </a:r>
          </a:p>
          <a:p>
            <a:r>
              <a:rPr lang="en-US" sz="2800" smtClean="0"/>
              <a:t>It provides various libraries or functionalities such as collaborative filtering, clustering, and classification which are nothing but concepts of Machine learning. It allows invoking algorithms as per our need with the help of its own libraries.</a:t>
            </a:r>
          </a:p>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76200"/>
            <a:ext cx="8229600" cy="4525963"/>
          </a:xfrm>
        </p:spPr>
        <p:txBody>
          <a:bodyPr/>
          <a:lstStyle/>
          <a:p>
            <a:r>
              <a:rPr lang="en-US" b="1" smtClean="0"/>
              <a:t>Apache Spark:</a:t>
            </a:r>
            <a:r>
              <a:rPr lang="en-US" smtClean="0"/>
              <a:t> </a:t>
            </a:r>
            <a:br>
              <a:rPr lang="en-US" smtClean="0"/>
            </a:br>
            <a:r>
              <a:rPr lang="en-US" smtClean="0"/>
              <a:t> </a:t>
            </a:r>
          </a:p>
          <a:p>
            <a:r>
              <a:rPr lang="en-US" smtClean="0"/>
              <a:t>It’s a platform that handles all the process consumptive tasks like batch processing, interactive or iterative real-time processing, graph conversions, and visualization, etc.</a:t>
            </a:r>
          </a:p>
          <a:p>
            <a:r>
              <a:rPr lang="en-US" smtClean="0"/>
              <a:t>It consumes in memory resources hence, thus being faster than the prior in terms of optimization.</a:t>
            </a:r>
          </a:p>
          <a:p>
            <a:r>
              <a:rPr lang="en-US" smtClean="0"/>
              <a:t>Spark is best suited for real-time data whereas Hadoop is best suited for structured data or batch processing, hence both are used in most of the companies interchangeably.</a:t>
            </a:r>
          </a:p>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228600"/>
            <a:ext cx="8229600" cy="4525963"/>
          </a:xfrm>
        </p:spPr>
        <p:txBody>
          <a:bodyPr/>
          <a:lstStyle/>
          <a:p>
            <a:r>
              <a:rPr lang="en-US" b="1" smtClean="0"/>
              <a:t>Apache HBase:</a:t>
            </a:r>
            <a:r>
              <a:rPr lang="en-US" smtClean="0"/>
              <a:t> </a:t>
            </a:r>
            <a:br>
              <a:rPr lang="en-US" smtClean="0"/>
            </a:br>
            <a:r>
              <a:rPr lang="en-US" smtClean="0"/>
              <a:t> </a:t>
            </a:r>
          </a:p>
          <a:p>
            <a:r>
              <a:rPr lang="en-US" smtClean="0"/>
              <a:t>It’s a NoSQL database which supports all kinds of data and thus capable of handling anything of Hadoop Database. It provides capabilities of Google’s BigTable, thus able to work on Big Data sets effectively.</a:t>
            </a:r>
          </a:p>
          <a:p>
            <a:r>
              <a:rPr lang="en-US" smtClean="0"/>
              <a:t>At times where we need to search or retrieve the occurrences of something small in a huge database, the request must be processed within a short quick span of time. At such times, HBase comes handy as it gives us a tolerant way of storing limited data</a:t>
            </a:r>
          </a:p>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042988" y="762000"/>
            <a:ext cx="727075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914400" y="382588"/>
            <a:ext cx="7315200" cy="586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371600" y="609600"/>
            <a:ext cx="64008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cstate="print"/>
          <a:srcRect/>
          <a:stretch>
            <a:fillRect/>
          </a:stretch>
        </p:blipFill>
        <p:spPr bwMode="auto">
          <a:xfrm>
            <a:off x="0" y="0"/>
            <a:ext cx="4648200" cy="4295775"/>
          </a:xfrm>
          <a:prstGeom prst="rect">
            <a:avLst/>
          </a:prstGeom>
          <a:noFill/>
          <a:ln w="9525">
            <a:noFill/>
            <a:miter lim="800000"/>
            <a:headEnd/>
            <a:tailEnd/>
          </a:ln>
        </p:spPr>
      </p:pic>
      <p:pic>
        <p:nvPicPr>
          <p:cNvPr id="27651" name="Picture 4"/>
          <p:cNvPicPr>
            <a:picLocks noChangeAspect="1" noChangeArrowheads="1"/>
          </p:cNvPicPr>
          <p:nvPr/>
        </p:nvPicPr>
        <p:blipFill>
          <a:blip r:embed="rId3" cstate="print"/>
          <a:srcRect/>
          <a:stretch>
            <a:fillRect/>
          </a:stretch>
        </p:blipFill>
        <p:spPr bwMode="auto">
          <a:xfrm>
            <a:off x="4038600" y="2714625"/>
            <a:ext cx="51054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endParaRPr lang="en-US" smtClean="0"/>
          </a:p>
        </p:txBody>
      </p:sp>
      <p:pic>
        <p:nvPicPr>
          <p:cNvPr id="28675" name="Picture 2"/>
          <p:cNvPicPr>
            <a:picLocks noChangeAspect="1" noChangeArrowheads="1"/>
          </p:cNvPicPr>
          <p:nvPr/>
        </p:nvPicPr>
        <p:blipFill>
          <a:blip r:embed="rId2" cstate="print"/>
          <a:srcRect/>
          <a:stretch>
            <a:fillRect/>
          </a:stretch>
        </p:blipFill>
        <p:spPr bwMode="auto">
          <a:xfrm>
            <a:off x="0" y="0"/>
            <a:ext cx="4819650" cy="3248025"/>
          </a:xfrm>
          <a:prstGeom prst="rect">
            <a:avLst/>
          </a:prstGeom>
          <a:noFill/>
          <a:ln w="9525">
            <a:noFill/>
            <a:miter lim="800000"/>
            <a:headEnd/>
            <a:tailEnd/>
          </a:ln>
        </p:spPr>
      </p:pic>
      <p:pic>
        <p:nvPicPr>
          <p:cNvPr id="28676" name="Picture 3"/>
          <p:cNvPicPr>
            <a:picLocks noChangeAspect="1" noChangeArrowheads="1"/>
          </p:cNvPicPr>
          <p:nvPr/>
        </p:nvPicPr>
        <p:blipFill>
          <a:blip r:embed="rId3" cstate="print"/>
          <a:srcRect/>
          <a:stretch>
            <a:fillRect/>
          </a:stretch>
        </p:blipFill>
        <p:spPr bwMode="auto">
          <a:xfrm>
            <a:off x="4572000" y="0"/>
            <a:ext cx="4572000" cy="3333750"/>
          </a:xfrm>
          <a:prstGeom prst="rect">
            <a:avLst/>
          </a:prstGeom>
          <a:noFill/>
          <a:ln w="9525">
            <a:noFill/>
            <a:miter lim="800000"/>
            <a:headEnd/>
            <a:tailEnd/>
          </a:ln>
        </p:spPr>
      </p:pic>
      <p:pic>
        <p:nvPicPr>
          <p:cNvPr id="28677" name="Picture 4"/>
          <p:cNvPicPr>
            <a:picLocks noChangeAspect="1" noChangeArrowheads="1"/>
          </p:cNvPicPr>
          <p:nvPr/>
        </p:nvPicPr>
        <p:blipFill>
          <a:blip r:embed="rId4" cstate="print"/>
          <a:srcRect/>
          <a:stretch>
            <a:fillRect/>
          </a:stretch>
        </p:blipFill>
        <p:spPr bwMode="auto">
          <a:xfrm>
            <a:off x="2286000" y="3124200"/>
            <a:ext cx="44958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0" y="457200"/>
            <a:ext cx="5070475" cy="3429000"/>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4343400" y="219075"/>
            <a:ext cx="4800600" cy="3286125"/>
          </a:xfrm>
          <a:prstGeom prst="rect">
            <a:avLst/>
          </a:prstGeom>
          <a:noFill/>
          <a:ln w="9525">
            <a:noFill/>
            <a:miter lim="800000"/>
            <a:headEnd/>
            <a:tailEnd/>
          </a:ln>
        </p:spPr>
      </p:pic>
      <p:pic>
        <p:nvPicPr>
          <p:cNvPr id="29700" name="Picture 4"/>
          <p:cNvPicPr>
            <a:picLocks noChangeAspect="1" noChangeArrowheads="1"/>
          </p:cNvPicPr>
          <p:nvPr/>
        </p:nvPicPr>
        <p:blipFill>
          <a:blip r:embed="rId4" cstate="print"/>
          <a:srcRect/>
          <a:stretch>
            <a:fillRect/>
          </a:stretch>
        </p:blipFill>
        <p:spPr bwMode="auto">
          <a:xfrm>
            <a:off x="1524000" y="3657600"/>
            <a:ext cx="630555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000250" y="914400"/>
            <a:ext cx="6951663" cy="399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pPr eaLnBrk="1" hangingPunct="1"/>
            <a:r>
              <a:rPr lang="en-US" altLang="zh-TW" smtClean="0"/>
              <a:t>Google vs. Hadoop</a:t>
            </a:r>
            <a:endParaRPr lang="zh-TW" altLang="en-US" smtClean="0"/>
          </a:p>
        </p:txBody>
      </p:sp>
      <p:graphicFrame>
        <p:nvGraphicFramePr>
          <p:cNvPr id="4" name="Group 411"/>
          <p:cNvGraphicFramePr>
            <a:graphicFrameLocks noGrp="1"/>
          </p:cNvGraphicFramePr>
          <p:nvPr>
            <p:ph idx="1"/>
          </p:nvPr>
        </p:nvGraphicFramePr>
        <p:xfrm>
          <a:off x="539750" y="1557338"/>
          <a:ext cx="8065592" cy="4924087"/>
        </p:xfrm>
        <a:graphic>
          <a:graphicData uri="http://schemas.openxmlformats.org/drawingml/2006/table">
            <a:tbl>
              <a:tblPr/>
              <a:tblGrid>
                <a:gridCol w="3091835"/>
                <a:gridCol w="2657894"/>
                <a:gridCol w="2315863"/>
              </a:tblGrid>
              <a:tr h="509954">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Develop Group</a:t>
                      </a:r>
                      <a:endParaRPr kumimoji="1" lang="en-US" altLang="zh-TW" sz="4400" b="1" i="0" u="none" strike="noStrike" cap="none" normalizeH="0" baseline="0" dirty="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28575" cap="flat" cmpd="sng" algn="ctr">
                      <a:solidFill>
                        <a:schemeClr val="folHlink"/>
                      </a:solidFill>
                      <a:prstDash val="sysDash"/>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smtClean="0">
                          <a:ln>
                            <a:noFill/>
                          </a:ln>
                          <a:solidFill>
                            <a:srgbClr val="800000"/>
                          </a:solidFill>
                          <a:effectLst/>
                          <a:latin typeface="+mj-lt"/>
                          <a:ea typeface="文鼎PL細上海宋Uni"/>
                          <a:cs typeface="Times New Roman" pitchFamily="18" charset="0"/>
                        </a:rPr>
                        <a:t>Google </a:t>
                      </a:r>
                      <a:endParaRPr kumimoji="1" lang="en-US" altLang="zh-TW" sz="4400" b="0" i="0" u="none" strike="noStrike" cap="none" normalizeH="0" baseline="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28575" cap="flat" cmpd="sng" algn="ctr">
                      <a:solidFill>
                        <a:schemeClr val="folHlink"/>
                      </a:solidFill>
                      <a:prstDash val="sysDash"/>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0000CC"/>
                          </a:solidFill>
                          <a:effectLst/>
                          <a:latin typeface="+mj-lt"/>
                          <a:ea typeface="文鼎PL細上海宋Uni"/>
                          <a:cs typeface="Times New Roman" pitchFamily="18" charset="0"/>
                        </a:rPr>
                        <a:t>Apache</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28575" cap="flat" cmpd="sng" algn="ctr">
                      <a:solidFill>
                        <a:schemeClr val="folHlink"/>
                      </a:solidFill>
                      <a:prstDash val="sysDash"/>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509954">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smtClean="0">
                          <a:ln>
                            <a:noFill/>
                          </a:ln>
                          <a:solidFill>
                            <a:srgbClr val="000000"/>
                          </a:solidFill>
                          <a:effectLst/>
                          <a:latin typeface="+mj-lt"/>
                          <a:ea typeface="文鼎PL細上海宋Uni"/>
                          <a:cs typeface="Times New Roman" pitchFamily="18" charset="0"/>
                        </a:rPr>
                        <a:t>Sponsor</a:t>
                      </a:r>
                      <a:endParaRPr kumimoji="1" lang="en-US" altLang="zh-TW" sz="4400" b="1" i="0" u="none" strike="noStrike" cap="none" normalizeH="0" baseline="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smtClean="0">
                          <a:ln>
                            <a:noFill/>
                          </a:ln>
                          <a:solidFill>
                            <a:srgbClr val="800000"/>
                          </a:solidFill>
                          <a:effectLst/>
                          <a:latin typeface="+mj-lt"/>
                          <a:ea typeface="文鼎PL細上海宋Uni"/>
                          <a:cs typeface="Times New Roman" pitchFamily="18" charset="0"/>
                        </a:rPr>
                        <a:t>Google</a:t>
                      </a:r>
                      <a:endParaRPr kumimoji="1" lang="en-US" altLang="zh-TW" sz="4400" b="0" i="0" u="none" strike="noStrike" cap="none" normalizeH="0" baseline="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smtClean="0">
                          <a:ln>
                            <a:noFill/>
                          </a:ln>
                          <a:solidFill>
                            <a:srgbClr val="0000CC"/>
                          </a:solidFill>
                          <a:effectLst/>
                          <a:latin typeface="+mj-lt"/>
                          <a:ea typeface="文鼎PL細上海宋Uni"/>
                          <a:cs typeface="Times New Roman" pitchFamily="18" charset="0"/>
                        </a:rPr>
                        <a:t>Yahoo, Amazon</a:t>
                      </a:r>
                      <a:endParaRPr kumimoji="1" lang="en-US" altLang="zh-TW" sz="4400" b="0" i="0" u="none" strike="noStrike" cap="none" normalizeH="0" baseline="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518822">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Resource</a:t>
                      </a:r>
                      <a:endParaRPr kumimoji="1" lang="en-US" altLang="zh-TW" sz="4400" b="1" i="0" u="none" strike="noStrike" cap="none" normalizeH="0" baseline="0" dirty="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800000"/>
                          </a:solidFill>
                          <a:effectLst/>
                          <a:latin typeface="+mj-lt"/>
                          <a:ea typeface="文鼎PL細上海宋Uni"/>
                          <a:cs typeface="Times New Roman" pitchFamily="18" charset="0"/>
                        </a:rPr>
                        <a:t>open document</a:t>
                      </a:r>
                      <a:endParaRPr kumimoji="1" lang="en-US" altLang="zh-TW" sz="4400" b="0" i="0" u="none" strike="noStrike" cap="none" normalizeH="0" baseline="0" dirty="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0000CC"/>
                          </a:solidFill>
                          <a:effectLst/>
                          <a:latin typeface="+mj-lt"/>
                          <a:ea typeface="文鼎PL細上海宋Uni"/>
                          <a:cs typeface="Times New Roman" pitchFamily="18" charset="0"/>
                        </a:rPr>
                        <a:t>open source</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518822">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File System</a:t>
                      </a:r>
                      <a:endParaRPr kumimoji="1" lang="en-US" altLang="zh-TW" sz="4400" b="1" i="0" u="none" strike="noStrike" cap="none" normalizeH="0" baseline="0" dirty="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800000"/>
                          </a:solidFill>
                          <a:effectLst/>
                          <a:latin typeface="+mj-lt"/>
                          <a:ea typeface="文鼎PL細上海宋Uni"/>
                          <a:cs typeface="Times New Roman" pitchFamily="18" charset="0"/>
                        </a:rPr>
                        <a:t>GFS</a:t>
                      </a:r>
                      <a:endParaRPr kumimoji="1" lang="en-US" altLang="zh-TW" sz="4400" b="0" i="0" u="none" strike="noStrike" cap="none" normalizeH="0" baseline="0" dirty="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0000CC"/>
                          </a:solidFill>
                          <a:effectLst/>
                          <a:latin typeface="+mj-lt"/>
                          <a:ea typeface="文鼎PL細上海宋Uni"/>
                          <a:cs typeface="Times New Roman" pitchFamily="18" charset="0"/>
                        </a:rPr>
                        <a:t>HDFS</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518822">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kern="1200" cap="none" normalizeH="0" baseline="0" dirty="0" smtClean="0">
                          <a:ln>
                            <a:noFill/>
                          </a:ln>
                          <a:solidFill>
                            <a:srgbClr val="000000"/>
                          </a:solidFill>
                          <a:effectLst/>
                          <a:latin typeface="+mj-lt"/>
                          <a:ea typeface="文鼎PL細上海宋Uni"/>
                          <a:cs typeface="Times New Roman" pitchFamily="18" charset="0"/>
                        </a:rPr>
                        <a:t>Programming Model</a:t>
                      </a: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err="1" smtClean="0">
                          <a:ln>
                            <a:noFill/>
                          </a:ln>
                          <a:solidFill>
                            <a:srgbClr val="800000"/>
                          </a:solidFill>
                          <a:effectLst/>
                          <a:latin typeface="+mj-lt"/>
                          <a:ea typeface="文鼎PL細上海宋Uni"/>
                          <a:cs typeface="Times New Roman" pitchFamily="18" charset="0"/>
                        </a:rPr>
                        <a:t>MapReduce</a:t>
                      </a:r>
                      <a:endParaRPr kumimoji="1" lang="en-US" altLang="zh-TW" sz="4400" b="0" i="0" u="none" strike="noStrike" cap="none" normalizeH="0" baseline="0" dirty="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err="1" smtClean="0">
                          <a:ln>
                            <a:noFill/>
                          </a:ln>
                          <a:solidFill>
                            <a:srgbClr val="0000CC"/>
                          </a:solidFill>
                          <a:effectLst/>
                          <a:latin typeface="+mj-lt"/>
                          <a:ea typeface="文鼎PL細上海宋Uni"/>
                          <a:cs typeface="Times New Roman" pitchFamily="18" charset="0"/>
                        </a:rPr>
                        <a:t>Hadoop</a:t>
                      </a:r>
                      <a:r>
                        <a:rPr kumimoji="1" lang="en-US" altLang="zh-TW" sz="2400" b="0" i="0" u="none" strike="noStrike" cap="none" normalizeH="0" baseline="0" dirty="0" smtClean="0">
                          <a:ln>
                            <a:noFill/>
                          </a:ln>
                          <a:solidFill>
                            <a:srgbClr val="0000CC"/>
                          </a:solidFill>
                          <a:effectLst/>
                          <a:latin typeface="+mj-lt"/>
                          <a:ea typeface="文鼎PL細上海宋Uni"/>
                          <a:cs typeface="Times New Roman" pitchFamily="18" charset="0"/>
                        </a:rPr>
                        <a:t> </a:t>
                      </a:r>
                      <a:r>
                        <a:rPr kumimoji="1" lang="en-US" altLang="zh-TW" sz="2400" b="0" i="0" u="none" strike="noStrike" cap="none" normalizeH="0" baseline="0" dirty="0" err="1" smtClean="0">
                          <a:ln>
                            <a:noFill/>
                          </a:ln>
                          <a:solidFill>
                            <a:srgbClr val="0000CC"/>
                          </a:solidFill>
                          <a:effectLst/>
                          <a:latin typeface="+mj-lt"/>
                          <a:ea typeface="文鼎PL細上海宋Uni"/>
                          <a:cs typeface="Times New Roman" pitchFamily="18" charset="0"/>
                        </a:rPr>
                        <a:t>MapReduce</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907569">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Storage System </a:t>
                      </a:r>
                    </a:p>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(for structure data)</a:t>
                      </a:r>
                      <a:endParaRPr kumimoji="1" lang="en-US" altLang="zh-TW" sz="4400" b="1" i="0" u="none" strike="noStrike" cap="none" normalizeH="0" baseline="0" dirty="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err="1" smtClean="0">
                          <a:ln>
                            <a:noFill/>
                          </a:ln>
                          <a:solidFill>
                            <a:srgbClr val="800000"/>
                          </a:solidFill>
                          <a:effectLst/>
                          <a:latin typeface="+mj-lt"/>
                          <a:ea typeface="文鼎PL細上海宋Uni"/>
                          <a:cs typeface="Times New Roman" pitchFamily="18" charset="0"/>
                        </a:rPr>
                        <a:t>Bigtable</a:t>
                      </a:r>
                      <a:endParaRPr kumimoji="1" lang="en-US" altLang="zh-TW" sz="4400" b="0" i="0" u="none" strike="noStrike" cap="none" normalizeH="0" baseline="0" dirty="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err="1" smtClean="0">
                          <a:ln>
                            <a:noFill/>
                          </a:ln>
                          <a:solidFill>
                            <a:srgbClr val="0000CC"/>
                          </a:solidFill>
                          <a:effectLst/>
                          <a:latin typeface="+mj-lt"/>
                          <a:ea typeface="文鼎PL細上海宋Uni"/>
                          <a:cs typeface="Times New Roman" pitchFamily="18" charset="0"/>
                        </a:rPr>
                        <a:t>Hbase</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569078">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smtClean="0">
                          <a:ln>
                            <a:noFill/>
                          </a:ln>
                          <a:solidFill>
                            <a:srgbClr val="000000"/>
                          </a:solidFill>
                          <a:effectLst/>
                          <a:latin typeface="+mj-lt"/>
                          <a:ea typeface="文鼎PL細上海宋Uni"/>
                          <a:cs typeface="Times New Roman" pitchFamily="18" charset="0"/>
                        </a:rPr>
                        <a:t>Search Engine</a:t>
                      </a:r>
                      <a:endParaRPr kumimoji="1" lang="en-US" altLang="zh-TW" sz="4400" b="1" i="0" u="none" strike="noStrike" cap="none" normalizeH="0" baseline="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smtClean="0">
                          <a:ln>
                            <a:noFill/>
                          </a:ln>
                          <a:solidFill>
                            <a:srgbClr val="800000"/>
                          </a:solidFill>
                          <a:effectLst/>
                          <a:latin typeface="+mj-lt"/>
                          <a:ea typeface="文鼎PL細上海宋Uni"/>
                          <a:cs typeface="Times New Roman" pitchFamily="18" charset="0"/>
                        </a:rPr>
                        <a:t>Google </a:t>
                      </a:r>
                      <a:endParaRPr kumimoji="1" lang="en-US" altLang="zh-TW" sz="4400" b="0" i="0" u="none" strike="noStrike" cap="none" normalizeH="0" baseline="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err="1" smtClean="0">
                          <a:ln>
                            <a:noFill/>
                          </a:ln>
                          <a:solidFill>
                            <a:srgbClr val="0000CC"/>
                          </a:solidFill>
                          <a:effectLst/>
                          <a:latin typeface="+mj-lt"/>
                          <a:ea typeface="文鼎PL細上海宋Uni"/>
                          <a:cs typeface="Times New Roman" pitchFamily="18" charset="0"/>
                        </a:rPr>
                        <a:t>Nutch</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12700" cap="flat" cmpd="sng" algn="ctr">
                      <a:solidFill>
                        <a:schemeClr val="folHlink"/>
                      </a:solidFill>
                      <a:prstDash val="sysDashDot"/>
                      <a:round/>
                      <a:headEnd type="none" w="med" len="med"/>
                      <a:tailEnd type="none" w="med" len="med"/>
                    </a:lnB>
                    <a:lnTlToBr>
                      <a:noFill/>
                    </a:lnTlToBr>
                    <a:lnBlToTr>
                      <a:noFill/>
                    </a:lnBlToTr>
                    <a:solidFill>
                      <a:srgbClr val="FFFFFF"/>
                    </a:solidFill>
                  </a:tcPr>
                </a:tc>
              </a:tr>
              <a:tr h="479679">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1" i="0" u="none" strike="noStrike" cap="none" normalizeH="0" baseline="0" dirty="0" smtClean="0">
                          <a:ln>
                            <a:noFill/>
                          </a:ln>
                          <a:solidFill>
                            <a:srgbClr val="000000"/>
                          </a:solidFill>
                          <a:effectLst/>
                          <a:latin typeface="+mj-lt"/>
                          <a:ea typeface="文鼎PL細上海宋Uni"/>
                          <a:cs typeface="Times New Roman" pitchFamily="18" charset="0"/>
                        </a:rPr>
                        <a:t>OS</a:t>
                      </a:r>
                      <a:endParaRPr kumimoji="1" lang="en-US" altLang="zh-TW" sz="4400" b="1" i="0" u="none" strike="noStrike" cap="none" normalizeH="0" baseline="0" dirty="0" smtClean="0">
                        <a:ln>
                          <a:noFill/>
                        </a:ln>
                        <a:solidFill>
                          <a:schemeClr val="tx1"/>
                        </a:solidFill>
                        <a:effectLst/>
                        <a:latin typeface="+mj-lt"/>
                        <a:ea typeface="文鼎PL細上海宋Uni"/>
                        <a:cs typeface="Times New Roman" pitchFamily="18" charset="0"/>
                      </a:endParaRPr>
                    </a:p>
                  </a:txBody>
                  <a:tcPr anchor="ctr" horzOverflow="overflow">
                    <a:lnL w="28575" cap="flat" cmpd="sng" algn="ctr">
                      <a:solidFill>
                        <a:schemeClr val="folHlink"/>
                      </a:solidFill>
                      <a:prstDash val="sysDash"/>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28575" cap="flat" cmpd="sng" algn="ctr">
                      <a:solidFill>
                        <a:schemeClr val="folHlink"/>
                      </a:solidFill>
                      <a:prstDash val="sysDash"/>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smtClean="0">
                          <a:ln>
                            <a:noFill/>
                          </a:ln>
                          <a:solidFill>
                            <a:srgbClr val="800000"/>
                          </a:solidFill>
                          <a:effectLst/>
                          <a:latin typeface="+mj-lt"/>
                          <a:ea typeface="文鼎PL細上海宋Uni"/>
                          <a:cs typeface="Times New Roman" pitchFamily="18" charset="0"/>
                        </a:rPr>
                        <a:t>Linux</a:t>
                      </a:r>
                      <a:endParaRPr kumimoji="1" lang="en-US" altLang="zh-TW" sz="4400" b="0" i="0" u="none" strike="noStrike" cap="none" normalizeH="0" baseline="0" smtClean="0">
                        <a:ln>
                          <a:noFill/>
                        </a:ln>
                        <a:solidFill>
                          <a:srgbClr val="800000"/>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12700" cap="flat" cmpd="sng" algn="ctr">
                      <a:solidFill>
                        <a:schemeClr val="folHlink"/>
                      </a:solidFill>
                      <a:prstDash val="sysDashDot"/>
                      <a:round/>
                      <a:headEnd type="none" w="med" len="med"/>
                      <a:tailEnd type="none" w="med" len="med"/>
                    </a:lnR>
                    <a:lnT w="12700" cap="flat" cmpd="sng" algn="ctr">
                      <a:solidFill>
                        <a:schemeClr val="folHlink"/>
                      </a:solidFill>
                      <a:prstDash val="sysDashDot"/>
                      <a:round/>
                      <a:headEnd type="none" w="med" len="med"/>
                      <a:tailEnd type="none" w="med" len="med"/>
                    </a:lnT>
                    <a:lnB w="28575" cap="flat" cmpd="sng" algn="ctr">
                      <a:solidFill>
                        <a:schemeClr val="folHlink"/>
                      </a:solidFill>
                      <a:prstDash val="sysDash"/>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400" b="0" i="0" u="none" strike="noStrike" cap="none" normalizeH="0" baseline="0" dirty="0" smtClean="0">
                          <a:ln>
                            <a:noFill/>
                          </a:ln>
                          <a:solidFill>
                            <a:srgbClr val="0000CC"/>
                          </a:solidFill>
                          <a:effectLst/>
                          <a:latin typeface="+mj-lt"/>
                          <a:ea typeface="文鼎PL細上海宋Uni"/>
                          <a:cs typeface="Times New Roman" pitchFamily="18" charset="0"/>
                        </a:rPr>
                        <a:t>Linux / GPL</a:t>
                      </a:r>
                      <a:endParaRPr kumimoji="1" lang="en-US" altLang="zh-TW" sz="4400" b="0" i="0" u="none" strike="noStrike" cap="none" normalizeH="0" baseline="0" dirty="0" smtClean="0">
                        <a:ln>
                          <a:noFill/>
                        </a:ln>
                        <a:solidFill>
                          <a:srgbClr val="0000CC"/>
                        </a:solidFill>
                        <a:effectLst/>
                        <a:latin typeface="+mj-lt"/>
                        <a:ea typeface="文鼎PL細上海宋Uni"/>
                        <a:cs typeface="Times New Roman" pitchFamily="18" charset="0"/>
                      </a:endParaRPr>
                    </a:p>
                  </a:txBody>
                  <a:tcPr anchor="ctr" horzOverflow="overflow">
                    <a:lnL w="12700" cap="flat" cmpd="sng" algn="ctr">
                      <a:solidFill>
                        <a:schemeClr val="folHlink"/>
                      </a:solidFill>
                      <a:prstDash val="sysDashDot"/>
                      <a:round/>
                      <a:headEnd type="none" w="med" len="med"/>
                      <a:tailEnd type="none" w="med" len="med"/>
                    </a:lnL>
                    <a:lnR w="28575" cap="flat" cmpd="sng" algn="ctr">
                      <a:solidFill>
                        <a:schemeClr val="folHlink"/>
                      </a:solidFill>
                      <a:prstDash val="sysDash"/>
                      <a:round/>
                      <a:headEnd type="none" w="med" len="med"/>
                      <a:tailEnd type="none" w="med" len="med"/>
                    </a:lnR>
                    <a:lnT w="12700" cap="flat" cmpd="sng" algn="ctr">
                      <a:solidFill>
                        <a:schemeClr val="folHlink"/>
                      </a:solidFill>
                      <a:prstDash val="sysDashDot"/>
                      <a:round/>
                      <a:headEnd type="none" w="med" len="med"/>
                      <a:tailEnd type="none" w="med" len="med"/>
                    </a:lnT>
                    <a:lnB w="28575" cap="flat" cmpd="sng" algn="ctr">
                      <a:solidFill>
                        <a:schemeClr val="folHlink"/>
                      </a:solidFill>
                      <a:prstDash val="sysDash"/>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1847850" y="76200"/>
            <a:ext cx="5448300" cy="1009650"/>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990600" y="1524000"/>
            <a:ext cx="6577013"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688975" y="838200"/>
            <a:ext cx="6931025" cy="462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endParaRPr lang="en-US" smtClean="0"/>
          </a:p>
        </p:txBody>
      </p:sp>
      <p:sp>
        <p:nvSpPr>
          <p:cNvPr id="33795" name="Content Placeholder 2"/>
          <p:cNvSpPr>
            <a:spLocks noGrp="1"/>
          </p:cNvSpPr>
          <p:nvPr>
            <p:ph idx="1"/>
          </p:nvPr>
        </p:nvSpPr>
        <p:spPr/>
        <p:txBody>
          <a:bodyPr/>
          <a:lstStyle/>
          <a:p>
            <a:pPr eaLnBrk="1" hangingPunct="1"/>
            <a:r>
              <a:rPr lang="en-US" smtClean="0"/>
              <a:t>One of each: </a:t>
            </a:r>
          </a:p>
          <a:p>
            <a:pPr lvl="1" eaLnBrk="1" hangingPunct="1"/>
            <a:r>
              <a:rPr lang="en-US" smtClean="0"/>
              <a:t>Namenode (NN) </a:t>
            </a:r>
          </a:p>
          <a:p>
            <a:pPr lvl="1" eaLnBrk="1" hangingPunct="1"/>
            <a:r>
              <a:rPr lang="en-US" smtClean="0"/>
              <a:t>Jobtracker (JT) </a:t>
            </a:r>
          </a:p>
          <a:p>
            <a:pPr eaLnBrk="1" hangingPunct="1"/>
            <a:r>
              <a:rPr lang="en-US" smtClean="0"/>
              <a:t>Set of each per slave machine: </a:t>
            </a:r>
          </a:p>
          <a:p>
            <a:pPr lvl="1" eaLnBrk="1" hangingPunct="1"/>
            <a:r>
              <a:rPr lang="en-US" smtClean="0"/>
              <a:t>Tasktracker (TT) </a:t>
            </a:r>
          </a:p>
          <a:p>
            <a:pPr lvl="1" eaLnBrk="1" hangingPunct="1"/>
            <a:r>
              <a:rPr lang="en-US" smtClean="0"/>
              <a:t>Datanode (DN)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423863" y="1219200"/>
            <a:ext cx="8158162" cy="4495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1219200" y="1001713"/>
            <a:ext cx="6705600" cy="48545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762000" y="609600"/>
            <a:ext cx="7283450" cy="54324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r>
              <a:rPr lang="en-US" sz="2400" smtClean="0"/>
              <a:t>Probably the most complex aspect of MapReduce! </a:t>
            </a:r>
          </a:p>
          <a:p>
            <a:pPr eaLnBrk="1" hangingPunct="1"/>
            <a:r>
              <a:rPr lang="en-US" sz="2000" smtClean="0"/>
              <a:t>Map side </a:t>
            </a:r>
          </a:p>
          <a:p>
            <a:pPr lvl="1" eaLnBrk="1" hangingPunct="1"/>
            <a:r>
              <a:rPr lang="en-US" sz="2000" smtClean="0"/>
              <a:t>Map outputs are buffered in memory in a circular buffer </a:t>
            </a:r>
          </a:p>
          <a:p>
            <a:pPr lvl="1" eaLnBrk="1" hangingPunct="1"/>
            <a:r>
              <a:rPr lang="en-US" sz="2000" smtClean="0"/>
              <a:t>When buffer reaches threshold, contents are “spilled” to disk </a:t>
            </a:r>
          </a:p>
          <a:p>
            <a:pPr lvl="1" eaLnBrk="1" hangingPunct="1"/>
            <a:r>
              <a:rPr lang="en-US" sz="2000" smtClean="0"/>
              <a:t>Spills merged in a single, partitioned file (sorted within each partition): combiner runs here </a:t>
            </a:r>
          </a:p>
          <a:p>
            <a:pPr eaLnBrk="1" hangingPunct="1"/>
            <a:r>
              <a:rPr lang="en-US" sz="2400" smtClean="0"/>
              <a:t>Reduce side </a:t>
            </a:r>
          </a:p>
          <a:p>
            <a:pPr lvl="1" eaLnBrk="1" hangingPunct="1"/>
            <a:r>
              <a:rPr lang="en-US" sz="2000" smtClean="0"/>
              <a:t>First, map outputs are copied over to reducer machine </a:t>
            </a:r>
          </a:p>
          <a:p>
            <a:pPr lvl="1" eaLnBrk="1" hangingPunct="1"/>
            <a:r>
              <a:rPr lang="en-US" sz="2000" smtClean="0"/>
              <a:t>“Sort” is a multi-pass merge of map outputs (happens in memory and on disk): combiner runs here </a:t>
            </a:r>
          </a:p>
          <a:p>
            <a:pPr lvl="1" eaLnBrk="1" hangingPunct="1"/>
            <a:r>
              <a:rPr lang="en-US" sz="2000" smtClean="0"/>
              <a:t>Final merge pass goes directly into reducer </a:t>
            </a:r>
          </a:p>
          <a:p>
            <a:pPr eaLnBrk="1" hangingPunct="1"/>
            <a:endParaRPr lang="en-US" sz="2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Anatomy of the job</a:t>
            </a:r>
          </a:p>
        </p:txBody>
      </p:sp>
      <p:sp>
        <p:nvSpPr>
          <p:cNvPr id="38915" name="Content Placeholder 2"/>
          <p:cNvSpPr>
            <a:spLocks noGrp="1"/>
          </p:cNvSpPr>
          <p:nvPr>
            <p:ph idx="1"/>
          </p:nvPr>
        </p:nvSpPr>
        <p:spPr>
          <a:xfrm>
            <a:off x="457200" y="1295400"/>
            <a:ext cx="8229600" cy="4525963"/>
          </a:xfrm>
        </p:spPr>
        <p:txBody>
          <a:bodyPr/>
          <a:lstStyle/>
          <a:p>
            <a:pPr eaLnBrk="1" hangingPunct="1">
              <a:buFont typeface="Arial" pitchFamily="34" charset="0"/>
              <a:buNone/>
            </a:pPr>
            <a:endParaRPr lang="en-US" sz="2000" smtClean="0"/>
          </a:p>
          <a:p>
            <a:pPr eaLnBrk="1" hangingPunct="1"/>
            <a:r>
              <a:rPr lang="en-US" sz="2000" smtClean="0"/>
              <a:t>MapReduce program in Hadoop = Hadoop job </a:t>
            </a:r>
          </a:p>
          <a:p>
            <a:pPr lvl="1" eaLnBrk="1" hangingPunct="1"/>
            <a:r>
              <a:rPr lang="en-US" sz="1600" smtClean="0"/>
              <a:t>Jobs are divided into map and reduce tasks </a:t>
            </a:r>
          </a:p>
          <a:p>
            <a:pPr lvl="1" eaLnBrk="1" hangingPunct="1"/>
            <a:r>
              <a:rPr lang="en-US" sz="1600" smtClean="0"/>
              <a:t>An instance of running a task is called a task attempt </a:t>
            </a:r>
          </a:p>
          <a:p>
            <a:pPr lvl="1" eaLnBrk="1" hangingPunct="1"/>
            <a:r>
              <a:rPr lang="en-US" sz="1600" smtClean="0"/>
              <a:t>Multiple jobs can be composed into a workflow </a:t>
            </a:r>
          </a:p>
          <a:p>
            <a:pPr eaLnBrk="1" hangingPunct="1"/>
            <a:r>
              <a:rPr lang="en-US" sz="2000" smtClean="0"/>
              <a:t>Job submission process </a:t>
            </a:r>
          </a:p>
          <a:p>
            <a:pPr lvl="1" eaLnBrk="1" hangingPunct="1"/>
            <a:r>
              <a:rPr lang="en-US" sz="1600" smtClean="0"/>
              <a:t>Client (i.e., driver program) creates a job, configures it, and submits it to job tracker </a:t>
            </a:r>
          </a:p>
          <a:p>
            <a:pPr lvl="1" eaLnBrk="1" hangingPunct="1"/>
            <a:r>
              <a:rPr lang="en-US" sz="1600" smtClean="0"/>
              <a:t>JobClient computes input splits (on client end) </a:t>
            </a:r>
          </a:p>
          <a:p>
            <a:pPr lvl="1" eaLnBrk="1" hangingPunct="1"/>
            <a:r>
              <a:rPr lang="en-US" sz="1600" smtClean="0"/>
              <a:t>Job data (jar, configuration XML) are sent to JobTracker </a:t>
            </a:r>
          </a:p>
          <a:p>
            <a:pPr lvl="1" eaLnBrk="1" hangingPunct="1"/>
            <a:r>
              <a:rPr lang="en-US" sz="1600" smtClean="0"/>
              <a:t>JobTracker puts job data in shared location, enqueues tasks </a:t>
            </a:r>
          </a:p>
          <a:p>
            <a:pPr lvl="1" eaLnBrk="1" hangingPunct="1"/>
            <a:r>
              <a:rPr lang="en-US" sz="1600" smtClean="0"/>
              <a:t>TaskTrackers poll for tasks </a:t>
            </a:r>
          </a:p>
          <a:p>
            <a:pPr lvl="1" eaLnBrk="1" hangingPunct="1"/>
            <a:r>
              <a:rPr lang="en-US" sz="1600" smtClean="0"/>
              <a:t>Off to the races… </a:t>
            </a:r>
          </a:p>
          <a:p>
            <a:pPr eaLnBrk="1" hangingPunct="1"/>
            <a:endParaRPr lang="en-US" sz="20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57200" y="1600200"/>
            <a:ext cx="8229600" cy="5029200"/>
          </a:xfrm>
        </p:spPr>
        <p:txBody>
          <a:bodyPr/>
          <a:lstStyle/>
          <a:p>
            <a:pPr algn="just" eaLnBrk="1" hangingPunct="1"/>
            <a:r>
              <a:rPr lang="en-US" sz="2400" b="1" i="1" smtClean="0"/>
              <a:t>Job</a:t>
            </a:r>
            <a:r>
              <a:rPr lang="en-US" sz="2400" i="1" smtClean="0"/>
              <a:t> – A “full program” - an execution of a Mapper and Reducer across a data set </a:t>
            </a:r>
          </a:p>
          <a:p>
            <a:pPr algn="just" eaLnBrk="1" hangingPunct="1"/>
            <a:r>
              <a:rPr lang="en-US" sz="2400" b="1" i="1" smtClean="0"/>
              <a:t>Task</a:t>
            </a:r>
            <a:r>
              <a:rPr lang="en-US" sz="2400" i="1" smtClean="0"/>
              <a:t> – An execution of a Mapper or a Reducer on a slice of data </a:t>
            </a:r>
          </a:p>
          <a:p>
            <a:pPr algn="just" eaLnBrk="1" hangingPunct="1"/>
            <a:r>
              <a:rPr lang="en-US" sz="2400" smtClean="0"/>
              <a:t> </a:t>
            </a:r>
            <a:r>
              <a:rPr lang="en-US" sz="2400" b="1" smtClean="0"/>
              <a:t>Task-In-Progress</a:t>
            </a:r>
            <a:r>
              <a:rPr lang="en-US" sz="2400" smtClean="0"/>
              <a:t> (TIP) </a:t>
            </a:r>
          </a:p>
          <a:p>
            <a:pPr algn="just" eaLnBrk="1" hangingPunct="1"/>
            <a:r>
              <a:rPr lang="en-US" sz="2400" b="1" smtClean="0"/>
              <a:t>Task Attempt </a:t>
            </a:r>
            <a:r>
              <a:rPr lang="en-US" sz="2400" smtClean="0"/>
              <a:t>– A particular instance of an attempt to execute a task on a machine .</a:t>
            </a:r>
          </a:p>
          <a:p>
            <a:pPr algn="just" eaLnBrk="1" hangingPunct="1"/>
            <a:r>
              <a:rPr lang="en-US" sz="2400" b="1" smtClean="0"/>
              <a:t>TaskID</a:t>
            </a:r>
            <a:r>
              <a:rPr lang="en-US" sz="2400" smtClean="0"/>
              <a:t> represents the immutable and unique identifier for a Map or Reduce Task. </a:t>
            </a:r>
          </a:p>
          <a:p>
            <a:pPr algn="just" eaLnBrk="1" hangingPunct="1"/>
            <a:r>
              <a:rPr lang="en-US" sz="2400" smtClean="0"/>
              <a:t>Each TaskID encompasses multiple attempts made to execute the Map or Reduce Task, each of which are uniquely indentified by their TaskAttemptID. </a:t>
            </a:r>
          </a:p>
          <a:p>
            <a:pPr algn="just" eaLnBrk="1" hangingPunct="1">
              <a:buFont typeface="Arial" pitchFamily="34" charset="0"/>
              <a:buNone/>
            </a:pPr>
            <a:endParaRPr lang="en-US" sz="2400" smtClean="0"/>
          </a:p>
          <a:p>
            <a:pPr eaLnBrk="1" hangingPunct="1"/>
            <a:endParaRPr lang="en-US" sz="2000" smtClean="0"/>
          </a:p>
          <a:p>
            <a:pPr eaLnBrk="1" hangingPunct="1"/>
            <a:endParaRPr lang="en-US" sz="20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eaLnBrk="1" hangingPunct="1"/>
            <a:r>
              <a:rPr lang="en-US" smtClean="0"/>
              <a:t>TaskID consists of 3 parts. </a:t>
            </a:r>
          </a:p>
          <a:p>
            <a:pPr lvl="1" eaLnBrk="1" hangingPunct="1"/>
            <a:r>
              <a:rPr lang="en-US" smtClean="0"/>
              <a:t>First part is the JobID, that this TaskInProgress belongs to. </a:t>
            </a:r>
          </a:p>
          <a:p>
            <a:pPr lvl="1" eaLnBrk="1" hangingPunct="1"/>
            <a:r>
              <a:rPr lang="en-US" smtClean="0"/>
              <a:t>Second part of the TaskID is either 'm' or 'r' representing whether the task is a map task or a reduce task. </a:t>
            </a:r>
          </a:p>
          <a:p>
            <a:pPr lvl="1" eaLnBrk="1" hangingPunct="1"/>
            <a:r>
              <a:rPr lang="en-US" smtClean="0"/>
              <a:t>And the third part is the task number. </a:t>
            </a:r>
          </a:p>
          <a:p>
            <a:pPr eaLnBrk="1" hangingPunct="1"/>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pPr eaLnBrk="1" hangingPunct="1"/>
            <a:r>
              <a:rPr lang="en-US" altLang="zh-TW" smtClean="0"/>
              <a:t>Distributed File Systems</a:t>
            </a:r>
            <a:endParaRPr lang="zh-TW" altLang="en-US" smtClean="0"/>
          </a:p>
        </p:txBody>
      </p:sp>
      <p:sp>
        <p:nvSpPr>
          <p:cNvPr id="3" name="內容版面配置區 2"/>
          <p:cNvSpPr>
            <a:spLocks noGrp="1"/>
          </p:cNvSpPr>
          <p:nvPr>
            <p:ph idx="1"/>
          </p:nvPr>
        </p:nvSpPr>
        <p:spPr/>
        <p:txBody>
          <a:bodyPr rtlCol="0">
            <a:normAutofit fontScale="92500" lnSpcReduction="10000"/>
          </a:bodyPr>
          <a:lstStyle/>
          <a:p>
            <a:pPr eaLnBrk="1" fontAlgn="auto" hangingPunct="1">
              <a:spcAft>
                <a:spcPts val="0"/>
              </a:spcAft>
              <a:defRPr/>
            </a:pPr>
            <a:r>
              <a:rPr lang="en-US" altLang="zh-TW" dirty="0" smtClean="0">
                <a:latin typeface="+mj-lt"/>
              </a:rPr>
              <a:t>Allows access to files from multiple hosts sharing via a computer network</a:t>
            </a:r>
          </a:p>
          <a:p>
            <a:pPr eaLnBrk="1" fontAlgn="auto" hangingPunct="1">
              <a:spcAft>
                <a:spcPts val="0"/>
              </a:spcAft>
              <a:defRPr/>
            </a:pPr>
            <a:r>
              <a:rPr lang="en-US" altLang="zh-TW" dirty="0" smtClean="0">
                <a:latin typeface="+mj-lt"/>
              </a:rPr>
              <a:t>Must support concurrency</a:t>
            </a:r>
          </a:p>
          <a:p>
            <a:pPr lvl="1" eaLnBrk="1" fontAlgn="auto" hangingPunct="1">
              <a:spcAft>
                <a:spcPts val="0"/>
              </a:spcAft>
              <a:defRPr/>
            </a:pPr>
            <a:r>
              <a:rPr lang="en-US" altLang="zh-TW" dirty="0" smtClean="0">
                <a:latin typeface="+mj-lt"/>
              </a:rPr>
              <a:t>Make varying guarantees about locking, who “wins” with concurrent writes, etc...</a:t>
            </a:r>
          </a:p>
          <a:p>
            <a:pPr lvl="1" eaLnBrk="1" fontAlgn="auto" hangingPunct="1">
              <a:spcAft>
                <a:spcPts val="0"/>
              </a:spcAft>
              <a:defRPr/>
            </a:pPr>
            <a:r>
              <a:rPr lang="en-US" altLang="zh-TW" dirty="0" smtClean="0">
                <a:latin typeface="+mj-lt"/>
              </a:rPr>
              <a:t>Must gracefully handle dropped connections</a:t>
            </a:r>
          </a:p>
          <a:p>
            <a:pPr eaLnBrk="1" fontAlgn="auto" hangingPunct="1">
              <a:spcAft>
                <a:spcPts val="0"/>
              </a:spcAft>
              <a:defRPr/>
            </a:pPr>
            <a:r>
              <a:rPr lang="en-US" altLang="zh-TW" dirty="0" smtClean="0">
                <a:latin typeface="+mj-lt"/>
              </a:rPr>
              <a:t>May include facilities for transparent replication and fault tolerance </a:t>
            </a:r>
          </a:p>
          <a:p>
            <a:pPr eaLnBrk="1" fontAlgn="auto" hangingPunct="1">
              <a:spcAft>
                <a:spcPts val="0"/>
              </a:spcAft>
              <a:defRPr/>
            </a:pPr>
            <a:r>
              <a:rPr lang="en-US" altLang="zh-TW" dirty="0" smtClean="0">
                <a:latin typeface="+mj-lt"/>
              </a:rPr>
              <a:t>Different implementations sit in different places on complexity/feature scale</a:t>
            </a:r>
            <a:endParaRPr lang="zh-TW" altLang="en-US" dirty="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182563" y="381000"/>
            <a:ext cx="8656637" cy="574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474663" y="368300"/>
            <a:ext cx="8212137" cy="610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endParaRPr lang="en-US" smtClean="0"/>
          </a:p>
        </p:txBody>
      </p:sp>
      <p:sp>
        <p:nvSpPr>
          <p:cNvPr id="44035" name="Content Placeholder 2"/>
          <p:cNvSpPr>
            <a:spLocks noGrp="1"/>
          </p:cNvSpPr>
          <p:nvPr>
            <p:ph idx="1"/>
          </p:nvPr>
        </p:nvSpPr>
        <p:spPr/>
        <p:txBody>
          <a:bodyPr/>
          <a:lstStyle/>
          <a:p>
            <a:pPr eaLnBrk="1" hangingPunct="1"/>
            <a:endParaRPr lang="en-US" smtClean="0"/>
          </a:p>
        </p:txBody>
      </p:sp>
      <p:pic>
        <p:nvPicPr>
          <p:cNvPr id="44036" name="Picture 2"/>
          <p:cNvPicPr>
            <a:picLocks noChangeAspect="1" noChangeArrowheads="1"/>
          </p:cNvPicPr>
          <p:nvPr/>
        </p:nvPicPr>
        <p:blipFill>
          <a:blip r:embed="rId2" cstate="print"/>
          <a:srcRect/>
          <a:stretch>
            <a:fillRect/>
          </a:stretch>
        </p:blipFill>
        <p:spPr bwMode="auto">
          <a:xfrm>
            <a:off x="-63500" y="0"/>
            <a:ext cx="92837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Grp="1" noChangeAspect="1" noChangeArrowheads="1"/>
          </p:cNvPicPr>
          <p:nvPr>
            <p:ph idx="1"/>
          </p:nvPr>
        </p:nvPicPr>
        <p:blipFill>
          <a:blip r:embed="rId2" cstate="print"/>
          <a:srcRect/>
          <a:stretch>
            <a:fillRect/>
          </a:stretch>
        </p:blipFill>
        <p:spPr>
          <a:xfrm>
            <a:off x="819150" y="1600200"/>
            <a:ext cx="7505700" cy="4525963"/>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noChangeArrowheads="1"/>
          </p:cNvPicPr>
          <p:nvPr/>
        </p:nvPicPr>
        <p:blipFill>
          <a:blip r:embed="rId2" cstate="print"/>
          <a:srcRect/>
          <a:stretch>
            <a:fillRect/>
          </a:stretch>
        </p:blipFill>
        <p:spPr bwMode="auto">
          <a:xfrm>
            <a:off x="704850" y="1076325"/>
            <a:ext cx="773430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685800" y="904875"/>
            <a:ext cx="77724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723900" y="1095375"/>
            <a:ext cx="769620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647700" y="661988"/>
            <a:ext cx="7848600" cy="553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642938" y="695325"/>
            <a:ext cx="78581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390525" y="381000"/>
            <a:ext cx="8583613"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1371600" y="4406900"/>
            <a:ext cx="7772400" cy="1362075"/>
          </a:xfrm>
        </p:spPr>
        <p:txBody>
          <a:bodyPr rtlCol="0">
            <a:normAutofit fontScale="90000"/>
          </a:bodyPr>
          <a:lstStyle/>
          <a:p>
            <a:pPr eaLnBrk="1" fontAlgn="auto" hangingPunct="1">
              <a:spcAft>
                <a:spcPts val="0"/>
              </a:spcAft>
              <a:defRPr/>
            </a:pPr>
            <a:r>
              <a:rPr lang="en-US" altLang="zh-TW" dirty="0" smtClean="0"/>
              <a:t>Google File System</a:t>
            </a:r>
            <a:r>
              <a:rPr lang="zh-TW" altLang="en-US" dirty="0" smtClean="0"/>
              <a:t/>
            </a:r>
            <a:br>
              <a:rPr lang="zh-TW" altLang="en-US" dirty="0" smtClean="0"/>
            </a:br>
            <a:endParaRPr lang="zh-TW" altLang="en-US" dirty="0"/>
          </a:p>
        </p:txBody>
      </p:sp>
      <p:sp>
        <p:nvSpPr>
          <p:cNvPr id="5" name="文字版面配置區 4"/>
          <p:cNvSpPr>
            <a:spLocks noGrp="1"/>
          </p:cNvSpPr>
          <p:nvPr>
            <p:ph type="body" idx="4294967295"/>
          </p:nvPr>
        </p:nvSpPr>
        <p:spPr>
          <a:xfrm>
            <a:off x="1371600" y="2906713"/>
            <a:ext cx="7772400" cy="1500187"/>
          </a:xfrm>
        </p:spPr>
        <p:txBody>
          <a:bodyPr rtlCol="0">
            <a:normAutofit lnSpcReduction="10000"/>
          </a:bodyPr>
          <a:lstStyle/>
          <a:p>
            <a:pPr marL="0" indent="0" eaLnBrk="1" fontAlgn="auto" hangingPunct="1">
              <a:spcAft>
                <a:spcPts val="0"/>
              </a:spcAft>
              <a:buFont typeface="Arial" pitchFamily="34" charset="0"/>
              <a:buNone/>
              <a:defRPr/>
            </a:pPr>
            <a:r>
              <a:rPr lang="en-US" altLang="zh-TW" dirty="0" smtClean="0"/>
              <a:t>How to process large data sets and easily </a:t>
            </a:r>
            <a:br>
              <a:rPr lang="en-US" altLang="zh-TW" dirty="0" smtClean="0"/>
            </a:br>
            <a:r>
              <a:rPr lang="en-US" altLang="zh-TW" dirty="0" smtClean="0"/>
              <a:t>utilize the resources of a large distributed system …</a:t>
            </a:r>
            <a:endParaRPr lang="zh-TW"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273050" y="381000"/>
            <a:ext cx="8707438"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Grp="1" noChangeAspect="1" noChangeArrowheads="1"/>
          </p:cNvPicPr>
          <p:nvPr>
            <p:ph idx="1"/>
          </p:nvPr>
        </p:nvPicPr>
        <p:blipFill>
          <a:blip r:embed="rId2" cstate="print"/>
          <a:srcRect/>
          <a:stretch>
            <a:fillRect/>
          </a:stretch>
        </p:blipFill>
        <p:spPr>
          <a:xfrm>
            <a:off x="782638" y="-228600"/>
            <a:ext cx="7904162" cy="4992688"/>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Word count</a:t>
            </a:r>
          </a:p>
        </p:txBody>
      </p:sp>
      <p:pic>
        <p:nvPicPr>
          <p:cNvPr id="54275" name="Picture 2"/>
          <p:cNvPicPr>
            <a:picLocks noChangeAspect="1" noChangeArrowheads="1"/>
          </p:cNvPicPr>
          <p:nvPr/>
        </p:nvPicPr>
        <p:blipFill>
          <a:blip r:embed="rId2" cstate="print"/>
          <a:srcRect/>
          <a:stretch>
            <a:fillRect/>
          </a:stretch>
        </p:blipFill>
        <p:spPr bwMode="auto">
          <a:xfrm>
            <a:off x="152400" y="1524000"/>
            <a:ext cx="902017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366713" y="609600"/>
            <a:ext cx="8777287"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examples.</a:t>
            </a:r>
          </a:p>
        </p:txBody>
      </p:sp>
      <p:sp>
        <p:nvSpPr>
          <p:cNvPr id="56323" name="Content Placeholder 2"/>
          <p:cNvSpPr>
            <a:spLocks noGrp="1"/>
          </p:cNvSpPr>
          <p:nvPr>
            <p:ph idx="1"/>
          </p:nvPr>
        </p:nvSpPr>
        <p:spPr/>
        <p:txBody>
          <a:bodyPr/>
          <a:lstStyle/>
          <a:p>
            <a:pPr eaLnBrk="1" hangingPunct="1"/>
            <a:r>
              <a:rPr lang="en-US" i="1" smtClean="0"/>
              <a:t>“THE QUICK BROWN FOX.THE FOX ATE THE MOUSE.HOW NOW BROWN COW”.</a:t>
            </a:r>
          </a:p>
          <a:p>
            <a:pPr eaLnBrk="1" hangingPunct="1">
              <a:buFont typeface="Arial" pitchFamily="34" charset="0"/>
              <a:buNone/>
            </a:pPr>
            <a:endParaRPr lang="en-US" i="1" smtClean="0"/>
          </a:p>
          <a:p>
            <a:pPr eaLnBrk="1" hangingPunct="1"/>
            <a:r>
              <a:rPr lang="en-US" i="1" smtClean="0"/>
              <a:t>“BUS CAR TRAIN.TRAIN PLANE CAR.BUS BUS PLANE”.</a:t>
            </a:r>
          </a:p>
          <a:p>
            <a:pPr eaLnBrk="1" hangingPunct="1">
              <a:buFont typeface="Arial" pitchFamily="34" charset="0"/>
              <a:buNone/>
            </a:pPr>
            <a:endParaRPr lang="en-US" i="1" smtClean="0"/>
          </a:p>
          <a:p>
            <a:pPr eaLnBrk="1" hangingPunct="1"/>
            <a:r>
              <a:rPr lang="en-US" i="1" smtClean="0"/>
              <a:t>“DEER BEAR RIVER.CAR CAR RIVER.DEER CAR BEAR</a:t>
            </a:r>
            <a:r>
              <a:rPr lang="en-US"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158750" y="152400"/>
            <a:ext cx="8985250" cy="6670675"/>
          </a:xfrm>
          <a:prstGeom prst="rect">
            <a:avLst/>
          </a:prstGeom>
          <a:noFill/>
          <a:ln w="9525">
            <a:noFill/>
            <a:miter lim="800000"/>
            <a:headEnd/>
            <a:tailEnd/>
          </a:ln>
        </p:spPr>
      </p:pic>
      <p:sp>
        <p:nvSpPr>
          <p:cNvPr id="57347" name="AutoShape 4" descr="MR WorkFlow"/>
          <p:cNvSpPr>
            <a:spLocks noChangeAspect="1" noChangeArrowheads="1"/>
          </p:cNvSpPr>
          <p:nvPr/>
        </p:nvSpPr>
        <p:spPr bwMode="auto">
          <a:xfrm>
            <a:off x="155575" y="-3779838"/>
            <a:ext cx="7886700" cy="7886701"/>
          </a:xfrm>
          <a:prstGeom prst="rect">
            <a:avLst/>
          </a:prstGeom>
          <a:noFill/>
          <a:ln w="9525">
            <a:noFill/>
            <a:miter lim="800000"/>
            <a:headEnd/>
            <a:tailEnd/>
          </a:ln>
        </p:spPr>
        <p:txBody>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MR WorkFlow"/>
          <p:cNvPicPr>
            <a:picLocks noChangeAspect="1" noChangeArrowheads="1"/>
          </p:cNvPicPr>
          <p:nvPr/>
        </p:nvPicPr>
        <p:blipFill>
          <a:blip r:embed="rId2" cstate="print"/>
          <a:srcRect/>
          <a:stretch>
            <a:fillRect/>
          </a:stretch>
        </p:blipFill>
        <p:spPr bwMode="auto">
          <a:xfrm>
            <a:off x="212725" y="0"/>
            <a:ext cx="8931275"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MapReduce Way - MapReduce Tutorial - Edureka"/>
          <p:cNvPicPr>
            <a:picLocks noChangeAspect="1" noChangeArrowheads="1"/>
          </p:cNvPicPr>
          <p:nvPr/>
        </p:nvPicPr>
        <p:blipFill>
          <a:blip r:embed="rId2" cstate="print"/>
          <a:srcRect t="10507"/>
          <a:stretch>
            <a:fillRect/>
          </a:stretch>
        </p:blipFill>
        <p:spPr bwMode="auto">
          <a:xfrm>
            <a:off x="533400" y="1219200"/>
            <a:ext cx="8229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457200" y="1219200"/>
            <a:ext cx="8229600" cy="4525963"/>
          </a:xfrm>
        </p:spPr>
        <p:txBody>
          <a:bodyPr/>
          <a:lstStyle/>
          <a:p>
            <a:r>
              <a:rPr lang="en-US" smtClean="0"/>
              <a:t>Explain the step by step MapReduce working model for counting the number of words for the following tongue twister.</a:t>
            </a:r>
            <a:r>
              <a:rPr lang="en-IN" smtClean="0"/>
              <a:t/>
            </a:r>
            <a:br>
              <a:rPr lang="en-IN" smtClean="0"/>
            </a:br>
            <a:endParaRPr lang="en-US" smtClean="0"/>
          </a:p>
        </p:txBody>
      </p:sp>
      <p:pic>
        <p:nvPicPr>
          <p:cNvPr id="60419" name="Picture 3"/>
          <p:cNvPicPr>
            <a:picLocks noChangeAspect="1" noChangeArrowheads="1"/>
          </p:cNvPicPr>
          <p:nvPr/>
        </p:nvPicPr>
        <p:blipFill>
          <a:blip r:embed="rId2" cstate="print"/>
          <a:srcRect/>
          <a:stretch>
            <a:fillRect/>
          </a:stretch>
        </p:blipFill>
        <p:spPr bwMode="auto">
          <a:xfrm>
            <a:off x="2438400" y="3124200"/>
            <a:ext cx="4191000" cy="2971800"/>
          </a:xfrm>
          <a:prstGeom prst="rect">
            <a:avLst/>
          </a:prstGeom>
          <a:noFill/>
          <a:ln w="9525">
            <a:solidFill>
              <a:schemeClr val="tx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hangingPunct="1"/>
            <a:r>
              <a:rPr lang="en-US" altLang="zh-TW" smtClean="0"/>
              <a:t>Motivations</a:t>
            </a:r>
            <a:endParaRPr lang="zh-TW" altLang="en-US" smtClean="0"/>
          </a:p>
        </p:txBody>
      </p:sp>
      <p:sp>
        <p:nvSpPr>
          <p:cNvPr id="3" name="內容版面配置區 2"/>
          <p:cNvSpPr>
            <a:spLocks noGrp="1"/>
          </p:cNvSpPr>
          <p:nvPr>
            <p:ph idx="1"/>
          </p:nvPr>
        </p:nvSpPr>
        <p:spPr>
          <a:xfrm>
            <a:off x="457200" y="1295400"/>
            <a:ext cx="8229600" cy="4565650"/>
          </a:xfrm>
        </p:spPr>
        <p:txBody>
          <a:bodyPr rtlCol="0">
            <a:normAutofit fontScale="92500" lnSpcReduction="20000"/>
          </a:bodyPr>
          <a:lstStyle/>
          <a:p>
            <a:pPr eaLnBrk="1" fontAlgn="auto" hangingPunct="1">
              <a:spcAft>
                <a:spcPts val="0"/>
              </a:spcAft>
              <a:defRPr/>
            </a:pPr>
            <a:r>
              <a:rPr lang="en-US" altLang="zh-TW" dirty="0" smtClean="0">
                <a:cs typeface="Calibri" pitchFamily="34" charset="0"/>
              </a:rPr>
              <a:t>Fault-tolerance and auto-recovery need to be built into the system.</a:t>
            </a:r>
          </a:p>
          <a:p>
            <a:pPr eaLnBrk="1" fontAlgn="auto" hangingPunct="1">
              <a:spcAft>
                <a:spcPts val="0"/>
              </a:spcAft>
              <a:defRPr/>
            </a:pPr>
            <a:endParaRPr lang="en-US" altLang="zh-TW" dirty="0" smtClean="0">
              <a:cs typeface="Calibri" pitchFamily="34" charset="0"/>
            </a:endParaRPr>
          </a:p>
          <a:p>
            <a:pPr eaLnBrk="1" fontAlgn="auto" hangingPunct="1">
              <a:spcAft>
                <a:spcPts val="0"/>
              </a:spcAft>
              <a:defRPr/>
            </a:pPr>
            <a:r>
              <a:rPr lang="en-US" altLang="zh-TW" dirty="0" smtClean="0">
                <a:cs typeface="Calibri" pitchFamily="34" charset="0"/>
              </a:rPr>
              <a:t>Standard I/O assumptions (e.g. block size) have to be re-examined.</a:t>
            </a:r>
          </a:p>
          <a:p>
            <a:pPr eaLnBrk="1" fontAlgn="auto" hangingPunct="1">
              <a:spcAft>
                <a:spcPts val="0"/>
              </a:spcAft>
              <a:defRPr/>
            </a:pPr>
            <a:endParaRPr lang="en-US" altLang="zh-TW" dirty="0" smtClean="0">
              <a:cs typeface="Calibri" pitchFamily="34" charset="0"/>
            </a:endParaRPr>
          </a:p>
          <a:p>
            <a:pPr eaLnBrk="1" fontAlgn="auto" hangingPunct="1">
              <a:spcAft>
                <a:spcPts val="0"/>
              </a:spcAft>
              <a:defRPr/>
            </a:pPr>
            <a:r>
              <a:rPr lang="en-US" altLang="zh-TW" dirty="0" smtClean="0">
                <a:cs typeface="Calibri" pitchFamily="34" charset="0"/>
              </a:rPr>
              <a:t>Record appends are the prevalent form of writing.</a:t>
            </a:r>
          </a:p>
          <a:p>
            <a:pPr eaLnBrk="1" fontAlgn="auto" hangingPunct="1">
              <a:spcAft>
                <a:spcPts val="0"/>
              </a:spcAft>
              <a:defRPr/>
            </a:pPr>
            <a:endParaRPr lang="en-US" altLang="zh-TW" dirty="0" smtClean="0">
              <a:cs typeface="Calibri" pitchFamily="34" charset="0"/>
            </a:endParaRPr>
          </a:p>
          <a:p>
            <a:pPr eaLnBrk="1" fontAlgn="auto" hangingPunct="1">
              <a:spcAft>
                <a:spcPts val="0"/>
              </a:spcAft>
              <a:defRPr/>
            </a:pPr>
            <a:r>
              <a:rPr lang="en-US" altLang="zh-TW" dirty="0" smtClean="0">
                <a:cs typeface="Calibri" pitchFamily="34" charset="0"/>
              </a:rPr>
              <a:t>Google applications and GFS should be co-designed.</a:t>
            </a:r>
            <a:endParaRPr lang="zh-TW" altLang="en-US" dirty="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pPr eaLnBrk="1" hangingPunct="1"/>
            <a:r>
              <a:rPr lang="en-US" altLang="zh-TW" smtClean="0"/>
              <a:t>Roles in GFS</a:t>
            </a:r>
            <a:endParaRPr lang="zh-TW" altLang="en-US" smtClean="0"/>
          </a:p>
        </p:txBody>
      </p:sp>
      <p:sp>
        <p:nvSpPr>
          <p:cNvPr id="3" name="內容版面配置區 2"/>
          <p:cNvSpPr>
            <a:spLocks noGrp="1"/>
          </p:cNvSpPr>
          <p:nvPr>
            <p:ph idx="1"/>
          </p:nvPr>
        </p:nvSpPr>
        <p:spPr/>
        <p:txBody>
          <a:bodyPr rtlCol="0">
            <a:normAutofit/>
          </a:bodyPr>
          <a:lstStyle/>
          <a:p>
            <a:pPr eaLnBrk="1" fontAlgn="auto" hangingPunct="1">
              <a:spcAft>
                <a:spcPts val="0"/>
              </a:spcAft>
              <a:defRPr/>
            </a:pPr>
            <a:r>
              <a:rPr lang="en-US" altLang="zh-TW" dirty="0" smtClean="0">
                <a:latin typeface="+mj-lt"/>
              </a:rPr>
              <a:t>Roles: master, </a:t>
            </a:r>
            <a:r>
              <a:rPr lang="en-US" altLang="zh-TW" dirty="0" err="1" smtClean="0">
                <a:latin typeface="+mj-lt"/>
              </a:rPr>
              <a:t>chunkserver</a:t>
            </a:r>
            <a:r>
              <a:rPr lang="en-US" altLang="zh-TW" dirty="0" smtClean="0">
                <a:latin typeface="+mj-lt"/>
              </a:rPr>
              <a:t>, client</a:t>
            </a:r>
          </a:p>
          <a:p>
            <a:pPr lvl="1" eaLnBrk="1" fontAlgn="auto" hangingPunct="1">
              <a:spcAft>
                <a:spcPts val="0"/>
              </a:spcAft>
              <a:defRPr/>
            </a:pPr>
            <a:r>
              <a:rPr lang="en-US" altLang="zh-TW" dirty="0" smtClean="0">
                <a:latin typeface="+mj-lt"/>
              </a:rPr>
              <a:t>Commodity Linux box, user level server processes</a:t>
            </a:r>
          </a:p>
          <a:p>
            <a:pPr lvl="1" eaLnBrk="1" fontAlgn="auto" hangingPunct="1">
              <a:spcAft>
                <a:spcPts val="0"/>
              </a:spcAft>
              <a:defRPr/>
            </a:pPr>
            <a:r>
              <a:rPr lang="en-US" altLang="zh-TW" dirty="0" smtClean="0">
                <a:latin typeface="+mj-lt"/>
              </a:rPr>
              <a:t>Client and </a:t>
            </a:r>
            <a:r>
              <a:rPr lang="en-US" altLang="zh-TW" dirty="0" err="1" smtClean="0">
                <a:latin typeface="+mj-lt"/>
              </a:rPr>
              <a:t>chunkserver</a:t>
            </a:r>
            <a:r>
              <a:rPr lang="en-US" altLang="zh-TW" dirty="0" smtClean="0">
                <a:latin typeface="+mj-lt"/>
              </a:rPr>
              <a:t> can run on the same box</a:t>
            </a:r>
          </a:p>
          <a:p>
            <a:pPr eaLnBrk="1" fontAlgn="auto" hangingPunct="1">
              <a:spcAft>
                <a:spcPts val="0"/>
              </a:spcAft>
              <a:defRPr/>
            </a:pPr>
            <a:endParaRPr lang="en-US" altLang="zh-TW" dirty="0" smtClean="0">
              <a:latin typeface="+mj-lt"/>
            </a:endParaRPr>
          </a:p>
          <a:p>
            <a:pPr eaLnBrk="1" fontAlgn="auto" hangingPunct="1">
              <a:spcAft>
                <a:spcPts val="0"/>
              </a:spcAft>
              <a:defRPr/>
            </a:pPr>
            <a:r>
              <a:rPr lang="en-US" altLang="zh-TW" dirty="0" smtClean="0">
                <a:latin typeface="+mj-lt"/>
              </a:rPr>
              <a:t>Master holds metadata</a:t>
            </a:r>
          </a:p>
          <a:p>
            <a:pPr eaLnBrk="1" fontAlgn="auto" hangingPunct="1">
              <a:spcAft>
                <a:spcPts val="0"/>
              </a:spcAft>
              <a:defRPr/>
            </a:pPr>
            <a:r>
              <a:rPr lang="en-US" altLang="zh-TW" dirty="0" err="1" smtClean="0">
                <a:latin typeface="+mj-lt"/>
              </a:rPr>
              <a:t>Chunkservers</a:t>
            </a:r>
            <a:r>
              <a:rPr lang="en-US" altLang="zh-TW" dirty="0" smtClean="0">
                <a:latin typeface="+mj-lt"/>
              </a:rPr>
              <a:t> hold data</a:t>
            </a:r>
          </a:p>
          <a:p>
            <a:pPr eaLnBrk="1" fontAlgn="auto" hangingPunct="1">
              <a:spcAft>
                <a:spcPts val="0"/>
              </a:spcAft>
              <a:defRPr/>
            </a:pPr>
            <a:r>
              <a:rPr lang="en-US" altLang="zh-TW" dirty="0" smtClean="0">
                <a:latin typeface="+mj-lt"/>
              </a:rPr>
              <a:t>Client produces/consumes data</a:t>
            </a:r>
            <a:endParaRPr lang="zh-TW" altLang="en-US"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hadoop</a:t>
            </a:r>
          </a:p>
        </p:txBody>
      </p:sp>
      <p:pic>
        <p:nvPicPr>
          <p:cNvPr id="9219" name="Picture 2"/>
          <p:cNvPicPr>
            <a:picLocks noChangeAspect="1" noChangeArrowheads="1"/>
          </p:cNvPicPr>
          <p:nvPr/>
        </p:nvPicPr>
        <p:blipFill>
          <a:blip r:embed="rId2" cstate="print"/>
          <a:srcRect/>
          <a:stretch>
            <a:fillRect/>
          </a:stretch>
        </p:blipFill>
        <p:spPr bwMode="auto">
          <a:xfrm>
            <a:off x="684213" y="1452563"/>
            <a:ext cx="7697787" cy="464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54025" y="228600"/>
            <a:ext cx="7089775" cy="331946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609600" y="3352800"/>
            <a:ext cx="4495800" cy="26670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267200" y="3638550"/>
            <a:ext cx="48768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706</Words>
  <Application>Microsoft Office PowerPoint</Application>
  <PresentationFormat>On-screen Show (4:3)</PresentationFormat>
  <Paragraphs>164</Paragraphs>
  <Slides>58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新細明體</vt:lpstr>
      <vt:lpstr>文鼎PL細上海宋Uni</vt:lpstr>
      <vt:lpstr>Times New Roman</vt:lpstr>
      <vt:lpstr>Office Theme</vt:lpstr>
      <vt:lpstr>Google file systems </vt:lpstr>
      <vt:lpstr>Slide 2</vt:lpstr>
      <vt:lpstr>Google vs. Hadoop</vt:lpstr>
      <vt:lpstr>Distributed File Systems</vt:lpstr>
      <vt:lpstr>Google File System </vt:lpstr>
      <vt:lpstr>Motivations</vt:lpstr>
      <vt:lpstr>Roles in GFS</vt:lpstr>
      <vt:lpstr>hadoop</vt:lpstr>
      <vt:lpstr>Slide 9</vt:lpstr>
      <vt:lpstr>Slide 10</vt:lpstr>
      <vt:lpstr>Hadoop Ecosystems</vt:lpstr>
      <vt:lpstr>components that collectively form a Hadoop ecosystem    </vt:lpstr>
      <vt:lpstr>Slide 13</vt:lpstr>
      <vt:lpstr>Slide 14</vt:lpstr>
      <vt:lpstr>Slide 15</vt:lpstr>
      <vt:lpstr>Slide 16</vt:lpstr>
      <vt:lpstr>Slide 17</vt:lpstr>
      <vt:lpstr>Slide 18</vt:lpstr>
      <vt:lpstr>Slide 19</vt:lpstr>
      <vt:lpstr>Mahout: </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Anatomy of the job</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Word count</vt:lpstr>
      <vt:lpstr>Slide 53</vt:lpstr>
      <vt:lpstr>examples.</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sangeetha</cp:lastModifiedBy>
  <cp:revision>45</cp:revision>
  <dcterms:created xsi:type="dcterms:W3CDTF">2018-09-10T10:18:20Z</dcterms:created>
  <dcterms:modified xsi:type="dcterms:W3CDTF">2023-04-27T04:10:09Z</dcterms:modified>
</cp:coreProperties>
</file>