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Lato" panose="020F0502020204030203" pitchFamily="34" charset="0"/>
      <p:regular r:id="rId25"/>
      <p:bold r:id="rId26"/>
      <p:italic r:id="rId27"/>
      <p:boldItalic r:id="rId28"/>
    </p:embeddedFont>
    <p:embeddedFont>
      <p:font typeface="Raleway" pitchFamily="2" charset="0"/>
      <p:regular r:id="rId29"/>
      <p:bold r:id="rId30"/>
      <p:italic r:id="rId31"/>
      <p:boldItalic r:id="rId32"/>
    </p:embeddedFont>
    <p:embeddedFont>
      <p:font typeface="Roboto" panose="020000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928" autoAdjust="0"/>
  </p:normalViewPr>
  <p:slideViewPr>
    <p:cSldViewPr snapToGrid="0">
      <p:cViewPr varScale="1">
        <p:scale>
          <a:sx n="95" d="100"/>
          <a:sy n="95" d="100"/>
        </p:scale>
        <p:origin x="1090" y="5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999847506a_0_3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999847506a_0_3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999847506a_0_3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999847506a_0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999847506a_0_3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999847506a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999847506a_0_3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999847506a_0_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999847506a_0_3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999847506a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999847506a_0_3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999847506a_0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999847506a_0_3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999847506a_0_3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999847506a_0_3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999847506a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999847506a_0_3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999847506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ea0c8ca3d3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ea0c8ca3d3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findings of this study demonstrate that algorithms for data extraction can be used to create precise and trustworthy models for employee attrition forecasting. </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999847506a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999847506a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r>
              <a:rPr lang="en-IN" dirty="0"/>
              <a:t>Aim : to prepare the model which predicts that employee will leave the company or not </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What is employee attrition </a:t>
            </a:r>
          </a:p>
          <a:p>
            <a:pPr marL="0" lvl="0" indent="0" algn="l" rtl="0">
              <a:spcBef>
                <a:spcPts val="0"/>
              </a:spcBef>
              <a:spcAft>
                <a:spcPts val="0"/>
              </a:spcAft>
              <a:buNone/>
            </a:pPr>
            <a:r>
              <a:rPr lang="en-US" b="0" i="0" dirty="0">
                <a:solidFill>
                  <a:srgbClr val="D1D5DB"/>
                </a:solidFill>
                <a:effectLst/>
                <a:latin typeface="Söhne"/>
              </a:rPr>
              <a:t>Employee attrition, also known as employee turnover or employee churn, refers to the rate at which employees leave an organization over a specific period of time. </a:t>
            </a:r>
          </a:p>
          <a:p>
            <a:pPr marL="0" lvl="0" indent="0" algn="l" rtl="0">
              <a:spcBef>
                <a:spcPts val="0"/>
              </a:spcBef>
              <a:spcAft>
                <a:spcPts val="0"/>
              </a:spcAft>
              <a:buNone/>
            </a:pPr>
            <a:r>
              <a:rPr lang="en-US" b="0" i="0" dirty="0">
                <a:solidFill>
                  <a:srgbClr val="D1D5DB"/>
                </a:solidFill>
                <a:effectLst/>
                <a:latin typeface="Söhne"/>
              </a:rPr>
              <a:t>Attrition can occur due to various reasons</a:t>
            </a:r>
          </a:p>
          <a:p>
            <a:pPr marL="0" lvl="0" indent="0" algn="l" rtl="0">
              <a:spcBef>
                <a:spcPts val="0"/>
              </a:spcBef>
              <a:spcAft>
                <a:spcPts val="0"/>
              </a:spcAft>
              <a:buNone/>
            </a:pPr>
            <a:r>
              <a:rPr lang="en-US" b="0" i="0" dirty="0">
                <a:solidFill>
                  <a:srgbClr val="D1D5DB"/>
                </a:solidFill>
                <a:effectLst/>
                <a:latin typeface="Söhne"/>
              </a:rPr>
              <a:t>finding better job opportunities, dissatisfaction with the work environment, lack of career growth or development opportunities, personal reasons, retirement, or termination.</a:t>
            </a: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r>
              <a:rPr lang="en-IN" dirty="0"/>
              <a:t>Why(reason to do)?</a:t>
            </a:r>
          </a:p>
          <a:p>
            <a:pPr marL="0" lvl="0" indent="0" algn="l" rtl="0">
              <a:spcBef>
                <a:spcPts val="0"/>
              </a:spcBef>
              <a:spcAft>
                <a:spcPts val="0"/>
              </a:spcAft>
              <a:buNone/>
            </a:pPr>
            <a:r>
              <a:rPr lang="en-IN" dirty="0"/>
              <a:t>Alarming thing for company, time/money invested in </a:t>
            </a:r>
            <a:r>
              <a:rPr lang="en-IN" dirty="0" err="1"/>
              <a:t>emoloyee</a:t>
            </a:r>
            <a:r>
              <a:rPr lang="en-IN" dirty="0"/>
              <a:t>, very good employee </a:t>
            </a:r>
          </a:p>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999847506a_0_3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999847506a_0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999847506a_0_3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999847506a_0_3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1ea0c8ca3d3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1ea0c8ca3d3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999847506a_0_2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999847506a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999847506a_0_2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999847506a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fc3795001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fc3795001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Encoding Categorical values :</a:t>
            </a:r>
          </a:p>
          <a:p>
            <a:pPr marL="0" lvl="0" indent="0" algn="l" rtl="0">
              <a:spcBef>
                <a:spcPts val="0"/>
              </a:spcBef>
              <a:spcAft>
                <a:spcPts val="0"/>
              </a:spcAft>
              <a:buNone/>
            </a:pPr>
            <a:r>
              <a:rPr lang="en-IN" dirty="0"/>
              <a:t>One hot :</a:t>
            </a:r>
          </a:p>
          <a:p>
            <a:pPr marL="0" lvl="0" indent="0" algn="l" rtl="0">
              <a:spcBef>
                <a:spcPts val="0"/>
              </a:spcBef>
              <a:spcAft>
                <a:spcPts val="0"/>
              </a:spcAft>
              <a:buNone/>
            </a:pPr>
            <a:r>
              <a:rPr lang="en-IN" dirty="0"/>
              <a:t> department </a:t>
            </a:r>
            <a:r>
              <a:rPr lang="en-IN" dirty="0" err="1"/>
              <a:t>educationfield</a:t>
            </a:r>
            <a:r>
              <a:rPr lang="en-IN" dirty="0"/>
              <a:t> job role,</a:t>
            </a:r>
          </a:p>
          <a:p>
            <a:pPr marL="0" lvl="0" indent="0" algn="l" rtl="0">
              <a:spcBef>
                <a:spcPts val="0"/>
              </a:spcBef>
              <a:spcAft>
                <a:spcPts val="0"/>
              </a:spcAft>
              <a:buNone/>
            </a:pPr>
            <a:r>
              <a:rPr lang="en-IN" dirty="0"/>
              <a:t>Ordinal encoding : education </a:t>
            </a:r>
            <a:r>
              <a:rPr lang="en-IN" dirty="0" err="1"/>
              <a:t>level,etc</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999847506a_0_2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999847506a_0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999847506a_0_2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999847506a_0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a171751601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a171751601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999847506a_0_2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999847506a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2699755" y="1263250"/>
            <a:ext cx="3578400" cy="2193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endParaRPr sz="200"/>
          </a:p>
        </p:txBody>
      </p:sp>
      <p:sp>
        <p:nvSpPr>
          <p:cNvPr id="87" name="Google Shape;87;p13"/>
          <p:cNvSpPr txBox="1">
            <a:spLocks noGrp="1"/>
          </p:cNvSpPr>
          <p:nvPr>
            <p:ph type="subTitle" idx="1"/>
          </p:nvPr>
        </p:nvSpPr>
        <p:spPr>
          <a:xfrm>
            <a:off x="303100" y="2052825"/>
            <a:ext cx="8789100" cy="7062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100" b="1">
                <a:solidFill>
                  <a:srgbClr val="111111"/>
                </a:solidFill>
                <a:latin typeface="Times New Roman"/>
                <a:ea typeface="Times New Roman"/>
                <a:cs typeface="Times New Roman"/>
                <a:sym typeface="Times New Roman"/>
              </a:rPr>
              <a:t>Employee Attrition Prediction Using Machine Learning Algorithm</a:t>
            </a:r>
            <a:endParaRPr sz="2100" b="1">
              <a:solidFill>
                <a:srgbClr val="111111"/>
              </a:solidFill>
              <a:latin typeface="Times New Roman"/>
              <a:ea typeface="Times New Roman"/>
              <a:cs typeface="Times New Roman"/>
              <a:sym typeface="Times New Roman"/>
            </a:endParaRPr>
          </a:p>
        </p:txBody>
      </p:sp>
      <p:pic>
        <p:nvPicPr>
          <p:cNvPr id="88" name="Google Shape;88;p13"/>
          <p:cNvPicPr preferRelativeResize="0"/>
          <p:nvPr/>
        </p:nvPicPr>
        <p:blipFill>
          <a:blip r:embed="rId3">
            <a:alphaModFix/>
          </a:blip>
          <a:stretch>
            <a:fillRect/>
          </a:stretch>
        </p:blipFill>
        <p:spPr>
          <a:xfrm>
            <a:off x="2413500" y="533376"/>
            <a:ext cx="4025675" cy="1291575"/>
          </a:xfrm>
          <a:prstGeom prst="rect">
            <a:avLst/>
          </a:prstGeom>
          <a:noFill/>
          <a:ln>
            <a:noFill/>
          </a:ln>
        </p:spPr>
      </p:pic>
      <p:sp>
        <p:nvSpPr>
          <p:cNvPr id="89" name="Google Shape;89;p13"/>
          <p:cNvSpPr txBox="1"/>
          <p:nvPr/>
        </p:nvSpPr>
        <p:spPr>
          <a:xfrm>
            <a:off x="2395075" y="3219600"/>
            <a:ext cx="50727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Lato"/>
                <a:ea typeface="Lato"/>
                <a:cs typeface="Lato"/>
                <a:sym typeface="Lato"/>
              </a:rPr>
              <a:t>Mr.Rajat Singh	                             – 	22MCA0139</a:t>
            </a:r>
            <a:endParaRPr b="1">
              <a:latin typeface="Lato"/>
              <a:ea typeface="Lato"/>
              <a:cs typeface="Lato"/>
              <a:sym typeface="Lato"/>
            </a:endParaRPr>
          </a:p>
          <a:p>
            <a:pPr marL="0" lvl="0" indent="0" algn="l" rtl="0">
              <a:spcBef>
                <a:spcPts val="0"/>
              </a:spcBef>
              <a:spcAft>
                <a:spcPts val="0"/>
              </a:spcAft>
              <a:buNone/>
            </a:pPr>
            <a:r>
              <a:rPr lang="en" b="1">
                <a:latin typeface="Lato"/>
                <a:ea typeface="Lato"/>
                <a:cs typeface="Lato"/>
                <a:sym typeface="Lato"/>
              </a:rPr>
              <a:t>Mr. Hrishikesh S G                           – 	22MCA0162</a:t>
            </a:r>
            <a:endParaRPr b="1">
              <a:latin typeface="Lato"/>
              <a:ea typeface="Lato"/>
              <a:cs typeface="Lato"/>
              <a:sym typeface="Lato"/>
            </a:endParaRPr>
          </a:p>
          <a:p>
            <a:pPr marL="0" lvl="0" indent="0" algn="l" rtl="0">
              <a:spcBef>
                <a:spcPts val="0"/>
              </a:spcBef>
              <a:spcAft>
                <a:spcPts val="0"/>
              </a:spcAft>
              <a:buNone/>
            </a:pPr>
            <a:endParaRPr b="1">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r>
              <a:rPr lang="en" b="1">
                <a:latin typeface="Lato"/>
                <a:ea typeface="Lato"/>
                <a:cs typeface="Lato"/>
                <a:sym typeface="Lato"/>
              </a:rPr>
              <a:t>Guide     -     Prof. Ephzibah E. P</a:t>
            </a:r>
            <a:endParaRPr b="1">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Decision Tree</a:t>
            </a:r>
            <a:endParaRPr/>
          </a:p>
        </p:txBody>
      </p:sp>
      <p:sp>
        <p:nvSpPr>
          <p:cNvPr id="143" name="Google Shape;143;p2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0" algn="l" rtl="0">
              <a:lnSpc>
                <a:spcPct val="105000"/>
              </a:lnSpc>
              <a:spcBef>
                <a:spcPts val="0"/>
              </a:spcBef>
              <a:spcAft>
                <a:spcPts val="0"/>
              </a:spcAft>
              <a:buNone/>
            </a:pPr>
            <a:endParaRPr sz="5371">
              <a:solidFill>
                <a:srgbClr val="111111"/>
              </a:solidFill>
              <a:highlight>
                <a:srgbClr val="FFFFFF"/>
              </a:highlight>
            </a:endParaRPr>
          </a:p>
          <a:p>
            <a:pPr marL="0" lvl="0" indent="0" algn="l" rtl="0">
              <a:lnSpc>
                <a:spcPct val="100000"/>
              </a:lnSpc>
              <a:spcBef>
                <a:spcPts val="900"/>
              </a:spcBef>
              <a:spcAft>
                <a:spcPts val="1200"/>
              </a:spcAft>
              <a:buNone/>
            </a:pPr>
            <a:endParaRPr/>
          </a:p>
        </p:txBody>
      </p:sp>
      <p:pic>
        <p:nvPicPr>
          <p:cNvPr id="144" name="Google Shape;144;p22"/>
          <p:cNvPicPr preferRelativeResize="0"/>
          <p:nvPr/>
        </p:nvPicPr>
        <p:blipFill>
          <a:blip r:embed="rId3">
            <a:alphaModFix/>
          </a:blip>
          <a:stretch>
            <a:fillRect/>
          </a:stretch>
        </p:blipFill>
        <p:spPr>
          <a:xfrm>
            <a:off x="3893348" y="1507125"/>
            <a:ext cx="3791900" cy="3483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Random Forest</a:t>
            </a:r>
            <a:endParaRPr/>
          </a:p>
        </p:txBody>
      </p:sp>
      <p:sp>
        <p:nvSpPr>
          <p:cNvPr id="150" name="Google Shape;150;p2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just" rtl="0">
              <a:spcBef>
                <a:spcPts val="1200"/>
              </a:spcBef>
              <a:spcAft>
                <a:spcPts val="0"/>
              </a:spcAft>
              <a:buClr>
                <a:srgbClr val="333333"/>
              </a:buClr>
              <a:buSzPts val="1300"/>
              <a:buChar char="●"/>
            </a:pPr>
            <a:endParaRPr>
              <a:solidFill>
                <a:srgbClr val="333333"/>
              </a:solidFill>
              <a:highlight>
                <a:srgbClr val="FFFFFF"/>
              </a:highlight>
            </a:endParaRPr>
          </a:p>
          <a:p>
            <a:pPr marL="0" lvl="0" indent="0" algn="l" rtl="0">
              <a:spcBef>
                <a:spcPts val="1200"/>
              </a:spcBef>
              <a:spcAft>
                <a:spcPts val="1200"/>
              </a:spcAft>
              <a:buNone/>
            </a:pPr>
            <a:endParaRPr/>
          </a:p>
        </p:txBody>
      </p:sp>
      <p:pic>
        <p:nvPicPr>
          <p:cNvPr id="151" name="Google Shape;151;p23"/>
          <p:cNvPicPr preferRelativeResize="0"/>
          <p:nvPr/>
        </p:nvPicPr>
        <p:blipFill>
          <a:blip r:embed="rId3">
            <a:alphaModFix/>
          </a:blip>
          <a:stretch>
            <a:fillRect/>
          </a:stretch>
        </p:blipFill>
        <p:spPr>
          <a:xfrm>
            <a:off x="4838750" y="1704850"/>
            <a:ext cx="3399825" cy="3265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Google Shape;156;p24"/>
          <p:cNvPicPr preferRelativeResize="0"/>
          <p:nvPr/>
        </p:nvPicPr>
        <p:blipFill>
          <a:blip r:embed="rId3">
            <a:alphaModFix/>
          </a:blip>
          <a:stretch>
            <a:fillRect/>
          </a:stretch>
        </p:blipFill>
        <p:spPr>
          <a:xfrm>
            <a:off x="4738898" y="422800"/>
            <a:ext cx="4231102" cy="3738661"/>
          </a:xfrm>
          <a:prstGeom prst="rect">
            <a:avLst/>
          </a:prstGeom>
          <a:noFill/>
          <a:ln>
            <a:noFill/>
          </a:ln>
        </p:spPr>
      </p:pic>
      <p:sp>
        <p:nvSpPr>
          <p:cNvPr id="157" name="Google Shape;157;p24"/>
          <p:cNvSpPr txBox="1">
            <a:spLocks noGrp="1"/>
          </p:cNvSpPr>
          <p:nvPr>
            <p:ph type="title" idx="4294967295"/>
          </p:nvPr>
        </p:nvSpPr>
        <p:spPr>
          <a:xfrm>
            <a:off x="156025" y="8060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Random Forest</a:t>
            </a:r>
            <a:endParaRPr/>
          </a:p>
          <a:p>
            <a:pPr marL="0" lvl="0" indent="0" algn="l" rtl="0">
              <a:spcBef>
                <a:spcPts val="0"/>
              </a:spcBef>
              <a:spcAft>
                <a:spcPts val="0"/>
              </a:spcAft>
              <a:buNone/>
            </a:pPr>
            <a:r>
              <a:rPr lang="en" sz="2022"/>
              <a:t>(with Hyperparameter tuning)</a:t>
            </a:r>
            <a:endParaRPr sz="2022"/>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Adaboost</a:t>
            </a:r>
            <a:endParaRPr/>
          </a:p>
        </p:txBody>
      </p:sp>
      <p:sp>
        <p:nvSpPr>
          <p:cNvPr id="163" name="Google Shape;163;p2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solidFill>
                <a:srgbClr val="273239"/>
              </a:solidFill>
              <a:highlight>
                <a:srgbClr val="FFFFFF"/>
              </a:highlight>
            </a:endParaRPr>
          </a:p>
          <a:p>
            <a:pPr marL="0" lvl="0" indent="0" algn="l" rtl="0">
              <a:spcBef>
                <a:spcPts val="800"/>
              </a:spcBef>
              <a:spcAft>
                <a:spcPts val="1200"/>
              </a:spcAft>
              <a:buNone/>
            </a:pPr>
            <a:endParaRPr/>
          </a:p>
        </p:txBody>
      </p:sp>
      <p:pic>
        <p:nvPicPr>
          <p:cNvPr id="164" name="Google Shape;164;p25"/>
          <p:cNvPicPr preferRelativeResize="0"/>
          <p:nvPr/>
        </p:nvPicPr>
        <p:blipFill>
          <a:blip r:embed="rId3">
            <a:alphaModFix/>
          </a:blip>
          <a:stretch>
            <a:fillRect/>
          </a:stretch>
        </p:blipFill>
        <p:spPr>
          <a:xfrm>
            <a:off x="3910000" y="1026838"/>
            <a:ext cx="4267200" cy="381968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pic>
        <p:nvPicPr>
          <p:cNvPr id="169" name="Google Shape;169;p26"/>
          <p:cNvPicPr preferRelativeResize="0"/>
          <p:nvPr/>
        </p:nvPicPr>
        <p:blipFill>
          <a:blip r:embed="rId3">
            <a:alphaModFix/>
          </a:blip>
          <a:stretch>
            <a:fillRect/>
          </a:stretch>
        </p:blipFill>
        <p:spPr>
          <a:xfrm>
            <a:off x="4626025" y="661925"/>
            <a:ext cx="4419599" cy="3916275"/>
          </a:xfrm>
          <a:prstGeom prst="rect">
            <a:avLst/>
          </a:prstGeom>
          <a:noFill/>
          <a:ln>
            <a:noFill/>
          </a:ln>
        </p:spPr>
      </p:pic>
      <p:sp>
        <p:nvSpPr>
          <p:cNvPr id="170" name="Google Shape;170;p26"/>
          <p:cNvSpPr txBox="1">
            <a:spLocks noGrp="1"/>
          </p:cNvSpPr>
          <p:nvPr>
            <p:ph type="title" idx="4294967295"/>
          </p:nvPr>
        </p:nvSpPr>
        <p:spPr>
          <a:xfrm>
            <a:off x="182075" y="9450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Adaboost</a:t>
            </a:r>
            <a:endParaRPr/>
          </a:p>
          <a:p>
            <a:pPr marL="0" lvl="0" indent="0" algn="l" rtl="0">
              <a:spcBef>
                <a:spcPts val="0"/>
              </a:spcBef>
              <a:spcAft>
                <a:spcPts val="0"/>
              </a:spcAft>
              <a:buNone/>
            </a:pPr>
            <a:r>
              <a:rPr lang="en" sz="2000">
                <a:solidFill>
                  <a:srgbClr val="1A1A1A"/>
                </a:solidFill>
              </a:rPr>
              <a:t>(with Hyperparameter tuning)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Gradient Boost</a:t>
            </a:r>
            <a:endParaRPr/>
          </a:p>
        </p:txBody>
      </p:sp>
      <p:sp>
        <p:nvSpPr>
          <p:cNvPr id="176" name="Google Shape;176;p2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lnSpc>
                <a:spcPct val="105000"/>
              </a:lnSpc>
              <a:spcBef>
                <a:spcPts val="0"/>
              </a:spcBef>
              <a:spcAft>
                <a:spcPts val="1200"/>
              </a:spcAft>
              <a:buNone/>
            </a:pPr>
            <a:endParaRPr>
              <a:solidFill>
                <a:srgbClr val="222222"/>
              </a:solidFill>
              <a:highlight>
                <a:srgbClr val="FFFFFF"/>
              </a:highlight>
            </a:endParaRPr>
          </a:p>
        </p:txBody>
      </p:sp>
      <p:pic>
        <p:nvPicPr>
          <p:cNvPr id="177" name="Google Shape;177;p27"/>
          <p:cNvPicPr preferRelativeResize="0"/>
          <p:nvPr/>
        </p:nvPicPr>
        <p:blipFill>
          <a:blip r:embed="rId3">
            <a:alphaModFix/>
          </a:blip>
          <a:stretch>
            <a:fillRect/>
          </a:stretch>
        </p:blipFill>
        <p:spPr>
          <a:xfrm>
            <a:off x="4397275" y="1215024"/>
            <a:ext cx="4020876" cy="34752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pic>
        <p:nvPicPr>
          <p:cNvPr id="182" name="Google Shape;182;p28"/>
          <p:cNvPicPr preferRelativeResize="0"/>
          <p:nvPr/>
        </p:nvPicPr>
        <p:blipFill>
          <a:blip r:embed="rId3">
            <a:alphaModFix/>
          </a:blip>
          <a:stretch>
            <a:fillRect/>
          </a:stretch>
        </p:blipFill>
        <p:spPr>
          <a:xfrm>
            <a:off x="4866850" y="754675"/>
            <a:ext cx="4146349" cy="3634153"/>
          </a:xfrm>
          <a:prstGeom prst="rect">
            <a:avLst/>
          </a:prstGeom>
          <a:noFill/>
          <a:ln>
            <a:noFill/>
          </a:ln>
        </p:spPr>
      </p:pic>
      <p:sp>
        <p:nvSpPr>
          <p:cNvPr id="183" name="Google Shape;183;p28"/>
          <p:cNvSpPr txBox="1">
            <a:spLocks noGrp="1"/>
          </p:cNvSpPr>
          <p:nvPr>
            <p:ph type="title" idx="4294967295"/>
          </p:nvPr>
        </p:nvSpPr>
        <p:spPr>
          <a:xfrm>
            <a:off x="121275" y="710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Gradient Boost</a:t>
            </a:r>
            <a:endParaRPr/>
          </a:p>
          <a:p>
            <a:pPr marL="0" lvl="0" indent="0" algn="l" rtl="0">
              <a:spcBef>
                <a:spcPts val="0"/>
              </a:spcBef>
              <a:spcAft>
                <a:spcPts val="0"/>
              </a:spcAft>
              <a:buNone/>
            </a:pPr>
            <a:r>
              <a:rPr lang="en" sz="2000">
                <a:solidFill>
                  <a:srgbClr val="1A1A1A"/>
                </a:solidFill>
              </a:rPr>
              <a:t>(with Hyperparameter tuning)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sz="1500"/>
          </a:p>
        </p:txBody>
      </p:sp>
      <p:pic>
        <p:nvPicPr>
          <p:cNvPr id="189" name="Google Shape;189;p29"/>
          <p:cNvPicPr preferRelativeResize="0"/>
          <p:nvPr/>
        </p:nvPicPr>
        <p:blipFill>
          <a:blip r:embed="rId3">
            <a:alphaModFix/>
          </a:blip>
          <a:stretch>
            <a:fillRect/>
          </a:stretch>
        </p:blipFill>
        <p:spPr>
          <a:xfrm>
            <a:off x="4492575" y="853399"/>
            <a:ext cx="3708725" cy="4207524"/>
          </a:xfrm>
          <a:prstGeom prst="rect">
            <a:avLst/>
          </a:prstGeom>
          <a:noFill/>
          <a:ln>
            <a:noFill/>
          </a:ln>
        </p:spPr>
      </p:pic>
      <p:sp>
        <p:nvSpPr>
          <p:cNvPr id="190" name="Google Shape;190;p2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XGBoost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195" name="Google Shape;195;p30"/>
          <p:cNvPicPr preferRelativeResize="0"/>
          <p:nvPr/>
        </p:nvPicPr>
        <p:blipFill>
          <a:blip r:embed="rId3">
            <a:alphaModFix/>
          </a:blip>
          <a:stretch>
            <a:fillRect/>
          </a:stretch>
        </p:blipFill>
        <p:spPr>
          <a:xfrm>
            <a:off x="4572001" y="608813"/>
            <a:ext cx="4452098" cy="3891414"/>
          </a:xfrm>
          <a:prstGeom prst="rect">
            <a:avLst/>
          </a:prstGeom>
          <a:noFill/>
          <a:ln>
            <a:noFill/>
          </a:ln>
        </p:spPr>
      </p:pic>
      <p:sp>
        <p:nvSpPr>
          <p:cNvPr id="196" name="Google Shape;196;p30"/>
          <p:cNvSpPr txBox="1">
            <a:spLocks noGrp="1"/>
          </p:cNvSpPr>
          <p:nvPr>
            <p:ph type="title" idx="4294967295"/>
          </p:nvPr>
        </p:nvSpPr>
        <p:spPr>
          <a:xfrm>
            <a:off x="77825" y="8494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XGBoost</a:t>
            </a:r>
            <a:endParaRPr/>
          </a:p>
          <a:p>
            <a:pPr marL="0" lvl="0" indent="0" algn="l" rtl="0">
              <a:spcBef>
                <a:spcPts val="0"/>
              </a:spcBef>
              <a:spcAft>
                <a:spcPts val="0"/>
              </a:spcAft>
              <a:buNone/>
            </a:pPr>
            <a:r>
              <a:rPr lang="en" sz="2000">
                <a:solidFill>
                  <a:srgbClr val="1A1A1A"/>
                </a:solidFill>
              </a:rPr>
              <a:t>(with Hyperparameter tuning)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Conclusion</a:t>
            </a:r>
            <a:endParaRPr dirty="0"/>
          </a:p>
        </p:txBody>
      </p:sp>
      <p:sp>
        <p:nvSpPr>
          <p:cNvPr id="202" name="Google Shape;202;p31"/>
          <p:cNvSpPr txBox="1">
            <a:spLocks noGrp="1"/>
          </p:cNvSpPr>
          <p:nvPr>
            <p:ph type="body" idx="1"/>
          </p:nvPr>
        </p:nvSpPr>
        <p:spPr>
          <a:xfrm>
            <a:off x="725850" y="1853850"/>
            <a:ext cx="7688700" cy="2261100"/>
          </a:xfrm>
          <a:prstGeom prst="rect">
            <a:avLst/>
          </a:prstGeom>
        </p:spPr>
        <p:txBody>
          <a:bodyPr spcFirstLastPara="1" wrap="square" lIns="91425" tIns="91425" rIns="91425" bIns="91425" anchor="t" anchorCtr="0">
            <a:noAutofit/>
          </a:bodyPr>
          <a:lstStyle/>
          <a:p>
            <a:pPr marL="285750" indent="-285750">
              <a:spcAft>
                <a:spcPts val="1200"/>
              </a:spcAft>
            </a:pPr>
            <a:r>
              <a:rPr lang="en" sz="1000" dirty="0"/>
              <a:t>High staff turnover rate is a big issue for any organisation. </a:t>
            </a:r>
          </a:p>
          <a:p>
            <a:pPr marL="285750" indent="-285750">
              <a:spcAft>
                <a:spcPts val="1200"/>
              </a:spcAft>
            </a:pPr>
            <a:r>
              <a:rPr lang="en" sz="1000" dirty="0"/>
              <a:t>When a high-performance employee leaves the company, it is very difficult to find a replacement for that employee. I</a:t>
            </a:r>
          </a:p>
          <a:p>
            <a:pPr marL="285750" indent="-285750">
              <a:spcAft>
                <a:spcPts val="1200"/>
              </a:spcAft>
            </a:pPr>
            <a:r>
              <a:rPr lang="en" sz="1000" dirty="0"/>
              <a:t>f that employee was high performing, that means a lot of resources had been invested in his/her training. </a:t>
            </a:r>
          </a:p>
          <a:p>
            <a:pPr marL="285750" indent="-285750">
              <a:spcAft>
                <a:spcPts val="1200"/>
              </a:spcAft>
            </a:pPr>
            <a:r>
              <a:rPr lang="en" sz="1000" dirty="0"/>
              <a:t>To replace such an employee, this cycle must be performed again which makes if very inefficient. </a:t>
            </a:r>
          </a:p>
          <a:p>
            <a:pPr marL="285750" indent="-285750">
              <a:spcAft>
                <a:spcPts val="1200"/>
              </a:spcAft>
            </a:pPr>
            <a:r>
              <a:rPr lang="en" sz="1000" dirty="0"/>
              <a:t>The main goal of this research is to train the different ML models and evaluate their performances. </a:t>
            </a:r>
          </a:p>
          <a:p>
            <a:pPr marL="285750" indent="-285750">
              <a:spcAft>
                <a:spcPts val="1200"/>
              </a:spcAft>
            </a:pPr>
            <a:r>
              <a:rPr lang="en" sz="1000" dirty="0"/>
              <a:t>The comparison of performances of different models is also essential. </a:t>
            </a:r>
          </a:p>
          <a:p>
            <a:pPr marL="285750" indent="-285750">
              <a:spcAft>
                <a:spcPts val="1200"/>
              </a:spcAft>
            </a:pPr>
            <a:r>
              <a:rPr lang="en" sz="1000" dirty="0"/>
              <a:t>According to the recorded results, Ada-boost is the best performing model as it has the best recall score at 52.11% after hyperparameter tuning. </a:t>
            </a:r>
          </a:p>
          <a:p>
            <a:pPr marL="285750" indent="-285750">
              <a:spcAft>
                <a:spcPts val="1200"/>
              </a:spcAft>
            </a:pPr>
            <a:r>
              <a:rPr lang="en" sz="1000" dirty="0"/>
              <a:t>In the future, data to be trained to the model should be from a company that works in a totally different field. Furthermore, the possibility of practical utilization of these models should be explored extensively.</a:t>
            </a:r>
            <a:endParaRPr sz="1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Abstract</a:t>
            </a:r>
            <a:endParaRPr/>
          </a:p>
        </p:txBody>
      </p:sp>
      <p:sp>
        <p:nvSpPr>
          <p:cNvPr id="95" name="Google Shape;95;p14"/>
          <p:cNvSpPr txBox="1">
            <a:spLocks noGrp="1"/>
          </p:cNvSpPr>
          <p:nvPr>
            <p:ph type="body" idx="1"/>
          </p:nvPr>
        </p:nvSpPr>
        <p:spPr>
          <a:xfrm>
            <a:off x="511800" y="1945000"/>
            <a:ext cx="8120400" cy="27447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1018"/>
              <a:buNone/>
            </a:pPr>
            <a:r>
              <a:rPr lang="en" sz="1302"/>
              <a:t>Machine Learning is a branch of artificial intelligence that leverages data to imitate the pattern by which a human brain learns, in the process improving accuracy. Statistical principles are used to process data and learn from it efficiently. Machine Learning algorithms are extensively used to predict future outcomes based on past experiences that were recorded in a meticulous manner. These past experiences or data can help us to deduce preliminary insights about the data and what it represents. The current paper discusses certain Machine Learning algorithms where the prime objective is to classify the inputs into one of the two categories. The dataset in focus is the employee attrition dataset that gives various insights regarding the presumably reasons behind an employee leaving the job. The factors such as accuracy, precision score, recall score and f1_score for Random Forest, XGBoost, Adaboost, Gradient boosting and Decision Tree Classifier have been ascertained and compared. Furthermore, Hyperparameter tuning, using the ‘RandomSearchCV’ python library is also implemented on the better performing algorithms, with the goal of achieving better performance. </a:t>
            </a:r>
            <a:endParaRPr sz="1302"/>
          </a:p>
          <a:p>
            <a:pPr marL="0" lvl="0" indent="0" algn="l" rtl="0">
              <a:lnSpc>
                <a:spcPct val="95000"/>
              </a:lnSpc>
              <a:spcBef>
                <a:spcPts val="1200"/>
              </a:spcBef>
              <a:spcAft>
                <a:spcPts val="1200"/>
              </a:spcAft>
              <a:buSzPts val="1018"/>
              <a:buNone/>
            </a:pPr>
            <a:r>
              <a:rPr lang="en" sz="1302" b="1">
                <a:solidFill>
                  <a:srgbClr val="111111"/>
                </a:solidFill>
              </a:rPr>
              <a:t>Keywords: Machine Learning, Random Forest, XGBoost, Adaboost, Decision Tree, Gradient Boost, Hyperparameters, RandomSearchCV.</a:t>
            </a:r>
            <a:endParaRPr sz="1302" b="1">
              <a:solidFill>
                <a:srgbClr val="11111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Future Work</a:t>
            </a:r>
            <a:endParaRPr/>
          </a:p>
        </p:txBody>
      </p:sp>
      <p:sp>
        <p:nvSpPr>
          <p:cNvPr id="208" name="Google Shape;208;p3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This study can be extended by using more sophisticated machine learning algorithms such as neural networks and deep learning to analyze the data. Furthermore, the study can be extended to include other factors that may influence employee attrition such as work-life balance, company culture, and company's financial stability.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a:t>
            </a:r>
            <a:endParaRPr/>
          </a:p>
        </p:txBody>
      </p:sp>
      <p:sp>
        <p:nvSpPr>
          <p:cNvPr id="214" name="Google Shape;214;p33"/>
          <p:cNvSpPr txBox="1">
            <a:spLocks noGrp="1"/>
          </p:cNvSpPr>
          <p:nvPr>
            <p:ph type="body" idx="1"/>
          </p:nvPr>
        </p:nvSpPr>
        <p:spPr>
          <a:xfrm>
            <a:off x="729450" y="1945025"/>
            <a:ext cx="8066400" cy="2982300"/>
          </a:xfrm>
          <a:prstGeom prst="rect">
            <a:avLst/>
          </a:prstGeom>
        </p:spPr>
        <p:txBody>
          <a:bodyPr spcFirstLastPara="1" wrap="square" lIns="91425" tIns="91425" rIns="91425" bIns="91425" anchor="t" anchorCtr="0">
            <a:normAutofit fontScale="77500" lnSpcReduction="20000"/>
          </a:bodyPr>
          <a:lstStyle/>
          <a:p>
            <a:pPr marL="457200" lvl="0" indent="-298926" algn="l" rtl="0">
              <a:spcBef>
                <a:spcPts val="0"/>
              </a:spcBef>
              <a:spcAft>
                <a:spcPts val="0"/>
              </a:spcAft>
              <a:buSzPct val="126571"/>
              <a:buChar char="●"/>
            </a:pPr>
            <a:r>
              <a:rPr lang="en" sz="1129">
                <a:solidFill>
                  <a:srgbClr val="222222"/>
                </a:solidFill>
                <a:highlight>
                  <a:srgbClr val="FFFFFF"/>
                </a:highlight>
                <a:latin typeface="Arial"/>
                <a:ea typeface="Arial"/>
                <a:cs typeface="Arial"/>
                <a:sym typeface="Arial"/>
              </a:rPr>
              <a:t>[1] Shankar, R.S., Rajanikanth, J., Sivaramaraju, V.V. and Murthy, K.V.S.S.R., 2018, July. Prediction of employee attrition using datamining. In </a:t>
            </a:r>
            <a:r>
              <a:rPr lang="en" sz="1129" i="1">
                <a:solidFill>
                  <a:srgbClr val="222222"/>
                </a:solidFill>
                <a:highlight>
                  <a:srgbClr val="FFFFFF"/>
                </a:highlight>
                <a:latin typeface="Arial"/>
                <a:ea typeface="Arial"/>
                <a:cs typeface="Arial"/>
                <a:sym typeface="Arial"/>
              </a:rPr>
              <a:t>2018 ieee international conference on system, computation, automation and networking (icscan)</a:t>
            </a:r>
            <a:r>
              <a:rPr lang="en" sz="1129">
                <a:solidFill>
                  <a:srgbClr val="222222"/>
                </a:solidFill>
                <a:highlight>
                  <a:srgbClr val="FFFFFF"/>
                </a:highlight>
                <a:latin typeface="Arial"/>
                <a:ea typeface="Arial"/>
                <a:cs typeface="Arial"/>
                <a:sym typeface="Arial"/>
              </a:rPr>
              <a:t> (pp. 1-8). IEEE.</a:t>
            </a:r>
            <a:endParaRPr sz="1429"/>
          </a:p>
          <a:p>
            <a:pPr marL="457200" lvl="0" indent="-298926" algn="l" rtl="0">
              <a:spcBef>
                <a:spcPts val="0"/>
              </a:spcBef>
              <a:spcAft>
                <a:spcPts val="0"/>
              </a:spcAft>
              <a:buSzPct val="126571"/>
              <a:buChar char="●"/>
            </a:pPr>
            <a:r>
              <a:rPr lang="en" sz="1129">
                <a:solidFill>
                  <a:srgbClr val="222222"/>
                </a:solidFill>
                <a:highlight>
                  <a:srgbClr val="FFFFFF"/>
                </a:highlight>
                <a:latin typeface="Arial"/>
                <a:ea typeface="Arial"/>
                <a:cs typeface="Arial"/>
                <a:sym typeface="Arial"/>
              </a:rPr>
              <a:t>[2] Alao, D.A.B.A. and Adeyemo, A.B., 2013. Analyzing employee attrition using decision tree algorithms. </a:t>
            </a:r>
            <a:r>
              <a:rPr lang="en" sz="1129" i="1">
                <a:solidFill>
                  <a:srgbClr val="222222"/>
                </a:solidFill>
                <a:highlight>
                  <a:srgbClr val="FFFFFF"/>
                </a:highlight>
                <a:latin typeface="Arial"/>
                <a:ea typeface="Arial"/>
                <a:cs typeface="Arial"/>
                <a:sym typeface="Arial"/>
              </a:rPr>
              <a:t>Computing, Information Systems, Development Informatics and Allied Research Journal</a:t>
            </a:r>
            <a:r>
              <a:rPr lang="en" sz="1129">
                <a:solidFill>
                  <a:srgbClr val="222222"/>
                </a:solidFill>
                <a:highlight>
                  <a:srgbClr val="FFFFFF"/>
                </a:highlight>
                <a:latin typeface="Arial"/>
                <a:ea typeface="Arial"/>
                <a:cs typeface="Arial"/>
                <a:sym typeface="Arial"/>
              </a:rPr>
              <a:t>, </a:t>
            </a:r>
            <a:r>
              <a:rPr lang="en" sz="1129" i="1">
                <a:solidFill>
                  <a:srgbClr val="222222"/>
                </a:solidFill>
                <a:highlight>
                  <a:srgbClr val="FFFFFF"/>
                </a:highlight>
                <a:latin typeface="Arial"/>
                <a:ea typeface="Arial"/>
                <a:cs typeface="Arial"/>
                <a:sym typeface="Arial"/>
              </a:rPr>
              <a:t>4</a:t>
            </a:r>
            <a:r>
              <a:rPr lang="en" sz="1129">
                <a:solidFill>
                  <a:srgbClr val="222222"/>
                </a:solidFill>
                <a:highlight>
                  <a:srgbClr val="FFFFFF"/>
                </a:highlight>
                <a:latin typeface="Arial"/>
                <a:ea typeface="Arial"/>
                <a:cs typeface="Arial"/>
                <a:sym typeface="Arial"/>
              </a:rPr>
              <a:t>(1), pp.17-28.</a:t>
            </a:r>
            <a:endParaRPr sz="1429"/>
          </a:p>
          <a:p>
            <a:pPr marL="457200" lvl="0" indent="-298926" algn="l" rtl="0">
              <a:spcBef>
                <a:spcPts val="0"/>
              </a:spcBef>
              <a:spcAft>
                <a:spcPts val="0"/>
              </a:spcAft>
              <a:buSzPct val="126571"/>
              <a:buChar char="●"/>
            </a:pPr>
            <a:r>
              <a:rPr lang="en" sz="1129">
                <a:solidFill>
                  <a:srgbClr val="222222"/>
                </a:solidFill>
                <a:highlight>
                  <a:srgbClr val="FFFFFF"/>
                </a:highlight>
                <a:latin typeface="Arial"/>
                <a:ea typeface="Arial"/>
                <a:cs typeface="Arial"/>
                <a:sym typeface="Arial"/>
              </a:rPr>
              <a:t>[3] Alduayj, S.S. and Rajpoot, K., 2018, November. Predicting employee attrition using machine learning. In </a:t>
            </a:r>
            <a:r>
              <a:rPr lang="en" sz="1129" i="1">
                <a:solidFill>
                  <a:srgbClr val="222222"/>
                </a:solidFill>
                <a:highlight>
                  <a:srgbClr val="FFFFFF"/>
                </a:highlight>
                <a:latin typeface="Arial"/>
                <a:ea typeface="Arial"/>
                <a:cs typeface="Arial"/>
                <a:sym typeface="Arial"/>
              </a:rPr>
              <a:t>2018 international conference on innovations in information technology (iit)</a:t>
            </a:r>
            <a:r>
              <a:rPr lang="en" sz="1129">
                <a:solidFill>
                  <a:srgbClr val="222222"/>
                </a:solidFill>
                <a:highlight>
                  <a:srgbClr val="FFFFFF"/>
                </a:highlight>
                <a:latin typeface="Arial"/>
                <a:ea typeface="Arial"/>
                <a:cs typeface="Arial"/>
                <a:sym typeface="Arial"/>
              </a:rPr>
              <a:t> (pp. 93-98). IEEE.</a:t>
            </a:r>
            <a:endParaRPr sz="1429"/>
          </a:p>
          <a:p>
            <a:pPr marL="457200" lvl="0" indent="-298926" algn="l" rtl="0">
              <a:spcBef>
                <a:spcPts val="0"/>
              </a:spcBef>
              <a:spcAft>
                <a:spcPts val="0"/>
              </a:spcAft>
              <a:buSzPct val="126571"/>
              <a:buChar char="●"/>
            </a:pPr>
            <a:r>
              <a:rPr lang="en" sz="1129">
                <a:solidFill>
                  <a:srgbClr val="222222"/>
                </a:solidFill>
                <a:highlight>
                  <a:srgbClr val="FFFFFF"/>
                </a:highlight>
                <a:latin typeface="Arial"/>
                <a:ea typeface="Arial"/>
                <a:cs typeface="Arial"/>
                <a:sym typeface="Arial"/>
              </a:rPr>
              <a:t>[4] Fallucchi, F., Coladangelo, M., Giuliano, R. and William De Luca, E., 2020. Predicting employee attrition using machine learning techniques. </a:t>
            </a:r>
            <a:r>
              <a:rPr lang="en" sz="1129" i="1">
                <a:solidFill>
                  <a:srgbClr val="222222"/>
                </a:solidFill>
                <a:highlight>
                  <a:srgbClr val="FFFFFF"/>
                </a:highlight>
                <a:latin typeface="Arial"/>
                <a:ea typeface="Arial"/>
                <a:cs typeface="Arial"/>
                <a:sym typeface="Arial"/>
              </a:rPr>
              <a:t>Computers</a:t>
            </a:r>
            <a:r>
              <a:rPr lang="en" sz="1129">
                <a:solidFill>
                  <a:srgbClr val="222222"/>
                </a:solidFill>
                <a:highlight>
                  <a:srgbClr val="FFFFFF"/>
                </a:highlight>
                <a:latin typeface="Arial"/>
                <a:ea typeface="Arial"/>
                <a:cs typeface="Arial"/>
                <a:sym typeface="Arial"/>
              </a:rPr>
              <a:t>, </a:t>
            </a:r>
            <a:r>
              <a:rPr lang="en" sz="1129" i="1">
                <a:solidFill>
                  <a:srgbClr val="222222"/>
                </a:solidFill>
                <a:highlight>
                  <a:srgbClr val="FFFFFF"/>
                </a:highlight>
                <a:latin typeface="Arial"/>
                <a:ea typeface="Arial"/>
                <a:cs typeface="Arial"/>
                <a:sym typeface="Arial"/>
              </a:rPr>
              <a:t>9</a:t>
            </a:r>
            <a:r>
              <a:rPr lang="en" sz="1129">
                <a:solidFill>
                  <a:srgbClr val="222222"/>
                </a:solidFill>
                <a:highlight>
                  <a:srgbClr val="FFFFFF"/>
                </a:highlight>
                <a:latin typeface="Arial"/>
                <a:ea typeface="Arial"/>
                <a:cs typeface="Arial"/>
                <a:sym typeface="Arial"/>
              </a:rPr>
              <a:t>(4), p.86.</a:t>
            </a:r>
            <a:endParaRPr sz="1429"/>
          </a:p>
          <a:p>
            <a:pPr marL="457200" lvl="0" indent="-298926" algn="l" rtl="0">
              <a:spcBef>
                <a:spcPts val="0"/>
              </a:spcBef>
              <a:spcAft>
                <a:spcPts val="0"/>
              </a:spcAft>
              <a:buSzPct val="126571"/>
              <a:buChar char="●"/>
            </a:pPr>
            <a:r>
              <a:rPr lang="en" sz="1129">
                <a:solidFill>
                  <a:srgbClr val="222222"/>
                </a:solidFill>
                <a:highlight>
                  <a:srgbClr val="FFFFFF"/>
                </a:highlight>
                <a:latin typeface="Arial"/>
                <a:ea typeface="Arial"/>
                <a:cs typeface="Arial"/>
                <a:sym typeface="Arial"/>
              </a:rPr>
              <a:t>[5] Martin, L., 2020. How to retain motivated employees in their jobs?. </a:t>
            </a:r>
            <a:r>
              <a:rPr lang="en" sz="1129" i="1">
                <a:solidFill>
                  <a:srgbClr val="222222"/>
                </a:solidFill>
                <a:highlight>
                  <a:srgbClr val="FFFFFF"/>
                </a:highlight>
                <a:latin typeface="Arial"/>
                <a:ea typeface="Arial"/>
                <a:cs typeface="Arial"/>
                <a:sym typeface="Arial"/>
              </a:rPr>
              <a:t>Economic and Industrial Democracy</a:t>
            </a:r>
            <a:r>
              <a:rPr lang="en" sz="1129">
                <a:solidFill>
                  <a:srgbClr val="222222"/>
                </a:solidFill>
                <a:highlight>
                  <a:srgbClr val="FFFFFF"/>
                </a:highlight>
                <a:latin typeface="Arial"/>
                <a:ea typeface="Arial"/>
                <a:cs typeface="Arial"/>
                <a:sym typeface="Arial"/>
              </a:rPr>
              <a:t>, </a:t>
            </a:r>
            <a:r>
              <a:rPr lang="en" sz="1129" i="1">
                <a:solidFill>
                  <a:srgbClr val="222222"/>
                </a:solidFill>
                <a:highlight>
                  <a:srgbClr val="FFFFFF"/>
                </a:highlight>
                <a:latin typeface="Arial"/>
                <a:ea typeface="Arial"/>
                <a:cs typeface="Arial"/>
                <a:sym typeface="Arial"/>
              </a:rPr>
              <a:t>41</a:t>
            </a:r>
            <a:r>
              <a:rPr lang="en" sz="1129">
                <a:solidFill>
                  <a:srgbClr val="222222"/>
                </a:solidFill>
                <a:highlight>
                  <a:srgbClr val="FFFFFF"/>
                </a:highlight>
                <a:latin typeface="Arial"/>
                <a:ea typeface="Arial"/>
                <a:cs typeface="Arial"/>
                <a:sym typeface="Arial"/>
              </a:rPr>
              <a:t>(4), pp.910-953.</a:t>
            </a:r>
            <a:endParaRPr sz="1429"/>
          </a:p>
          <a:p>
            <a:pPr marL="457200" lvl="0" indent="-298926" algn="l" rtl="0">
              <a:spcBef>
                <a:spcPts val="0"/>
              </a:spcBef>
              <a:spcAft>
                <a:spcPts val="0"/>
              </a:spcAft>
              <a:buSzPct val="126571"/>
              <a:buChar char="●"/>
            </a:pPr>
            <a:r>
              <a:rPr lang="en" sz="1129">
                <a:solidFill>
                  <a:srgbClr val="222222"/>
                </a:solidFill>
                <a:highlight>
                  <a:srgbClr val="FFFFFF"/>
                </a:highlight>
                <a:latin typeface="Arial"/>
                <a:ea typeface="Arial"/>
                <a:cs typeface="Arial"/>
                <a:sym typeface="Arial"/>
              </a:rPr>
              <a:t>[6] Jhaveri, S., Khedkar, I., Kantharia, Y. and Jaswal, S., 2019, March. Success prediction using random forest, catboost, xgboost and adaboost for kickstarter campaigns. In </a:t>
            </a:r>
            <a:r>
              <a:rPr lang="en" sz="1129" i="1">
                <a:solidFill>
                  <a:srgbClr val="222222"/>
                </a:solidFill>
                <a:highlight>
                  <a:srgbClr val="FFFFFF"/>
                </a:highlight>
                <a:latin typeface="Arial"/>
                <a:ea typeface="Arial"/>
                <a:cs typeface="Arial"/>
                <a:sym typeface="Arial"/>
              </a:rPr>
              <a:t>2019 3rd International Conference on Computing Methodologies and Communication (ICCMC)</a:t>
            </a:r>
            <a:r>
              <a:rPr lang="en" sz="1129">
                <a:solidFill>
                  <a:srgbClr val="222222"/>
                </a:solidFill>
                <a:highlight>
                  <a:srgbClr val="FFFFFF"/>
                </a:highlight>
                <a:latin typeface="Arial"/>
                <a:ea typeface="Arial"/>
                <a:cs typeface="Arial"/>
                <a:sym typeface="Arial"/>
              </a:rPr>
              <a:t> (pp. 1170-1173). IEEE.</a:t>
            </a:r>
            <a:endParaRPr sz="1429"/>
          </a:p>
          <a:p>
            <a:pPr marL="457200" lvl="0" indent="-298926" algn="l" rtl="0">
              <a:spcBef>
                <a:spcPts val="0"/>
              </a:spcBef>
              <a:spcAft>
                <a:spcPts val="0"/>
              </a:spcAft>
              <a:buSzPct val="126571"/>
              <a:buChar char="●"/>
            </a:pPr>
            <a:r>
              <a:rPr lang="en" sz="1129">
                <a:solidFill>
                  <a:srgbClr val="222222"/>
                </a:solidFill>
                <a:highlight>
                  <a:srgbClr val="FFFFFF"/>
                </a:highlight>
                <a:latin typeface="Arial"/>
                <a:ea typeface="Arial"/>
                <a:cs typeface="Arial"/>
                <a:sym typeface="Arial"/>
              </a:rPr>
              <a:t>[7] Kabiraj, S., Raihan, M., Alvi, N., Afrin, M., Akter, L., Sohagi, S.A. and Podder, E., 2020, July. Breast cancer risk prediction using XGBoost and random forest algorithm. In </a:t>
            </a:r>
            <a:r>
              <a:rPr lang="en" sz="1129" i="1">
                <a:solidFill>
                  <a:srgbClr val="222222"/>
                </a:solidFill>
                <a:highlight>
                  <a:srgbClr val="FFFFFF"/>
                </a:highlight>
                <a:latin typeface="Arial"/>
                <a:ea typeface="Arial"/>
                <a:cs typeface="Arial"/>
                <a:sym typeface="Arial"/>
              </a:rPr>
              <a:t>2020 11th international conference on computing, communication and networking technologies (ICCCNT)</a:t>
            </a:r>
            <a:r>
              <a:rPr lang="en" sz="1129">
                <a:solidFill>
                  <a:srgbClr val="222222"/>
                </a:solidFill>
                <a:highlight>
                  <a:srgbClr val="FFFFFF"/>
                </a:highlight>
                <a:latin typeface="Arial"/>
                <a:ea typeface="Arial"/>
                <a:cs typeface="Arial"/>
                <a:sym typeface="Arial"/>
              </a:rPr>
              <a:t> (pp. 1-4). IEEE.</a:t>
            </a:r>
            <a:endParaRPr sz="1429"/>
          </a:p>
          <a:p>
            <a:pPr marL="457200" lvl="0" indent="-298926" algn="l" rtl="0">
              <a:spcBef>
                <a:spcPts val="0"/>
              </a:spcBef>
              <a:spcAft>
                <a:spcPts val="0"/>
              </a:spcAft>
              <a:buSzPct val="126571"/>
              <a:buChar char="●"/>
            </a:pPr>
            <a:r>
              <a:rPr lang="en" sz="1129">
                <a:solidFill>
                  <a:srgbClr val="222222"/>
                </a:solidFill>
                <a:highlight>
                  <a:srgbClr val="FFFFFF"/>
                </a:highlight>
                <a:latin typeface="Arial"/>
                <a:ea typeface="Arial"/>
                <a:cs typeface="Arial"/>
                <a:sym typeface="Arial"/>
              </a:rPr>
              <a:t>[8] Bardenet, R., Brendel, M., Kégl, B. and Sebag, M., 2013, May. Collaborative hyperparameter tuning. In </a:t>
            </a:r>
            <a:r>
              <a:rPr lang="en" sz="1129" i="1">
                <a:solidFill>
                  <a:srgbClr val="222222"/>
                </a:solidFill>
                <a:highlight>
                  <a:srgbClr val="FFFFFF"/>
                </a:highlight>
                <a:latin typeface="Arial"/>
                <a:ea typeface="Arial"/>
                <a:cs typeface="Arial"/>
                <a:sym typeface="Arial"/>
              </a:rPr>
              <a:t>International conference on machine learning</a:t>
            </a:r>
            <a:r>
              <a:rPr lang="en" sz="1129">
                <a:solidFill>
                  <a:srgbClr val="222222"/>
                </a:solidFill>
                <a:highlight>
                  <a:srgbClr val="FFFFFF"/>
                </a:highlight>
                <a:latin typeface="Arial"/>
                <a:ea typeface="Arial"/>
                <a:cs typeface="Arial"/>
                <a:sym typeface="Arial"/>
              </a:rPr>
              <a:t> (pp. 199-207). PMLR.</a:t>
            </a:r>
            <a:endParaRPr sz="1429"/>
          </a:p>
          <a:p>
            <a:pPr marL="457200" lvl="0" indent="-298926" algn="l" rtl="0">
              <a:spcBef>
                <a:spcPts val="0"/>
              </a:spcBef>
              <a:spcAft>
                <a:spcPts val="0"/>
              </a:spcAft>
              <a:buSzPct val="126571"/>
              <a:buChar char="●"/>
            </a:pPr>
            <a:r>
              <a:rPr lang="en" sz="1129">
                <a:solidFill>
                  <a:srgbClr val="222222"/>
                </a:solidFill>
                <a:highlight>
                  <a:srgbClr val="FFFFFF"/>
                </a:highlight>
                <a:latin typeface="Arial"/>
                <a:ea typeface="Arial"/>
                <a:cs typeface="Arial"/>
                <a:sym typeface="Arial"/>
              </a:rPr>
              <a:t>[9] Schratz, P., Muenchow, J., Iturritxa, E., Richter, J. and Brenning, A., 2019. Hyperparameter tuning and performance assessment of statistical and machine-learning algorithms using spatial data. </a:t>
            </a:r>
            <a:r>
              <a:rPr lang="en" sz="1129" i="1">
                <a:solidFill>
                  <a:srgbClr val="222222"/>
                </a:solidFill>
                <a:highlight>
                  <a:srgbClr val="FFFFFF"/>
                </a:highlight>
                <a:latin typeface="Arial"/>
                <a:ea typeface="Arial"/>
                <a:cs typeface="Arial"/>
                <a:sym typeface="Arial"/>
              </a:rPr>
              <a:t>Ecological Modelling</a:t>
            </a:r>
            <a:r>
              <a:rPr lang="en" sz="1129">
                <a:solidFill>
                  <a:srgbClr val="222222"/>
                </a:solidFill>
                <a:highlight>
                  <a:srgbClr val="FFFFFF"/>
                </a:highlight>
                <a:latin typeface="Arial"/>
                <a:ea typeface="Arial"/>
                <a:cs typeface="Arial"/>
                <a:sym typeface="Arial"/>
              </a:rPr>
              <a:t>, </a:t>
            </a:r>
            <a:r>
              <a:rPr lang="en" sz="1129" i="1">
                <a:solidFill>
                  <a:srgbClr val="222222"/>
                </a:solidFill>
                <a:highlight>
                  <a:srgbClr val="FFFFFF"/>
                </a:highlight>
                <a:latin typeface="Arial"/>
                <a:ea typeface="Arial"/>
                <a:cs typeface="Arial"/>
                <a:sym typeface="Arial"/>
              </a:rPr>
              <a:t>406</a:t>
            </a:r>
            <a:r>
              <a:rPr lang="en" sz="1129">
                <a:solidFill>
                  <a:srgbClr val="222222"/>
                </a:solidFill>
                <a:highlight>
                  <a:srgbClr val="FFFFFF"/>
                </a:highlight>
                <a:latin typeface="Arial"/>
                <a:ea typeface="Arial"/>
                <a:cs typeface="Arial"/>
                <a:sym typeface="Arial"/>
              </a:rPr>
              <a:t>, pp.109-120.</a:t>
            </a:r>
            <a:endParaRPr sz="1429"/>
          </a:p>
          <a:p>
            <a:pPr marL="457200" lvl="0" indent="-298926" algn="l" rtl="0">
              <a:spcBef>
                <a:spcPts val="0"/>
              </a:spcBef>
              <a:spcAft>
                <a:spcPts val="0"/>
              </a:spcAft>
              <a:buSzPct val="126571"/>
              <a:buChar char="●"/>
            </a:pPr>
            <a:r>
              <a:rPr lang="en" sz="1129">
                <a:solidFill>
                  <a:srgbClr val="222222"/>
                </a:solidFill>
                <a:highlight>
                  <a:srgbClr val="FFFFFF"/>
                </a:highlight>
                <a:latin typeface="Arial"/>
                <a:ea typeface="Arial"/>
                <a:cs typeface="Arial"/>
                <a:sym typeface="Arial"/>
              </a:rPr>
              <a:t>[10] Shi, X., Wong, Y.D., Li, M.Z.F., Palanisamy, C. and Chai, C., 2019. A feature learning approach based on XGBoost for driving assessment and risk prediction. </a:t>
            </a:r>
            <a:r>
              <a:rPr lang="en" sz="1129" i="1">
                <a:solidFill>
                  <a:srgbClr val="222222"/>
                </a:solidFill>
                <a:highlight>
                  <a:srgbClr val="FFFFFF"/>
                </a:highlight>
                <a:latin typeface="Arial"/>
                <a:ea typeface="Arial"/>
                <a:cs typeface="Arial"/>
                <a:sym typeface="Arial"/>
              </a:rPr>
              <a:t>Accident Analysis &amp; Prevention</a:t>
            </a:r>
            <a:r>
              <a:rPr lang="en" sz="1129">
                <a:solidFill>
                  <a:srgbClr val="222222"/>
                </a:solidFill>
                <a:highlight>
                  <a:srgbClr val="FFFFFF"/>
                </a:highlight>
                <a:latin typeface="Arial"/>
                <a:ea typeface="Arial"/>
                <a:cs typeface="Arial"/>
                <a:sym typeface="Arial"/>
              </a:rPr>
              <a:t>, </a:t>
            </a:r>
            <a:r>
              <a:rPr lang="en" sz="1129" i="1">
                <a:solidFill>
                  <a:srgbClr val="222222"/>
                </a:solidFill>
                <a:highlight>
                  <a:srgbClr val="FFFFFF"/>
                </a:highlight>
                <a:latin typeface="Arial"/>
                <a:ea typeface="Arial"/>
                <a:cs typeface="Arial"/>
                <a:sym typeface="Arial"/>
              </a:rPr>
              <a:t>129</a:t>
            </a:r>
            <a:r>
              <a:rPr lang="en" sz="1129">
                <a:solidFill>
                  <a:srgbClr val="222222"/>
                </a:solidFill>
                <a:highlight>
                  <a:srgbClr val="FFFFFF"/>
                </a:highlight>
                <a:latin typeface="Arial"/>
                <a:ea typeface="Arial"/>
                <a:cs typeface="Arial"/>
                <a:sym typeface="Arial"/>
              </a:rPr>
              <a:t>, pp.170-179.</a:t>
            </a:r>
            <a:endParaRPr sz="1429"/>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4"/>
          <p:cNvSpPr txBox="1">
            <a:spLocks noGrp="1"/>
          </p:cNvSpPr>
          <p:nvPr>
            <p:ph type="body" idx="1"/>
          </p:nvPr>
        </p:nvSpPr>
        <p:spPr>
          <a:xfrm>
            <a:off x="729450" y="1303175"/>
            <a:ext cx="7688700" cy="3551700"/>
          </a:xfrm>
          <a:prstGeom prst="rect">
            <a:avLst/>
          </a:prstGeom>
        </p:spPr>
        <p:txBody>
          <a:bodyPr spcFirstLastPara="1" wrap="square" lIns="91425" tIns="91425" rIns="91425" bIns="91425" anchor="t" anchorCtr="0">
            <a:normAutofit fontScale="85000" lnSpcReduction="20000"/>
          </a:bodyPr>
          <a:lstStyle/>
          <a:p>
            <a:pPr marL="457200" lvl="0" indent="-293370" algn="just" rtl="0">
              <a:lnSpc>
                <a:spcPct val="108000"/>
              </a:lnSpc>
              <a:spcBef>
                <a:spcPts val="1200"/>
              </a:spcBef>
              <a:spcAft>
                <a:spcPts val="0"/>
              </a:spcAft>
              <a:buClr>
                <a:srgbClr val="000000"/>
              </a:buClr>
              <a:buSzPct val="100000"/>
              <a:buFont typeface="Times New Roman"/>
              <a:buChar char="●"/>
            </a:pPr>
            <a:r>
              <a:rPr lang="en" sz="1200">
                <a:solidFill>
                  <a:srgbClr val="000000"/>
                </a:solidFill>
                <a:latin typeface="Times New Roman"/>
                <a:ea typeface="Times New Roman"/>
                <a:cs typeface="Times New Roman"/>
                <a:sym typeface="Times New Roman"/>
              </a:rPr>
              <a:t>[11]Alhashmi, S.M., 2019, November. Towards Understanding Employee Attrition using a Decision Tree Approach. In 2019 International Conference on Digitization (ICD) (pp. 44-47). IEEE.</a:t>
            </a:r>
            <a:endParaRPr sz="1200">
              <a:solidFill>
                <a:srgbClr val="000000"/>
              </a:solidFill>
              <a:latin typeface="Times New Roman"/>
              <a:ea typeface="Times New Roman"/>
              <a:cs typeface="Times New Roman"/>
              <a:sym typeface="Times New Roman"/>
            </a:endParaRPr>
          </a:p>
          <a:p>
            <a:pPr marL="457200" lvl="0" indent="-293370" algn="just" rtl="0">
              <a:lnSpc>
                <a:spcPct val="108000"/>
              </a:lnSpc>
              <a:spcBef>
                <a:spcPts val="0"/>
              </a:spcBef>
              <a:spcAft>
                <a:spcPts val="0"/>
              </a:spcAft>
              <a:buClr>
                <a:srgbClr val="000000"/>
              </a:buClr>
              <a:buSzPct val="100000"/>
              <a:buFont typeface="Times New Roman"/>
              <a:buChar char="●"/>
            </a:pPr>
            <a:r>
              <a:rPr lang="en" sz="1200">
                <a:solidFill>
                  <a:srgbClr val="000000"/>
                </a:solidFill>
                <a:latin typeface="Times New Roman"/>
                <a:ea typeface="Times New Roman"/>
                <a:cs typeface="Times New Roman"/>
                <a:sym typeface="Times New Roman"/>
              </a:rPr>
              <a:t>[12]Sisodia, D.S., Vishwakarma, S. and Pujahari, A., 2017, November. Evaluation of machine learning models for employee churn prediction. In 2017 international conference on inventive computing and informatics (icici) (pp. 1016-1020). IEEE.</a:t>
            </a:r>
            <a:endParaRPr sz="1200">
              <a:solidFill>
                <a:srgbClr val="000000"/>
              </a:solidFill>
              <a:latin typeface="Times New Roman"/>
              <a:ea typeface="Times New Roman"/>
              <a:cs typeface="Times New Roman"/>
              <a:sym typeface="Times New Roman"/>
            </a:endParaRPr>
          </a:p>
          <a:p>
            <a:pPr marL="457200" lvl="0" indent="-293370" algn="just" rtl="0">
              <a:lnSpc>
                <a:spcPct val="108000"/>
              </a:lnSpc>
              <a:spcBef>
                <a:spcPts val="0"/>
              </a:spcBef>
              <a:spcAft>
                <a:spcPts val="0"/>
              </a:spcAft>
              <a:buClr>
                <a:srgbClr val="000000"/>
              </a:buClr>
              <a:buSzPct val="100000"/>
              <a:buFont typeface="Times New Roman"/>
              <a:buChar char="●"/>
            </a:pPr>
            <a:r>
              <a:rPr lang="en" sz="1200">
                <a:solidFill>
                  <a:srgbClr val="000000"/>
                </a:solidFill>
                <a:latin typeface="Times New Roman"/>
                <a:ea typeface="Times New Roman"/>
                <a:cs typeface="Times New Roman"/>
                <a:sym typeface="Times New Roman"/>
              </a:rPr>
              <a:t>[13]Hebbar, A.R., Patil, S.H., Rajeshwari, S.B. and Saqquaf, S.S.M., 2018, May. Comparison of machine learning techniques to predict the attrition rate of the employees. In 2018 3rd IEEE International Conference on Recent Trends in Electronics, Information &amp; Communication Technology (RTEICT) (pp. 934-938). IEEE.</a:t>
            </a:r>
            <a:endParaRPr sz="1200">
              <a:solidFill>
                <a:srgbClr val="000000"/>
              </a:solidFill>
              <a:latin typeface="Times New Roman"/>
              <a:ea typeface="Times New Roman"/>
              <a:cs typeface="Times New Roman"/>
              <a:sym typeface="Times New Roman"/>
            </a:endParaRPr>
          </a:p>
          <a:p>
            <a:pPr marL="457200" lvl="0" indent="-293370" algn="just" rtl="0">
              <a:lnSpc>
                <a:spcPct val="108000"/>
              </a:lnSpc>
              <a:spcBef>
                <a:spcPts val="0"/>
              </a:spcBef>
              <a:spcAft>
                <a:spcPts val="0"/>
              </a:spcAft>
              <a:buClr>
                <a:srgbClr val="000000"/>
              </a:buClr>
              <a:buSzPct val="100000"/>
              <a:buFont typeface="Times New Roman"/>
              <a:buChar char="●"/>
            </a:pPr>
            <a:r>
              <a:rPr lang="en" sz="1200">
                <a:solidFill>
                  <a:srgbClr val="000000"/>
                </a:solidFill>
                <a:latin typeface="Times New Roman"/>
                <a:ea typeface="Times New Roman"/>
                <a:cs typeface="Times New Roman"/>
                <a:sym typeface="Times New Roman"/>
              </a:rPr>
              <a:t>[14]Dubey, R. and Bisht, G., 2009, April. Key Result Employee (KRE) Retention:" Entrapping the Mammoth". In 2009 International Association of Computer Science and Information Technology-Spring Conference (pp. 272-275). IEEE.</a:t>
            </a:r>
            <a:endParaRPr sz="1200">
              <a:solidFill>
                <a:srgbClr val="000000"/>
              </a:solidFill>
              <a:latin typeface="Times New Roman"/>
              <a:ea typeface="Times New Roman"/>
              <a:cs typeface="Times New Roman"/>
              <a:sym typeface="Times New Roman"/>
            </a:endParaRPr>
          </a:p>
          <a:p>
            <a:pPr marL="457200" lvl="0" indent="-293370" algn="just" rtl="0">
              <a:lnSpc>
                <a:spcPct val="108000"/>
              </a:lnSpc>
              <a:spcBef>
                <a:spcPts val="0"/>
              </a:spcBef>
              <a:spcAft>
                <a:spcPts val="0"/>
              </a:spcAft>
              <a:buClr>
                <a:srgbClr val="000000"/>
              </a:buClr>
              <a:buSzPct val="100000"/>
              <a:buFont typeface="Times New Roman"/>
              <a:buChar char="●"/>
            </a:pPr>
            <a:r>
              <a:rPr lang="en" sz="1200">
                <a:solidFill>
                  <a:srgbClr val="000000"/>
                </a:solidFill>
                <a:latin typeface="Times New Roman"/>
                <a:ea typeface="Times New Roman"/>
                <a:cs typeface="Times New Roman"/>
                <a:sym typeface="Times New Roman"/>
              </a:rPr>
              <a:t>[15]Brockett, N., Clarke, C., Berlingerio, M. and Dutta, S., 2019, December. A system for analysis and remediation of attrition. In 2019 IEEE International Conference on Big Data (Big Data) (pp. 2016-2019). IEEE.</a:t>
            </a:r>
            <a:endParaRPr sz="1200">
              <a:solidFill>
                <a:srgbClr val="000000"/>
              </a:solidFill>
              <a:latin typeface="Times New Roman"/>
              <a:ea typeface="Times New Roman"/>
              <a:cs typeface="Times New Roman"/>
              <a:sym typeface="Times New Roman"/>
            </a:endParaRPr>
          </a:p>
          <a:p>
            <a:pPr marL="457200" lvl="0" indent="-293370" algn="just" rtl="0">
              <a:lnSpc>
                <a:spcPct val="108000"/>
              </a:lnSpc>
              <a:spcBef>
                <a:spcPts val="0"/>
              </a:spcBef>
              <a:spcAft>
                <a:spcPts val="0"/>
              </a:spcAft>
              <a:buClr>
                <a:srgbClr val="000000"/>
              </a:buClr>
              <a:buSzPct val="100000"/>
              <a:buFont typeface="Times New Roman"/>
              <a:buChar char="●"/>
            </a:pPr>
            <a:r>
              <a:rPr lang="en" sz="1200">
                <a:solidFill>
                  <a:srgbClr val="000000"/>
                </a:solidFill>
                <a:latin typeface="Times New Roman"/>
                <a:ea typeface="Times New Roman"/>
                <a:cs typeface="Times New Roman"/>
                <a:sym typeface="Times New Roman"/>
              </a:rPr>
              <a:t>[16]Singh, M., Varshney, K.R., Wang, J., Mojsilovic, A., Gill, A.R., Faur, P.I. and Ezry, R., 2012, December. An analytics approach for proactively combating voluntary attrition of employees. In 2012 IEEE 12th International Conference on Data Mining Workshops (pp. 317-323). IEEE.</a:t>
            </a:r>
            <a:endParaRPr sz="1200">
              <a:solidFill>
                <a:srgbClr val="000000"/>
              </a:solidFill>
              <a:latin typeface="Times New Roman"/>
              <a:ea typeface="Times New Roman"/>
              <a:cs typeface="Times New Roman"/>
              <a:sym typeface="Times New Roman"/>
            </a:endParaRPr>
          </a:p>
          <a:p>
            <a:pPr marL="457200" lvl="0" indent="-293370" algn="just" rtl="0">
              <a:lnSpc>
                <a:spcPct val="108000"/>
              </a:lnSpc>
              <a:spcBef>
                <a:spcPts val="0"/>
              </a:spcBef>
              <a:spcAft>
                <a:spcPts val="0"/>
              </a:spcAft>
              <a:buClr>
                <a:srgbClr val="000000"/>
              </a:buClr>
              <a:buSzPct val="100000"/>
              <a:buFont typeface="Times New Roman"/>
              <a:buChar char="●"/>
            </a:pPr>
            <a:r>
              <a:rPr lang="en" sz="1200">
                <a:solidFill>
                  <a:srgbClr val="000000"/>
                </a:solidFill>
                <a:latin typeface="Times New Roman"/>
                <a:ea typeface="Times New Roman"/>
                <a:cs typeface="Times New Roman"/>
                <a:sym typeface="Times New Roman"/>
              </a:rPr>
              <a:t>[17]Joseph, R., Udupa, S., Jangale, S., Kotkar, K. and Pawar, P., 2021, May. Employee Attrition Using Machine Learning And Depression Analysis. In 2021 5th International Conference on Intelligent Computing and Control Systems (ICICCS) (pp. 1000-1005). IEEE.</a:t>
            </a:r>
            <a:endParaRPr sz="1200">
              <a:solidFill>
                <a:srgbClr val="000000"/>
              </a:solidFill>
              <a:latin typeface="Times New Roman"/>
              <a:ea typeface="Times New Roman"/>
              <a:cs typeface="Times New Roman"/>
              <a:sym typeface="Times New Roman"/>
            </a:endParaRPr>
          </a:p>
          <a:p>
            <a:pPr marL="457200" lvl="0" indent="-293370" algn="just" rtl="0">
              <a:lnSpc>
                <a:spcPct val="108000"/>
              </a:lnSpc>
              <a:spcBef>
                <a:spcPts val="0"/>
              </a:spcBef>
              <a:spcAft>
                <a:spcPts val="0"/>
              </a:spcAft>
              <a:buClr>
                <a:srgbClr val="000000"/>
              </a:buClr>
              <a:buSzPct val="100000"/>
              <a:buFont typeface="Times New Roman"/>
              <a:buChar char="●"/>
            </a:pPr>
            <a:r>
              <a:rPr lang="en" sz="1200">
                <a:solidFill>
                  <a:srgbClr val="000000"/>
                </a:solidFill>
                <a:latin typeface="Times New Roman"/>
                <a:ea typeface="Times New Roman"/>
                <a:cs typeface="Times New Roman"/>
                <a:sym typeface="Times New Roman"/>
              </a:rPr>
              <a:t>[18]Jain, R. and Nayyar, A., 2018, November. Predicting employee attrition using xgboost machine learning approach. In 2018 international conference on system modeling &amp; advancement in research trends (smart) (pp. 113-120). IEEE.</a:t>
            </a:r>
            <a:endParaRPr sz="1200">
              <a:solidFill>
                <a:srgbClr val="000000"/>
              </a:solidFill>
              <a:latin typeface="Times New Roman"/>
              <a:ea typeface="Times New Roman"/>
              <a:cs typeface="Times New Roman"/>
              <a:sym typeface="Times New Roman"/>
            </a:endParaRPr>
          </a:p>
          <a:p>
            <a:pPr marL="457200" lvl="0" indent="-293370" algn="just" rtl="0">
              <a:lnSpc>
                <a:spcPct val="108000"/>
              </a:lnSpc>
              <a:spcBef>
                <a:spcPts val="0"/>
              </a:spcBef>
              <a:spcAft>
                <a:spcPts val="0"/>
              </a:spcAft>
              <a:buClr>
                <a:srgbClr val="000000"/>
              </a:buClr>
              <a:buSzPct val="100000"/>
              <a:buFont typeface="Times New Roman"/>
              <a:buChar char="●"/>
            </a:pPr>
            <a:r>
              <a:rPr lang="en" sz="1200">
                <a:solidFill>
                  <a:srgbClr val="000000"/>
                </a:solidFill>
                <a:latin typeface="Times New Roman"/>
                <a:ea typeface="Times New Roman"/>
                <a:cs typeface="Times New Roman"/>
                <a:sym typeface="Times New Roman"/>
              </a:rPr>
              <a:t>[19]Mhatre, A., Mahalingam, A., Narayanan, M., Nair, A. and Jaju, S., 2020, December. Predicting employee attrition along with identifying high risk employees using big data and machine learning. In 2020 2nd international conference on advances in computing, communication control and networking (icacccn) (pp. 269-276). IEEE.</a:t>
            </a:r>
            <a:endParaRPr sz="1200">
              <a:solidFill>
                <a:srgbClr val="000000"/>
              </a:solidFill>
              <a:latin typeface="Times New Roman"/>
              <a:ea typeface="Times New Roman"/>
              <a:cs typeface="Times New Roman"/>
              <a:sym typeface="Times New Roman"/>
            </a:endParaRPr>
          </a:p>
          <a:p>
            <a:pPr marL="457200" lvl="0" indent="-293370" algn="just" rtl="0">
              <a:lnSpc>
                <a:spcPct val="108000"/>
              </a:lnSpc>
              <a:spcBef>
                <a:spcPts val="0"/>
              </a:spcBef>
              <a:spcAft>
                <a:spcPts val="0"/>
              </a:spcAft>
              <a:buClr>
                <a:srgbClr val="000000"/>
              </a:buClr>
              <a:buSzPct val="100000"/>
              <a:buFont typeface="Times New Roman"/>
              <a:buChar char="●"/>
            </a:pPr>
            <a:r>
              <a:rPr lang="en" sz="1200">
                <a:solidFill>
                  <a:srgbClr val="000000"/>
                </a:solidFill>
                <a:latin typeface="Times New Roman"/>
                <a:ea typeface="Times New Roman"/>
                <a:cs typeface="Times New Roman"/>
                <a:sym typeface="Times New Roman"/>
              </a:rPr>
              <a:t>[20]Alduayj, S.S. and Rajpoot, K., 2018, November. Predicting employee attrition using machine learning. In 2018 international conference on innovations in information technology (iit) (pp. 93-98). IEEE.</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Contents</a:t>
            </a:r>
            <a:endParaRPr/>
          </a:p>
        </p:txBody>
      </p:sp>
      <p:sp>
        <p:nvSpPr>
          <p:cNvPr id="101" name="Google Shape;101;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Previous work</a:t>
            </a:r>
            <a:endParaRPr/>
          </a:p>
          <a:p>
            <a:pPr marL="457200" lvl="0" indent="-311150" algn="l" rtl="0">
              <a:spcBef>
                <a:spcPts val="0"/>
              </a:spcBef>
              <a:spcAft>
                <a:spcPts val="0"/>
              </a:spcAft>
              <a:buSzPts val="1300"/>
              <a:buChar char="●"/>
            </a:pPr>
            <a:r>
              <a:rPr lang="en"/>
              <a:t>Hyperparameter Tuning</a:t>
            </a:r>
            <a:endParaRPr/>
          </a:p>
          <a:p>
            <a:pPr marL="457200" lvl="0" indent="-311150" algn="l" rtl="0">
              <a:spcBef>
                <a:spcPts val="0"/>
              </a:spcBef>
              <a:spcAft>
                <a:spcPts val="0"/>
              </a:spcAft>
              <a:buSzPts val="1300"/>
              <a:buChar char="●"/>
            </a:pPr>
            <a:r>
              <a:rPr lang="en"/>
              <a:t>Hyperparameter working</a:t>
            </a:r>
            <a:endParaRPr/>
          </a:p>
          <a:p>
            <a:pPr marL="457200" lvl="0" indent="-311150" algn="l" rtl="0">
              <a:spcBef>
                <a:spcPts val="0"/>
              </a:spcBef>
              <a:spcAft>
                <a:spcPts val="0"/>
              </a:spcAft>
              <a:buSzPts val="1300"/>
              <a:buChar char="●"/>
            </a:pPr>
            <a:r>
              <a:rPr lang="en"/>
              <a:t>Performance measures used</a:t>
            </a:r>
            <a:endParaRPr/>
          </a:p>
          <a:p>
            <a:pPr marL="457200" lvl="0" indent="-311150" algn="l" rtl="0">
              <a:spcBef>
                <a:spcPts val="0"/>
              </a:spcBef>
              <a:spcAft>
                <a:spcPts val="0"/>
              </a:spcAft>
              <a:buSzPts val="1300"/>
              <a:buChar char="●"/>
            </a:pPr>
            <a:r>
              <a:rPr lang="en"/>
              <a:t>Algorithms used</a:t>
            </a:r>
            <a:endParaRPr/>
          </a:p>
          <a:p>
            <a:pPr marL="457200" lvl="0" indent="-311150" algn="l" rtl="0">
              <a:spcBef>
                <a:spcPts val="0"/>
              </a:spcBef>
              <a:spcAft>
                <a:spcPts val="0"/>
              </a:spcAft>
              <a:buSzPts val="1300"/>
              <a:buChar char="●"/>
            </a:pPr>
            <a:r>
              <a:rPr lang="en"/>
              <a:t>Results</a:t>
            </a:r>
            <a:endParaRPr/>
          </a:p>
          <a:p>
            <a:pPr marL="457200" lvl="0" indent="-311150" algn="l" rtl="0">
              <a:spcBef>
                <a:spcPts val="0"/>
              </a:spcBef>
              <a:spcAft>
                <a:spcPts val="0"/>
              </a:spcAft>
              <a:buSzPts val="1300"/>
              <a:buChar char="●"/>
            </a:pPr>
            <a:r>
              <a:rPr lang="en"/>
              <a:t>Future work</a:t>
            </a:r>
            <a:endParaRPr/>
          </a:p>
          <a:p>
            <a:pPr marL="457200" lvl="0" indent="-311150" algn="l" rtl="0">
              <a:spcBef>
                <a:spcPts val="0"/>
              </a:spcBef>
              <a:spcAft>
                <a:spcPts val="0"/>
              </a:spcAft>
              <a:buSzPts val="1300"/>
              <a:buChar char="●"/>
            </a:pPr>
            <a:r>
              <a:rPr lang="en"/>
              <a:t>References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Previous work</a:t>
            </a:r>
            <a:endParaRPr/>
          </a:p>
        </p:txBody>
      </p:sp>
      <p:sp>
        <p:nvSpPr>
          <p:cNvPr id="107" name="Google Shape;107;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lnSpcReduction="10000"/>
          </a:bodyPr>
          <a:lstStyle/>
          <a:p>
            <a:pPr marL="457200" lvl="0" indent="-311150" algn="l" rtl="0">
              <a:spcBef>
                <a:spcPts val="0"/>
              </a:spcBef>
              <a:spcAft>
                <a:spcPts val="0"/>
              </a:spcAft>
              <a:buSzPts val="1300"/>
              <a:buChar char="●"/>
            </a:pPr>
            <a:r>
              <a:rPr lang="en"/>
              <a:t>A number of papers pertaining to this topic was reviewed. All of these papers predicted the employee attrition fairly well. Some of the methods used for prediction involved Naive bayes and others involved complex modules such as tensor flow. </a:t>
            </a:r>
            <a:endParaRPr/>
          </a:p>
          <a:p>
            <a:pPr marL="457200" lvl="0" indent="-311150" algn="l" rtl="0">
              <a:spcBef>
                <a:spcPts val="0"/>
              </a:spcBef>
              <a:spcAft>
                <a:spcPts val="0"/>
              </a:spcAft>
              <a:buSzPts val="1300"/>
              <a:buChar char="●"/>
            </a:pPr>
            <a:r>
              <a:rPr lang="en"/>
              <a:t>However, a pattern was noticed in all these papers, the number of constraints used to train the model well less, making the model no very strong for complex scenarios. We have used over 30 attributes from our data set that we downloaded from kaggle.</a:t>
            </a:r>
            <a:endParaRPr/>
          </a:p>
          <a:p>
            <a:pPr marL="457200" lvl="0" indent="-311150" algn="l" rtl="0">
              <a:spcBef>
                <a:spcPts val="0"/>
              </a:spcBef>
              <a:spcAft>
                <a:spcPts val="0"/>
              </a:spcAft>
              <a:buSzPts val="1300"/>
              <a:buChar char="●"/>
            </a:pPr>
            <a:r>
              <a:rPr lang="en"/>
              <a:t>To make our project unique, we added an extra step at the end of prediction. This step involves hyperparameter tuning the models and predicting again.</a:t>
            </a:r>
            <a:endParaRPr/>
          </a:p>
          <a:p>
            <a:pPr marL="457200" lvl="0" indent="-311150" algn="l" rtl="0">
              <a:spcBef>
                <a:spcPts val="0"/>
              </a:spcBef>
              <a:spcAft>
                <a:spcPts val="0"/>
              </a:spcAft>
              <a:buSzPts val="1300"/>
              <a:buChar char="●"/>
            </a:pPr>
            <a:r>
              <a:rPr lang="en"/>
              <a:t>The attributes used for our research are also deeply related with the factors of an employee leaving a company which was not the case in other papers.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Flow Chart</a:t>
            </a:r>
            <a:endParaRPr/>
          </a:p>
        </p:txBody>
      </p:sp>
      <p:pic>
        <p:nvPicPr>
          <p:cNvPr id="113" name="Google Shape;113;p17"/>
          <p:cNvPicPr preferRelativeResize="0"/>
          <p:nvPr/>
        </p:nvPicPr>
        <p:blipFill>
          <a:blip r:embed="rId3">
            <a:alphaModFix/>
          </a:blip>
          <a:stretch>
            <a:fillRect/>
          </a:stretch>
        </p:blipFill>
        <p:spPr>
          <a:xfrm>
            <a:off x="2174975" y="1984650"/>
            <a:ext cx="4794034" cy="2984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Hyperparameter Tuning</a:t>
            </a:r>
            <a:endParaRPr/>
          </a:p>
        </p:txBody>
      </p:sp>
      <p:sp>
        <p:nvSpPr>
          <p:cNvPr id="119" name="Google Shape;119;p18"/>
          <p:cNvSpPr txBox="1">
            <a:spLocks noGrp="1"/>
          </p:cNvSpPr>
          <p:nvPr>
            <p:ph type="body" idx="1"/>
          </p:nvPr>
        </p:nvSpPr>
        <p:spPr>
          <a:xfrm>
            <a:off x="729450" y="2176125"/>
            <a:ext cx="7688700" cy="22611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None/>
            </a:pPr>
            <a:r>
              <a:rPr lang="en">
                <a:solidFill>
                  <a:srgbClr val="202124"/>
                </a:solidFill>
                <a:highlight>
                  <a:srgbClr val="FFFFFF"/>
                </a:highlight>
                <a:latin typeface="Roboto"/>
                <a:ea typeface="Roboto"/>
                <a:cs typeface="Roboto"/>
                <a:sym typeface="Roboto"/>
              </a:rPr>
              <a:t>Hyperparameters contain the data that govern the training process itself.</a:t>
            </a:r>
            <a:endParaRPr>
              <a:solidFill>
                <a:srgbClr val="202124"/>
              </a:solidFill>
              <a:highlight>
                <a:srgbClr val="FFFFFF"/>
              </a:highlight>
              <a:latin typeface="Roboto"/>
              <a:ea typeface="Roboto"/>
              <a:cs typeface="Roboto"/>
              <a:sym typeface="Roboto"/>
            </a:endParaRPr>
          </a:p>
          <a:p>
            <a:pPr marL="0" lvl="0" indent="0" algn="l" rtl="0">
              <a:lnSpc>
                <a:spcPct val="105000"/>
              </a:lnSpc>
              <a:spcBef>
                <a:spcPts val="1200"/>
              </a:spcBef>
              <a:spcAft>
                <a:spcPts val="0"/>
              </a:spcAft>
              <a:buNone/>
            </a:pPr>
            <a:r>
              <a:rPr lang="en">
                <a:solidFill>
                  <a:srgbClr val="202124"/>
                </a:solidFill>
                <a:highlight>
                  <a:srgbClr val="FFFFFF"/>
                </a:highlight>
                <a:latin typeface="Roboto"/>
                <a:ea typeface="Roboto"/>
                <a:cs typeface="Roboto"/>
                <a:sym typeface="Roboto"/>
              </a:rPr>
              <a:t>Your training application handles three categories of data as it trains your model:</a:t>
            </a:r>
            <a:endParaRPr>
              <a:solidFill>
                <a:srgbClr val="202124"/>
              </a:solidFill>
              <a:highlight>
                <a:srgbClr val="FFFFFF"/>
              </a:highlight>
              <a:latin typeface="Roboto"/>
              <a:ea typeface="Roboto"/>
              <a:cs typeface="Roboto"/>
              <a:sym typeface="Roboto"/>
            </a:endParaRPr>
          </a:p>
          <a:p>
            <a:pPr marL="457200" lvl="0" indent="-311150" algn="l" rtl="0">
              <a:lnSpc>
                <a:spcPct val="105000"/>
              </a:lnSpc>
              <a:spcBef>
                <a:spcPts val="1200"/>
              </a:spcBef>
              <a:spcAft>
                <a:spcPts val="0"/>
              </a:spcAft>
              <a:buClr>
                <a:srgbClr val="202124"/>
              </a:buClr>
              <a:buSzPts val="1300"/>
              <a:buFont typeface="Roboto"/>
              <a:buChar char="●"/>
            </a:pPr>
            <a:r>
              <a:rPr lang="en">
                <a:solidFill>
                  <a:srgbClr val="202124"/>
                </a:solidFill>
                <a:highlight>
                  <a:srgbClr val="FFFFFF"/>
                </a:highlight>
                <a:latin typeface="Roboto"/>
                <a:ea typeface="Roboto"/>
                <a:cs typeface="Roboto"/>
                <a:sym typeface="Roboto"/>
              </a:rPr>
              <a:t>Your </a:t>
            </a:r>
            <a:r>
              <a:rPr lang="en" i="1">
                <a:solidFill>
                  <a:srgbClr val="202124"/>
                </a:solidFill>
                <a:highlight>
                  <a:srgbClr val="FFFFFF"/>
                </a:highlight>
                <a:latin typeface="Roboto"/>
                <a:ea typeface="Roboto"/>
                <a:cs typeface="Roboto"/>
                <a:sym typeface="Roboto"/>
              </a:rPr>
              <a:t>input data</a:t>
            </a:r>
            <a:r>
              <a:rPr lang="en">
                <a:solidFill>
                  <a:srgbClr val="202124"/>
                </a:solidFill>
                <a:highlight>
                  <a:srgbClr val="FFFFFF"/>
                </a:highlight>
                <a:latin typeface="Roboto"/>
                <a:ea typeface="Roboto"/>
                <a:cs typeface="Roboto"/>
                <a:sym typeface="Roboto"/>
              </a:rPr>
              <a:t> (also called training data) is a collection of individual records (instances) containing the features important to your machine learning problem. This data is used during training to configure your model to accurately make predictions about new instances of similar data. However, the values in your input data never directly become part of your model.</a:t>
            </a:r>
            <a:endParaRPr>
              <a:solidFill>
                <a:srgbClr val="202124"/>
              </a:solidFill>
              <a:highlight>
                <a:srgbClr val="FFFFFF"/>
              </a:highlight>
              <a:latin typeface="Roboto"/>
              <a:ea typeface="Roboto"/>
              <a:cs typeface="Roboto"/>
              <a:sym typeface="Roboto"/>
            </a:endParaRPr>
          </a:p>
          <a:p>
            <a:pPr marL="457200" lvl="0" indent="-311150" algn="l" rtl="0">
              <a:lnSpc>
                <a:spcPct val="105000"/>
              </a:lnSpc>
              <a:spcBef>
                <a:spcPts val="0"/>
              </a:spcBef>
              <a:spcAft>
                <a:spcPts val="0"/>
              </a:spcAft>
              <a:buClr>
                <a:srgbClr val="202124"/>
              </a:buClr>
              <a:buSzPts val="1300"/>
              <a:buFont typeface="Roboto"/>
              <a:buChar char="●"/>
            </a:pPr>
            <a:r>
              <a:rPr lang="en">
                <a:solidFill>
                  <a:srgbClr val="202124"/>
                </a:solidFill>
                <a:highlight>
                  <a:srgbClr val="FFFFFF"/>
                </a:highlight>
                <a:latin typeface="Roboto"/>
                <a:ea typeface="Roboto"/>
                <a:cs typeface="Roboto"/>
                <a:sym typeface="Roboto"/>
              </a:rPr>
              <a:t>Your model's </a:t>
            </a:r>
            <a:r>
              <a:rPr lang="en" i="1">
                <a:solidFill>
                  <a:srgbClr val="202124"/>
                </a:solidFill>
                <a:highlight>
                  <a:srgbClr val="FFFFFF"/>
                </a:highlight>
                <a:latin typeface="Roboto"/>
                <a:ea typeface="Roboto"/>
                <a:cs typeface="Roboto"/>
                <a:sym typeface="Roboto"/>
              </a:rPr>
              <a:t>parameters</a:t>
            </a:r>
            <a:r>
              <a:rPr lang="en">
                <a:solidFill>
                  <a:srgbClr val="202124"/>
                </a:solidFill>
                <a:highlight>
                  <a:srgbClr val="FFFFFF"/>
                </a:highlight>
                <a:latin typeface="Roboto"/>
                <a:ea typeface="Roboto"/>
                <a:cs typeface="Roboto"/>
                <a:sym typeface="Roboto"/>
              </a:rPr>
              <a:t> are the variables that your chosen machine learning technique uses to adjust to your data.</a:t>
            </a:r>
            <a:endParaRPr>
              <a:solidFill>
                <a:srgbClr val="202124"/>
              </a:solidFill>
              <a:highlight>
                <a:srgbClr val="FFFFFF"/>
              </a:highlight>
              <a:latin typeface="Roboto"/>
              <a:ea typeface="Roboto"/>
              <a:cs typeface="Roboto"/>
              <a:sym typeface="Roboto"/>
            </a:endParaRPr>
          </a:p>
          <a:p>
            <a:pPr marL="457200" lvl="0" indent="-311150" algn="l" rtl="0">
              <a:lnSpc>
                <a:spcPct val="105000"/>
              </a:lnSpc>
              <a:spcBef>
                <a:spcPts val="0"/>
              </a:spcBef>
              <a:spcAft>
                <a:spcPts val="0"/>
              </a:spcAft>
              <a:buClr>
                <a:srgbClr val="202124"/>
              </a:buClr>
              <a:buSzPts val="1300"/>
              <a:buFont typeface="Roboto"/>
              <a:buChar char="●"/>
            </a:pPr>
            <a:r>
              <a:rPr lang="en">
                <a:solidFill>
                  <a:srgbClr val="202124"/>
                </a:solidFill>
                <a:highlight>
                  <a:srgbClr val="FFFFFF"/>
                </a:highlight>
                <a:latin typeface="Roboto"/>
                <a:ea typeface="Roboto"/>
                <a:cs typeface="Roboto"/>
                <a:sym typeface="Roboto"/>
              </a:rPr>
              <a:t>Your </a:t>
            </a:r>
            <a:r>
              <a:rPr lang="en" i="1">
                <a:solidFill>
                  <a:srgbClr val="202124"/>
                </a:solidFill>
                <a:highlight>
                  <a:srgbClr val="FFFFFF"/>
                </a:highlight>
                <a:latin typeface="Roboto"/>
                <a:ea typeface="Roboto"/>
                <a:cs typeface="Roboto"/>
                <a:sym typeface="Roboto"/>
              </a:rPr>
              <a:t>hyperparameters</a:t>
            </a:r>
            <a:r>
              <a:rPr lang="en">
                <a:solidFill>
                  <a:srgbClr val="202124"/>
                </a:solidFill>
                <a:highlight>
                  <a:srgbClr val="FFFFFF"/>
                </a:highlight>
                <a:latin typeface="Roboto"/>
                <a:ea typeface="Roboto"/>
                <a:cs typeface="Roboto"/>
                <a:sym typeface="Roboto"/>
              </a:rPr>
              <a:t> are the variables that govern the training process itself.</a:t>
            </a:r>
            <a:endParaRPr>
              <a:solidFill>
                <a:srgbClr val="202124"/>
              </a:solidFill>
              <a:highlight>
                <a:srgbClr val="FFFFFF"/>
              </a:highlight>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Hyperparameter Working</a:t>
            </a:r>
            <a:endParaRPr/>
          </a:p>
        </p:txBody>
      </p:sp>
      <p:sp>
        <p:nvSpPr>
          <p:cNvPr id="125" name="Google Shape;125;p1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Clr>
                <a:srgbClr val="202124"/>
              </a:buClr>
              <a:buSzPts val="1300"/>
              <a:buFont typeface="Roboto"/>
              <a:buChar char="●"/>
            </a:pPr>
            <a:r>
              <a:rPr lang="en">
                <a:solidFill>
                  <a:srgbClr val="202124"/>
                </a:solidFill>
                <a:highlight>
                  <a:srgbClr val="FFFFFF"/>
                </a:highlight>
                <a:latin typeface="Roboto"/>
                <a:ea typeface="Roboto"/>
                <a:cs typeface="Roboto"/>
                <a:sym typeface="Roboto"/>
              </a:rPr>
              <a:t>Hyperparameter tuning works by running multiple </a:t>
            </a:r>
            <a:r>
              <a:rPr lang="en" i="1">
                <a:solidFill>
                  <a:srgbClr val="202124"/>
                </a:solidFill>
                <a:highlight>
                  <a:srgbClr val="FFFFFF"/>
                </a:highlight>
                <a:latin typeface="Roboto"/>
                <a:ea typeface="Roboto"/>
                <a:cs typeface="Roboto"/>
                <a:sym typeface="Roboto"/>
              </a:rPr>
              <a:t>trials</a:t>
            </a:r>
            <a:r>
              <a:rPr lang="en">
                <a:solidFill>
                  <a:srgbClr val="202124"/>
                </a:solidFill>
                <a:highlight>
                  <a:srgbClr val="FFFFFF"/>
                </a:highlight>
                <a:latin typeface="Roboto"/>
                <a:ea typeface="Roboto"/>
                <a:cs typeface="Roboto"/>
                <a:sym typeface="Roboto"/>
              </a:rPr>
              <a:t> in a single training job. Each trial is a complete execution of your training application with values for your chosen hyperparameters, set within limits you specify. </a:t>
            </a:r>
            <a:endParaRPr>
              <a:solidFill>
                <a:srgbClr val="202124"/>
              </a:solidFill>
              <a:highlight>
                <a:srgbClr val="FFFFFF"/>
              </a:highlight>
              <a:latin typeface="Roboto"/>
              <a:ea typeface="Roboto"/>
              <a:cs typeface="Roboto"/>
              <a:sym typeface="Roboto"/>
            </a:endParaRPr>
          </a:p>
          <a:p>
            <a:pPr marL="457200" lvl="0" indent="-311150" algn="l" rtl="0">
              <a:spcBef>
                <a:spcPts val="0"/>
              </a:spcBef>
              <a:spcAft>
                <a:spcPts val="0"/>
              </a:spcAft>
              <a:buClr>
                <a:srgbClr val="202124"/>
              </a:buClr>
              <a:buSzPts val="1300"/>
              <a:buFont typeface="Roboto"/>
              <a:buChar char="●"/>
            </a:pPr>
            <a:r>
              <a:rPr lang="en">
                <a:solidFill>
                  <a:srgbClr val="202124"/>
                </a:solidFill>
                <a:highlight>
                  <a:srgbClr val="FFFFFF"/>
                </a:highlight>
                <a:latin typeface="Roboto"/>
                <a:ea typeface="Roboto"/>
                <a:cs typeface="Roboto"/>
                <a:sym typeface="Roboto"/>
              </a:rPr>
              <a:t>The AI Platform Training training service keeps track of the results of each trial and makes adjustments for subsequent trials. When the job is finished, you can get a summary of all the trials along with the most effective configuration of values according to the criteria you specify.</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Performance Measures Used</a:t>
            </a:r>
            <a:endParaRPr/>
          </a:p>
        </p:txBody>
      </p:sp>
      <p:sp>
        <p:nvSpPr>
          <p:cNvPr id="131" name="Google Shape;131;p2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b="1"/>
              <a:t>Accuracy</a:t>
            </a:r>
            <a:r>
              <a:rPr lang="en"/>
              <a:t>:  Accuracy represents the number of correctly classified data instances over the total number of data instances.</a:t>
            </a:r>
            <a:endParaRPr/>
          </a:p>
          <a:p>
            <a:pPr marL="457200" lvl="0" indent="-311150" algn="l" rtl="0">
              <a:spcBef>
                <a:spcPts val="0"/>
              </a:spcBef>
              <a:spcAft>
                <a:spcPts val="0"/>
              </a:spcAft>
              <a:buSzPts val="1300"/>
              <a:buChar char="●"/>
            </a:pPr>
            <a:r>
              <a:rPr lang="en" b="1"/>
              <a:t>Precision</a:t>
            </a:r>
            <a:r>
              <a:rPr lang="en"/>
              <a:t>: the number of true positives divided by the number of true positives plus the number of false positives. False positives are cases the model incorrectly labels as positive that are actually negative.</a:t>
            </a:r>
            <a:endParaRPr/>
          </a:p>
          <a:p>
            <a:pPr marL="457200" lvl="0" indent="-311150" algn="l" rtl="0">
              <a:spcBef>
                <a:spcPts val="0"/>
              </a:spcBef>
              <a:spcAft>
                <a:spcPts val="0"/>
              </a:spcAft>
              <a:buSzPts val="1300"/>
              <a:buChar char="●"/>
            </a:pPr>
            <a:r>
              <a:rPr lang="en" b="1"/>
              <a:t>Recall</a:t>
            </a:r>
            <a:r>
              <a:rPr lang="en"/>
              <a:t>:  expresses the ability to find all relevant instances of a class in a data set.</a:t>
            </a:r>
            <a:endParaRPr/>
          </a:p>
          <a:p>
            <a:pPr marL="457200" lvl="0" indent="-311150" algn="l" rtl="0">
              <a:spcBef>
                <a:spcPts val="0"/>
              </a:spcBef>
              <a:spcAft>
                <a:spcPts val="0"/>
              </a:spcAft>
              <a:buSzPts val="1300"/>
              <a:buChar char="●"/>
            </a:pPr>
            <a:r>
              <a:rPr lang="en" b="1"/>
              <a:t>F1_Score</a:t>
            </a:r>
            <a:r>
              <a:rPr lang="en"/>
              <a:t>:  The F1 score is the harmonic mean of precision and recall.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Algorithms Used </a:t>
            </a:r>
            <a:endParaRPr/>
          </a:p>
        </p:txBody>
      </p:sp>
      <p:sp>
        <p:nvSpPr>
          <p:cNvPr id="137" name="Google Shape;137;p2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36708" algn="l" rtl="0">
              <a:lnSpc>
                <a:spcPct val="95000"/>
              </a:lnSpc>
              <a:spcBef>
                <a:spcPts val="0"/>
              </a:spcBef>
              <a:spcAft>
                <a:spcPts val="0"/>
              </a:spcAft>
              <a:buSzPts val="1703"/>
              <a:buChar char="●"/>
            </a:pPr>
            <a:r>
              <a:rPr lang="en" sz="1702"/>
              <a:t>Random Forest</a:t>
            </a:r>
            <a:endParaRPr sz="1702"/>
          </a:p>
          <a:p>
            <a:pPr marL="457200" lvl="0" indent="-336708" algn="l" rtl="0">
              <a:lnSpc>
                <a:spcPct val="95000"/>
              </a:lnSpc>
              <a:spcBef>
                <a:spcPts val="0"/>
              </a:spcBef>
              <a:spcAft>
                <a:spcPts val="0"/>
              </a:spcAft>
              <a:buSzPts val="1703"/>
              <a:buChar char="●"/>
            </a:pPr>
            <a:r>
              <a:rPr lang="en" sz="1702"/>
              <a:t> XGBoost</a:t>
            </a:r>
            <a:endParaRPr sz="1702"/>
          </a:p>
          <a:p>
            <a:pPr marL="457200" lvl="0" indent="-336708" algn="l" rtl="0">
              <a:lnSpc>
                <a:spcPct val="95000"/>
              </a:lnSpc>
              <a:spcBef>
                <a:spcPts val="0"/>
              </a:spcBef>
              <a:spcAft>
                <a:spcPts val="0"/>
              </a:spcAft>
              <a:buSzPts val="1703"/>
              <a:buChar char="●"/>
            </a:pPr>
            <a:r>
              <a:rPr lang="en" sz="1702"/>
              <a:t>Adaboost</a:t>
            </a:r>
            <a:endParaRPr sz="1702"/>
          </a:p>
          <a:p>
            <a:pPr marL="457200" lvl="0" indent="-336708" algn="l" rtl="0">
              <a:lnSpc>
                <a:spcPct val="95000"/>
              </a:lnSpc>
              <a:spcBef>
                <a:spcPts val="0"/>
              </a:spcBef>
              <a:spcAft>
                <a:spcPts val="0"/>
              </a:spcAft>
              <a:buSzPts val="1703"/>
              <a:buChar char="●"/>
            </a:pPr>
            <a:r>
              <a:rPr lang="en" sz="1702"/>
              <a:t>Decision Tree</a:t>
            </a:r>
            <a:endParaRPr sz="1702"/>
          </a:p>
          <a:p>
            <a:pPr marL="457200" lvl="0" indent="-336708" algn="l" rtl="0">
              <a:lnSpc>
                <a:spcPct val="95000"/>
              </a:lnSpc>
              <a:spcBef>
                <a:spcPts val="0"/>
              </a:spcBef>
              <a:spcAft>
                <a:spcPts val="0"/>
              </a:spcAft>
              <a:buSzPts val="1703"/>
              <a:buChar char="●"/>
            </a:pPr>
            <a:r>
              <a:rPr lang="en" sz="1702"/>
              <a:t>Gradient Boost</a:t>
            </a:r>
            <a:endParaRPr sz="1700"/>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2192</Words>
  <Application>Microsoft Office PowerPoint</Application>
  <PresentationFormat>On-screen Show (16:9)</PresentationFormat>
  <Paragraphs>107</Paragraphs>
  <Slides>22</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Raleway</vt:lpstr>
      <vt:lpstr>Times New Roman</vt:lpstr>
      <vt:lpstr>Arial</vt:lpstr>
      <vt:lpstr>Roboto</vt:lpstr>
      <vt:lpstr>Söhne</vt:lpstr>
      <vt:lpstr>Lato</vt:lpstr>
      <vt:lpstr>Streamline</vt:lpstr>
      <vt:lpstr>PowerPoint Presentation</vt:lpstr>
      <vt:lpstr>Abstract</vt:lpstr>
      <vt:lpstr>Contents</vt:lpstr>
      <vt:lpstr>Previous work</vt:lpstr>
      <vt:lpstr>Flow Chart</vt:lpstr>
      <vt:lpstr>Hyperparameter Tuning</vt:lpstr>
      <vt:lpstr>Hyperparameter Working</vt:lpstr>
      <vt:lpstr>Performance Measures Used</vt:lpstr>
      <vt:lpstr>Algorithms Used </vt:lpstr>
      <vt:lpstr>Decision Tree</vt:lpstr>
      <vt:lpstr>Random Forest</vt:lpstr>
      <vt:lpstr>Random Forest (with Hyperparameter tuning)</vt:lpstr>
      <vt:lpstr>Adaboost</vt:lpstr>
      <vt:lpstr>Adaboost (with Hyperparameter tuning)</vt:lpstr>
      <vt:lpstr>Gradient Boost</vt:lpstr>
      <vt:lpstr>Gradient Boost (with Hyperparameter tuning)</vt:lpstr>
      <vt:lpstr>XGBoost</vt:lpstr>
      <vt:lpstr>XGBoost (with Hyperparameter tuning)</vt:lpstr>
      <vt:lpstr>Conclusion</vt:lpstr>
      <vt:lpstr>Future Work</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Rajat Singh</cp:lastModifiedBy>
  <cp:revision>3</cp:revision>
  <dcterms:modified xsi:type="dcterms:W3CDTF">2023-06-02T04:24:59Z</dcterms:modified>
</cp:coreProperties>
</file>