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89D37-5CB4-4D62-8975-3B7FAFCFB018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B2ED1-3F18-4984-8A44-34F69C29D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27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CA86A-6587-4CC1-A9F8-CCA487E7489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asurement_err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earchenterpriseai.techtarget.com/definition/expert-system" TargetMode="External"/><Relationship Id="rId3" Type="http://schemas.openxmlformats.org/officeDocument/2006/relationships/hyperlink" Target="https://searchenterpriseai.techtarget.com/definition/machine-learning-ML" TargetMode="External"/><Relationship Id="rId7" Type="http://schemas.openxmlformats.org/officeDocument/2006/relationships/hyperlink" Target="https://searchenterpriseai.techtarget.com/definition/neural-network" TargetMode="External"/><Relationship Id="rId2" Type="http://schemas.openxmlformats.org/officeDocument/2006/relationships/hyperlink" Target="https://searchenterpriseai.techtarget.com/definition/fuzzy-log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hatis.techtarget.com/definition/Bayesian-logic" TargetMode="External"/><Relationship Id="rId5" Type="http://schemas.openxmlformats.org/officeDocument/2006/relationships/hyperlink" Target="https://whatis.techtarget.com/definition/support-vector-machine-SVM" TargetMode="External"/><Relationship Id="rId4" Type="http://schemas.openxmlformats.org/officeDocument/2006/relationships/hyperlink" Target="https://whatis.techtarget.com/definition/algorith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Soft Computing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Brijendra</a:t>
            </a:r>
            <a:r>
              <a:rPr lang="en-IN" dirty="0" smtClean="0"/>
              <a:t> Singh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50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Uncertainty/Ambiguity in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b="1" dirty="0" smtClean="0"/>
              <a:t>Uncertain </a:t>
            </a:r>
            <a:r>
              <a:rPr lang="en-IN" b="1" dirty="0"/>
              <a:t>data</a:t>
            </a:r>
            <a:r>
              <a:rPr lang="en-IN" dirty="0"/>
              <a:t> is data that contains </a:t>
            </a:r>
            <a:r>
              <a:rPr lang="en-IN" dirty="0">
                <a:hlinkClick r:id="rId2" tooltip="Measurement error"/>
              </a:rPr>
              <a:t>noise</a:t>
            </a:r>
            <a:r>
              <a:rPr lang="en-IN" dirty="0"/>
              <a:t> that makes it deviate from the correct, intended or original values</a:t>
            </a:r>
            <a:r>
              <a:rPr lang="en-IN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For example, there may be uncertainty regarding the address of a customer in an enterprise dataset, or the temperature readings captured by a sensor due to aging of the sensor</a:t>
            </a:r>
            <a:r>
              <a:rPr lang="en-IN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“Noise” in the data associated with biased or incomplete observations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5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Soft Computing is coined </a:t>
            </a:r>
            <a:r>
              <a:rPr lang="en-US" dirty="0"/>
              <a:t>by </a:t>
            </a:r>
            <a:r>
              <a:rPr lang="en-US" dirty="0" err="1"/>
              <a:t>L.A.Zadeh</a:t>
            </a:r>
            <a:r>
              <a:rPr lang="en-US" dirty="0"/>
              <a:t> in </a:t>
            </a:r>
            <a:r>
              <a:rPr lang="en-US" dirty="0" smtClean="0"/>
              <a:t>1994.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It is the use </a:t>
            </a:r>
            <a:r>
              <a:rPr lang="en-IN" dirty="0"/>
              <a:t>of approximate calculations to provide imprecise but usable solutions to complex computational problems</a:t>
            </a:r>
            <a:r>
              <a:rPr lang="en-IN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It </a:t>
            </a:r>
            <a:r>
              <a:rPr lang="en-IN" dirty="0"/>
              <a:t>is sometimes referred to as computational intelligence</a:t>
            </a:r>
            <a:r>
              <a:rPr lang="en-IN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Soft computing provides an approach to problem-solving using means other than computers</a:t>
            </a:r>
            <a:r>
              <a:rPr lang="en-IN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The main idea behind soft computing is human brain.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/>
              <a:t>It deals the concepts of uncertainty and Impreciseness.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Main aim is to emulate </a:t>
            </a:r>
            <a:r>
              <a:rPr lang="en-US" dirty="0"/>
              <a:t>human mind as closely as </a:t>
            </a:r>
            <a:r>
              <a:rPr lang="en-US" dirty="0" smtClean="0"/>
              <a:t>possible.</a:t>
            </a:r>
          </a:p>
          <a:p>
            <a:pPr algn="just">
              <a:buFont typeface="Wingdings" pitchFamily="2" charset="2"/>
              <a:buChar char="Ø"/>
            </a:pPr>
            <a:r>
              <a:rPr lang="en-IN" b="1" dirty="0"/>
              <a:t>Precision</a:t>
            </a:r>
            <a:r>
              <a:rPr lang="en-IN" dirty="0"/>
              <a:t> refers to the closeness of two or more measurements to each other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5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Soft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648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b="1" dirty="0" smtClean="0"/>
              <a:t>Accuracy</a:t>
            </a:r>
            <a:r>
              <a:rPr lang="en-IN" dirty="0" smtClean="0"/>
              <a:t> </a:t>
            </a:r>
            <a:r>
              <a:rPr lang="en-IN" dirty="0"/>
              <a:t>refers to the closeness of a measured value to a standard or known value.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For </a:t>
            </a:r>
            <a:r>
              <a:rPr lang="en-IN" dirty="0"/>
              <a:t>example, if in lab you obtain a weight measurement of 3.2 kg for a given substance, but the actual or known weight is 10 kg, then your measurement is not accurate</a:t>
            </a:r>
            <a:r>
              <a:rPr lang="en-IN" dirty="0" smtClean="0"/>
              <a:t>.</a:t>
            </a: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If you weigh a given substance five times, and get 3.2 kg each time, then your measurement is very precise.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Precision/Approximation </a:t>
            </a:r>
            <a:r>
              <a:rPr lang="en-IN" dirty="0"/>
              <a:t>is independent of accuracy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You can be very precise but inaccurate, as described above. 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You </a:t>
            </a:r>
            <a:r>
              <a:rPr lang="en-IN" dirty="0"/>
              <a:t>can also be accurate but imprecise.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31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Analogy for Accuracy and Precision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/>
              <a:t>I</a:t>
            </a:r>
            <a:r>
              <a:rPr lang="en-IN" dirty="0" smtClean="0"/>
              <a:t>magine </a:t>
            </a:r>
            <a:r>
              <a:rPr lang="en-IN" dirty="0"/>
              <a:t>a basketball player shooting baskets. If the player shoots with accuracy, his aim will always take the ball close to or into the basket. 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If </a:t>
            </a:r>
            <a:r>
              <a:rPr lang="en-IN" dirty="0"/>
              <a:t>the player shoots with precision, his aim will always take the ball to the same location which may or may not be close to the basket. </a:t>
            </a:r>
            <a:endParaRPr lang="en-IN" dirty="0" smtClean="0"/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A </a:t>
            </a:r>
            <a:r>
              <a:rPr lang="en-IN" dirty="0"/>
              <a:t>good player will be both accurate and precise by shooting the ball the same way each time and each time making it in the basket.</a:t>
            </a:r>
          </a:p>
        </p:txBody>
      </p:sp>
    </p:spTree>
    <p:extLst>
      <p:ext uri="{BB962C8B-B14F-4D97-AF65-F5344CB8AC3E}">
        <p14:creationId xmlns:p14="http://schemas.microsoft.com/office/powerpoint/2010/main" val="10084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of Approximation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We </a:t>
            </a:r>
            <a:r>
              <a:rPr lang="en-US" dirty="0"/>
              <a:t>find that because of the exploitation of the tolerance for imprecision and uncertainty  human have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The remarkable ability to understand distorted </a:t>
            </a:r>
            <a:r>
              <a:rPr lang="en-US" dirty="0" smtClean="0"/>
              <a:t>speech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Recognize </a:t>
            </a:r>
            <a:r>
              <a:rPr lang="en-US" dirty="0"/>
              <a:t>and classify </a:t>
            </a:r>
            <a:r>
              <a:rPr lang="en-US" dirty="0" smtClean="0"/>
              <a:t>images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Drive </a:t>
            </a:r>
            <a:r>
              <a:rPr lang="en-US" dirty="0"/>
              <a:t>a vehicle in dense traffic  </a:t>
            </a:r>
          </a:p>
          <a:p>
            <a:pPr marL="0" indent="0" algn="just">
              <a:buNone/>
            </a:pPr>
            <a:r>
              <a:rPr lang="en-US" dirty="0"/>
              <a:t>More generally: </a:t>
            </a:r>
            <a:r>
              <a:rPr lang="en-US" dirty="0">
                <a:solidFill>
                  <a:schemeClr val="tx2"/>
                </a:solidFill>
              </a:rPr>
              <a:t>Make rational decisions in an environment of uncertainty and imprecision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99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 fields of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Soft computing uses component fields of study in:</a:t>
            </a:r>
          </a:p>
          <a:p>
            <a:r>
              <a:rPr lang="en-IN" b="1" dirty="0">
                <a:solidFill>
                  <a:schemeClr val="tx2"/>
                </a:solidFill>
                <a:hlinkClick r:id="rId2"/>
              </a:rPr>
              <a:t>Fuzzy logic</a:t>
            </a:r>
            <a:endParaRPr lang="en-IN" b="1" dirty="0">
              <a:solidFill>
                <a:schemeClr val="tx2"/>
              </a:solidFill>
            </a:endParaRPr>
          </a:p>
          <a:p>
            <a:r>
              <a:rPr lang="en-IN" b="1" dirty="0">
                <a:solidFill>
                  <a:schemeClr val="tx2"/>
                </a:solidFill>
                <a:hlinkClick r:id="rId3"/>
              </a:rPr>
              <a:t>Machine learning</a:t>
            </a:r>
            <a:endParaRPr lang="en-IN" b="1" dirty="0">
              <a:solidFill>
                <a:schemeClr val="tx2"/>
              </a:solidFill>
            </a:endParaRPr>
          </a:p>
          <a:p>
            <a:r>
              <a:rPr lang="en-IN" b="1" dirty="0">
                <a:solidFill>
                  <a:schemeClr val="tx2"/>
                </a:solidFill>
              </a:rPr>
              <a:t>Probabilistic </a:t>
            </a:r>
            <a:r>
              <a:rPr lang="en-IN" b="1" dirty="0" smtClean="0">
                <a:solidFill>
                  <a:schemeClr val="tx2"/>
                </a:solidFill>
              </a:rPr>
              <a:t>reasoning</a:t>
            </a:r>
            <a:endParaRPr lang="en-IN" b="1" dirty="0">
              <a:solidFill>
                <a:schemeClr val="tx2"/>
              </a:solidFill>
            </a:endParaRPr>
          </a:p>
          <a:p>
            <a:r>
              <a:rPr lang="en-IN" b="1" dirty="0">
                <a:solidFill>
                  <a:schemeClr val="tx2"/>
                </a:solidFill>
              </a:rPr>
              <a:t>Perceptron</a:t>
            </a:r>
          </a:p>
          <a:p>
            <a:r>
              <a:rPr lang="en-IN" b="1" dirty="0">
                <a:solidFill>
                  <a:schemeClr val="tx2"/>
                </a:solidFill>
              </a:rPr>
              <a:t>Genetic </a:t>
            </a:r>
            <a:r>
              <a:rPr lang="en-IN" b="1" dirty="0" smtClean="0">
                <a:solidFill>
                  <a:schemeClr val="tx2"/>
                </a:solidFill>
                <a:hlinkClick r:id="rId4"/>
              </a:rPr>
              <a:t>algorithms</a:t>
            </a:r>
            <a:endParaRPr lang="en-IN" b="1" dirty="0">
              <a:solidFill>
                <a:schemeClr val="tx2"/>
              </a:solidFill>
            </a:endParaRPr>
          </a:p>
          <a:p>
            <a:r>
              <a:rPr lang="en-IN" b="1" dirty="0">
                <a:solidFill>
                  <a:schemeClr val="tx2"/>
                </a:solidFill>
                <a:hlinkClick r:id="rId5"/>
              </a:rPr>
              <a:t>Support vector machines</a:t>
            </a:r>
            <a:endParaRPr lang="en-IN" b="1" dirty="0">
              <a:solidFill>
                <a:schemeClr val="tx2"/>
              </a:solidFill>
            </a:endParaRPr>
          </a:p>
          <a:p>
            <a:r>
              <a:rPr lang="en-IN" b="1" dirty="0" smtClean="0">
                <a:solidFill>
                  <a:schemeClr val="tx2"/>
                </a:solidFill>
              </a:rPr>
              <a:t>Swarm </a:t>
            </a:r>
            <a:r>
              <a:rPr lang="en-IN" b="1" dirty="0">
                <a:solidFill>
                  <a:schemeClr val="tx2"/>
                </a:solidFill>
              </a:rPr>
              <a:t>intelligence</a:t>
            </a:r>
          </a:p>
          <a:p>
            <a:r>
              <a:rPr lang="en-IN" b="1" dirty="0">
                <a:solidFill>
                  <a:schemeClr val="tx2"/>
                </a:solidFill>
              </a:rPr>
              <a:t>Ant colony optimization</a:t>
            </a:r>
          </a:p>
          <a:p>
            <a:r>
              <a:rPr lang="en-IN" b="1" dirty="0">
                <a:solidFill>
                  <a:schemeClr val="tx2"/>
                </a:solidFill>
              </a:rPr>
              <a:t>Particle optimization</a:t>
            </a:r>
          </a:p>
          <a:p>
            <a:r>
              <a:rPr lang="en-IN" b="1" dirty="0">
                <a:solidFill>
                  <a:schemeClr val="tx2"/>
                </a:solidFill>
                <a:hlinkClick r:id="rId6"/>
              </a:rPr>
              <a:t>Bayesian</a:t>
            </a:r>
            <a:r>
              <a:rPr lang="en-IN" b="1" dirty="0">
                <a:solidFill>
                  <a:schemeClr val="tx2"/>
                </a:solidFill>
              </a:rPr>
              <a:t> networks</a:t>
            </a:r>
          </a:p>
          <a:p>
            <a:r>
              <a:rPr lang="en-IN" b="1" dirty="0">
                <a:solidFill>
                  <a:schemeClr val="tx2"/>
                </a:solidFill>
              </a:rPr>
              <a:t>Artificial </a:t>
            </a:r>
            <a:r>
              <a:rPr lang="en-IN" b="1" dirty="0">
                <a:solidFill>
                  <a:schemeClr val="tx2"/>
                </a:solidFill>
                <a:hlinkClick r:id="rId7"/>
              </a:rPr>
              <a:t>neural networks</a:t>
            </a:r>
            <a:endParaRPr lang="en-IN" b="1" dirty="0">
              <a:solidFill>
                <a:schemeClr val="tx2"/>
              </a:solidFill>
            </a:endParaRPr>
          </a:p>
          <a:p>
            <a:r>
              <a:rPr lang="en-IN" b="1" dirty="0">
                <a:solidFill>
                  <a:schemeClr val="tx2"/>
                </a:solidFill>
                <a:hlinkClick r:id="rId8"/>
              </a:rPr>
              <a:t>Expert systems</a:t>
            </a:r>
            <a:endParaRPr lang="en-IN" b="1" dirty="0">
              <a:solidFill>
                <a:schemeClr val="tx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1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160743"/>
              </p:ext>
            </p:extLst>
          </p:nvPr>
        </p:nvGraphicFramePr>
        <p:xfrm>
          <a:off x="457200" y="283669"/>
          <a:ext cx="8458200" cy="6463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4491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 COMPUTING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 COMPUTING</a:t>
                      </a:r>
                      <a:endParaRPr lang="en-US" dirty="0"/>
                    </a:p>
                  </a:txBody>
                  <a:tcPr/>
                </a:tc>
              </a:tr>
              <a:tr h="126887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Conventional computing techniques those are deterministic and have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sharp boundary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 conventional approaches those are stochastic and have vague boundary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</a:tr>
              <a:tr h="9737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Precise, certain and has two valued (Boolean)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Imprecise, uncertain and has multi valued logic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</a:tr>
              <a:tr h="775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Needs exact input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handle ambiguous and noisy data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</a:tr>
              <a:tr h="67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tractable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Tractable /Controlled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</a:tr>
              <a:tr h="775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computational cost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 computational cost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</a:tr>
              <a:tr h="6491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 Intelligence Quotient (LIQ)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Machine Intelligence Quotient (MIQ)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</a:tr>
              <a:tr h="775173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Precise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Approximate reasoning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20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Application Areas of Soft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Data </a:t>
            </a:r>
            <a:r>
              <a:rPr lang="en-US" dirty="0" smtClean="0">
                <a:solidFill>
                  <a:schemeClr val="tx2"/>
                </a:solidFill>
              </a:rPr>
              <a:t>clustering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Rule generation</a:t>
            </a:r>
          </a:p>
          <a:p>
            <a:r>
              <a:rPr lang="en-US" dirty="0">
                <a:solidFill>
                  <a:schemeClr val="tx2"/>
                </a:solidFill>
              </a:rPr>
              <a:t>Image processing</a:t>
            </a:r>
          </a:p>
          <a:p>
            <a:r>
              <a:rPr lang="en-US" dirty="0">
                <a:solidFill>
                  <a:schemeClr val="tx2"/>
                </a:solidFill>
              </a:rPr>
              <a:t>Medical diagnosis</a:t>
            </a:r>
          </a:p>
          <a:p>
            <a:r>
              <a:rPr lang="en-US" dirty="0">
                <a:solidFill>
                  <a:schemeClr val="tx2"/>
                </a:solidFill>
              </a:rPr>
              <a:t>Pattern recognition</a:t>
            </a:r>
          </a:p>
          <a:p>
            <a:r>
              <a:rPr lang="en-US" dirty="0">
                <a:solidFill>
                  <a:schemeClr val="tx2"/>
                </a:solidFill>
              </a:rPr>
              <a:t>Social networks</a:t>
            </a:r>
          </a:p>
          <a:p>
            <a:r>
              <a:rPr lang="en-US" dirty="0">
                <a:solidFill>
                  <a:schemeClr val="tx2"/>
                </a:solidFill>
              </a:rPr>
              <a:t>Distributed computing</a:t>
            </a:r>
          </a:p>
          <a:p>
            <a:r>
              <a:rPr lang="en-US" dirty="0">
                <a:solidFill>
                  <a:schemeClr val="tx2"/>
                </a:solidFill>
              </a:rPr>
              <a:t>Parallel processing</a:t>
            </a:r>
          </a:p>
          <a:p>
            <a:r>
              <a:rPr lang="en-US" dirty="0">
                <a:solidFill>
                  <a:schemeClr val="tx2"/>
                </a:solidFill>
              </a:rPr>
              <a:t>Machine learning </a:t>
            </a:r>
          </a:p>
          <a:p>
            <a:r>
              <a:rPr lang="en-US" dirty="0">
                <a:solidFill>
                  <a:schemeClr val="tx2"/>
                </a:solidFill>
              </a:rPr>
              <a:t>Granular computing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2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556</Words>
  <Application>Microsoft Office PowerPoint</Application>
  <PresentationFormat>On-screen Show (4:3)</PresentationFormat>
  <Paragraphs>78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Soft Computing</vt:lpstr>
      <vt:lpstr>Soft Computing</vt:lpstr>
      <vt:lpstr>Soft Computing</vt:lpstr>
      <vt:lpstr>Soft Computing</vt:lpstr>
      <vt:lpstr>Analogy for Accuracy and Precision</vt:lpstr>
      <vt:lpstr>Use of Approximation</vt:lpstr>
      <vt:lpstr>Component fields of study</vt:lpstr>
      <vt:lpstr>PowerPoint Presentation</vt:lpstr>
      <vt:lpstr>Application Areas of Soft Computing</vt:lpstr>
      <vt:lpstr>Uncertainty/Ambiguity in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</dc:title>
  <dc:creator>Admin</dc:creator>
  <cp:lastModifiedBy>Admin</cp:lastModifiedBy>
  <cp:revision>14</cp:revision>
  <dcterms:created xsi:type="dcterms:W3CDTF">2006-08-16T00:00:00Z</dcterms:created>
  <dcterms:modified xsi:type="dcterms:W3CDTF">2019-07-13T07:58:07Z</dcterms:modified>
</cp:coreProperties>
</file>