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3"/>
  </p:notesMasterIdLst>
  <p:sldIdLst>
    <p:sldId id="351" r:id="rId2"/>
    <p:sldId id="353" r:id="rId3"/>
    <p:sldId id="354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69" r:id="rId19"/>
    <p:sldId id="370" r:id="rId20"/>
    <p:sldId id="371" r:id="rId21"/>
    <p:sldId id="372" r:id="rId22"/>
    <p:sldId id="373" r:id="rId23"/>
    <p:sldId id="374" r:id="rId24"/>
    <p:sldId id="375" r:id="rId25"/>
    <p:sldId id="376" r:id="rId26"/>
    <p:sldId id="377" r:id="rId27"/>
    <p:sldId id="378" r:id="rId28"/>
    <p:sldId id="379" r:id="rId29"/>
    <p:sldId id="380" r:id="rId30"/>
    <p:sldId id="381" r:id="rId31"/>
    <p:sldId id="382" r:id="rId32"/>
    <p:sldId id="383" r:id="rId33"/>
    <p:sldId id="384" r:id="rId34"/>
    <p:sldId id="385" r:id="rId35"/>
    <p:sldId id="386" r:id="rId36"/>
    <p:sldId id="387" r:id="rId37"/>
    <p:sldId id="388" r:id="rId38"/>
    <p:sldId id="389" r:id="rId39"/>
    <p:sldId id="390" r:id="rId40"/>
    <p:sldId id="391" r:id="rId41"/>
    <p:sldId id="392" r:id="rId42"/>
    <p:sldId id="393" r:id="rId43"/>
    <p:sldId id="394" r:id="rId44"/>
    <p:sldId id="395" r:id="rId45"/>
    <p:sldId id="396" r:id="rId46"/>
    <p:sldId id="397" r:id="rId47"/>
    <p:sldId id="398" r:id="rId48"/>
    <p:sldId id="399" r:id="rId49"/>
    <p:sldId id="400" r:id="rId50"/>
    <p:sldId id="401" r:id="rId51"/>
    <p:sldId id="402" r:id="rId52"/>
    <p:sldId id="403" r:id="rId53"/>
    <p:sldId id="404" r:id="rId54"/>
    <p:sldId id="405" r:id="rId55"/>
    <p:sldId id="406" r:id="rId56"/>
    <p:sldId id="407" r:id="rId57"/>
    <p:sldId id="408" r:id="rId58"/>
    <p:sldId id="409" r:id="rId59"/>
    <p:sldId id="410" r:id="rId60"/>
    <p:sldId id="411" r:id="rId61"/>
    <p:sldId id="412" r:id="rId62"/>
    <p:sldId id="413" r:id="rId63"/>
    <p:sldId id="414" r:id="rId64"/>
    <p:sldId id="415" r:id="rId65"/>
    <p:sldId id="416" r:id="rId66"/>
    <p:sldId id="417" r:id="rId67"/>
    <p:sldId id="418" r:id="rId68"/>
    <p:sldId id="419" r:id="rId69"/>
    <p:sldId id="420" r:id="rId70"/>
    <p:sldId id="421" r:id="rId71"/>
    <p:sldId id="422" r:id="rId72"/>
    <p:sldId id="423" r:id="rId73"/>
    <p:sldId id="424" r:id="rId74"/>
    <p:sldId id="425" r:id="rId75"/>
    <p:sldId id="426" r:id="rId76"/>
    <p:sldId id="427" r:id="rId77"/>
    <p:sldId id="428" r:id="rId78"/>
    <p:sldId id="429" r:id="rId79"/>
    <p:sldId id="430" r:id="rId80"/>
    <p:sldId id="431" r:id="rId81"/>
    <p:sldId id="432" r:id="rId82"/>
    <p:sldId id="433" r:id="rId83"/>
    <p:sldId id="434" r:id="rId84"/>
    <p:sldId id="435" r:id="rId85"/>
    <p:sldId id="436" r:id="rId86"/>
    <p:sldId id="437" r:id="rId87"/>
    <p:sldId id="438" r:id="rId88"/>
    <p:sldId id="439" r:id="rId89"/>
    <p:sldId id="448" r:id="rId90"/>
    <p:sldId id="449" r:id="rId91"/>
    <p:sldId id="452" r:id="rId92"/>
    <p:sldId id="453" r:id="rId93"/>
    <p:sldId id="454" r:id="rId94"/>
    <p:sldId id="455" r:id="rId95"/>
    <p:sldId id="456" r:id="rId96"/>
    <p:sldId id="457" r:id="rId97"/>
    <p:sldId id="458" r:id="rId98"/>
    <p:sldId id="459" r:id="rId99"/>
    <p:sldId id="460" r:id="rId100"/>
    <p:sldId id="461" r:id="rId101"/>
    <p:sldId id="462" r:id="rId102"/>
    <p:sldId id="463" r:id="rId103"/>
    <p:sldId id="464" r:id="rId104"/>
    <p:sldId id="465" r:id="rId105"/>
    <p:sldId id="466" r:id="rId106"/>
    <p:sldId id="467" r:id="rId107"/>
    <p:sldId id="468" r:id="rId108"/>
    <p:sldId id="469" r:id="rId109"/>
    <p:sldId id="470" r:id="rId110"/>
    <p:sldId id="471" r:id="rId111"/>
    <p:sldId id="472" r:id="rId1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image" Target="../media/image62.wmf"/><Relationship Id="rId7" Type="http://schemas.openxmlformats.org/officeDocument/2006/relationships/image" Target="../media/image66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10" Type="http://schemas.openxmlformats.org/officeDocument/2006/relationships/image" Target="../media/image69.wmf"/><Relationship Id="rId4" Type="http://schemas.openxmlformats.org/officeDocument/2006/relationships/image" Target="../media/image63.wmf"/><Relationship Id="rId9" Type="http://schemas.openxmlformats.org/officeDocument/2006/relationships/image" Target="../media/image6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4" Type="http://schemas.openxmlformats.org/officeDocument/2006/relationships/image" Target="../media/image7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4" Type="http://schemas.openxmlformats.org/officeDocument/2006/relationships/image" Target="../media/image8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4" Type="http://schemas.openxmlformats.org/officeDocument/2006/relationships/image" Target="../media/image92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image" Target="../media/image106.wmf"/><Relationship Id="rId3" Type="http://schemas.openxmlformats.org/officeDocument/2006/relationships/image" Target="../media/image96.wmf"/><Relationship Id="rId7" Type="http://schemas.openxmlformats.org/officeDocument/2006/relationships/image" Target="../media/image100.wmf"/><Relationship Id="rId12" Type="http://schemas.openxmlformats.org/officeDocument/2006/relationships/image" Target="../media/image105.wmf"/><Relationship Id="rId2" Type="http://schemas.openxmlformats.org/officeDocument/2006/relationships/image" Target="../media/image95.wmf"/><Relationship Id="rId16" Type="http://schemas.openxmlformats.org/officeDocument/2006/relationships/image" Target="../media/image109.wmf"/><Relationship Id="rId1" Type="http://schemas.openxmlformats.org/officeDocument/2006/relationships/image" Target="../media/image94.wmf"/><Relationship Id="rId6" Type="http://schemas.openxmlformats.org/officeDocument/2006/relationships/image" Target="../media/image99.wmf"/><Relationship Id="rId11" Type="http://schemas.openxmlformats.org/officeDocument/2006/relationships/image" Target="../media/image104.wmf"/><Relationship Id="rId5" Type="http://schemas.openxmlformats.org/officeDocument/2006/relationships/image" Target="../media/image98.wmf"/><Relationship Id="rId15" Type="http://schemas.openxmlformats.org/officeDocument/2006/relationships/image" Target="../media/image108.wmf"/><Relationship Id="rId10" Type="http://schemas.openxmlformats.org/officeDocument/2006/relationships/image" Target="../media/image103.wmf"/><Relationship Id="rId4" Type="http://schemas.openxmlformats.org/officeDocument/2006/relationships/image" Target="../media/image97.wmf"/><Relationship Id="rId9" Type="http://schemas.openxmlformats.org/officeDocument/2006/relationships/image" Target="../media/image102.wmf"/><Relationship Id="rId14" Type="http://schemas.openxmlformats.org/officeDocument/2006/relationships/image" Target="../media/image107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5" Type="http://schemas.openxmlformats.org/officeDocument/2006/relationships/image" Target="../media/image114.wmf"/><Relationship Id="rId4" Type="http://schemas.openxmlformats.org/officeDocument/2006/relationships/image" Target="../media/image113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3" Type="http://schemas.openxmlformats.org/officeDocument/2006/relationships/image" Target="../media/image117.wmf"/><Relationship Id="rId7" Type="http://schemas.openxmlformats.org/officeDocument/2006/relationships/image" Target="../media/image121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6" Type="http://schemas.openxmlformats.org/officeDocument/2006/relationships/image" Target="../media/image120.wmf"/><Relationship Id="rId5" Type="http://schemas.openxmlformats.org/officeDocument/2006/relationships/image" Target="../media/image119.wmf"/><Relationship Id="rId4" Type="http://schemas.openxmlformats.org/officeDocument/2006/relationships/image" Target="../media/image118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4" Type="http://schemas.openxmlformats.org/officeDocument/2006/relationships/image" Target="../media/image126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Relationship Id="rId5" Type="http://schemas.openxmlformats.org/officeDocument/2006/relationships/image" Target="../media/image131.wmf"/><Relationship Id="rId4" Type="http://schemas.openxmlformats.org/officeDocument/2006/relationships/image" Target="../media/image130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Relationship Id="rId5" Type="http://schemas.openxmlformats.org/officeDocument/2006/relationships/image" Target="../media/image142.wmf"/><Relationship Id="rId4" Type="http://schemas.openxmlformats.org/officeDocument/2006/relationships/image" Target="../media/image14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Relationship Id="rId4" Type="http://schemas.openxmlformats.org/officeDocument/2006/relationships/image" Target="../media/image146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wmf"/><Relationship Id="rId7" Type="http://schemas.openxmlformats.org/officeDocument/2006/relationships/image" Target="../media/image153.wmf"/><Relationship Id="rId2" Type="http://schemas.openxmlformats.org/officeDocument/2006/relationships/image" Target="../media/image148.wmf"/><Relationship Id="rId1" Type="http://schemas.openxmlformats.org/officeDocument/2006/relationships/image" Target="../media/image147.wmf"/><Relationship Id="rId6" Type="http://schemas.openxmlformats.org/officeDocument/2006/relationships/image" Target="../media/image152.wmf"/><Relationship Id="rId5" Type="http://schemas.openxmlformats.org/officeDocument/2006/relationships/image" Target="../media/image151.wmf"/><Relationship Id="rId4" Type="http://schemas.openxmlformats.org/officeDocument/2006/relationships/image" Target="../media/image150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Relationship Id="rId4" Type="http://schemas.openxmlformats.org/officeDocument/2006/relationships/image" Target="../media/image157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9.wmf"/><Relationship Id="rId1" Type="http://schemas.openxmlformats.org/officeDocument/2006/relationships/image" Target="../media/image158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wmf"/><Relationship Id="rId2" Type="http://schemas.openxmlformats.org/officeDocument/2006/relationships/image" Target="../media/image161.wmf"/><Relationship Id="rId1" Type="http://schemas.openxmlformats.org/officeDocument/2006/relationships/image" Target="../media/image160.wmf"/><Relationship Id="rId5" Type="http://schemas.openxmlformats.org/officeDocument/2006/relationships/image" Target="../media/image164.wmf"/><Relationship Id="rId4" Type="http://schemas.openxmlformats.org/officeDocument/2006/relationships/image" Target="../media/image163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6.wmf"/><Relationship Id="rId1" Type="http://schemas.openxmlformats.org/officeDocument/2006/relationships/image" Target="../media/image165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wmf"/><Relationship Id="rId2" Type="http://schemas.openxmlformats.org/officeDocument/2006/relationships/image" Target="../media/image168.wmf"/><Relationship Id="rId1" Type="http://schemas.openxmlformats.org/officeDocument/2006/relationships/image" Target="../media/image167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wmf"/><Relationship Id="rId2" Type="http://schemas.openxmlformats.org/officeDocument/2006/relationships/image" Target="../media/image171.wmf"/><Relationship Id="rId1" Type="http://schemas.openxmlformats.org/officeDocument/2006/relationships/image" Target="../media/image170.wmf"/><Relationship Id="rId4" Type="http://schemas.openxmlformats.org/officeDocument/2006/relationships/image" Target="../media/image173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wmf"/><Relationship Id="rId13" Type="http://schemas.openxmlformats.org/officeDocument/2006/relationships/image" Target="../media/image186.wmf"/><Relationship Id="rId18" Type="http://schemas.openxmlformats.org/officeDocument/2006/relationships/image" Target="../media/image191.wmf"/><Relationship Id="rId3" Type="http://schemas.openxmlformats.org/officeDocument/2006/relationships/image" Target="../media/image176.wmf"/><Relationship Id="rId7" Type="http://schemas.openxmlformats.org/officeDocument/2006/relationships/image" Target="../media/image180.wmf"/><Relationship Id="rId12" Type="http://schemas.openxmlformats.org/officeDocument/2006/relationships/image" Target="../media/image185.wmf"/><Relationship Id="rId17" Type="http://schemas.openxmlformats.org/officeDocument/2006/relationships/image" Target="../media/image190.wmf"/><Relationship Id="rId2" Type="http://schemas.openxmlformats.org/officeDocument/2006/relationships/image" Target="../media/image175.wmf"/><Relationship Id="rId16" Type="http://schemas.openxmlformats.org/officeDocument/2006/relationships/image" Target="../media/image189.wmf"/><Relationship Id="rId1" Type="http://schemas.openxmlformats.org/officeDocument/2006/relationships/image" Target="../media/image174.wmf"/><Relationship Id="rId6" Type="http://schemas.openxmlformats.org/officeDocument/2006/relationships/image" Target="../media/image179.wmf"/><Relationship Id="rId11" Type="http://schemas.openxmlformats.org/officeDocument/2006/relationships/image" Target="../media/image184.wmf"/><Relationship Id="rId5" Type="http://schemas.openxmlformats.org/officeDocument/2006/relationships/image" Target="../media/image178.wmf"/><Relationship Id="rId15" Type="http://schemas.openxmlformats.org/officeDocument/2006/relationships/image" Target="../media/image188.wmf"/><Relationship Id="rId10" Type="http://schemas.openxmlformats.org/officeDocument/2006/relationships/image" Target="../media/image183.wmf"/><Relationship Id="rId4" Type="http://schemas.openxmlformats.org/officeDocument/2006/relationships/image" Target="../media/image177.wmf"/><Relationship Id="rId9" Type="http://schemas.openxmlformats.org/officeDocument/2006/relationships/image" Target="../media/image182.wmf"/><Relationship Id="rId14" Type="http://schemas.openxmlformats.org/officeDocument/2006/relationships/image" Target="../media/image187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wmf"/><Relationship Id="rId7" Type="http://schemas.openxmlformats.org/officeDocument/2006/relationships/image" Target="../media/image198.wmf"/><Relationship Id="rId2" Type="http://schemas.openxmlformats.org/officeDocument/2006/relationships/image" Target="../media/image193.wmf"/><Relationship Id="rId1" Type="http://schemas.openxmlformats.org/officeDocument/2006/relationships/image" Target="../media/image192.wmf"/><Relationship Id="rId6" Type="http://schemas.openxmlformats.org/officeDocument/2006/relationships/image" Target="../media/image197.wmf"/><Relationship Id="rId5" Type="http://schemas.openxmlformats.org/officeDocument/2006/relationships/image" Target="../media/image196.wmf"/><Relationship Id="rId4" Type="http://schemas.openxmlformats.org/officeDocument/2006/relationships/image" Target="../media/image19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wmf"/><Relationship Id="rId2" Type="http://schemas.openxmlformats.org/officeDocument/2006/relationships/image" Target="../media/image200.wmf"/><Relationship Id="rId1" Type="http://schemas.openxmlformats.org/officeDocument/2006/relationships/image" Target="../media/image199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wmf"/><Relationship Id="rId2" Type="http://schemas.openxmlformats.org/officeDocument/2006/relationships/image" Target="../media/image203.wmf"/><Relationship Id="rId1" Type="http://schemas.openxmlformats.org/officeDocument/2006/relationships/image" Target="../media/image202.wmf"/><Relationship Id="rId4" Type="http://schemas.openxmlformats.org/officeDocument/2006/relationships/image" Target="../media/image205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wmf"/><Relationship Id="rId2" Type="http://schemas.openxmlformats.org/officeDocument/2006/relationships/image" Target="../media/image207.wmf"/><Relationship Id="rId1" Type="http://schemas.openxmlformats.org/officeDocument/2006/relationships/image" Target="../media/image206.wmf"/><Relationship Id="rId4" Type="http://schemas.openxmlformats.org/officeDocument/2006/relationships/image" Target="../media/image209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wmf"/><Relationship Id="rId2" Type="http://schemas.openxmlformats.org/officeDocument/2006/relationships/image" Target="../media/image211.wmf"/><Relationship Id="rId1" Type="http://schemas.openxmlformats.org/officeDocument/2006/relationships/image" Target="../media/image210.wmf"/><Relationship Id="rId6" Type="http://schemas.openxmlformats.org/officeDocument/2006/relationships/image" Target="../media/image215.wmf"/><Relationship Id="rId5" Type="http://schemas.openxmlformats.org/officeDocument/2006/relationships/image" Target="../media/image214.wmf"/><Relationship Id="rId4" Type="http://schemas.openxmlformats.org/officeDocument/2006/relationships/image" Target="../media/image213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6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7.wmf"/></Relationships>
</file>

<file path=ppt/drawings/_rels/vmlDrawing4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5.wmf"/><Relationship Id="rId13" Type="http://schemas.openxmlformats.org/officeDocument/2006/relationships/image" Target="../media/image230.wmf"/><Relationship Id="rId18" Type="http://schemas.openxmlformats.org/officeDocument/2006/relationships/image" Target="../media/image235.wmf"/><Relationship Id="rId3" Type="http://schemas.openxmlformats.org/officeDocument/2006/relationships/image" Target="../media/image220.wmf"/><Relationship Id="rId7" Type="http://schemas.openxmlformats.org/officeDocument/2006/relationships/image" Target="../media/image224.wmf"/><Relationship Id="rId12" Type="http://schemas.openxmlformats.org/officeDocument/2006/relationships/image" Target="../media/image229.wmf"/><Relationship Id="rId17" Type="http://schemas.openxmlformats.org/officeDocument/2006/relationships/image" Target="../media/image234.wmf"/><Relationship Id="rId2" Type="http://schemas.openxmlformats.org/officeDocument/2006/relationships/image" Target="../media/image219.wmf"/><Relationship Id="rId16" Type="http://schemas.openxmlformats.org/officeDocument/2006/relationships/image" Target="../media/image233.wmf"/><Relationship Id="rId1" Type="http://schemas.openxmlformats.org/officeDocument/2006/relationships/image" Target="../media/image218.wmf"/><Relationship Id="rId6" Type="http://schemas.openxmlformats.org/officeDocument/2006/relationships/image" Target="../media/image223.wmf"/><Relationship Id="rId11" Type="http://schemas.openxmlformats.org/officeDocument/2006/relationships/image" Target="../media/image228.wmf"/><Relationship Id="rId5" Type="http://schemas.openxmlformats.org/officeDocument/2006/relationships/image" Target="../media/image222.wmf"/><Relationship Id="rId15" Type="http://schemas.openxmlformats.org/officeDocument/2006/relationships/image" Target="../media/image232.wmf"/><Relationship Id="rId10" Type="http://schemas.openxmlformats.org/officeDocument/2006/relationships/image" Target="../media/image227.wmf"/><Relationship Id="rId19" Type="http://schemas.openxmlformats.org/officeDocument/2006/relationships/image" Target="../media/image236.wmf"/><Relationship Id="rId4" Type="http://schemas.openxmlformats.org/officeDocument/2006/relationships/image" Target="../media/image221.wmf"/><Relationship Id="rId9" Type="http://schemas.openxmlformats.org/officeDocument/2006/relationships/image" Target="../media/image226.wmf"/><Relationship Id="rId14" Type="http://schemas.openxmlformats.org/officeDocument/2006/relationships/image" Target="../media/image231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9.wmf"/><Relationship Id="rId2" Type="http://schemas.openxmlformats.org/officeDocument/2006/relationships/image" Target="../media/image238.wmf"/><Relationship Id="rId1" Type="http://schemas.openxmlformats.org/officeDocument/2006/relationships/image" Target="../media/image237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wmf"/><Relationship Id="rId2" Type="http://schemas.openxmlformats.org/officeDocument/2006/relationships/image" Target="../media/image241.wmf"/><Relationship Id="rId1" Type="http://schemas.openxmlformats.org/officeDocument/2006/relationships/image" Target="../media/image240.wmf"/><Relationship Id="rId5" Type="http://schemas.openxmlformats.org/officeDocument/2006/relationships/image" Target="../media/image242.wmf"/><Relationship Id="rId4" Type="http://schemas.openxmlformats.org/officeDocument/2006/relationships/image" Target="../media/image197.wmf"/></Relationships>
</file>

<file path=ppt/drawings/_rels/vmlDrawing4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4.wmf"/><Relationship Id="rId1" Type="http://schemas.openxmlformats.org/officeDocument/2006/relationships/image" Target="../media/image24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6.wmf"/><Relationship Id="rId2" Type="http://schemas.openxmlformats.org/officeDocument/2006/relationships/image" Target="../media/image245.wmf"/><Relationship Id="rId1" Type="http://schemas.openxmlformats.org/officeDocument/2006/relationships/image" Target="../media/image202.wmf"/><Relationship Id="rId4" Type="http://schemas.openxmlformats.org/officeDocument/2006/relationships/image" Target="../media/image247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wmf"/><Relationship Id="rId2" Type="http://schemas.openxmlformats.org/officeDocument/2006/relationships/image" Target="../media/image207.wmf"/><Relationship Id="rId1" Type="http://schemas.openxmlformats.org/officeDocument/2006/relationships/image" Target="../media/image248.wmf"/><Relationship Id="rId4" Type="http://schemas.openxmlformats.org/officeDocument/2006/relationships/image" Target="../media/image209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wmf"/><Relationship Id="rId2" Type="http://schemas.openxmlformats.org/officeDocument/2006/relationships/image" Target="../media/image249.wmf"/><Relationship Id="rId1" Type="http://schemas.openxmlformats.org/officeDocument/2006/relationships/image" Target="../media/image210.wmf"/><Relationship Id="rId4" Type="http://schemas.openxmlformats.org/officeDocument/2006/relationships/image" Target="../media/image251.wmf"/></Relationships>
</file>

<file path=ppt/drawings/_rels/vmlDrawing5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3.wmf"/><Relationship Id="rId1" Type="http://schemas.openxmlformats.org/officeDocument/2006/relationships/image" Target="../media/image252.w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6E2D2-D989-4881-8E4F-5627AFE854EF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6CF94-2C2F-410E-8074-1688E16BB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037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CA86A-6587-4CC1-A9F8-CCA487E74895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44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1D227-FBC0-4A57-A5B1-D298D27BB2C5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6619-F848-4531-A1DF-73DF6F9DE4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712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1D227-FBC0-4A57-A5B1-D298D27BB2C5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6619-F848-4531-A1DF-73DF6F9DE4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566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1D227-FBC0-4A57-A5B1-D298D27BB2C5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6619-F848-4531-A1DF-73DF6F9DE4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447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1D227-FBC0-4A57-A5B1-D298D27BB2C5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6619-F848-4531-A1DF-73DF6F9DE4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974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1D227-FBC0-4A57-A5B1-D298D27BB2C5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6619-F848-4531-A1DF-73DF6F9DE4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390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1D227-FBC0-4A57-A5B1-D298D27BB2C5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6619-F848-4531-A1DF-73DF6F9DE4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871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1D227-FBC0-4A57-A5B1-D298D27BB2C5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6619-F848-4531-A1DF-73DF6F9DE4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98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1D227-FBC0-4A57-A5B1-D298D27BB2C5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6619-F848-4531-A1DF-73DF6F9DE4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366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1D227-FBC0-4A57-A5B1-D298D27BB2C5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6619-F848-4531-A1DF-73DF6F9DE4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415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1D227-FBC0-4A57-A5B1-D298D27BB2C5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6619-F848-4531-A1DF-73DF6F9DE4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393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1D227-FBC0-4A57-A5B1-D298D27BB2C5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6619-F848-4531-A1DF-73DF6F9DE4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879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1D227-FBC0-4A57-A5B1-D298D27BB2C5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F6619-F848-4531-A1DF-73DF6F9DE4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012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8.wmf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5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6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oleObject" Target="../embeddings/oleObject20.bin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4.bin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3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5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28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1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4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1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oleObject" Target="../embeddings/oleObject45.bin"/><Relationship Id="rId18" Type="http://schemas.openxmlformats.org/officeDocument/2006/relationships/image" Target="../media/image67.wmf"/><Relationship Id="rId3" Type="http://schemas.openxmlformats.org/officeDocument/2006/relationships/oleObject" Target="../embeddings/oleObject40.bin"/><Relationship Id="rId21" Type="http://schemas.openxmlformats.org/officeDocument/2006/relationships/oleObject" Target="../embeddings/oleObject49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64.wmf"/><Relationship Id="rId17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6.wmf"/><Relationship Id="rId20" Type="http://schemas.openxmlformats.org/officeDocument/2006/relationships/image" Target="../media/image68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6.bin"/><Relationship Id="rId10" Type="http://schemas.openxmlformats.org/officeDocument/2006/relationships/image" Target="../media/image63.wmf"/><Relationship Id="rId19" Type="http://schemas.openxmlformats.org/officeDocument/2006/relationships/oleObject" Target="../embeddings/oleObject48.bin"/><Relationship Id="rId4" Type="http://schemas.openxmlformats.org/officeDocument/2006/relationships/image" Target="../media/image60.w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65.wmf"/><Relationship Id="rId22" Type="http://schemas.openxmlformats.org/officeDocument/2006/relationships/image" Target="../media/image69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70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76.wmf"/><Relationship Id="rId4" Type="http://schemas.openxmlformats.org/officeDocument/2006/relationships/image" Target="../media/image73.wmf"/><Relationship Id="rId9" Type="http://schemas.openxmlformats.org/officeDocument/2006/relationships/oleObject" Target="../embeddings/oleObject56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8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80.wmf"/><Relationship Id="rId4" Type="http://schemas.openxmlformats.org/officeDocument/2006/relationships/image" Target="../media/image77.wmf"/><Relationship Id="rId9" Type="http://schemas.openxmlformats.org/officeDocument/2006/relationships/oleObject" Target="../embeddings/oleObject60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3.wmf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85.wmf"/><Relationship Id="rId4" Type="http://schemas.openxmlformats.org/officeDocument/2006/relationships/image" Target="../media/image82.wmf"/><Relationship Id="rId9" Type="http://schemas.openxmlformats.org/officeDocument/2006/relationships/oleObject" Target="../embeddings/oleObject65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7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86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92.wmf"/><Relationship Id="rId4" Type="http://schemas.openxmlformats.org/officeDocument/2006/relationships/image" Target="../media/image89.wmf"/><Relationship Id="rId9" Type="http://schemas.openxmlformats.org/officeDocument/2006/relationships/oleObject" Target="../embeddings/oleObject7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93.wmf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9.bin"/><Relationship Id="rId18" Type="http://schemas.openxmlformats.org/officeDocument/2006/relationships/image" Target="../media/image101.wmf"/><Relationship Id="rId26" Type="http://schemas.openxmlformats.org/officeDocument/2006/relationships/image" Target="../media/image105.wmf"/><Relationship Id="rId3" Type="http://schemas.openxmlformats.org/officeDocument/2006/relationships/oleObject" Target="../embeddings/oleObject74.bin"/><Relationship Id="rId21" Type="http://schemas.openxmlformats.org/officeDocument/2006/relationships/oleObject" Target="../embeddings/oleObject83.bin"/><Relationship Id="rId34" Type="http://schemas.openxmlformats.org/officeDocument/2006/relationships/image" Target="../media/image109.wmf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98.wmf"/><Relationship Id="rId17" Type="http://schemas.openxmlformats.org/officeDocument/2006/relationships/oleObject" Target="../embeddings/oleObject81.bin"/><Relationship Id="rId25" Type="http://schemas.openxmlformats.org/officeDocument/2006/relationships/oleObject" Target="../embeddings/oleObject85.bin"/><Relationship Id="rId33" Type="http://schemas.openxmlformats.org/officeDocument/2006/relationships/oleObject" Target="../embeddings/oleObject8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0.wmf"/><Relationship Id="rId20" Type="http://schemas.openxmlformats.org/officeDocument/2006/relationships/image" Target="../media/image102.wmf"/><Relationship Id="rId29" Type="http://schemas.openxmlformats.org/officeDocument/2006/relationships/oleObject" Target="../embeddings/oleObject87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5.wmf"/><Relationship Id="rId11" Type="http://schemas.openxmlformats.org/officeDocument/2006/relationships/oleObject" Target="../embeddings/oleObject78.bin"/><Relationship Id="rId24" Type="http://schemas.openxmlformats.org/officeDocument/2006/relationships/image" Target="../media/image104.wmf"/><Relationship Id="rId32" Type="http://schemas.openxmlformats.org/officeDocument/2006/relationships/image" Target="../media/image108.wmf"/><Relationship Id="rId5" Type="http://schemas.openxmlformats.org/officeDocument/2006/relationships/oleObject" Target="../embeddings/oleObject75.bin"/><Relationship Id="rId15" Type="http://schemas.openxmlformats.org/officeDocument/2006/relationships/oleObject" Target="../embeddings/oleObject80.bin"/><Relationship Id="rId23" Type="http://schemas.openxmlformats.org/officeDocument/2006/relationships/oleObject" Target="../embeddings/oleObject84.bin"/><Relationship Id="rId28" Type="http://schemas.openxmlformats.org/officeDocument/2006/relationships/image" Target="../media/image106.wmf"/><Relationship Id="rId10" Type="http://schemas.openxmlformats.org/officeDocument/2006/relationships/image" Target="../media/image97.wmf"/><Relationship Id="rId19" Type="http://schemas.openxmlformats.org/officeDocument/2006/relationships/oleObject" Target="../embeddings/oleObject82.bin"/><Relationship Id="rId31" Type="http://schemas.openxmlformats.org/officeDocument/2006/relationships/oleObject" Target="../embeddings/oleObject88.bin"/><Relationship Id="rId4" Type="http://schemas.openxmlformats.org/officeDocument/2006/relationships/image" Target="../media/image94.w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99.wmf"/><Relationship Id="rId22" Type="http://schemas.openxmlformats.org/officeDocument/2006/relationships/image" Target="../media/image103.wmf"/><Relationship Id="rId27" Type="http://schemas.openxmlformats.org/officeDocument/2006/relationships/oleObject" Target="../embeddings/oleObject86.bin"/><Relationship Id="rId30" Type="http://schemas.openxmlformats.org/officeDocument/2006/relationships/image" Target="../media/image107.wmf"/><Relationship Id="rId8" Type="http://schemas.openxmlformats.org/officeDocument/2006/relationships/image" Target="../media/image96.w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1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11.wmf"/><Relationship Id="rId11" Type="http://schemas.openxmlformats.org/officeDocument/2006/relationships/oleObject" Target="../embeddings/oleObject94.bin"/><Relationship Id="rId5" Type="http://schemas.openxmlformats.org/officeDocument/2006/relationships/oleObject" Target="../embeddings/oleObject91.bin"/><Relationship Id="rId10" Type="http://schemas.openxmlformats.org/officeDocument/2006/relationships/image" Target="../media/image113.wmf"/><Relationship Id="rId4" Type="http://schemas.openxmlformats.org/officeDocument/2006/relationships/image" Target="../media/image110.wmf"/><Relationship Id="rId9" Type="http://schemas.openxmlformats.org/officeDocument/2006/relationships/oleObject" Target="../embeddings/oleObject93.bin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13" Type="http://schemas.openxmlformats.org/officeDocument/2006/relationships/oleObject" Target="../embeddings/oleObject100.bin"/><Relationship Id="rId18" Type="http://schemas.openxmlformats.org/officeDocument/2006/relationships/image" Target="../media/image122.wmf"/><Relationship Id="rId3" Type="http://schemas.openxmlformats.org/officeDocument/2006/relationships/oleObject" Target="../embeddings/oleObject95.bin"/><Relationship Id="rId21" Type="http://schemas.openxmlformats.org/officeDocument/2006/relationships/image" Target="../media/image126.png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119.wmf"/><Relationship Id="rId17" Type="http://schemas.openxmlformats.org/officeDocument/2006/relationships/oleObject" Target="../embeddings/oleObject10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1.wmf"/><Relationship Id="rId20" Type="http://schemas.openxmlformats.org/officeDocument/2006/relationships/image" Target="../media/image125.png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16.wmf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6.bin"/><Relationship Id="rId15" Type="http://schemas.openxmlformats.org/officeDocument/2006/relationships/oleObject" Target="../embeddings/oleObject101.bin"/><Relationship Id="rId23" Type="http://schemas.openxmlformats.org/officeDocument/2006/relationships/image" Target="../media/image128.png"/><Relationship Id="rId10" Type="http://schemas.openxmlformats.org/officeDocument/2006/relationships/image" Target="../media/image118.wmf"/><Relationship Id="rId19" Type="http://schemas.openxmlformats.org/officeDocument/2006/relationships/image" Target="../media/image124.png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98.bin"/><Relationship Id="rId14" Type="http://schemas.openxmlformats.org/officeDocument/2006/relationships/image" Target="../media/image120.wmf"/><Relationship Id="rId22" Type="http://schemas.openxmlformats.org/officeDocument/2006/relationships/image" Target="../media/image1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13" Type="http://schemas.openxmlformats.org/officeDocument/2006/relationships/image" Target="../media/image1350.png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13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24.wmf"/><Relationship Id="rId11" Type="http://schemas.openxmlformats.org/officeDocument/2006/relationships/image" Target="../media/image133.png"/><Relationship Id="rId5" Type="http://schemas.openxmlformats.org/officeDocument/2006/relationships/oleObject" Target="../embeddings/oleObject104.bin"/><Relationship Id="rId10" Type="http://schemas.openxmlformats.org/officeDocument/2006/relationships/image" Target="../media/image126.wmf"/><Relationship Id="rId4" Type="http://schemas.openxmlformats.org/officeDocument/2006/relationships/image" Target="../media/image123.wmf"/><Relationship Id="rId9" Type="http://schemas.openxmlformats.org/officeDocument/2006/relationships/oleObject" Target="../embeddings/oleObject106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13" Type="http://schemas.openxmlformats.org/officeDocument/2006/relationships/image" Target="../media/image131.wmf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12" Type="http://schemas.openxmlformats.org/officeDocument/2006/relationships/oleObject" Target="../embeddings/oleObject1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28.wmf"/><Relationship Id="rId11" Type="http://schemas.openxmlformats.org/officeDocument/2006/relationships/image" Target="../media/image130.wmf"/><Relationship Id="rId5" Type="http://schemas.openxmlformats.org/officeDocument/2006/relationships/oleObject" Target="../embeddings/oleObject108.bin"/><Relationship Id="rId10" Type="http://schemas.openxmlformats.org/officeDocument/2006/relationships/oleObject" Target="../embeddings/oleObject111.bin"/><Relationship Id="rId4" Type="http://schemas.openxmlformats.org/officeDocument/2006/relationships/image" Target="../media/image127.wmf"/><Relationship Id="rId9" Type="http://schemas.openxmlformats.org/officeDocument/2006/relationships/oleObject" Target="../embeddings/oleObject110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33.wmf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132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36.wmf"/><Relationship Id="rId5" Type="http://schemas.openxmlformats.org/officeDocument/2006/relationships/oleObject" Target="../embeddings/oleObject117.bin"/><Relationship Id="rId4" Type="http://schemas.openxmlformats.org/officeDocument/2006/relationships/image" Target="../media/image135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14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39.wmf"/><Relationship Id="rId11" Type="http://schemas.openxmlformats.org/officeDocument/2006/relationships/oleObject" Target="../embeddings/oleObject123.bin"/><Relationship Id="rId5" Type="http://schemas.openxmlformats.org/officeDocument/2006/relationships/oleObject" Target="../embeddings/oleObject120.bin"/><Relationship Id="rId10" Type="http://schemas.openxmlformats.org/officeDocument/2006/relationships/image" Target="../media/image141.wmf"/><Relationship Id="rId4" Type="http://schemas.openxmlformats.org/officeDocument/2006/relationships/image" Target="../media/image138.wmf"/><Relationship Id="rId9" Type="http://schemas.openxmlformats.org/officeDocument/2006/relationships/oleObject" Target="../embeddings/oleObject122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44.wmf"/><Relationship Id="rId5" Type="http://schemas.openxmlformats.org/officeDocument/2006/relationships/oleObject" Target="../embeddings/oleObject125.bin"/><Relationship Id="rId10" Type="http://schemas.openxmlformats.org/officeDocument/2006/relationships/image" Target="../media/image146.wmf"/><Relationship Id="rId4" Type="http://schemas.openxmlformats.org/officeDocument/2006/relationships/image" Target="../media/image143.wmf"/><Relationship Id="rId9" Type="http://schemas.openxmlformats.org/officeDocument/2006/relationships/oleObject" Target="../embeddings/oleObject127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13" Type="http://schemas.openxmlformats.org/officeDocument/2006/relationships/oleObject" Target="../embeddings/oleObject133.bin"/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0.bin"/><Relationship Id="rId12" Type="http://schemas.openxmlformats.org/officeDocument/2006/relationships/image" Target="../media/image15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3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48.wmf"/><Relationship Id="rId11" Type="http://schemas.openxmlformats.org/officeDocument/2006/relationships/oleObject" Target="../embeddings/oleObject132.bin"/><Relationship Id="rId5" Type="http://schemas.openxmlformats.org/officeDocument/2006/relationships/oleObject" Target="../embeddings/oleObject129.bin"/><Relationship Id="rId15" Type="http://schemas.openxmlformats.org/officeDocument/2006/relationships/oleObject" Target="../embeddings/oleObject134.bin"/><Relationship Id="rId10" Type="http://schemas.openxmlformats.org/officeDocument/2006/relationships/image" Target="../media/image150.wmf"/><Relationship Id="rId4" Type="http://schemas.openxmlformats.org/officeDocument/2006/relationships/image" Target="../media/image147.wmf"/><Relationship Id="rId9" Type="http://schemas.openxmlformats.org/officeDocument/2006/relationships/oleObject" Target="../embeddings/oleObject131.bin"/><Relationship Id="rId14" Type="http://schemas.openxmlformats.org/officeDocument/2006/relationships/image" Target="../media/image152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3" Type="http://schemas.openxmlformats.org/officeDocument/2006/relationships/oleObject" Target="../embeddings/oleObject135.bin"/><Relationship Id="rId7" Type="http://schemas.openxmlformats.org/officeDocument/2006/relationships/oleObject" Target="../embeddings/oleObject1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55.wmf"/><Relationship Id="rId5" Type="http://schemas.openxmlformats.org/officeDocument/2006/relationships/oleObject" Target="../embeddings/oleObject136.bin"/><Relationship Id="rId10" Type="http://schemas.openxmlformats.org/officeDocument/2006/relationships/image" Target="../media/image157.wmf"/><Relationship Id="rId4" Type="http://schemas.openxmlformats.org/officeDocument/2006/relationships/image" Target="../media/image154.wmf"/><Relationship Id="rId9" Type="http://schemas.openxmlformats.org/officeDocument/2006/relationships/oleObject" Target="../embeddings/oleObject138.bin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59.wmf"/><Relationship Id="rId5" Type="http://schemas.openxmlformats.org/officeDocument/2006/relationships/oleObject" Target="../embeddings/oleObject140.bin"/><Relationship Id="rId4" Type="http://schemas.openxmlformats.org/officeDocument/2006/relationships/image" Target="../media/image158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3" Type="http://schemas.openxmlformats.org/officeDocument/2006/relationships/oleObject" Target="../embeddings/oleObject141.bin"/><Relationship Id="rId7" Type="http://schemas.openxmlformats.org/officeDocument/2006/relationships/oleObject" Target="../embeddings/oleObject143.bin"/><Relationship Id="rId12" Type="http://schemas.openxmlformats.org/officeDocument/2006/relationships/image" Target="../media/image16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61.wmf"/><Relationship Id="rId11" Type="http://schemas.openxmlformats.org/officeDocument/2006/relationships/oleObject" Target="../embeddings/oleObject145.bin"/><Relationship Id="rId5" Type="http://schemas.openxmlformats.org/officeDocument/2006/relationships/oleObject" Target="../embeddings/oleObject142.bin"/><Relationship Id="rId10" Type="http://schemas.openxmlformats.org/officeDocument/2006/relationships/image" Target="../media/image163.wmf"/><Relationship Id="rId4" Type="http://schemas.openxmlformats.org/officeDocument/2006/relationships/image" Target="../media/image160.wmf"/><Relationship Id="rId9" Type="http://schemas.openxmlformats.org/officeDocument/2006/relationships/oleObject" Target="../embeddings/oleObject144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3" Type="http://schemas.openxmlformats.org/officeDocument/2006/relationships/oleObject" Target="../embeddings/oleObject146.bin"/><Relationship Id="rId7" Type="http://schemas.openxmlformats.org/officeDocument/2006/relationships/oleObject" Target="../embeddings/oleObject1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148.bin"/><Relationship Id="rId5" Type="http://schemas.openxmlformats.org/officeDocument/2006/relationships/oleObject" Target="../embeddings/oleObject147.bin"/><Relationship Id="rId4" Type="http://schemas.openxmlformats.org/officeDocument/2006/relationships/image" Target="../media/image165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3.bin"/><Relationship Id="rId3" Type="http://schemas.openxmlformats.org/officeDocument/2006/relationships/oleObject" Target="../embeddings/oleObject150.bin"/><Relationship Id="rId7" Type="http://schemas.openxmlformats.org/officeDocument/2006/relationships/image" Target="../media/image16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152.bin"/><Relationship Id="rId5" Type="http://schemas.openxmlformats.org/officeDocument/2006/relationships/oleObject" Target="../embeddings/oleObject151.bin"/><Relationship Id="rId4" Type="http://schemas.openxmlformats.org/officeDocument/2006/relationships/image" Target="../media/image167.wmf"/><Relationship Id="rId9" Type="http://schemas.openxmlformats.org/officeDocument/2006/relationships/image" Target="../media/image169.w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wmf"/><Relationship Id="rId3" Type="http://schemas.openxmlformats.org/officeDocument/2006/relationships/oleObject" Target="../embeddings/oleObject154.bin"/><Relationship Id="rId7" Type="http://schemas.openxmlformats.org/officeDocument/2006/relationships/oleObject" Target="../embeddings/oleObject1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71.wmf"/><Relationship Id="rId5" Type="http://schemas.openxmlformats.org/officeDocument/2006/relationships/oleObject" Target="../embeddings/oleObject155.bin"/><Relationship Id="rId10" Type="http://schemas.openxmlformats.org/officeDocument/2006/relationships/image" Target="../media/image173.wmf"/><Relationship Id="rId4" Type="http://schemas.openxmlformats.org/officeDocument/2006/relationships/image" Target="../media/image170.wmf"/><Relationship Id="rId9" Type="http://schemas.openxmlformats.org/officeDocument/2006/relationships/oleObject" Target="../embeddings/oleObject157.bin"/></Relationships>
</file>

<file path=ppt/slides/_rels/slide6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63.bin"/><Relationship Id="rId18" Type="http://schemas.openxmlformats.org/officeDocument/2006/relationships/oleObject" Target="../embeddings/oleObject166.bin"/><Relationship Id="rId26" Type="http://schemas.openxmlformats.org/officeDocument/2006/relationships/oleObject" Target="../embeddings/oleObject170.bin"/><Relationship Id="rId39" Type="http://schemas.openxmlformats.org/officeDocument/2006/relationships/image" Target="../media/image191.wmf"/><Relationship Id="rId21" Type="http://schemas.openxmlformats.org/officeDocument/2006/relationships/image" Target="../media/image182.wmf"/><Relationship Id="rId34" Type="http://schemas.openxmlformats.org/officeDocument/2006/relationships/oleObject" Target="../embeddings/oleObject174.bin"/><Relationship Id="rId7" Type="http://schemas.openxmlformats.org/officeDocument/2006/relationships/oleObject" Target="../embeddings/oleObject160.bin"/><Relationship Id="rId12" Type="http://schemas.openxmlformats.org/officeDocument/2006/relationships/image" Target="../media/image178.wmf"/><Relationship Id="rId17" Type="http://schemas.openxmlformats.org/officeDocument/2006/relationships/image" Target="../media/image180.wmf"/><Relationship Id="rId25" Type="http://schemas.openxmlformats.org/officeDocument/2006/relationships/image" Target="../media/image184.wmf"/><Relationship Id="rId33" Type="http://schemas.openxmlformats.org/officeDocument/2006/relationships/image" Target="../media/image188.wmf"/><Relationship Id="rId38" Type="http://schemas.openxmlformats.org/officeDocument/2006/relationships/oleObject" Target="../embeddings/oleObject176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65.bin"/><Relationship Id="rId20" Type="http://schemas.openxmlformats.org/officeDocument/2006/relationships/oleObject" Target="../embeddings/oleObject167.bin"/><Relationship Id="rId29" Type="http://schemas.openxmlformats.org/officeDocument/2006/relationships/image" Target="../media/image186.w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75.wmf"/><Relationship Id="rId11" Type="http://schemas.openxmlformats.org/officeDocument/2006/relationships/oleObject" Target="../embeddings/oleObject162.bin"/><Relationship Id="rId24" Type="http://schemas.openxmlformats.org/officeDocument/2006/relationships/oleObject" Target="../embeddings/oleObject169.bin"/><Relationship Id="rId32" Type="http://schemas.openxmlformats.org/officeDocument/2006/relationships/oleObject" Target="../embeddings/oleObject173.bin"/><Relationship Id="rId37" Type="http://schemas.openxmlformats.org/officeDocument/2006/relationships/image" Target="../media/image190.wmf"/><Relationship Id="rId5" Type="http://schemas.openxmlformats.org/officeDocument/2006/relationships/oleObject" Target="../embeddings/oleObject159.bin"/><Relationship Id="rId15" Type="http://schemas.openxmlformats.org/officeDocument/2006/relationships/image" Target="../media/image179.wmf"/><Relationship Id="rId23" Type="http://schemas.openxmlformats.org/officeDocument/2006/relationships/image" Target="../media/image183.wmf"/><Relationship Id="rId28" Type="http://schemas.openxmlformats.org/officeDocument/2006/relationships/oleObject" Target="../embeddings/oleObject171.bin"/><Relationship Id="rId36" Type="http://schemas.openxmlformats.org/officeDocument/2006/relationships/oleObject" Target="../embeddings/oleObject175.bin"/><Relationship Id="rId10" Type="http://schemas.openxmlformats.org/officeDocument/2006/relationships/image" Target="../media/image177.wmf"/><Relationship Id="rId19" Type="http://schemas.openxmlformats.org/officeDocument/2006/relationships/image" Target="../media/image181.wmf"/><Relationship Id="rId31" Type="http://schemas.openxmlformats.org/officeDocument/2006/relationships/image" Target="../media/image187.wmf"/><Relationship Id="rId4" Type="http://schemas.openxmlformats.org/officeDocument/2006/relationships/image" Target="../media/image174.wmf"/><Relationship Id="rId9" Type="http://schemas.openxmlformats.org/officeDocument/2006/relationships/oleObject" Target="../embeddings/oleObject161.bin"/><Relationship Id="rId14" Type="http://schemas.openxmlformats.org/officeDocument/2006/relationships/oleObject" Target="../embeddings/oleObject164.bin"/><Relationship Id="rId22" Type="http://schemas.openxmlformats.org/officeDocument/2006/relationships/oleObject" Target="../embeddings/oleObject168.bin"/><Relationship Id="rId27" Type="http://schemas.openxmlformats.org/officeDocument/2006/relationships/image" Target="../media/image185.wmf"/><Relationship Id="rId30" Type="http://schemas.openxmlformats.org/officeDocument/2006/relationships/oleObject" Target="../embeddings/oleObject172.bin"/><Relationship Id="rId35" Type="http://schemas.openxmlformats.org/officeDocument/2006/relationships/image" Target="../media/image189.wmf"/><Relationship Id="rId8" Type="http://schemas.openxmlformats.org/officeDocument/2006/relationships/image" Target="../media/image176.wmf"/><Relationship Id="rId3" Type="http://schemas.openxmlformats.org/officeDocument/2006/relationships/oleObject" Target="../embeddings/oleObject158.bin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wmf"/><Relationship Id="rId13" Type="http://schemas.openxmlformats.org/officeDocument/2006/relationships/oleObject" Target="../embeddings/oleObject182.bin"/><Relationship Id="rId3" Type="http://schemas.openxmlformats.org/officeDocument/2006/relationships/oleObject" Target="../embeddings/oleObject177.bin"/><Relationship Id="rId7" Type="http://schemas.openxmlformats.org/officeDocument/2006/relationships/oleObject" Target="../embeddings/oleObject179.bin"/><Relationship Id="rId12" Type="http://schemas.openxmlformats.org/officeDocument/2006/relationships/image" Target="../media/image19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8.wmf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93.wmf"/><Relationship Id="rId11" Type="http://schemas.openxmlformats.org/officeDocument/2006/relationships/oleObject" Target="../embeddings/oleObject181.bin"/><Relationship Id="rId5" Type="http://schemas.openxmlformats.org/officeDocument/2006/relationships/oleObject" Target="../embeddings/oleObject178.bin"/><Relationship Id="rId15" Type="http://schemas.openxmlformats.org/officeDocument/2006/relationships/oleObject" Target="../embeddings/oleObject183.bin"/><Relationship Id="rId10" Type="http://schemas.openxmlformats.org/officeDocument/2006/relationships/image" Target="../media/image195.wmf"/><Relationship Id="rId4" Type="http://schemas.openxmlformats.org/officeDocument/2006/relationships/image" Target="../media/image192.wmf"/><Relationship Id="rId9" Type="http://schemas.openxmlformats.org/officeDocument/2006/relationships/oleObject" Target="../embeddings/oleObject180.bin"/><Relationship Id="rId14" Type="http://schemas.openxmlformats.org/officeDocument/2006/relationships/image" Target="../media/image197.wmf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wmf"/><Relationship Id="rId3" Type="http://schemas.openxmlformats.org/officeDocument/2006/relationships/oleObject" Target="../embeddings/oleObject184.bin"/><Relationship Id="rId7" Type="http://schemas.openxmlformats.org/officeDocument/2006/relationships/oleObject" Target="../embeddings/oleObject18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00.wmf"/><Relationship Id="rId5" Type="http://schemas.openxmlformats.org/officeDocument/2006/relationships/oleObject" Target="../embeddings/oleObject185.bin"/><Relationship Id="rId4" Type="http://schemas.openxmlformats.org/officeDocument/2006/relationships/image" Target="../media/image199.w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wmf"/><Relationship Id="rId3" Type="http://schemas.openxmlformats.org/officeDocument/2006/relationships/oleObject" Target="../embeddings/oleObject187.bin"/><Relationship Id="rId7" Type="http://schemas.openxmlformats.org/officeDocument/2006/relationships/oleObject" Target="../embeddings/oleObject18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203.wmf"/><Relationship Id="rId5" Type="http://schemas.openxmlformats.org/officeDocument/2006/relationships/oleObject" Target="../embeddings/oleObject188.bin"/><Relationship Id="rId10" Type="http://schemas.openxmlformats.org/officeDocument/2006/relationships/image" Target="../media/image205.wmf"/><Relationship Id="rId4" Type="http://schemas.openxmlformats.org/officeDocument/2006/relationships/image" Target="../media/image202.wmf"/><Relationship Id="rId9" Type="http://schemas.openxmlformats.org/officeDocument/2006/relationships/oleObject" Target="../embeddings/oleObject19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0.bin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wmf"/><Relationship Id="rId3" Type="http://schemas.openxmlformats.org/officeDocument/2006/relationships/oleObject" Target="../embeddings/oleObject191.bin"/><Relationship Id="rId7" Type="http://schemas.openxmlformats.org/officeDocument/2006/relationships/oleObject" Target="../embeddings/oleObject19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207.wmf"/><Relationship Id="rId5" Type="http://schemas.openxmlformats.org/officeDocument/2006/relationships/oleObject" Target="../embeddings/oleObject192.bin"/><Relationship Id="rId10" Type="http://schemas.openxmlformats.org/officeDocument/2006/relationships/image" Target="../media/image209.wmf"/><Relationship Id="rId4" Type="http://schemas.openxmlformats.org/officeDocument/2006/relationships/image" Target="../media/image206.wmf"/><Relationship Id="rId9" Type="http://schemas.openxmlformats.org/officeDocument/2006/relationships/oleObject" Target="../embeddings/oleObject194.bin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wmf"/><Relationship Id="rId13" Type="http://schemas.openxmlformats.org/officeDocument/2006/relationships/oleObject" Target="../embeddings/oleObject200.bin"/><Relationship Id="rId3" Type="http://schemas.openxmlformats.org/officeDocument/2006/relationships/oleObject" Target="../embeddings/oleObject195.bin"/><Relationship Id="rId7" Type="http://schemas.openxmlformats.org/officeDocument/2006/relationships/oleObject" Target="../embeddings/oleObject197.bin"/><Relationship Id="rId12" Type="http://schemas.openxmlformats.org/officeDocument/2006/relationships/image" Target="../media/image2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211.wmf"/><Relationship Id="rId11" Type="http://schemas.openxmlformats.org/officeDocument/2006/relationships/oleObject" Target="../embeddings/oleObject199.bin"/><Relationship Id="rId5" Type="http://schemas.openxmlformats.org/officeDocument/2006/relationships/oleObject" Target="../embeddings/oleObject196.bin"/><Relationship Id="rId10" Type="http://schemas.openxmlformats.org/officeDocument/2006/relationships/image" Target="../media/image213.wmf"/><Relationship Id="rId4" Type="http://schemas.openxmlformats.org/officeDocument/2006/relationships/image" Target="../media/image210.wmf"/><Relationship Id="rId9" Type="http://schemas.openxmlformats.org/officeDocument/2006/relationships/oleObject" Target="../embeddings/oleObject198.bin"/><Relationship Id="rId14" Type="http://schemas.openxmlformats.org/officeDocument/2006/relationships/image" Target="../media/image215.w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216.w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217.wmf"/></Relationships>
</file>

<file path=ppt/slides/_rels/slide7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08.bin"/><Relationship Id="rId18" Type="http://schemas.openxmlformats.org/officeDocument/2006/relationships/image" Target="../media/image225.wmf"/><Relationship Id="rId26" Type="http://schemas.openxmlformats.org/officeDocument/2006/relationships/oleObject" Target="../embeddings/oleObject215.bin"/><Relationship Id="rId39" Type="http://schemas.openxmlformats.org/officeDocument/2006/relationships/image" Target="../media/image235.wmf"/><Relationship Id="rId21" Type="http://schemas.openxmlformats.org/officeDocument/2006/relationships/image" Target="../media/image226.wmf"/><Relationship Id="rId34" Type="http://schemas.openxmlformats.org/officeDocument/2006/relationships/oleObject" Target="../embeddings/oleObject219.bin"/><Relationship Id="rId7" Type="http://schemas.openxmlformats.org/officeDocument/2006/relationships/oleObject" Target="../embeddings/oleObject20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4.wmf"/><Relationship Id="rId20" Type="http://schemas.openxmlformats.org/officeDocument/2006/relationships/oleObject" Target="../embeddings/oleObject212.bin"/><Relationship Id="rId29" Type="http://schemas.openxmlformats.org/officeDocument/2006/relationships/image" Target="../media/image230.wmf"/><Relationship Id="rId41" Type="http://schemas.openxmlformats.org/officeDocument/2006/relationships/image" Target="../media/image236.wmf"/><Relationship Id="rId1" Type="http://schemas.openxmlformats.org/officeDocument/2006/relationships/vmlDrawing" Target="../drawings/vmlDrawing46.vml"/><Relationship Id="rId6" Type="http://schemas.openxmlformats.org/officeDocument/2006/relationships/image" Target="../media/image219.wmf"/><Relationship Id="rId11" Type="http://schemas.openxmlformats.org/officeDocument/2006/relationships/oleObject" Target="../embeddings/oleObject207.bin"/><Relationship Id="rId24" Type="http://schemas.openxmlformats.org/officeDocument/2006/relationships/oleObject" Target="../embeddings/oleObject214.bin"/><Relationship Id="rId32" Type="http://schemas.openxmlformats.org/officeDocument/2006/relationships/oleObject" Target="../embeddings/oleObject218.bin"/><Relationship Id="rId37" Type="http://schemas.openxmlformats.org/officeDocument/2006/relationships/image" Target="../media/image234.wmf"/><Relationship Id="rId40" Type="http://schemas.openxmlformats.org/officeDocument/2006/relationships/oleObject" Target="../embeddings/oleObject222.bin"/><Relationship Id="rId5" Type="http://schemas.openxmlformats.org/officeDocument/2006/relationships/oleObject" Target="../embeddings/oleObject204.bin"/><Relationship Id="rId15" Type="http://schemas.openxmlformats.org/officeDocument/2006/relationships/oleObject" Target="../embeddings/oleObject209.bin"/><Relationship Id="rId23" Type="http://schemas.openxmlformats.org/officeDocument/2006/relationships/image" Target="../media/image227.wmf"/><Relationship Id="rId28" Type="http://schemas.openxmlformats.org/officeDocument/2006/relationships/oleObject" Target="../embeddings/oleObject216.bin"/><Relationship Id="rId36" Type="http://schemas.openxmlformats.org/officeDocument/2006/relationships/oleObject" Target="../embeddings/oleObject220.bin"/><Relationship Id="rId10" Type="http://schemas.openxmlformats.org/officeDocument/2006/relationships/image" Target="../media/image221.wmf"/><Relationship Id="rId19" Type="http://schemas.openxmlformats.org/officeDocument/2006/relationships/oleObject" Target="../embeddings/oleObject211.bin"/><Relationship Id="rId31" Type="http://schemas.openxmlformats.org/officeDocument/2006/relationships/image" Target="../media/image231.wmf"/><Relationship Id="rId4" Type="http://schemas.openxmlformats.org/officeDocument/2006/relationships/image" Target="../media/image218.wmf"/><Relationship Id="rId9" Type="http://schemas.openxmlformats.org/officeDocument/2006/relationships/oleObject" Target="../embeddings/oleObject206.bin"/><Relationship Id="rId14" Type="http://schemas.openxmlformats.org/officeDocument/2006/relationships/image" Target="../media/image223.wmf"/><Relationship Id="rId22" Type="http://schemas.openxmlformats.org/officeDocument/2006/relationships/oleObject" Target="../embeddings/oleObject213.bin"/><Relationship Id="rId27" Type="http://schemas.openxmlformats.org/officeDocument/2006/relationships/image" Target="../media/image229.wmf"/><Relationship Id="rId30" Type="http://schemas.openxmlformats.org/officeDocument/2006/relationships/oleObject" Target="../embeddings/oleObject217.bin"/><Relationship Id="rId35" Type="http://schemas.openxmlformats.org/officeDocument/2006/relationships/image" Target="../media/image233.wmf"/><Relationship Id="rId8" Type="http://schemas.openxmlformats.org/officeDocument/2006/relationships/image" Target="../media/image220.wmf"/><Relationship Id="rId3" Type="http://schemas.openxmlformats.org/officeDocument/2006/relationships/oleObject" Target="../embeddings/oleObject203.bin"/><Relationship Id="rId12" Type="http://schemas.openxmlformats.org/officeDocument/2006/relationships/image" Target="../media/image222.wmf"/><Relationship Id="rId17" Type="http://schemas.openxmlformats.org/officeDocument/2006/relationships/oleObject" Target="../embeddings/oleObject210.bin"/><Relationship Id="rId25" Type="http://schemas.openxmlformats.org/officeDocument/2006/relationships/image" Target="../media/image228.wmf"/><Relationship Id="rId33" Type="http://schemas.openxmlformats.org/officeDocument/2006/relationships/image" Target="../media/image232.wmf"/><Relationship Id="rId38" Type="http://schemas.openxmlformats.org/officeDocument/2006/relationships/oleObject" Target="../embeddings/oleObject221.bin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9.wmf"/><Relationship Id="rId3" Type="http://schemas.openxmlformats.org/officeDocument/2006/relationships/oleObject" Target="../embeddings/oleObject223.bin"/><Relationship Id="rId7" Type="http://schemas.openxmlformats.org/officeDocument/2006/relationships/oleObject" Target="../embeddings/oleObject2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238.wmf"/><Relationship Id="rId5" Type="http://schemas.openxmlformats.org/officeDocument/2006/relationships/oleObject" Target="../embeddings/oleObject224.bin"/><Relationship Id="rId4" Type="http://schemas.openxmlformats.org/officeDocument/2006/relationships/image" Target="../media/image237.wmf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wmf"/><Relationship Id="rId3" Type="http://schemas.openxmlformats.org/officeDocument/2006/relationships/oleObject" Target="../embeddings/oleObject226.bin"/><Relationship Id="rId7" Type="http://schemas.openxmlformats.org/officeDocument/2006/relationships/oleObject" Target="../embeddings/oleObject228.bin"/><Relationship Id="rId12" Type="http://schemas.openxmlformats.org/officeDocument/2006/relationships/image" Target="../media/image24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241.wmf"/><Relationship Id="rId11" Type="http://schemas.openxmlformats.org/officeDocument/2006/relationships/oleObject" Target="../embeddings/oleObject230.bin"/><Relationship Id="rId5" Type="http://schemas.openxmlformats.org/officeDocument/2006/relationships/oleObject" Target="../embeddings/oleObject227.bin"/><Relationship Id="rId10" Type="http://schemas.openxmlformats.org/officeDocument/2006/relationships/image" Target="../media/image197.wmf"/><Relationship Id="rId4" Type="http://schemas.openxmlformats.org/officeDocument/2006/relationships/image" Target="../media/image240.wmf"/><Relationship Id="rId9" Type="http://schemas.openxmlformats.org/officeDocument/2006/relationships/oleObject" Target="../embeddings/oleObject229.bin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244.wmf"/><Relationship Id="rId5" Type="http://schemas.openxmlformats.org/officeDocument/2006/relationships/oleObject" Target="../embeddings/oleObject232.bin"/><Relationship Id="rId4" Type="http://schemas.openxmlformats.org/officeDocument/2006/relationships/image" Target="../media/image243.wmf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6.wmf"/><Relationship Id="rId3" Type="http://schemas.openxmlformats.org/officeDocument/2006/relationships/oleObject" Target="../embeddings/oleObject233.bin"/><Relationship Id="rId7" Type="http://schemas.openxmlformats.org/officeDocument/2006/relationships/oleObject" Target="../embeddings/oleObject2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245.wmf"/><Relationship Id="rId5" Type="http://schemas.openxmlformats.org/officeDocument/2006/relationships/oleObject" Target="../embeddings/oleObject234.bin"/><Relationship Id="rId10" Type="http://schemas.openxmlformats.org/officeDocument/2006/relationships/image" Target="../media/image247.wmf"/><Relationship Id="rId4" Type="http://schemas.openxmlformats.org/officeDocument/2006/relationships/image" Target="../media/image202.wmf"/><Relationship Id="rId9" Type="http://schemas.openxmlformats.org/officeDocument/2006/relationships/oleObject" Target="../embeddings/oleObject236.bin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wmf"/><Relationship Id="rId3" Type="http://schemas.openxmlformats.org/officeDocument/2006/relationships/oleObject" Target="../embeddings/oleObject237.bin"/><Relationship Id="rId7" Type="http://schemas.openxmlformats.org/officeDocument/2006/relationships/oleObject" Target="../embeddings/oleObject2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207.wmf"/><Relationship Id="rId5" Type="http://schemas.openxmlformats.org/officeDocument/2006/relationships/oleObject" Target="../embeddings/oleObject238.bin"/><Relationship Id="rId10" Type="http://schemas.openxmlformats.org/officeDocument/2006/relationships/image" Target="../media/image209.wmf"/><Relationship Id="rId4" Type="http://schemas.openxmlformats.org/officeDocument/2006/relationships/image" Target="../media/image248.wmf"/><Relationship Id="rId9" Type="http://schemas.openxmlformats.org/officeDocument/2006/relationships/oleObject" Target="../embeddings/oleObject24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6.wmf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wmf"/><Relationship Id="rId3" Type="http://schemas.openxmlformats.org/officeDocument/2006/relationships/oleObject" Target="../embeddings/oleObject241.bin"/><Relationship Id="rId7" Type="http://schemas.openxmlformats.org/officeDocument/2006/relationships/oleObject" Target="../embeddings/oleObject2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249.wmf"/><Relationship Id="rId5" Type="http://schemas.openxmlformats.org/officeDocument/2006/relationships/oleObject" Target="../embeddings/oleObject242.bin"/><Relationship Id="rId10" Type="http://schemas.openxmlformats.org/officeDocument/2006/relationships/image" Target="../media/image251.wmf"/><Relationship Id="rId4" Type="http://schemas.openxmlformats.org/officeDocument/2006/relationships/image" Target="../media/image210.wmf"/><Relationship Id="rId9" Type="http://schemas.openxmlformats.org/officeDocument/2006/relationships/oleObject" Target="../embeddings/oleObject244.bin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253.wmf"/><Relationship Id="rId5" Type="http://schemas.openxmlformats.org/officeDocument/2006/relationships/oleObject" Target="../embeddings/oleObject246.bin"/><Relationship Id="rId4" Type="http://schemas.openxmlformats.org/officeDocument/2006/relationships/image" Target="../media/image252.w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4" Type="http://schemas.openxmlformats.org/officeDocument/2006/relationships/image" Target="../media/image254.wmf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6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7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25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0.emf"/><Relationship Id="rId4" Type="http://schemas.openxmlformats.org/officeDocument/2006/relationships/image" Target="../media/image259.emf"/><Relationship Id="rId9" Type="http://schemas.openxmlformats.org/officeDocument/2006/relationships/image" Target="../media/image25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4400" b="1" dirty="0" smtClean="0"/>
          </a:p>
          <a:p>
            <a:pPr marL="0" indent="0" algn="ctr">
              <a:buNone/>
            </a:pPr>
            <a:endParaRPr lang="en-IN" sz="4400" b="1" dirty="0"/>
          </a:p>
          <a:p>
            <a:pPr marL="0" indent="0" algn="ctr">
              <a:buNone/>
            </a:pPr>
            <a:r>
              <a:rPr lang="en-IN" sz="4400" b="1" dirty="0" smtClean="0"/>
              <a:t>PERCEPTRON</a:t>
            </a:r>
          </a:p>
          <a:p>
            <a:pPr marL="0" indent="0" algn="ctr">
              <a:buNone/>
            </a:pPr>
            <a:endParaRPr lang="en-IN" sz="4400" b="1" dirty="0"/>
          </a:p>
          <a:p>
            <a:pPr marL="0" indent="0" algn="r">
              <a:buNone/>
            </a:pPr>
            <a:r>
              <a:rPr lang="en-IN" sz="1200" b="1" dirty="0" err="1" smtClean="0"/>
              <a:t>Dr.</a:t>
            </a:r>
            <a:r>
              <a:rPr lang="en-IN" sz="1200" b="1" dirty="0" smtClean="0"/>
              <a:t> B.K </a:t>
            </a:r>
            <a:r>
              <a:rPr lang="en-IN" sz="1200" b="1" dirty="0" err="1" smtClean="0"/>
              <a:t>Tripathy</a:t>
            </a:r>
            <a:endParaRPr lang="en-IN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199357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FLOW CHART FOR TRAINING PROCESS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flow</a:t>
            </a:r>
            <a:endParaRPr lang="en-US" sz="2400" dirty="0"/>
          </a:p>
        </p:txBody>
      </p:sp>
      <p:sp>
        <p:nvSpPr>
          <p:cNvPr id="4" name="Diamond 3"/>
          <p:cNvSpPr/>
          <p:nvPr/>
        </p:nvSpPr>
        <p:spPr>
          <a:xfrm>
            <a:off x="3733800" y="1828800"/>
            <a:ext cx="1371600" cy="9906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For each s:t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29000" y="3505200"/>
            <a:ext cx="20574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Activate input units xi = </a:t>
            </a:r>
            <a:r>
              <a:rPr lang="en-US" dirty="0" err="1" smtClean="0">
                <a:solidFill>
                  <a:schemeClr val="tx1"/>
                </a:solidFill>
              </a:rPr>
              <a:t>si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24200" y="4724400"/>
            <a:ext cx="2743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Calculate net input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52800" y="5943600"/>
            <a:ext cx="22098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Apply activation function y = f(      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2"/>
            <a:endCxn id="7" idx="0"/>
          </p:cNvCxnSpPr>
          <p:nvPr/>
        </p:nvCxnSpPr>
        <p:spPr>
          <a:xfrm flipH="1">
            <a:off x="4457700" y="5257800"/>
            <a:ext cx="381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>
          <a:xfrm>
            <a:off x="4419600" y="2819400"/>
            <a:ext cx="381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6" idx="0"/>
          </p:cNvCxnSpPr>
          <p:nvPr/>
        </p:nvCxnSpPr>
        <p:spPr>
          <a:xfrm>
            <a:off x="4457700" y="4114800"/>
            <a:ext cx="381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4" idx="0"/>
          </p:cNvCxnSpPr>
          <p:nvPr/>
        </p:nvCxnSpPr>
        <p:spPr>
          <a:xfrm>
            <a:off x="4419600" y="1524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3"/>
          </p:cNvCxnSpPr>
          <p:nvPr/>
        </p:nvCxnSpPr>
        <p:spPr>
          <a:xfrm>
            <a:off x="5105400" y="2324100"/>
            <a:ext cx="2438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543800" y="23622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57800" y="19050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(</a:t>
            </a:r>
            <a:r>
              <a:rPr lang="en-US" b="1" dirty="0" smtClean="0">
                <a:solidFill>
                  <a:srgbClr val="FF0000"/>
                </a:solidFill>
              </a:rPr>
              <a:t>Pairs do not exist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419600" y="28956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Yes. (</a:t>
            </a:r>
            <a:r>
              <a:rPr lang="en-US" b="1" dirty="0" smtClean="0">
                <a:solidFill>
                  <a:srgbClr val="00B050"/>
                </a:solidFill>
              </a:rPr>
              <a:t>Pairs exist)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18" name="Straight Arrow Connector 17"/>
          <p:cNvCxnSpPr>
            <a:endCxn id="5" idx="3"/>
          </p:cNvCxnSpPr>
          <p:nvPr/>
        </p:nvCxnSpPr>
        <p:spPr>
          <a:xfrm flipH="1">
            <a:off x="5486400" y="3810000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62600" y="35052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Identity activation function</a:t>
            </a:r>
            <a:endParaRPr lang="en-US" b="1" dirty="0"/>
          </a:p>
        </p:txBody>
      </p:sp>
      <p:graphicFrame>
        <p:nvGraphicFramePr>
          <p:cNvPr id="107522" name="Object 2"/>
          <p:cNvGraphicFramePr>
            <a:graphicFrameLocks noChangeAspect="1"/>
          </p:cNvGraphicFramePr>
          <p:nvPr/>
        </p:nvGraphicFramePr>
        <p:xfrm>
          <a:off x="5435600" y="4800600"/>
          <a:ext cx="3556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8" name="Equation" r:id="rId3" imgW="203112" imgH="228501" progId="Equation.DSMT4">
                  <p:embed/>
                </p:oleObj>
              </mc:Choice>
              <mc:Fallback>
                <p:oleObj name="Equation" r:id="rId3" imgW="203112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4800600"/>
                        <a:ext cx="35560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3" name="Object 3"/>
          <p:cNvGraphicFramePr>
            <a:graphicFrameLocks noChangeAspect="1"/>
          </p:cNvGraphicFramePr>
          <p:nvPr/>
        </p:nvGraphicFramePr>
        <p:xfrm>
          <a:off x="4927600" y="6172200"/>
          <a:ext cx="406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9" name="Equation" r:id="rId5" imgW="203112" imgH="228501" progId="Equation.DSMT4">
                  <p:embed/>
                </p:oleObj>
              </mc:Choice>
              <mc:Fallback>
                <p:oleObj name="Equation" r:id="rId5" imgW="203112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600" y="6172200"/>
                        <a:ext cx="406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Straight Arrow Connector 28"/>
          <p:cNvCxnSpPr>
            <a:endCxn id="7" idx="3"/>
          </p:cNvCxnSpPr>
          <p:nvPr/>
        </p:nvCxnSpPr>
        <p:spPr>
          <a:xfrm flipH="1">
            <a:off x="5562600" y="6172200"/>
            <a:ext cx="1828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562600" y="58674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Three values are obtained  1, 0 or -1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2562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FLOW CHART FOR TRAINING PROCESS OF RBF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800" dirty="0" smtClean="0"/>
              <a:t>g</a:t>
            </a:r>
            <a:endParaRPr lang="en-IN" sz="800" dirty="0"/>
          </a:p>
        </p:txBody>
      </p:sp>
      <p:sp>
        <p:nvSpPr>
          <p:cNvPr id="4" name="Oval 3"/>
          <p:cNvSpPr/>
          <p:nvPr/>
        </p:nvSpPr>
        <p:spPr>
          <a:xfrm>
            <a:off x="4139952" y="1988840"/>
            <a:ext cx="1152128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START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75856" y="3140968"/>
            <a:ext cx="2808312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 smtClean="0"/>
              <a:t>S</a:t>
            </a:r>
            <a:r>
              <a:rPr lang="en-IN" b="1" dirty="0" err="1">
                <a:solidFill>
                  <a:schemeClr val="tx1"/>
                </a:solidFill>
              </a:rPr>
              <a:t>S</a:t>
            </a:r>
            <a:r>
              <a:rPr lang="en-IN" b="1" dirty="0" err="1" smtClean="0">
                <a:solidFill>
                  <a:schemeClr val="tx1"/>
                </a:solidFill>
              </a:rPr>
              <a:t>et</a:t>
            </a:r>
            <a:r>
              <a:rPr lang="en-IN" b="1" dirty="0" smtClean="0">
                <a:solidFill>
                  <a:schemeClr val="tx1"/>
                </a:solidFill>
              </a:rPr>
              <a:t> weights to small random values</a:t>
            </a:r>
            <a:endParaRPr lang="en-IN" b="1" dirty="0"/>
          </a:p>
        </p:txBody>
      </p:sp>
      <p:cxnSp>
        <p:nvCxnSpPr>
          <p:cNvPr id="7" name="Straight Arrow Connector 6"/>
          <p:cNvCxnSpPr>
            <a:stCxn id="4" idx="4"/>
            <a:endCxn id="5" idx="0"/>
          </p:cNvCxnSpPr>
          <p:nvPr/>
        </p:nvCxnSpPr>
        <p:spPr>
          <a:xfrm flipH="1">
            <a:off x="4680012" y="2564904"/>
            <a:ext cx="3600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Decision 7"/>
          <p:cNvSpPr/>
          <p:nvPr/>
        </p:nvSpPr>
        <p:spPr>
          <a:xfrm>
            <a:off x="3923928" y="4509120"/>
            <a:ext cx="1634480" cy="93610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For each input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5" idx="2"/>
            <a:endCxn id="8" idx="0"/>
          </p:cNvCxnSpPr>
          <p:nvPr/>
        </p:nvCxnSpPr>
        <p:spPr>
          <a:xfrm>
            <a:off x="4680012" y="3861048"/>
            <a:ext cx="61156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</p:cNvCxnSpPr>
          <p:nvPr/>
        </p:nvCxnSpPr>
        <p:spPr>
          <a:xfrm>
            <a:off x="5558408" y="4977172"/>
            <a:ext cx="13898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948264" y="4977172"/>
            <a:ext cx="0" cy="1332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2"/>
          </p:cNvCxnSpPr>
          <p:nvPr/>
        </p:nvCxnSpPr>
        <p:spPr>
          <a:xfrm>
            <a:off x="4741168" y="5445224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68144" y="464384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NO</a:t>
            </a:r>
            <a:endParaRPr lang="en-IN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716016" y="557994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YES</a:t>
            </a:r>
            <a:endParaRPr lang="en-IN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835696" y="4185084"/>
            <a:ext cx="2880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835696" y="4185084"/>
            <a:ext cx="0" cy="2124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62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FLOW CHART FOR TRAINING PROCESS OF RBF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800" dirty="0" smtClean="0"/>
              <a:t>g</a:t>
            </a:r>
            <a:endParaRPr lang="en-IN" sz="800" dirty="0"/>
          </a:p>
        </p:txBody>
      </p:sp>
      <p:sp>
        <p:nvSpPr>
          <p:cNvPr id="4" name="Rectangle 3"/>
          <p:cNvSpPr/>
          <p:nvPr/>
        </p:nvSpPr>
        <p:spPr>
          <a:xfrm>
            <a:off x="3491880" y="2132856"/>
            <a:ext cx="180020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Compute radial basis function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>
            <a:off x="4391980" y="191683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339752" y="3284984"/>
            <a:ext cx="4176464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Select centres of RBF functions: sufficient number has to be selected to ensure adequate sampling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4" idx="2"/>
            <a:endCxn id="7" idx="0"/>
          </p:cNvCxnSpPr>
          <p:nvPr/>
        </p:nvCxnSpPr>
        <p:spPr>
          <a:xfrm>
            <a:off x="4391980" y="2708920"/>
            <a:ext cx="3600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563888" y="4797152"/>
            <a:ext cx="201622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Calculate output of hidden layer unit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7" idx="2"/>
          </p:cNvCxnSpPr>
          <p:nvPr/>
        </p:nvCxnSpPr>
        <p:spPr>
          <a:xfrm>
            <a:off x="4427984" y="414908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2"/>
          </p:cNvCxnSpPr>
          <p:nvPr/>
        </p:nvCxnSpPr>
        <p:spPr>
          <a:xfrm>
            <a:off x="4572000" y="5373216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596336" y="1916832"/>
            <a:ext cx="0" cy="3708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187624" y="1916832"/>
            <a:ext cx="0" cy="3708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93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FLOW CHART FOR TRAINING PROCESS OF RBF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800" dirty="0" smtClean="0"/>
              <a:t>g</a:t>
            </a:r>
            <a:endParaRPr lang="en-IN" sz="800" dirty="0"/>
          </a:p>
        </p:txBody>
      </p:sp>
      <p:sp>
        <p:nvSpPr>
          <p:cNvPr id="4" name="Rectangle 3"/>
          <p:cNvSpPr/>
          <p:nvPr/>
        </p:nvSpPr>
        <p:spPr>
          <a:xfrm>
            <a:off x="3131840" y="2132856"/>
            <a:ext cx="2664296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Set output layer weights to small random values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>
            <a:off x="4463988" y="191683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411760" y="3284984"/>
            <a:ext cx="4176464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Compute the output of the neural networks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4" idx="2"/>
            <a:endCxn id="7" idx="0"/>
          </p:cNvCxnSpPr>
          <p:nvPr/>
        </p:nvCxnSpPr>
        <p:spPr>
          <a:xfrm>
            <a:off x="4463988" y="2708920"/>
            <a:ext cx="3600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563888" y="4581128"/>
            <a:ext cx="201622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Find error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7" idx="2"/>
          </p:cNvCxnSpPr>
          <p:nvPr/>
        </p:nvCxnSpPr>
        <p:spPr>
          <a:xfrm>
            <a:off x="4499992" y="3933056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2"/>
          </p:cNvCxnSpPr>
          <p:nvPr/>
        </p:nvCxnSpPr>
        <p:spPr>
          <a:xfrm>
            <a:off x="4572000" y="515719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403648" y="2024844"/>
            <a:ext cx="0" cy="3636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668344" y="2024844"/>
            <a:ext cx="0" cy="3384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668344" y="4437112"/>
            <a:ext cx="0" cy="9721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1403648" y="2024844"/>
            <a:ext cx="0" cy="1044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38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FLOW CHART FOR TRAINING PROCESS OF RBF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800" dirty="0" smtClean="0"/>
              <a:t>g</a:t>
            </a:r>
            <a:endParaRPr lang="en-IN" sz="8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355976" y="191683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</p:cNvCxnSpPr>
          <p:nvPr/>
        </p:nvCxnSpPr>
        <p:spPr>
          <a:xfrm>
            <a:off x="4391980" y="3717032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Decision 4"/>
          <p:cNvSpPr/>
          <p:nvPr/>
        </p:nvSpPr>
        <p:spPr>
          <a:xfrm>
            <a:off x="2915816" y="2132856"/>
            <a:ext cx="2952328" cy="158417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If no epochs (or) no weight change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55976" y="385175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Yes</a:t>
            </a:r>
            <a:endParaRPr lang="en-IN" b="1" dirty="0"/>
          </a:p>
        </p:txBody>
      </p:sp>
      <p:sp>
        <p:nvSpPr>
          <p:cNvPr id="15" name="Flowchart: Alternate Process 14"/>
          <p:cNvSpPr/>
          <p:nvPr/>
        </p:nvSpPr>
        <p:spPr>
          <a:xfrm>
            <a:off x="3491880" y="4365104"/>
            <a:ext cx="1778496" cy="61264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STOP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380312" y="1484784"/>
            <a:ext cx="72008" cy="2551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3" idx="1"/>
          </p:cNvCxnSpPr>
          <p:nvPr/>
        </p:nvCxnSpPr>
        <p:spPr>
          <a:xfrm flipH="1">
            <a:off x="4355976" y="4036422"/>
            <a:ext cx="30243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1"/>
          </p:cNvCxnSpPr>
          <p:nvPr/>
        </p:nvCxnSpPr>
        <p:spPr>
          <a:xfrm flipH="1">
            <a:off x="1259632" y="2924944"/>
            <a:ext cx="16561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259632" y="1700808"/>
            <a:ext cx="0" cy="1224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07704" y="285293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No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2149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4000" b="1" dirty="0" smtClean="0"/>
          </a:p>
          <a:p>
            <a:pPr marL="0" indent="0" algn="ctr">
              <a:buNone/>
            </a:pPr>
            <a:endParaRPr lang="en-IN" sz="4000" b="1" dirty="0"/>
          </a:p>
          <a:p>
            <a:pPr marL="0" indent="0" algn="ctr">
              <a:buNone/>
            </a:pPr>
            <a:r>
              <a:rPr lang="en-IN" sz="4000" b="1" dirty="0" smtClean="0"/>
              <a:t>ADALINE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26598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ADAPTIVE LINEAR NEURON- ADALINE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FF0000"/>
                </a:solidFill>
              </a:rPr>
              <a:t>input-output relationship is linear</a:t>
            </a:r>
          </a:p>
          <a:p>
            <a:r>
              <a:rPr lang="en-IN" sz="2400" dirty="0" smtClean="0"/>
              <a:t>It </a:t>
            </a:r>
            <a:r>
              <a:rPr lang="en-IN" sz="2400" b="1" dirty="0" smtClean="0">
                <a:solidFill>
                  <a:srgbClr val="FF0000"/>
                </a:solidFill>
              </a:rPr>
              <a:t>uses bipolar activation </a:t>
            </a:r>
            <a:r>
              <a:rPr lang="en-IN" sz="2400" dirty="0" smtClean="0"/>
              <a:t>for its input signals and its target output</a:t>
            </a:r>
          </a:p>
          <a:p>
            <a:r>
              <a:rPr lang="en-IN" sz="2400" dirty="0" smtClean="0"/>
              <a:t>The weights between the input and the output are adjustable</a:t>
            </a:r>
          </a:p>
          <a:p>
            <a:r>
              <a:rPr lang="en-IN" sz="2400" dirty="0" smtClean="0"/>
              <a:t>The bias acts like an adjustable weight</a:t>
            </a:r>
          </a:p>
          <a:p>
            <a:r>
              <a:rPr lang="en-IN" sz="2400" dirty="0" smtClean="0"/>
              <a:t>It </a:t>
            </a:r>
            <a:r>
              <a:rPr lang="en-IN" sz="2400" b="1" dirty="0" smtClean="0">
                <a:solidFill>
                  <a:srgbClr val="FF0000"/>
                </a:solidFill>
              </a:rPr>
              <a:t>has only one output unit</a:t>
            </a:r>
          </a:p>
          <a:p>
            <a:r>
              <a:rPr lang="en-IN" sz="2400" dirty="0" smtClean="0"/>
              <a:t>An Adaline can be </a:t>
            </a:r>
            <a:r>
              <a:rPr lang="en-IN" sz="2400" b="1" dirty="0" smtClean="0">
                <a:solidFill>
                  <a:srgbClr val="FF0000"/>
                </a:solidFill>
              </a:rPr>
              <a:t>trained by using delta rule</a:t>
            </a:r>
          </a:p>
          <a:p>
            <a:r>
              <a:rPr lang="en-IN" sz="2400" dirty="0" smtClean="0"/>
              <a:t>The delta rule is </a:t>
            </a:r>
            <a:r>
              <a:rPr lang="en-IN" sz="2400" b="1" dirty="0" smtClean="0">
                <a:solidFill>
                  <a:srgbClr val="FF0000"/>
                </a:solidFill>
              </a:rPr>
              <a:t>also called as </a:t>
            </a:r>
            <a:r>
              <a:rPr lang="en-IN" sz="2400" b="1" dirty="0">
                <a:solidFill>
                  <a:srgbClr val="FF0000"/>
                </a:solidFill>
              </a:rPr>
              <a:t>L</a:t>
            </a:r>
            <a:r>
              <a:rPr lang="en-IN" sz="2400" b="1" dirty="0" smtClean="0">
                <a:solidFill>
                  <a:srgbClr val="FF0000"/>
                </a:solidFill>
              </a:rPr>
              <a:t>east </a:t>
            </a:r>
            <a:r>
              <a:rPr lang="en-IN" sz="2400" b="1" dirty="0">
                <a:solidFill>
                  <a:srgbClr val="FF0000"/>
                </a:solidFill>
              </a:rPr>
              <a:t>M</a:t>
            </a:r>
            <a:r>
              <a:rPr lang="en-IN" sz="2400" b="1" dirty="0" smtClean="0">
                <a:solidFill>
                  <a:srgbClr val="FF0000"/>
                </a:solidFill>
              </a:rPr>
              <a:t>ean Square (LMS) rule </a:t>
            </a:r>
            <a:r>
              <a:rPr lang="en-IN" sz="2400" dirty="0" smtClean="0"/>
              <a:t>or </a:t>
            </a:r>
            <a:r>
              <a:rPr lang="en-IN" sz="2400" dirty="0" err="1" smtClean="0"/>
              <a:t>Widrow</a:t>
            </a:r>
            <a:r>
              <a:rPr lang="en-IN" sz="2400" dirty="0" smtClean="0"/>
              <a:t>-Hoff rule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9394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DELTA RULE FOR SINGLE OUTPUT UNIT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 smtClean="0"/>
              <a:t>The W-F rule is similar to the perceptron rule</a:t>
            </a:r>
          </a:p>
          <a:p>
            <a:pPr algn="just"/>
            <a:r>
              <a:rPr lang="en-IN" sz="2400" dirty="0" smtClean="0"/>
              <a:t>It is </a:t>
            </a:r>
            <a:r>
              <a:rPr lang="en-IN" sz="2400" b="1" dirty="0" smtClean="0">
                <a:solidFill>
                  <a:srgbClr val="FF0000"/>
                </a:solidFill>
              </a:rPr>
              <a:t>derived from the gradient-descent method</a:t>
            </a:r>
          </a:p>
          <a:p>
            <a:pPr algn="just"/>
            <a:r>
              <a:rPr lang="en-IN" sz="2400" dirty="0" smtClean="0"/>
              <a:t>Perceptron learning rule stops after a finite number of learning steps</a:t>
            </a:r>
          </a:p>
          <a:p>
            <a:pPr algn="just"/>
            <a:r>
              <a:rPr lang="en-IN" sz="2400" dirty="0" smtClean="0"/>
              <a:t>But, the </a:t>
            </a:r>
            <a:r>
              <a:rPr lang="en-IN" sz="2400" b="1" dirty="0" smtClean="0">
                <a:solidFill>
                  <a:srgbClr val="FF0000"/>
                </a:solidFill>
              </a:rPr>
              <a:t>gradient-descent approach continues for ever, converging only asymptotically to the solution</a:t>
            </a:r>
          </a:p>
          <a:p>
            <a:pPr algn="just"/>
            <a:r>
              <a:rPr lang="en-IN" sz="2400" dirty="0" smtClean="0"/>
              <a:t>The delta rule updates the weights between the connections so as to </a:t>
            </a:r>
            <a:r>
              <a:rPr lang="en-IN" sz="2400" b="1" dirty="0" smtClean="0">
                <a:solidFill>
                  <a:srgbClr val="FF0000"/>
                </a:solidFill>
              </a:rPr>
              <a:t>minimize  the difference between the net input to the output unit and the target value</a:t>
            </a:r>
          </a:p>
          <a:p>
            <a:pPr algn="just"/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FF0000"/>
                </a:solidFill>
              </a:rPr>
              <a:t>major aim </a:t>
            </a:r>
            <a:r>
              <a:rPr lang="en-IN" sz="2400" dirty="0" smtClean="0"/>
              <a:t>is </a:t>
            </a:r>
            <a:r>
              <a:rPr lang="en-IN" sz="2400" dirty="0"/>
              <a:t>t</a:t>
            </a:r>
            <a:r>
              <a:rPr lang="en-IN" sz="2400" dirty="0" smtClean="0"/>
              <a:t>o </a:t>
            </a:r>
            <a:r>
              <a:rPr lang="en-IN" sz="2400" b="1" dirty="0" smtClean="0">
                <a:solidFill>
                  <a:srgbClr val="00B050"/>
                </a:solidFill>
              </a:rPr>
              <a:t>minimize the error over all training patterns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3651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DELTA RULE FOR SINGLE OUTPUT </a:t>
            </a:r>
            <a:r>
              <a:rPr lang="en-IN" sz="3200" b="1" dirty="0" smtClean="0"/>
              <a:t>UNIT CONTD..</a:t>
            </a:r>
            <a:endParaRPr lang="en-IN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sz="2400" dirty="0" smtClean="0"/>
                  <a:t>The delta rule for adjusting the weight of </a:t>
                </a:r>
                <a:r>
                  <a:rPr lang="en-IN" sz="2400" dirty="0" err="1" smtClean="0"/>
                  <a:t>ith</a:t>
                </a:r>
                <a:r>
                  <a:rPr lang="en-IN" sz="2400" dirty="0" smtClean="0"/>
                  <a:t> pattern (i = 1..n) is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/>
                      </a:rPr>
                      <m:t>𝛥</m:t>
                    </m:r>
                    <m:sSub>
                      <m:sSubPr>
                        <m:ctrlPr>
                          <a:rPr lang="en-I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IN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IN" sz="2400">
                        <a:latin typeface="Cambria Math"/>
                      </a:rPr>
                      <m:t>=</m:t>
                    </m:r>
                    <m:r>
                      <a:rPr lang="en-IN" sz="2400" i="1">
                        <a:latin typeface="Cambria Math"/>
                      </a:rPr>
                      <m:t>𝛼</m:t>
                    </m:r>
                    <m:r>
                      <a:rPr lang="en-IN" sz="2400">
                        <a:latin typeface="Cambria Math"/>
                      </a:rPr>
                      <m:t>(</m:t>
                    </m:r>
                    <m:r>
                      <a:rPr lang="en-IN" sz="2400" i="1">
                        <a:latin typeface="Cambria Math"/>
                      </a:rPr>
                      <m:t>𝑡</m:t>
                    </m:r>
                    <m:r>
                      <a:rPr lang="en-IN" sz="240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I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IN" sz="2400" i="1">
                            <a:latin typeface="Cambria Math"/>
                          </a:rPr>
                          <m:t>𝑖𝑛</m:t>
                        </m:r>
                      </m:sub>
                    </m:sSub>
                    <m:r>
                      <a:rPr lang="en-IN" sz="2400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en-I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IN" sz="2400" dirty="0" smtClean="0"/>
              </a:p>
              <a:p>
                <a14:m>
                  <m:oMath xmlns:m="http://schemas.openxmlformats.org/officeDocument/2006/math">
                    <m:r>
                      <a:rPr lang="en-IN" sz="2400" i="1">
                        <a:latin typeface="Cambria Math"/>
                      </a:rPr>
                      <m:t>𝛥</m:t>
                    </m:r>
                    <m:sSub>
                      <m:sSubPr>
                        <m:ctrlPr>
                          <a:rPr lang="en-I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IN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IN" sz="2400">
                        <a:latin typeface="Cambria Math"/>
                      </a:rPr>
                      <m:t>=</m:t>
                    </m:r>
                  </m:oMath>
                </a14:m>
                <a:r>
                  <a:rPr lang="en-IN" sz="2400" dirty="0" smtClean="0"/>
                  <a:t> weight change</a:t>
                </a:r>
              </a:p>
              <a:p>
                <a14:m>
                  <m:oMath xmlns:m="http://schemas.openxmlformats.org/officeDocument/2006/math">
                    <m:r>
                      <a:rPr lang="en-IN" sz="2400" i="1">
                        <a:latin typeface="Cambria Math"/>
                      </a:rPr>
                      <m:t>𝛼</m:t>
                    </m:r>
                    <m:r>
                      <a:rPr lang="en-IN" sz="2400">
                        <a:latin typeface="Cambria Math"/>
                      </a:rPr>
                      <m:t>=</m:t>
                    </m:r>
                  </m:oMath>
                </a14:m>
                <a:r>
                  <a:rPr lang="en-IN" sz="2400" dirty="0" smtClean="0"/>
                  <a:t> learning rate</a:t>
                </a:r>
              </a:p>
              <a:p>
                <a14:m>
                  <m:oMath xmlns:m="http://schemas.openxmlformats.org/officeDocument/2006/math">
                    <m:r>
                      <a:rPr lang="en-IN" sz="2400" i="1">
                        <a:latin typeface="Cambria Math"/>
                      </a:rPr>
                      <m:t>𝑥</m:t>
                    </m:r>
                    <m:r>
                      <a:rPr lang="en-IN" sz="2400">
                        <a:latin typeface="Cambria Math"/>
                      </a:rPr>
                      <m:t>=</m:t>
                    </m:r>
                  </m:oMath>
                </a14:m>
                <a:r>
                  <a:rPr lang="en-IN" sz="2400" dirty="0" smtClean="0"/>
                  <a:t> vector of activation of input unit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IN" sz="2400" i="1">
                            <a:latin typeface="Cambria Math"/>
                          </a:rPr>
                          <m:t>𝑖𝑛</m:t>
                        </m:r>
                      </m:sub>
                    </m:sSub>
                    <m:r>
                      <a:rPr lang="en-IN" sz="2400">
                        <a:latin typeface="Cambria Math"/>
                      </a:rPr>
                      <m:t>=</m:t>
                    </m:r>
                  </m:oMath>
                </a14:m>
                <a:r>
                  <a:rPr lang="en-IN" sz="2400" dirty="0" smtClean="0"/>
                  <a:t> net input to the output unit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grow m:val="on"/>
                        <m:ctrlPr>
                          <a:rPr lang="en-IN" sz="24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IN" sz="2400" i="1">
                            <a:latin typeface="Cambria Math"/>
                          </a:rPr>
                          <m:t>𝑖</m:t>
                        </m:r>
                        <m:r>
                          <a:rPr lang="en-IN" sz="240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IN" sz="2400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I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IN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IN" sz="2400" dirty="0" smtClean="0"/>
              </a:p>
              <a:p>
                <a:r>
                  <a:rPr lang="en-IN" sz="2400" dirty="0" smtClean="0"/>
                  <a:t>t = target output</a:t>
                </a:r>
              </a:p>
              <a:p>
                <a:r>
                  <a:rPr lang="en-IN" sz="2400" b="1" dirty="0" smtClean="0">
                    <a:solidFill>
                      <a:srgbClr val="FF0000"/>
                    </a:solidFill>
                  </a:rPr>
                  <a:t>NOTE:</a:t>
                </a:r>
                <a:r>
                  <a:rPr lang="en-IN" sz="2400" dirty="0" smtClean="0"/>
                  <a:t> If there are several output units for adjusting the weight from </a:t>
                </a:r>
                <a:r>
                  <a:rPr lang="en-IN" sz="2400" dirty="0" err="1" smtClean="0"/>
                  <a:t>ith</a:t>
                </a:r>
                <a:r>
                  <a:rPr lang="en-IN" sz="2400" dirty="0" smtClean="0"/>
                  <a:t> input to the jth output unit is </a:t>
                </a:r>
                <a14:m>
                  <m:oMath xmlns:m="http://schemas.openxmlformats.org/officeDocument/2006/math">
                    <m:r>
                      <a:rPr lang="en-IN" sz="2400" b="0" i="0" smtClean="0">
                        <a:latin typeface="Cambria Math"/>
                      </a:rPr>
                      <m:t>                   </m:t>
                    </m:r>
                    <m:r>
                      <a:rPr lang="en-IN" sz="2400" i="1">
                        <a:latin typeface="Cambria Math"/>
                      </a:rPr>
                      <m:t>𝛥</m:t>
                    </m:r>
                    <m:sSub>
                      <m:sSubPr>
                        <m:ctrlPr>
                          <a:rPr lang="en-I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IN" sz="24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IN" sz="2400">
                        <a:latin typeface="Cambria Math"/>
                      </a:rPr>
                      <m:t>=</m:t>
                    </m:r>
                    <m:r>
                      <a:rPr lang="en-IN" sz="2400" i="1">
                        <a:latin typeface="Cambria Math"/>
                      </a:rPr>
                      <m:t>𝛼</m:t>
                    </m:r>
                    <m:r>
                      <a:rPr lang="en-IN" sz="240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I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IN" sz="24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IN" sz="240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IN" sz="2400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IN" sz="2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/>
                                  </a:rPr>
                                  <m:t>𝑖𝑛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IN" sz="24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IN" sz="2400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en-I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56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ARCHITECTURE OF ADALINE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800" dirty="0" smtClean="0"/>
              <a:t>g</a:t>
            </a:r>
            <a:endParaRPr lang="en-IN" sz="800" dirty="0"/>
          </a:p>
        </p:txBody>
      </p:sp>
      <p:sp>
        <p:nvSpPr>
          <p:cNvPr id="4" name="Oval 3"/>
          <p:cNvSpPr/>
          <p:nvPr/>
        </p:nvSpPr>
        <p:spPr>
          <a:xfrm>
            <a:off x="1619672" y="1988840"/>
            <a:ext cx="576064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1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547664" y="2852936"/>
            <a:ext cx="720080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X</a:t>
            </a:r>
            <a:r>
              <a:rPr lang="en-IN" b="1" dirty="0" smtClean="0">
                <a:solidFill>
                  <a:schemeClr val="tx1"/>
                </a:solidFill>
              </a:rPr>
              <a:t>1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547664" y="3789040"/>
            <a:ext cx="720080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X</a:t>
            </a:r>
            <a:r>
              <a:rPr lang="en-IN" b="1" dirty="0" smtClean="0">
                <a:solidFill>
                  <a:schemeClr val="tx1"/>
                </a:solidFill>
              </a:rPr>
              <a:t>2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619672" y="4941168"/>
            <a:ext cx="648072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>
                <a:solidFill>
                  <a:schemeClr val="tx1"/>
                </a:solidFill>
              </a:rPr>
              <a:t>X</a:t>
            </a:r>
            <a:r>
              <a:rPr lang="en-IN" b="1" dirty="0" err="1" smtClean="0">
                <a:solidFill>
                  <a:schemeClr val="tx1"/>
                </a:solidFill>
              </a:rPr>
              <a:t>n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4" idx="2"/>
          </p:cNvCxnSpPr>
          <p:nvPr/>
        </p:nvCxnSpPr>
        <p:spPr>
          <a:xfrm>
            <a:off x="971600" y="2276872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99592" y="3140968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99592" y="4077072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71600" y="5229200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4"/>
            <a:endCxn id="10" idx="0"/>
          </p:cNvCxnSpPr>
          <p:nvPr/>
        </p:nvCxnSpPr>
        <p:spPr>
          <a:xfrm>
            <a:off x="1907704" y="4365104"/>
            <a:ext cx="36004" cy="5760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067944" y="3284984"/>
            <a:ext cx="720080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Y</a:t>
            </a:r>
            <a:r>
              <a:rPr lang="en-IN" b="1" dirty="0" smtClean="0">
                <a:solidFill>
                  <a:schemeClr val="tx1"/>
                </a:solidFill>
              </a:rPr>
              <a:t>in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4" idx="6"/>
            <a:endCxn id="18" idx="1"/>
          </p:cNvCxnSpPr>
          <p:nvPr/>
        </p:nvCxnSpPr>
        <p:spPr>
          <a:xfrm>
            <a:off x="2195736" y="2276872"/>
            <a:ext cx="1977661" cy="1092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6"/>
            <a:endCxn id="18" idx="2"/>
          </p:cNvCxnSpPr>
          <p:nvPr/>
        </p:nvCxnSpPr>
        <p:spPr>
          <a:xfrm>
            <a:off x="2267744" y="3140968"/>
            <a:ext cx="180020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6"/>
            <a:endCxn id="18" idx="2"/>
          </p:cNvCxnSpPr>
          <p:nvPr/>
        </p:nvCxnSpPr>
        <p:spPr>
          <a:xfrm flipV="1">
            <a:off x="2267744" y="3573016"/>
            <a:ext cx="180020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6"/>
            <a:endCxn id="18" idx="3"/>
          </p:cNvCxnSpPr>
          <p:nvPr/>
        </p:nvCxnSpPr>
        <p:spPr>
          <a:xfrm flipV="1">
            <a:off x="2267744" y="3776685"/>
            <a:ext cx="1905653" cy="1452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915816" y="2276872"/>
            <a:ext cx="3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b</a:t>
            </a:r>
            <a:endParaRPr lang="en-IN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915816" y="299695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w1</a:t>
            </a:r>
            <a:endParaRPr lang="en-IN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915816" y="34917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w2</a:t>
            </a:r>
            <a:endParaRPr lang="en-IN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915816" y="421179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 smtClean="0"/>
              <a:t>wn</a:t>
            </a:r>
            <a:endParaRPr lang="en-IN" b="1" dirty="0"/>
          </a:p>
        </p:txBody>
      </p:sp>
      <p:cxnSp>
        <p:nvCxnSpPr>
          <p:cNvPr id="32" name="Straight Connector 31"/>
          <p:cNvCxnSpPr>
            <a:stCxn id="18" idx="6"/>
            <a:endCxn id="33" idx="1"/>
          </p:cNvCxnSpPr>
          <p:nvPr/>
        </p:nvCxnSpPr>
        <p:spPr>
          <a:xfrm>
            <a:off x="4788024" y="3573016"/>
            <a:ext cx="2037928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825952" y="3356992"/>
            <a:ext cx="91440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f</a:t>
            </a:r>
            <a:r>
              <a:rPr lang="en-IN" b="1" dirty="0" smtClean="0">
                <a:solidFill>
                  <a:schemeClr val="tx1"/>
                </a:solidFill>
              </a:rPr>
              <a:t>(Yin)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33" idx="3"/>
          </p:cNvCxnSpPr>
          <p:nvPr/>
        </p:nvCxnSpPr>
        <p:spPr>
          <a:xfrm>
            <a:off x="7740352" y="3609020"/>
            <a:ext cx="7417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388424" y="34290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Y</a:t>
            </a:r>
            <a:endParaRPr lang="en-IN" b="1" dirty="0"/>
          </a:p>
        </p:txBody>
      </p:sp>
      <p:sp>
        <p:nvSpPr>
          <p:cNvPr id="38" name="Rectangle 37"/>
          <p:cNvSpPr/>
          <p:nvPr/>
        </p:nvSpPr>
        <p:spPr>
          <a:xfrm>
            <a:off x="2411760" y="5445224"/>
            <a:ext cx="5760640" cy="100811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/>
          <p:cNvSpPr/>
          <p:nvPr/>
        </p:nvSpPr>
        <p:spPr>
          <a:xfrm>
            <a:off x="2627784" y="5661248"/>
            <a:ext cx="136815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Adaptive Algorithm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516216" y="5661248"/>
            <a:ext cx="1512168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Output error generator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40" idx="1"/>
            <a:endCxn id="39" idx="3"/>
          </p:cNvCxnSpPr>
          <p:nvPr/>
        </p:nvCxnSpPr>
        <p:spPr>
          <a:xfrm flipH="1">
            <a:off x="3995936" y="5985284"/>
            <a:ext cx="25202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644008" y="550794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e</a:t>
            </a:r>
            <a:r>
              <a:rPr lang="en-IN" b="1" dirty="0" smtClean="0"/>
              <a:t> = t- Yin</a:t>
            </a:r>
            <a:endParaRPr lang="en-IN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8424428" y="5795972"/>
            <a:ext cx="3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t</a:t>
            </a:r>
            <a:endParaRPr lang="en-IN" b="1" dirty="0"/>
          </a:p>
        </p:txBody>
      </p:sp>
      <p:cxnSp>
        <p:nvCxnSpPr>
          <p:cNvPr id="47" name="Straight Arrow Connector 46"/>
          <p:cNvCxnSpPr>
            <a:stCxn id="45" idx="1"/>
            <a:endCxn id="40" idx="3"/>
          </p:cNvCxnSpPr>
          <p:nvPr/>
        </p:nvCxnSpPr>
        <p:spPr>
          <a:xfrm flipH="1">
            <a:off x="8028384" y="5980638"/>
            <a:ext cx="396044" cy="46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884368" y="6300028"/>
            <a:ext cx="1259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Learning supervisor</a:t>
            </a:r>
            <a:endParaRPr lang="en-IN" b="1" dirty="0"/>
          </a:p>
        </p:txBody>
      </p:sp>
      <p:cxnSp>
        <p:nvCxnSpPr>
          <p:cNvPr id="50" name="Straight Arrow Connector 49"/>
          <p:cNvCxnSpPr>
            <a:stCxn id="33" idx="2"/>
            <a:endCxn id="40" idx="0"/>
          </p:cNvCxnSpPr>
          <p:nvPr/>
        </p:nvCxnSpPr>
        <p:spPr>
          <a:xfrm flipH="1">
            <a:off x="7272300" y="3861048"/>
            <a:ext cx="10852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825952" y="4211796"/>
            <a:ext cx="48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Yin</a:t>
            </a:r>
            <a:endParaRPr lang="en-I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076056" y="3275692"/>
                <a:ext cx="1584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 smtClean="0"/>
                  <a:t>Yin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grow m:val="on"/>
                        <m:subHide m:val="on"/>
                        <m:supHide m:val="on"/>
                        <m:ctrlPr>
                          <a:rPr lang="en-IN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I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IN" b="1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3275692"/>
                <a:ext cx="1584176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3462" t="-119672" r="-3462" b="-1836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>
            <a:off x="755576" y="198884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x</a:t>
            </a:r>
            <a:r>
              <a:rPr lang="en-IN" b="1" dirty="0" smtClean="0"/>
              <a:t>0 = 1</a:t>
            </a:r>
            <a:endParaRPr lang="en-IN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907976" y="277163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x1</a:t>
            </a:r>
            <a:endParaRPr lang="en-IN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899592" y="377974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x2</a:t>
            </a:r>
            <a:endParaRPr lang="en-IN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899592" y="493187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x3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8272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TRAINING ALGORITHM</a:t>
            </a:r>
            <a:endParaRPr lang="en-I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sz="2400" b="1" dirty="0" smtClean="0">
                    <a:solidFill>
                      <a:srgbClr val="FF0000"/>
                    </a:solidFill>
                  </a:rPr>
                  <a:t>Step 0:</a:t>
                </a:r>
                <a:r>
                  <a:rPr lang="en-IN" sz="2400" dirty="0" smtClean="0"/>
                  <a:t> Weights and bias are set to some random values but not to zero</a:t>
                </a:r>
              </a:p>
              <a:p>
                <a:r>
                  <a:rPr lang="en-IN" sz="2400" b="1" dirty="0" smtClean="0">
                    <a:solidFill>
                      <a:srgbClr val="FF0000"/>
                    </a:solidFill>
                  </a:rPr>
                  <a:t>Step 1:</a:t>
                </a:r>
                <a:r>
                  <a:rPr lang="en-IN" sz="2400" dirty="0" smtClean="0"/>
                  <a:t> Perform Steps 2-6 when stopping condition is false</a:t>
                </a:r>
              </a:p>
              <a:p>
                <a:r>
                  <a:rPr lang="en-IN" sz="2400" b="1" dirty="0" smtClean="0">
                    <a:solidFill>
                      <a:srgbClr val="FF0000"/>
                    </a:solidFill>
                  </a:rPr>
                  <a:t>Step 2:</a:t>
                </a:r>
                <a:r>
                  <a:rPr lang="en-IN" sz="2400" dirty="0" smtClean="0"/>
                  <a:t> Perform Steps 3-5 for each bipolar training pair s: t</a:t>
                </a:r>
              </a:p>
              <a:p>
                <a:r>
                  <a:rPr lang="en-IN" sz="2400" b="1" dirty="0" smtClean="0">
                    <a:solidFill>
                      <a:srgbClr val="FF0000"/>
                    </a:solidFill>
                  </a:rPr>
                  <a:t>Step 3:</a:t>
                </a:r>
                <a:r>
                  <a:rPr lang="en-IN" sz="2400" dirty="0" smtClean="0"/>
                  <a:t> Set activations for input units i = 1 to n (xi = </a:t>
                </a:r>
                <a:r>
                  <a:rPr lang="en-IN" sz="2400" dirty="0" err="1" smtClean="0"/>
                  <a:t>si</a:t>
                </a:r>
                <a:r>
                  <a:rPr lang="en-IN" sz="2400" dirty="0" smtClean="0"/>
                  <a:t>)</a:t>
                </a:r>
              </a:p>
              <a:p>
                <a:r>
                  <a:rPr lang="en-IN" sz="2400" b="1" dirty="0" smtClean="0">
                    <a:solidFill>
                      <a:srgbClr val="FF0000"/>
                    </a:solidFill>
                  </a:rPr>
                  <a:t>Step 4:</a:t>
                </a:r>
                <a:r>
                  <a:rPr lang="en-IN" sz="2400" dirty="0" smtClean="0"/>
                  <a:t> Calculate the net input to the output unit</a:t>
                </a:r>
                <a:endParaRPr lang="en-IN" sz="120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IN" sz="2000" i="1">
                              <a:latin typeface="Cambria Math"/>
                            </a:rPr>
                            <m:t>𝑖𝑛</m:t>
                          </m:r>
                        </m:sub>
                      </m:sSub>
                      <m:r>
                        <a:rPr lang="en-IN" sz="2000">
                          <a:latin typeface="Cambria Math"/>
                        </a:rPr>
                        <m:t>=</m:t>
                      </m:r>
                      <m:r>
                        <a:rPr lang="en-IN" sz="2000" i="1">
                          <a:latin typeface="Cambria Math"/>
                        </a:rPr>
                        <m:t>𝑏</m:t>
                      </m:r>
                      <m:r>
                        <a:rPr lang="en-IN" sz="200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grow m:val="on"/>
                          <m:ctrlPr>
                            <a:rPr lang="en-IN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IN" sz="2000" i="1">
                              <a:latin typeface="Cambria Math"/>
                            </a:rPr>
                            <m:t>𝑖</m:t>
                          </m:r>
                          <m:r>
                            <a:rPr lang="en-IN" sz="200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IN" sz="20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IN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2000" dirty="0" smtClean="0"/>
              </a:p>
              <a:p>
                <a:pPr marL="457200" lvl="1" indent="0">
                  <a:buNone/>
                </a:pPr>
                <a:r>
                  <a:rPr lang="en-IN" sz="2400" b="1" dirty="0" smtClean="0">
                    <a:solidFill>
                      <a:srgbClr val="FF0000"/>
                    </a:solidFill>
                  </a:rPr>
                  <a:t>Step 5:</a:t>
                </a:r>
                <a:r>
                  <a:rPr lang="en-IN" sz="2400" dirty="0" smtClean="0"/>
                  <a:t>  Update the weights and bias for i = 1 to 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IN" sz="2400" i="1">
                              <a:latin typeface="Cambria Math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sz="2400">
                                <a:latin typeface="Cambria Math"/>
                              </a:rPr>
                              <m:t>(</m:t>
                            </m:r>
                            <m:r>
                              <a:rPr lang="en-IN" sz="2400" i="1">
                                <a:latin typeface="Cambria Math"/>
                              </a:rPr>
                              <m:t>𝑛𝑒𝑤</m:t>
                            </m:r>
                            <m:r>
                              <a:rPr lang="en-IN" sz="2400">
                                <a:latin typeface="Cambria Math"/>
                              </a:rPr>
                              <m:t>)=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sz="2400">
                                <a:latin typeface="Cambria Math"/>
                              </a:rPr>
                              <m:t>(</m:t>
                            </m:r>
                            <m:r>
                              <a:rPr lang="en-IN" sz="2400" i="1">
                                <a:latin typeface="Cambria Math"/>
                              </a:rPr>
                              <m:t>𝑜𝑙𝑑</m:t>
                            </m:r>
                            <m:r>
                              <a:rPr lang="en-IN" sz="2400">
                                <a:latin typeface="Cambria Math"/>
                              </a:rPr>
                              <m:t>)+</m:t>
                            </m:r>
                            <m:r>
                              <a:rPr lang="en-IN" sz="2400" i="1">
                                <a:latin typeface="Cambria Math"/>
                              </a:rPr>
                              <m:t>𝛼</m:t>
                            </m:r>
                            <m:r>
                              <a:rPr lang="en-IN" sz="2400">
                                <a:latin typeface="Cambria Math"/>
                              </a:rPr>
                              <m:t>(</m:t>
                            </m:r>
                            <m:r>
                              <a:rPr lang="en-IN" sz="2400" i="1">
                                <a:latin typeface="Cambria Math"/>
                              </a:rPr>
                              <m:t>𝑡</m:t>
                            </m:r>
                            <m:r>
                              <a:rPr lang="en-IN" sz="240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/>
                                  </a:rPr>
                                  <m:t>𝑖𝑛</m:t>
                                </m:r>
                              </m:sub>
                            </m:sSub>
                            <m:r>
                              <a:rPr lang="en-IN" sz="2400">
                                <a:latin typeface="Cambria Math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en-IN" sz="2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IN" sz="2400" i="1"/>
                                  <m:t>  </m:t>
                                </m:r>
                                <m:r>
                                  <a:rPr lang="en-IN" sz="2400" i="1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en-IN" sz="240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IN" sz="2400" i="1">
                                    <a:latin typeface="Cambria Math"/>
                                  </a:rPr>
                                  <m:t>𝑛𝑒𝑤</m:t>
                                </m:r>
                                <m:r>
                                  <a:rPr lang="en-IN" sz="2400">
                                    <a:latin typeface="Cambria Math"/>
                                  </a:rPr>
                                  <m:t>)=</m:t>
                                </m:r>
                                <m:r>
                                  <a:rPr lang="en-IN" sz="2400" i="1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en-IN" sz="240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IN" sz="2400" i="1">
                                    <a:latin typeface="Cambria Math"/>
                                  </a:rPr>
                                  <m:t>𝑜𝑙𝑑</m:t>
                                </m:r>
                                <m:r>
                                  <a:rPr lang="en-IN" sz="2400">
                                    <a:latin typeface="Cambria Math"/>
                                  </a:rPr>
                                  <m:t>)+</m:t>
                                </m:r>
                                <m:r>
                                  <a:rPr lang="en-IN" sz="2400" i="1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IN" sz="240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IN" sz="2400" i="1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IN" sz="240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latin typeface="Cambria Math"/>
                                      </a:rPr>
                                      <m:t>𝑖𝑛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IN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62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FLOW CHART FOR TRAINING PROCESS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Flow </a:t>
            </a:r>
            <a:endParaRPr lang="en-US" sz="2400" dirty="0"/>
          </a:p>
        </p:txBody>
      </p:sp>
      <p:sp>
        <p:nvSpPr>
          <p:cNvPr id="4" name="Diamond 3"/>
          <p:cNvSpPr/>
          <p:nvPr/>
        </p:nvSpPr>
        <p:spPr>
          <a:xfrm>
            <a:off x="2362200" y="1981200"/>
            <a:ext cx="1143000" cy="11430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 y!=t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3962400"/>
            <a:ext cx="28194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(new) =       (old) +</a:t>
            </a:r>
            <a:r>
              <a:rPr lang="en-US" dirty="0" err="1" smtClean="0">
                <a:solidFill>
                  <a:schemeClr val="tx1"/>
                </a:solidFill>
              </a:rPr>
              <a:t>alpha.t</a:t>
            </a:r>
            <a:r>
              <a:rPr lang="en-US" dirty="0" smtClean="0">
                <a:solidFill>
                  <a:schemeClr val="tx1"/>
                </a:solidFill>
              </a:rPr>
              <a:t>. 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b(new)= b(old)+</a:t>
            </a:r>
            <a:r>
              <a:rPr lang="en-US" dirty="0" err="1" smtClean="0">
                <a:solidFill>
                  <a:schemeClr val="tx1"/>
                </a:solidFill>
              </a:rPr>
              <a:t>alpha.t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29200" y="3886200"/>
            <a:ext cx="2362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(new) =     (old)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b(new)= b(old)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</p:cNvCxnSpPr>
          <p:nvPr/>
        </p:nvCxnSpPr>
        <p:spPr>
          <a:xfrm>
            <a:off x="3505200" y="2552700"/>
            <a:ext cx="26670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>
            <a:off x="2933700" y="31242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33800" y="2133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048000" y="32882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17" name="Straight Connector 16"/>
          <p:cNvCxnSpPr>
            <a:stCxn id="6" idx="2"/>
          </p:cNvCxnSpPr>
          <p:nvPr/>
        </p:nvCxnSpPr>
        <p:spPr>
          <a:xfrm flipH="1">
            <a:off x="6172200" y="4800600"/>
            <a:ext cx="381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</p:cNvCxnSpPr>
          <p:nvPr/>
        </p:nvCxnSpPr>
        <p:spPr>
          <a:xfrm flipH="1">
            <a:off x="2895600" y="4724400"/>
            <a:ext cx="381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895600" y="5257800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495800" y="220980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 =t means no error. </a:t>
            </a:r>
            <a:r>
              <a:rPr lang="en-US" b="1" dirty="0" smtClean="0">
                <a:solidFill>
                  <a:srgbClr val="FF0000"/>
                </a:solidFill>
              </a:rPr>
              <a:t>So, weight adjustment is not required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9600" y="3212068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Error exists. So, weight adjustment is required</a:t>
            </a:r>
            <a:endParaRPr lang="en-US" b="1" dirty="0">
              <a:solidFill>
                <a:srgbClr val="00B050"/>
              </a:solidFill>
            </a:endParaRPr>
          </a:p>
        </p:txBody>
      </p:sp>
      <p:graphicFrame>
        <p:nvGraphicFramePr>
          <p:cNvPr id="108546" name="Object 2"/>
          <p:cNvGraphicFramePr>
            <a:graphicFrameLocks noChangeAspect="1"/>
          </p:cNvGraphicFramePr>
          <p:nvPr/>
        </p:nvGraphicFramePr>
        <p:xfrm>
          <a:off x="1511300" y="4011386"/>
          <a:ext cx="317500" cy="408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2" name="Equation" r:id="rId3" imgW="177646" imgH="228402" progId="Equation.DSMT4">
                  <p:embed/>
                </p:oleObj>
              </mc:Choice>
              <mc:Fallback>
                <p:oleObj name="Equation" r:id="rId3" imgW="177646" imgH="2284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4011386"/>
                        <a:ext cx="317500" cy="4082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47" name="Object 3"/>
          <p:cNvGraphicFramePr>
            <a:graphicFrameLocks noChangeAspect="1"/>
          </p:cNvGraphicFramePr>
          <p:nvPr/>
        </p:nvGraphicFramePr>
        <p:xfrm>
          <a:off x="2425700" y="4011386"/>
          <a:ext cx="317500" cy="408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3" name="Equation" r:id="rId5" imgW="177646" imgH="228402" progId="Equation.DSMT4">
                  <p:embed/>
                </p:oleObj>
              </mc:Choice>
              <mc:Fallback>
                <p:oleObj name="Equation" r:id="rId5" imgW="177646" imgH="2284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4011386"/>
                        <a:ext cx="317500" cy="4082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48" name="Object 4"/>
          <p:cNvGraphicFramePr>
            <a:graphicFrameLocks noChangeAspect="1"/>
          </p:cNvGraphicFramePr>
          <p:nvPr/>
        </p:nvGraphicFramePr>
        <p:xfrm>
          <a:off x="4038600" y="4038600"/>
          <a:ext cx="254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4" name="Equation" r:id="rId6" imgW="152334" imgH="228501" progId="Equation.DSMT4">
                  <p:embed/>
                </p:oleObj>
              </mc:Choice>
              <mc:Fallback>
                <p:oleObj name="Equation" r:id="rId6" imgW="152334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038600"/>
                        <a:ext cx="254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49" name="Object 5"/>
          <p:cNvGraphicFramePr>
            <a:graphicFrameLocks noChangeAspect="1"/>
          </p:cNvGraphicFramePr>
          <p:nvPr/>
        </p:nvGraphicFramePr>
        <p:xfrm>
          <a:off x="5245100" y="3886200"/>
          <a:ext cx="31750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5" name="Equation" r:id="rId8" imgW="177646" imgH="228402" progId="Equation.DSMT4">
                  <p:embed/>
                </p:oleObj>
              </mc:Choice>
              <mc:Fallback>
                <p:oleObj name="Equation" r:id="rId8" imgW="177646" imgH="2284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5100" y="3886200"/>
                        <a:ext cx="317500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0" name="Object 6"/>
          <p:cNvGraphicFramePr>
            <a:graphicFrameLocks noChangeAspect="1"/>
          </p:cNvGraphicFramePr>
          <p:nvPr/>
        </p:nvGraphicFramePr>
        <p:xfrm>
          <a:off x="6235700" y="3886200"/>
          <a:ext cx="31750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6" name="Equation" r:id="rId9" imgW="177646" imgH="228402" progId="Equation.DSMT4">
                  <p:embed/>
                </p:oleObj>
              </mc:Choice>
              <mc:Fallback>
                <p:oleObj name="Equation" r:id="rId9" imgW="177646" imgH="2284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5700" y="3886200"/>
                        <a:ext cx="317500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Arrow Connector 8"/>
          <p:cNvCxnSpPr>
            <a:endCxn id="4" idx="0"/>
          </p:cNvCxnSpPr>
          <p:nvPr/>
        </p:nvCxnSpPr>
        <p:spPr>
          <a:xfrm>
            <a:off x="2933700" y="17526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6" idx="0"/>
          </p:cNvCxnSpPr>
          <p:nvPr/>
        </p:nvCxnSpPr>
        <p:spPr>
          <a:xfrm>
            <a:off x="6210300" y="2590800"/>
            <a:ext cx="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29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TRAINING </a:t>
            </a:r>
            <a:r>
              <a:rPr lang="en-IN" sz="3200" b="1" dirty="0" smtClean="0"/>
              <a:t>ALGORITHM CONTD…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400" b="1" dirty="0" smtClean="0">
                <a:solidFill>
                  <a:srgbClr val="FF0000"/>
                </a:solidFill>
              </a:rPr>
              <a:t>Step 6:</a:t>
            </a:r>
            <a:r>
              <a:rPr lang="en-IN" sz="2400" dirty="0" smtClean="0"/>
              <a:t> If the highest weight change that occurred during training is smaller than a specified tolerance then stop the training process, else continue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FF0000"/>
                </a:solidFill>
              </a:rPr>
              <a:t>learning rate </a:t>
            </a:r>
            <a:r>
              <a:rPr lang="en-IN" sz="2400" dirty="0" smtClean="0"/>
              <a:t>can be between 0.1 and 1.0</a:t>
            </a: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4528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TESTING ALGORITHM</a:t>
            </a:r>
            <a:endParaRPr lang="en-I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IN" sz="2400" dirty="0" smtClean="0"/>
                  <a:t>Adaline can be used to classify input patterns. A step function is used to test the performance  of the network</a:t>
                </a:r>
              </a:p>
              <a:p>
                <a:r>
                  <a:rPr lang="en-IN" sz="2400" b="1" dirty="0" smtClean="0">
                    <a:solidFill>
                      <a:srgbClr val="FF0000"/>
                    </a:solidFill>
                  </a:rPr>
                  <a:t>Step 0:</a:t>
                </a:r>
                <a:r>
                  <a:rPr lang="en-IN" sz="2400" dirty="0" smtClean="0"/>
                  <a:t> Initialize the weights (Obtained from the training algorithm)</a:t>
                </a:r>
              </a:p>
              <a:p>
                <a:r>
                  <a:rPr lang="en-IN" sz="2400" b="1" dirty="0" smtClean="0">
                    <a:solidFill>
                      <a:srgbClr val="FF0000"/>
                    </a:solidFill>
                  </a:rPr>
                  <a:t>Step 1:</a:t>
                </a:r>
                <a:r>
                  <a:rPr lang="en-IN" sz="2400" dirty="0" smtClean="0"/>
                  <a:t> Perform Steps 2-4 for each bipolar input vector x</a:t>
                </a:r>
              </a:p>
              <a:p>
                <a:r>
                  <a:rPr lang="en-IN" sz="2400" b="1" dirty="0" smtClean="0">
                    <a:solidFill>
                      <a:srgbClr val="FF0000"/>
                    </a:solidFill>
                  </a:rPr>
                  <a:t>Step 2:</a:t>
                </a:r>
                <a:r>
                  <a:rPr lang="en-IN" sz="2400" dirty="0" smtClean="0"/>
                  <a:t> Set the activations of the input units to x</a:t>
                </a:r>
              </a:p>
              <a:p>
                <a:r>
                  <a:rPr lang="en-IN" sz="2400" b="1" dirty="0" smtClean="0">
                    <a:solidFill>
                      <a:srgbClr val="FF0000"/>
                    </a:solidFill>
                  </a:rPr>
                  <a:t>Step 3:</a:t>
                </a:r>
                <a:r>
                  <a:rPr lang="en-IN" sz="2400" dirty="0" smtClean="0"/>
                  <a:t> Calculate the net input to the output unit</a:t>
                </a:r>
              </a:p>
              <a:p>
                <a:r>
                  <a:rPr lang="en-IN" sz="2400" dirty="0" smtClean="0"/>
                  <a:t>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IN" sz="2400" i="1">
                            <a:latin typeface="Cambria Math"/>
                          </a:rPr>
                          <m:t>𝑖𝑛</m:t>
                        </m:r>
                      </m:sub>
                    </m:sSub>
                    <m:r>
                      <a:rPr lang="en-IN" sz="2400">
                        <a:latin typeface="Cambria Math"/>
                      </a:rPr>
                      <m:t>=</m:t>
                    </m:r>
                    <m:r>
                      <a:rPr lang="en-IN" sz="2400" i="1">
                        <a:latin typeface="Cambria Math"/>
                      </a:rPr>
                      <m:t>𝑏</m:t>
                    </m:r>
                    <m:r>
                      <a:rPr lang="en-IN" sz="2400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grow m:val="on"/>
                        <m:subHide m:val="on"/>
                        <m:supHide m:val="on"/>
                        <m:ctrlPr>
                          <a:rPr lang="en-IN" sz="24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I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I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IN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IN" sz="2400" dirty="0" smtClean="0"/>
              </a:p>
              <a:p>
                <a:r>
                  <a:rPr lang="en-IN" sz="2400" b="1" dirty="0" smtClean="0">
                    <a:solidFill>
                      <a:srgbClr val="FF0000"/>
                    </a:solidFill>
                  </a:rPr>
                  <a:t>Step 4:</a:t>
                </a:r>
                <a:r>
                  <a:rPr lang="en-IN" sz="2400" dirty="0" smtClean="0"/>
                  <a:t> Activation function is applied over the net input </a:t>
                </a:r>
                <a:endParaRPr lang="en-IN" sz="2400" i="1" dirty="0" smtClean="0"/>
              </a:p>
              <a:p>
                <a14:m>
                  <m:oMath xmlns:m="http://schemas.openxmlformats.org/officeDocument/2006/math">
                    <m:r>
                      <a:rPr lang="en-IN" sz="2400" i="1">
                        <a:latin typeface="Cambria Math"/>
                      </a:rPr>
                      <m:t>𝑦</m:t>
                    </m:r>
                    <m:r>
                      <a:rPr lang="en-IN" sz="240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N" sz="24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IN" sz="2400">
                                  <a:latin typeface="Cambria Math"/>
                                </a:rPr>
                                <m:t>1,</m:t>
                              </m:r>
                              <m:r>
                                <m:rPr>
                                  <m:nor/>
                                </m:rPr>
                                <a:rPr lang="en-IN" sz="2400" i="1"/>
                                <m:t>  </m:t>
                              </m:r>
                              <m:r>
                                <a:rPr lang="en-IN" sz="2400" i="1">
                                  <a:latin typeface="Cambria Math"/>
                                </a:rPr>
                                <m:t>𝑖𝑓</m:t>
                              </m:r>
                              <m:r>
                                <m:rPr>
                                  <m:nor/>
                                </m:rPr>
                                <a:rPr lang="en-IN" sz="2400" i="1"/>
                                <m:t> </m:t>
                              </m:r>
                              <m:sSub>
                                <m:sSubPr>
                                  <m:ctrlPr>
                                    <a:rPr lang="en-IN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/>
                                    </a:rPr>
                                    <m:t>𝑖𝑛</m:t>
                                  </m:r>
                                </m:sub>
                              </m:sSub>
                              <m:r>
                                <a:rPr lang="en-IN" sz="2400">
                                  <a:latin typeface="Cambria Math"/>
                                </a:rPr>
                                <m:t>≥0;</m:t>
                              </m:r>
                            </m:e>
                          </m:mr>
                          <m:mr>
                            <m:e>
                              <m:r>
                                <a:rPr lang="en-IN" sz="2400">
                                  <a:latin typeface="Cambria Math"/>
                                </a:rPr>
                                <m:t>−1,</m:t>
                              </m:r>
                              <m:r>
                                <m:rPr>
                                  <m:nor/>
                                </m:rPr>
                                <a:rPr lang="en-IN" sz="2400" i="1"/>
                                <m:t>  </m:t>
                              </m:r>
                              <m:r>
                                <a:rPr lang="en-IN" sz="2400" i="1">
                                  <a:latin typeface="Cambria Math"/>
                                </a:rPr>
                                <m:t>𝑖𝑓</m:t>
                              </m:r>
                              <m:r>
                                <m:rPr>
                                  <m:nor/>
                                </m:rPr>
                                <a:rPr lang="en-IN" sz="2400" i="1"/>
                                <m:t> </m:t>
                              </m:r>
                              <m:sSub>
                                <m:sSubPr>
                                  <m:ctrlPr>
                                    <a:rPr lang="en-IN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/>
                                    </a:rPr>
                                    <m:t>𝑖𝑛</m:t>
                                  </m:r>
                                </m:sub>
                              </m:sSub>
                              <m:r>
                                <a:rPr lang="en-IN" sz="2400">
                                  <a:latin typeface="Cambria Math"/>
                                </a:rPr>
                                <m:t>&lt;0.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078" r="-667" b="-61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861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FLOW CHART FOR TRAINING PROCESS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flow</a:t>
            </a:r>
            <a:endParaRPr lang="en-US" sz="2400" dirty="0"/>
          </a:p>
        </p:txBody>
      </p:sp>
      <p:sp>
        <p:nvSpPr>
          <p:cNvPr id="4" name="Diamond 3"/>
          <p:cNvSpPr/>
          <p:nvPr/>
        </p:nvSpPr>
        <p:spPr>
          <a:xfrm>
            <a:off x="3124200" y="1905000"/>
            <a:ext cx="1981200" cy="14478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 weight changes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2133600" y="2628900"/>
            <a:ext cx="990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133600" y="18288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</p:cNvCxnSpPr>
          <p:nvPr/>
        </p:nvCxnSpPr>
        <p:spPr>
          <a:xfrm>
            <a:off x="4114800" y="3352800"/>
            <a:ext cx="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200400" y="4419600"/>
            <a:ext cx="19050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Stop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114800" y="3886200"/>
            <a:ext cx="2133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248400" y="1447800"/>
            <a:ext cx="0" cy="243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86000" y="2286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657600" y="3352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4" idx="0"/>
          </p:cNvCxnSpPr>
          <p:nvPr/>
        </p:nvCxnSpPr>
        <p:spPr>
          <a:xfrm>
            <a:off x="4114800" y="15240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19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PERCEPTRON TRAINING ALGORITHM FOR SINGLE OUTPUT CLASSES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STEP 0: </a:t>
            </a:r>
            <a:r>
              <a:rPr lang="en-US" sz="2400" dirty="0" smtClean="0"/>
              <a:t>(i)Initialize the weights and the bias (</a:t>
            </a:r>
            <a:r>
              <a:rPr lang="en-US" sz="2400" b="1" dirty="0" smtClean="0">
                <a:solidFill>
                  <a:srgbClr val="00B050"/>
                </a:solidFill>
              </a:rPr>
              <a:t>for easy calculation they can be set to 0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(ii)Initialize the learning rate      (</a:t>
            </a:r>
            <a:r>
              <a:rPr lang="en-US" sz="2400" b="1" dirty="0" smtClean="0"/>
              <a:t>For simplicity it is set to 1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STEP 1:</a:t>
            </a:r>
            <a:r>
              <a:rPr lang="en-US" sz="2400" b="1" dirty="0" smtClean="0"/>
              <a:t> </a:t>
            </a:r>
            <a:r>
              <a:rPr lang="en-US" sz="2400" dirty="0" smtClean="0"/>
              <a:t>Perform steps 2 – 6 until the final stopping condition is false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STEP 2:</a:t>
            </a:r>
            <a:r>
              <a:rPr lang="en-US" sz="2400" dirty="0" smtClean="0"/>
              <a:t> Perform steps 3 – 5 for each training pair indicated by s:t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STEP 3:</a:t>
            </a:r>
            <a:r>
              <a:rPr lang="en-US" sz="2400" dirty="0" smtClean="0"/>
              <a:t> The input layer containing input units is applied with identity activation function </a:t>
            </a:r>
          </a:p>
          <a:p>
            <a:pPr>
              <a:buNone/>
            </a:pPr>
            <a:endParaRPr lang="en-US" sz="2400" dirty="0"/>
          </a:p>
        </p:txBody>
      </p:sp>
      <p:graphicFrame>
        <p:nvGraphicFramePr>
          <p:cNvPr id="109570" name="Object 2"/>
          <p:cNvGraphicFramePr>
            <a:graphicFrameLocks noChangeAspect="1"/>
          </p:cNvGraphicFramePr>
          <p:nvPr/>
        </p:nvGraphicFramePr>
        <p:xfrm>
          <a:off x="4467497" y="2514600"/>
          <a:ext cx="409303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6" name="Equation" r:id="rId3" imgW="152334" imgH="139639" progId="Equation.DSMT4">
                  <p:embed/>
                </p:oleObj>
              </mc:Choice>
              <mc:Fallback>
                <p:oleObj name="Equation" r:id="rId3" imgW="152334" imgH="13963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7497" y="2514600"/>
                        <a:ext cx="409303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1" name="Object 3"/>
          <p:cNvGraphicFramePr>
            <a:graphicFrameLocks noChangeAspect="1"/>
          </p:cNvGraphicFramePr>
          <p:nvPr/>
        </p:nvGraphicFramePr>
        <p:xfrm>
          <a:off x="4368800" y="4800600"/>
          <a:ext cx="8890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7" name="Equation" r:id="rId5" imgW="406224" imgH="228501" progId="Equation.DSMT4">
                  <p:embed/>
                </p:oleObj>
              </mc:Choice>
              <mc:Fallback>
                <p:oleObj name="Equation" r:id="rId5" imgW="406224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800" y="4800600"/>
                        <a:ext cx="8890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338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PERCEPTRON TRAINING ALGORITHM FOR SINGLE OUTPUT CLASSES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STEP 4:</a:t>
            </a:r>
            <a:r>
              <a:rPr lang="en-US" sz="2400" b="1" dirty="0" smtClean="0"/>
              <a:t> </a:t>
            </a:r>
            <a:r>
              <a:rPr lang="en-US" sz="2400" dirty="0" smtClean="0"/>
              <a:t>Calculate the output of the network.</a:t>
            </a:r>
          </a:p>
          <a:p>
            <a:r>
              <a:rPr lang="en-US" sz="2400" dirty="0" smtClean="0"/>
              <a:t>               First obtain the net input using</a:t>
            </a:r>
          </a:p>
          <a:p>
            <a:r>
              <a:rPr lang="en-US" sz="2400" dirty="0" smtClean="0"/>
              <a:t>               Then apply activations over the net input to obtain </a:t>
            </a:r>
          </a:p>
          <a:p>
            <a:r>
              <a:rPr lang="en-US" sz="2400" dirty="0" smtClean="0"/>
              <a:t>               the outputs:</a:t>
            </a:r>
            <a:endParaRPr lang="en-US" sz="2400" dirty="0"/>
          </a:p>
        </p:txBody>
      </p:sp>
      <p:graphicFrame>
        <p:nvGraphicFramePr>
          <p:cNvPr id="110594" name="Object 2"/>
          <p:cNvGraphicFramePr>
            <a:graphicFrameLocks noChangeAspect="1"/>
          </p:cNvGraphicFramePr>
          <p:nvPr/>
        </p:nvGraphicFramePr>
        <p:xfrm>
          <a:off x="5816600" y="1905000"/>
          <a:ext cx="1803400" cy="747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70" name="Equation" r:id="rId3" imgW="1040948" imgH="431613" progId="Equation.DSMT4">
                  <p:embed/>
                </p:oleObj>
              </mc:Choice>
              <mc:Fallback>
                <p:oleObj name="Equation" r:id="rId3" imgW="1040948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6600" y="1905000"/>
                        <a:ext cx="1803400" cy="7477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5" name="Object 3"/>
          <p:cNvGraphicFramePr>
            <a:graphicFrameLocks noChangeAspect="1"/>
          </p:cNvGraphicFramePr>
          <p:nvPr/>
        </p:nvGraphicFramePr>
        <p:xfrm>
          <a:off x="1981200" y="3378200"/>
          <a:ext cx="3272971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71" name="Equation" r:id="rId5" imgW="2082800" imgH="711200" progId="Equation.DSMT4">
                  <p:embed/>
                </p:oleObj>
              </mc:Choice>
              <mc:Fallback>
                <p:oleObj name="Equation" r:id="rId5" imgW="2082800" imgH="7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378200"/>
                        <a:ext cx="3272971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722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PERCEPTRON TRAINING ALGORITHM FOR SINGLE OUTPUT CLASSES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STEP 5: </a:t>
            </a:r>
            <a:r>
              <a:rPr lang="en-US" sz="2400" dirty="0" smtClean="0"/>
              <a:t>Weights and bias adjustment:</a:t>
            </a:r>
          </a:p>
          <a:p>
            <a:r>
              <a:rPr lang="en-US" sz="2400" dirty="0" smtClean="0"/>
              <a:t>               Compare the values of the actual output ‘y’ and the </a:t>
            </a:r>
          </a:p>
          <a:p>
            <a:r>
              <a:rPr lang="en-US" sz="2400" dirty="0" smtClean="0"/>
              <a:t>               desired output ‘t’.</a:t>
            </a:r>
          </a:p>
          <a:p>
            <a:r>
              <a:rPr lang="en-US" sz="2400" dirty="0" smtClean="0"/>
              <a:t>                If             then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                Else</a:t>
            </a:r>
          </a:p>
          <a:p>
            <a:r>
              <a:rPr lang="en-US" sz="2400" dirty="0" smtClean="0"/>
              <a:t>                 </a:t>
            </a:r>
          </a:p>
          <a:p>
            <a:r>
              <a:rPr lang="en-US" sz="2400" dirty="0" smtClean="0"/>
              <a:t>                                        </a:t>
            </a:r>
            <a:endParaRPr lang="en-US" sz="2400" dirty="0"/>
          </a:p>
        </p:txBody>
      </p:sp>
      <p:graphicFrame>
        <p:nvGraphicFramePr>
          <p:cNvPr id="111618" name="Object 2"/>
          <p:cNvGraphicFramePr>
            <a:graphicFrameLocks noChangeAspect="1"/>
          </p:cNvGraphicFramePr>
          <p:nvPr/>
        </p:nvGraphicFramePr>
        <p:xfrm>
          <a:off x="2209800" y="2971800"/>
          <a:ext cx="759279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4" name="Equation" r:id="rId3" imgW="342603" imgH="177646" progId="Equation.DSMT4">
                  <p:embed/>
                </p:oleObj>
              </mc:Choice>
              <mc:Fallback>
                <p:oleObj name="Equation" r:id="rId3" imgW="342603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971800"/>
                        <a:ext cx="759279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19" name="Object 3"/>
          <p:cNvGraphicFramePr>
            <a:graphicFrameLocks noChangeAspect="1"/>
          </p:cNvGraphicFramePr>
          <p:nvPr/>
        </p:nvGraphicFramePr>
        <p:xfrm>
          <a:off x="2971800" y="3352800"/>
          <a:ext cx="3276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5" name="Equation" r:id="rId5" imgW="1638300" imgH="457200" progId="Equation.DSMT4">
                  <p:embed/>
                </p:oleObj>
              </mc:Choice>
              <mc:Fallback>
                <p:oleObj name="Equation" r:id="rId5" imgW="16383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352800"/>
                        <a:ext cx="3276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0" name="Object 4"/>
          <p:cNvGraphicFramePr>
            <a:graphicFrameLocks noChangeAspect="1"/>
          </p:cNvGraphicFramePr>
          <p:nvPr/>
        </p:nvGraphicFramePr>
        <p:xfrm>
          <a:off x="3048000" y="4475018"/>
          <a:ext cx="2286000" cy="935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6" name="Equation" r:id="rId7" imgW="1117600" imgH="457200" progId="Equation.DSMT4">
                  <p:embed/>
                </p:oleObj>
              </mc:Choice>
              <mc:Fallback>
                <p:oleObj name="Equation" r:id="rId7" imgW="11176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75018"/>
                        <a:ext cx="2286000" cy="9351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278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PERCEPTRON TRAINING ALGORITHM FOR SINGLE OUTPUT CLASSES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 smtClean="0">
                <a:solidFill>
                  <a:srgbClr val="FF0000"/>
                </a:solidFill>
              </a:rPr>
              <a:t>STEP 6: </a:t>
            </a:r>
            <a:r>
              <a:rPr lang="en-US" sz="2400" b="1" dirty="0" smtClean="0">
                <a:solidFill>
                  <a:srgbClr val="00B050"/>
                </a:solidFill>
              </a:rPr>
              <a:t>Train the network until there is no change</a:t>
            </a:r>
            <a:r>
              <a:rPr lang="en-US" sz="2400" dirty="0" smtClean="0"/>
              <a:t>. </a:t>
            </a:r>
          </a:p>
          <a:p>
            <a:pPr marL="0" indent="0" algn="just">
              <a:buNone/>
            </a:pPr>
            <a:r>
              <a:rPr lang="en-US" sz="2400" dirty="0" smtClean="0"/>
              <a:t>                    This is the stopping condition for the network.</a:t>
            </a:r>
          </a:p>
          <a:p>
            <a:pPr algn="just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</a:t>
            </a:r>
            <a:r>
              <a:rPr lang="en-US" sz="2400" b="1" dirty="0" smtClean="0">
                <a:solidFill>
                  <a:srgbClr val="0070C0"/>
                </a:solidFill>
              </a:rPr>
              <a:t>If this condition is not satisfied then start from step 2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266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PERCEPTRON TRAINING ALGORITHM FOR MULTIPLE OUTPUT CLASSES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Here </a:t>
            </a:r>
            <a:r>
              <a:rPr lang="en-US" sz="2400" b="1" dirty="0" smtClean="0">
                <a:solidFill>
                  <a:srgbClr val="FF0000"/>
                </a:solidFill>
              </a:rPr>
              <a:t>instead of a single output ‘y’ there are multiple </a:t>
            </a:r>
            <a:r>
              <a:rPr lang="en-US" sz="2400" b="1" dirty="0" smtClean="0">
                <a:solidFill>
                  <a:srgbClr val="00B050"/>
                </a:solidFill>
              </a:rPr>
              <a:t>(‘m’ number of</a:t>
            </a:r>
            <a:r>
              <a:rPr lang="en-US" sz="2400" b="1" dirty="0" smtClean="0">
                <a:solidFill>
                  <a:srgbClr val="FF0000"/>
                </a:solidFill>
              </a:rPr>
              <a:t>) output units </a:t>
            </a:r>
          </a:p>
          <a:p>
            <a:pPr algn="just"/>
            <a:r>
              <a:rPr lang="en-US" sz="2400" b="1" dirty="0" smtClean="0">
                <a:solidFill>
                  <a:srgbClr val="FF0000"/>
                </a:solidFill>
              </a:rPr>
              <a:t>STEPS 0 to 3 </a:t>
            </a:r>
            <a:r>
              <a:rPr lang="en-US" sz="2400" dirty="0" smtClean="0"/>
              <a:t>remain same</a:t>
            </a:r>
          </a:p>
          <a:p>
            <a:pPr algn="just"/>
            <a:r>
              <a:rPr lang="en-US" sz="2400" b="1" dirty="0" smtClean="0">
                <a:solidFill>
                  <a:srgbClr val="FF0000"/>
                </a:solidFill>
              </a:rPr>
              <a:t>STEP 4:</a:t>
            </a:r>
            <a:r>
              <a:rPr lang="en-US" sz="2400" b="1" dirty="0" smtClean="0"/>
              <a:t> </a:t>
            </a:r>
            <a:r>
              <a:rPr lang="en-US" sz="2400" dirty="0" smtClean="0"/>
              <a:t>For each of the output units       , j = 1,… m, calculate</a:t>
            </a:r>
          </a:p>
          <a:p>
            <a:pPr algn="just">
              <a:buNone/>
            </a:pPr>
            <a:r>
              <a:rPr lang="en-US" sz="2400" dirty="0" smtClean="0"/>
              <a:t>                   the net input by using:</a:t>
            </a:r>
          </a:p>
          <a:p>
            <a:pPr algn="just">
              <a:buNone/>
            </a:pPr>
            <a:r>
              <a:rPr lang="en-US" sz="2400" dirty="0" smtClean="0"/>
              <a:t>                  </a:t>
            </a:r>
          </a:p>
          <a:p>
            <a:pPr algn="just">
              <a:buNone/>
            </a:pPr>
            <a:r>
              <a:rPr lang="en-US" sz="2400" dirty="0" smtClean="0"/>
              <a:t>                   Then activations are applied to calculate the outputs:</a:t>
            </a:r>
          </a:p>
          <a:p>
            <a:pPr algn="just">
              <a:buNone/>
            </a:pPr>
            <a:r>
              <a:rPr lang="en-US" sz="2400" dirty="0" smtClean="0"/>
              <a:t>          </a:t>
            </a:r>
          </a:p>
          <a:p>
            <a:pPr algn="just">
              <a:buNone/>
            </a:pPr>
            <a:endParaRPr lang="en-US" sz="2400" dirty="0"/>
          </a:p>
        </p:txBody>
      </p:sp>
      <p:graphicFrame>
        <p:nvGraphicFramePr>
          <p:cNvPr id="112642" name="Object 2"/>
          <p:cNvGraphicFramePr>
            <a:graphicFrameLocks noChangeAspect="1"/>
          </p:cNvGraphicFramePr>
          <p:nvPr/>
        </p:nvGraphicFramePr>
        <p:xfrm>
          <a:off x="5397500" y="2774950"/>
          <a:ext cx="3175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78" name="Equation" r:id="rId3" imgW="177646" imgH="241091" progId="Equation.DSMT4">
                  <p:embed/>
                </p:oleObj>
              </mc:Choice>
              <mc:Fallback>
                <p:oleObj name="Equation" r:id="rId3" imgW="177646" imgH="2410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2774950"/>
                        <a:ext cx="31750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3" name="Object 3"/>
          <p:cNvGraphicFramePr>
            <a:graphicFrameLocks noChangeAspect="1"/>
          </p:cNvGraphicFramePr>
          <p:nvPr/>
        </p:nvGraphicFramePr>
        <p:xfrm>
          <a:off x="4660900" y="3429000"/>
          <a:ext cx="2414494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79" name="Equation" r:id="rId5" imgW="1282700" imgH="431800" progId="Equation.DSMT4">
                  <p:embed/>
                </p:oleObj>
              </mc:Choice>
              <mc:Fallback>
                <p:oleObj name="Equation" r:id="rId5" imgW="12827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900" y="3429000"/>
                        <a:ext cx="2414494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4" name="Object 4"/>
          <p:cNvGraphicFramePr>
            <a:graphicFrameLocks noChangeAspect="1"/>
          </p:cNvGraphicFramePr>
          <p:nvPr/>
        </p:nvGraphicFramePr>
        <p:xfrm>
          <a:off x="2667000" y="4648200"/>
          <a:ext cx="4553563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80" name="Equation" r:id="rId7" imgW="2476500" imgH="787400" progId="Equation.DSMT4">
                  <p:embed/>
                </p:oleObj>
              </mc:Choice>
              <mc:Fallback>
                <p:oleObj name="Equation" r:id="rId7" imgW="2476500" imgH="787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648200"/>
                        <a:ext cx="4553563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978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PERCEPTRON TRAINING ALGORITHM FOR MULTIPLE OUTPUT CLASSES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STEP 5:</a:t>
            </a:r>
            <a:r>
              <a:rPr lang="en-US" sz="2400" dirty="0" smtClean="0"/>
              <a:t> Make weight and bias adjustments for j = 1,…m and i =</a:t>
            </a:r>
          </a:p>
          <a:p>
            <a:pPr>
              <a:buNone/>
            </a:pPr>
            <a:r>
              <a:rPr lang="en-US" sz="2400" dirty="0" smtClean="0"/>
              <a:t>                   1,…n as:</a:t>
            </a:r>
          </a:p>
          <a:p>
            <a:pPr>
              <a:buNone/>
            </a:pPr>
            <a:r>
              <a:rPr lang="en-US" dirty="0" smtClean="0"/>
              <a:t>             </a:t>
            </a:r>
            <a:r>
              <a:rPr lang="en-US" sz="2400" dirty="0" smtClean="0"/>
              <a:t> If                then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              Else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</a:t>
            </a:r>
            <a:endParaRPr lang="en-US" sz="2400" dirty="0"/>
          </a:p>
        </p:txBody>
      </p:sp>
      <p:graphicFrame>
        <p:nvGraphicFramePr>
          <p:cNvPr id="113666" name="Object 2"/>
          <p:cNvGraphicFramePr>
            <a:graphicFrameLocks noChangeAspect="1"/>
          </p:cNvGraphicFramePr>
          <p:nvPr/>
        </p:nvGraphicFramePr>
        <p:xfrm>
          <a:off x="2209800" y="2622550"/>
          <a:ext cx="76133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2" name="Equation" r:id="rId3" imgW="431613" imgH="241195" progId="Equation.DSMT4">
                  <p:embed/>
                </p:oleObj>
              </mc:Choice>
              <mc:Fallback>
                <p:oleObj name="Equation" r:id="rId3" imgW="431613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622550"/>
                        <a:ext cx="761332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7" name="Object 3"/>
          <p:cNvGraphicFramePr>
            <a:graphicFrameLocks noChangeAspect="1"/>
          </p:cNvGraphicFramePr>
          <p:nvPr/>
        </p:nvGraphicFramePr>
        <p:xfrm>
          <a:off x="3048000" y="2971800"/>
          <a:ext cx="356435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3" name="Equation" r:id="rId5" imgW="1714500" imgH="482600" progId="Equation.DSMT4">
                  <p:embed/>
                </p:oleObj>
              </mc:Choice>
              <mc:Fallback>
                <p:oleObj name="Equation" r:id="rId5" imgW="17145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971800"/>
                        <a:ext cx="3564355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8" name="Object 4"/>
          <p:cNvGraphicFramePr>
            <a:graphicFrameLocks noChangeAspect="1"/>
          </p:cNvGraphicFramePr>
          <p:nvPr/>
        </p:nvGraphicFramePr>
        <p:xfrm>
          <a:off x="3124200" y="4191000"/>
          <a:ext cx="248652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4" name="Equation" r:id="rId7" imgW="1180588" imgH="482391" progId="Equation.DSMT4">
                  <p:embed/>
                </p:oleObj>
              </mc:Choice>
              <mc:Fallback>
                <p:oleObj name="Equation" r:id="rId7" imgW="1180588" imgH="4823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191000"/>
                        <a:ext cx="2486525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029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PERCEPTRON TRAINING ALGORITHM FOR MULTIPLE OUTPUT CLASSES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 smtClean="0">
                <a:solidFill>
                  <a:srgbClr val="FF0000"/>
                </a:solidFill>
              </a:rPr>
              <a:t>STEP 6:</a:t>
            </a:r>
            <a:r>
              <a:rPr lang="en-US" sz="2400" b="1" dirty="0" smtClean="0"/>
              <a:t> </a:t>
            </a:r>
            <a:r>
              <a:rPr lang="en-US" sz="2400" dirty="0" smtClean="0"/>
              <a:t>Test for stopping condition. That is, if there is no</a:t>
            </a:r>
          </a:p>
          <a:p>
            <a:pPr algn="just"/>
            <a:r>
              <a:rPr lang="en-US" sz="2400" dirty="0" smtClean="0"/>
              <a:t>              change in weights then stop the training process, else</a:t>
            </a:r>
          </a:p>
          <a:p>
            <a:pPr algn="just"/>
            <a:r>
              <a:rPr lang="en-US" sz="2400" dirty="0" smtClean="0"/>
              <a:t>              start from step 2.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075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SUPERVISED LEARNING NETWORK</a:t>
            </a:r>
            <a:br>
              <a:rPr lang="en-US" sz="3200" b="1" dirty="0" smtClean="0"/>
            </a:br>
            <a:r>
              <a:rPr lang="en-US" sz="3200" b="1" dirty="0" smtClean="0"/>
              <a:t>(PERCEPTRON NETWORKS)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400" b="1" dirty="0" smtClean="0">
                <a:solidFill>
                  <a:srgbClr val="FF0000"/>
                </a:solidFill>
              </a:rPr>
              <a:t>Perceptron Networks </a:t>
            </a:r>
            <a:r>
              <a:rPr lang="en-US" sz="2400" dirty="0" smtClean="0"/>
              <a:t>come under single-layer feed forward networks </a:t>
            </a:r>
          </a:p>
          <a:p>
            <a:pPr algn="just"/>
            <a:r>
              <a:rPr lang="en-US" sz="2400" dirty="0"/>
              <a:t>These are also called </a:t>
            </a:r>
            <a:r>
              <a:rPr lang="en-US" sz="2400" b="1" dirty="0">
                <a:solidFill>
                  <a:srgbClr val="FF0000"/>
                </a:solidFill>
              </a:rPr>
              <a:t>simple </a:t>
            </a:r>
            <a:r>
              <a:rPr lang="en-US" sz="2400" b="1" dirty="0" smtClean="0">
                <a:solidFill>
                  <a:srgbClr val="FF0000"/>
                </a:solidFill>
              </a:rPr>
              <a:t>Perceptrons</a:t>
            </a:r>
            <a:endParaRPr lang="en-US" sz="2400" b="1" dirty="0">
              <a:solidFill>
                <a:srgbClr val="FF0000"/>
              </a:solidFill>
            </a:endParaRPr>
          </a:p>
          <a:p>
            <a:pPr algn="just"/>
            <a:r>
              <a:rPr lang="en-US" sz="2400" b="1" dirty="0" smtClean="0">
                <a:solidFill>
                  <a:srgbClr val="C00000"/>
                </a:solidFill>
              </a:rPr>
              <a:t>IN 1980S ENHANCED TO MULTI-LAYERED ONES</a:t>
            </a:r>
            <a:endParaRPr lang="en-US" sz="2400" dirty="0" smtClean="0">
              <a:solidFill>
                <a:srgbClr val="C00000"/>
              </a:solidFill>
            </a:endParaRPr>
          </a:p>
          <a:p>
            <a:pPr algn="just"/>
            <a:r>
              <a:rPr lang="en-US" sz="2400" b="1" dirty="0" smtClean="0">
                <a:solidFill>
                  <a:srgbClr val="FF0000"/>
                </a:solidFill>
              </a:rPr>
              <a:t>PERCPTRONS ARE THE PATTERN RECOGNISERS  </a:t>
            </a:r>
          </a:p>
          <a:p>
            <a:pPr algn="just"/>
            <a:r>
              <a:rPr lang="en-US" sz="2400" dirty="0" smtClean="0"/>
              <a:t>Designed by many researchers:</a:t>
            </a:r>
          </a:p>
          <a:p>
            <a:pPr algn="just"/>
            <a:r>
              <a:rPr lang="en-US" sz="2400" b="1" dirty="0" smtClean="0"/>
              <a:t>Rosenblatt (1962)</a:t>
            </a:r>
          </a:p>
          <a:p>
            <a:pPr algn="just"/>
            <a:r>
              <a:rPr lang="en-US" sz="2400" b="1" dirty="0" smtClean="0"/>
              <a:t>Minsky- Papert (1969, 1988)</a:t>
            </a:r>
          </a:p>
          <a:p>
            <a:pPr algn="just"/>
            <a:r>
              <a:rPr lang="en-US" sz="2400" b="1" dirty="0" smtClean="0"/>
              <a:t>Block (1962)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The design of </a:t>
            </a:r>
            <a:r>
              <a:rPr lang="en-US" sz="2400" b="1" dirty="0" smtClean="0">
                <a:solidFill>
                  <a:srgbClr val="FF0000"/>
                </a:solidFill>
              </a:rPr>
              <a:t>Block</a:t>
            </a:r>
            <a:r>
              <a:rPr lang="en-US" sz="2400" dirty="0" smtClean="0"/>
              <a:t> is the </a:t>
            </a:r>
            <a:r>
              <a:rPr lang="en-US" sz="2400" b="1" dirty="0" smtClean="0">
                <a:solidFill>
                  <a:srgbClr val="FF0000"/>
                </a:solidFill>
              </a:rPr>
              <a:t>simplest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91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PERCEPTRON NETWORK TESTING ALGORITHM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The network performance is tested, once the training is over. </a:t>
            </a:r>
            <a:r>
              <a:rPr lang="en-US" sz="2400" dirty="0" smtClean="0"/>
              <a:t>For efficient performance of the network it should be trained with more data</a:t>
            </a:r>
          </a:p>
          <a:p>
            <a:r>
              <a:rPr lang="en-US" sz="2400" dirty="0" smtClean="0"/>
              <a:t>Testing algorithm:</a:t>
            </a:r>
          </a:p>
          <a:p>
            <a:r>
              <a:rPr lang="en-US" sz="2400" b="1" dirty="0" smtClean="0"/>
              <a:t>STEP 0: </a:t>
            </a:r>
            <a:r>
              <a:rPr lang="en-US" sz="2400" b="1" dirty="0" smtClean="0">
                <a:solidFill>
                  <a:srgbClr val="00B050"/>
                </a:solidFill>
              </a:rPr>
              <a:t>The final weights obtained after the training stage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                   are taken as </a:t>
            </a:r>
            <a:r>
              <a:rPr lang="en-US" sz="2400" b="1" dirty="0" smtClean="0">
                <a:solidFill>
                  <a:srgbClr val="FF0000"/>
                </a:solidFill>
              </a:rPr>
              <a:t>the initial weights</a:t>
            </a:r>
          </a:p>
          <a:p>
            <a:pPr>
              <a:buNone/>
            </a:pPr>
            <a:r>
              <a:rPr lang="en-US" sz="2400" dirty="0" smtClean="0"/>
              <a:t>     </a:t>
            </a:r>
            <a:r>
              <a:rPr lang="en-US" sz="2400" b="1" dirty="0" smtClean="0"/>
              <a:t>STEP 1: </a:t>
            </a:r>
            <a:r>
              <a:rPr lang="en-US" sz="2400" dirty="0" smtClean="0"/>
              <a:t>For each input vector to be classified, perform steps 2 </a:t>
            </a:r>
          </a:p>
          <a:p>
            <a:pPr>
              <a:buNone/>
            </a:pPr>
            <a:r>
              <a:rPr lang="en-US" sz="2400" dirty="0" smtClean="0"/>
              <a:t>                    to 3</a:t>
            </a:r>
          </a:p>
          <a:p>
            <a:pPr>
              <a:buNone/>
            </a:pPr>
            <a:r>
              <a:rPr lang="en-US" sz="2400" dirty="0" smtClean="0"/>
              <a:t>     </a:t>
            </a:r>
            <a:r>
              <a:rPr lang="en-US" sz="2400" b="1" dirty="0" smtClean="0"/>
              <a:t>STEP 2: </a:t>
            </a:r>
            <a:r>
              <a:rPr lang="en-US" sz="2400" dirty="0" smtClean="0"/>
              <a:t>Set activations of the input unit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829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PERCEPTRON NETWORK TESTING ALGORITHM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400" b="1" dirty="0" smtClean="0"/>
              <a:t>STEP 3: </a:t>
            </a:r>
            <a:r>
              <a:rPr lang="en-US" sz="2400" dirty="0" smtClean="0"/>
              <a:t>Calculate the net input to the output unit using: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b="1" dirty="0" smtClean="0"/>
              <a:t>STEP 4: </a:t>
            </a:r>
            <a:r>
              <a:rPr lang="en-US" sz="2400" dirty="0" smtClean="0"/>
              <a:t>Apply the activation function over the net input calculated: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endParaRPr lang="en-US" sz="2400" dirty="0" smtClean="0"/>
          </a:p>
          <a:p>
            <a:pPr algn="just"/>
            <a:r>
              <a:rPr lang="en-US" sz="2400" b="1" dirty="0" smtClean="0">
                <a:solidFill>
                  <a:srgbClr val="FF0000"/>
                </a:solidFill>
              </a:rPr>
              <a:t>The testing of the network is done by classifying  known inputs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124930" name="Object 2"/>
          <p:cNvGraphicFramePr>
            <a:graphicFrameLocks noChangeAspect="1"/>
          </p:cNvGraphicFramePr>
          <p:nvPr/>
        </p:nvGraphicFramePr>
        <p:xfrm>
          <a:off x="2438400" y="2133600"/>
          <a:ext cx="2310354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6" name="Equation" r:id="rId3" imgW="1040948" imgH="431613" progId="Equation.DSMT4">
                  <p:embed/>
                </p:oleObj>
              </mc:Choice>
              <mc:Fallback>
                <p:oleObj name="Equation" r:id="rId3" imgW="1040948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133600"/>
                        <a:ext cx="2310354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1" name="Object 3"/>
          <p:cNvGraphicFramePr>
            <a:graphicFrameLocks noChangeAspect="1"/>
          </p:cNvGraphicFramePr>
          <p:nvPr/>
        </p:nvGraphicFramePr>
        <p:xfrm>
          <a:off x="1744663" y="3733800"/>
          <a:ext cx="3741737" cy="138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7" name="Equation" r:id="rId5" imgW="2057400" imgH="711200" progId="Equation.DSMT4">
                  <p:embed/>
                </p:oleObj>
              </mc:Choice>
              <mc:Fallback>
                <p:oleObj name="Equation" r:id="rId5" imgW="2057400" imgH="7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4663" y="3733800"/>
                        <a:ext cx="3741737" cy="1385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571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smtClean="0"/>
              <a:t>EXAMPLE-4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sz="2400" b="1" smtClean="0">
                <a:solidFill>
                  <a:srgbClr val="FF0000"/>
                </a:solidFill>
              </a:rPr>
              <a:t>Implement AND function using perceptron networks for bipolar inputs and targets</a:t>
            </a:r>
          </a:p>
          <a:p>
            <a:pPr algn="just" eaLnBrk="1" hangingPunct="1"/>
            <a:r>
              <a:rPr lang="en-US" altLang="en-US" sz="2400" smtClean="0"/>
              <a:t>The truth table for the AND function using bipolar inputs and targets is </a:t>
            </a:r>
          </a:p>
          <a:p>
            <a:pPr algn="just" eaLnBrk="1" hangingPunct="1"/>
            <a:endParaRPr lang="en-US" altLang="en-US" sz="240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34290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11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smtClean="0"/>
              <a:t>PERCEPTRON NETWORK FOR AND FUNCTION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800" smtClean="0"/>
              <a:t>s</a:t>
            </a:r>
          </a:p>
        </p:txBody>
      </p:sp>
      <p:sp>
        <p:nvSpPr>
          <p:cNvPr id="4" name="Oval 3"/>
          <p:cNvSpPr/>
          <p:nvPr/>
        </p:nvSpPr>
        <p:spPr>
          <a:xfrm>
            <a:off x="1828800" y="1981200"/>
            <a:ext cx="7620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828800" y="3276600"/>
            <a:ext cx="7620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828800" y="4495800"/>
            <a:ext cx="7620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38800" y="3276600"/>
            <a:ext cx="7620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9" name="Straight Arrow Connector 8"/>
          <p:cNvCxnSpPr>
            <a:stCxn id="4" idx="6"/>
            <a:endCxn id="7" idx="2"/>
          </p:cNvCxnSpPr>
          <p:nvPr/>
        </p:nvCxnSpPr>
        <p:spPr>
          <a:xfrm>
            <a:off x="2590800" y="2324100"/>
            <a:ext cx="30480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7" idx="2"/>
          </p:cNvCxnSpPr>
          <p:nvPr/>
        </p:nvCxnSpPr>
        <p:spPr>
          <a:xfrm>
            <a:off x="2590800" y="3619500"/>
            <a:ext cx="3048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6"/>
            <a:endCxn id="7" idx="2"/>
          </p:cNvCxnSpPr>
          <p:nvPr/>
        </p:nvCxnSpPr>
        <p:spPr>
          <a:xfrm flipV="1">
            <a:off x="2590800" y="3619500"/>
            <a:ext cx="30480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6"/>
          </p:cNvCxnSpPr>
          <p:nvPr/>
        </p:nvCxnSpPr>
        <p:spPr>
          <a:xfrm>
            <a:off x="6400800" y="36195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5" idx="2"/>
          </p:cNvCxnSpPr>
          <p:nvPr/>
        </p:nvCxnSpPr>
        <p:spPr>
          <a:xfrm>
            <a:off x="762000" y="36195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62000" y="48768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981200" y="2133600"/>
            <a:ext cx="365806" cy="369332"/>
          </a:xfrm>
          <a:prstGeom prst="rect">
            <a:avLst/>
          </a:prstGeom>
          <a:blipFill rotWithShape="1">
            <a:blip r:embed="rId2" cstate="print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</a:rPr>
              <a:t> </a:t>
            </a:r>
          </a:p>
        </p:txBody>
      </p:sp>
      <p:sp>
        <p:nvSpPr>
          <p:cNvPr id="21" name="Rectangle 20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981200" y="3440668"/>
            <a:ext cx="489173" cy="369332"/>
          </a:xfrm>
          <a:prstGeom prst="rect">
            <a:avLst/>
          </a:prstGeom>
          <a:blipFill rotWithShape="1">
            <a:blip r:embed="rId3" cstate="print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</a:rPr>
              <a:t> </a:t>
            </a:r>
          </a:p>
        </p:txBody>
      </p:sp>
      <p:sp>
        <p:nvSpPr>
          <p:cNvPr id="22" name="Rectangle 2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981200" y="4659868"/>
            <a:ext cx="489173" cy="369332"/>
          </a:xfrm>
          <a:prstGeom prst="rect">
            <a:avLst/>
          </a:prstGeom>
          <a:blipFill rotWithShape="1">
            <a:blip r:embed="rId4" cstate="print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</a:rPr>
              <a:t> </a:t>
            </a:r>
          </a:p>
        </p:txBody>
      </p:sp>
      <p:sp>
        <p:nvSpPr>
          <p:cNvPr id="23" name="Rectangle 2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791200" y="3440668"/>
            <a:ext cx="377026" cy="369332"/>
          </a:xfrm>
          <a:prstGeom prst="rect">
            <a:avLst/>
          </a:prstGeom>
          <a:blipFill rotWithShape="1">
            <a:blip r:embed="rId5" cstate="print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</a:rPr>
              <a:t> </a:t>
            </a:r>
          </a:p>
        </p:txBody>
      </p:sp>
      <p:sp>
        <p:nvSpPr>
          <p:cNvPr id="24" name="Rectangle 2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66800" y="3288268"/>
            <a:ext cx="463525" cy="369332"/>
          </a:xfrm>
          <a:prstGeom prst="rect">
            <a:avLst/>
          </a:prstGeom>
          <a:blipFill rotWithShape="1">
            <a:blip r:embed="rId6" cstate="print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</a:rPr>
              <a:t> </a:t>
            </a:r>
          </a:p>
        </p:txBody>
      </p:sp>
      <p:sp>
        <p:nvSpPr>
          <p:cNvPr id="25" name="Rectangle 2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66800" y="4507468"/>
            <a:ext cx="463525" cy="369332"/>
          </a:xfrm>
          <a:prstGeom prst="rect">
            <a:avLst/>
          </a:prstGeom>
          <a:blipFill rotWithShape="1">
            <a:blip r:embed="rId7" cstate="print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</a:rPr>
              <a:t> </a:t>
            </a:r>
          </a:p>
        </p:txBody>
      </p:sp>
      <p:sp>
        <p:nvSpPr>
          <p:cNvPr id="26" name="Rectangle 2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962400" y="2667000"/>
            <a:ext cx="362599" cy="369332"/>
          </a:xfrm>
          <a:prstGeom prst="rect">
            <a:avLst/>
          </a:prstGeom>
          <a:blipFill rotWithShape="1">
            <a:blip r:embed="rId8" cstate="print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</a:rPr>
              <a:t> </a:t>
            </a:r>
          </a:p>
        </p:txBody>
      </p:sp>
      <p:sp>
        <p:nvSpPr>
          <p:cNvPr id="27" name="Rectangle 2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886200" y="3288268"/>
            <a:ext cx="510011" cy="369332"/>
          </a:xfrm>
          <a:prstGeom prst="rect">
            <a:avLst/>
          </a:prstGeom>
          <a:blipFill rotWithShape="1">
            <a:blip r:embed="rId9" cstate="print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</a:rPr>
              <a:t> </a:t>
            </a:r>
          </a:p>
        </p:txBody>
      </p:sp>
      <p:sp>
        <p:nvSpPr>
          <p:cNvPr id="28" name="Rectangle 2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909589" y="3897868"/>
            <a:ext cx="510011" cy="369332"/>
          </a:xfrm>
          <a:prstGeom prst="rect">
            <a:avLst/>
          </a:prstGeom>
          <a:blipFill rotWithShape="1">
            <a:blip r:embed="rId10" cstate="print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</a:rPr>
              <a:t> </a:t>
            </a:r>
          </a:p>
        </p:txBody>
      </p:sp>
      <p:sp>
        <p:nvSpPr>
          <p:cNvPr id="29" name="Rectangle 2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543800" y="3440668"/>
            <a:ext cx="367408" cy="369332"/>
          </a:xfrm>
          <a:prstGeom prst="rect">
            <a:avLst/>
          </a:prstGeom>
          <a:blipFill rotWithShape="1">
            <a:blip r:embed="rId11" cstate="print"/>
            <a:stretch>
              <a:fillRect b="-4918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99727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smtClean="0"/>
              <a:t>COMPUTATIONS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600" b="1" dirty="0" smtClean="0">
                <a:solidFill>
                  <a:srgbClr val="FF0000"/>
                </a:solidFill>
              </a:rPr>
              <a:t>All the inputs are to be presented to the network one after another to complete one epoch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Let us set the initial weights and bias as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The net input for the first input is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The output ‘y’ is computed by applying activation function over the net input. So, taking the threshold 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dirty="0" smtClean="0"/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dirty="0" smtClean="0"/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dirty="0" smtClean="0"/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dirty="0" smtClean="0"/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As t = 1 and y = 0, we have           . So, weight updation takes place </a:t>
            </a:r>
            <a:endParaRPr lang="en-US" sz="2400" dirty="0"/>
          </a:p>
        </p:txBody>
      </p:sp>
      <p:sp>
        <p:nvSpPr>
          <p:cNvPr id="4" name="Rectangle 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486400" y="2362200"/>
            <a:ext cx="1939826" cy="369332"/>
          </a:xfrm>
          <a:prstGeom prst="rect">
            <a:avLst/>
          </a:prstGeom>
          <a:blipFill rotWithShape="1">
            <a:blip r:embed="rId2" cstate="print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</a:rPr>
              <a:t> </a:t>
            </a:r>
          </a:p>
        </p:txBody>
      </p:sp>
      <p:sp>
        <p:nvSpPr>
          <p:cNvPr id="5" name="Rectangle 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724400" y="2743200"/>
            <a:ext cx="2930289" cy="398186"/>
          </a:xfrm>
          <a:prstGeom prst="rect">
            <a:avLst/>
          </a:prstGeom>
          <a:blipFill rotWithShape="1">
            <a:blip r:embed="rId3" cstate="print"/>
            <a:stretch>
              <a:fillRect b="-3077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</a:rPr>
              <a:t> </a:t>
            </a:r>
          </a:p>
        </p:txBody>
      </p:sp>
      <p:sp>
        <p:nvSpPr>
          <p:cNvPr id="6" name="Rectangle 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124200" y="4191000"/>
            <a:ext cx="2437847" cy="1018356"/>
          </a:xfrm>
          <a:prstGeom prst="rect">
            <a:avLst/>
          </a:prstGeom>
          <a:blipFill rotWithShape="1">
            <a:blip r:embed="rId4" cstate="print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</a:rPr>
              <a:t> </a:t>
            </a:r>
          </a:p>
        </p:txBody>
      </p:sp>
      <p:sp>
        <p:nvSpPr>
          <p:cNvPr id="8" name="Rectangle 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886200" y="5574268"/>
            <a:ext cx="760143" cy="369332"/>
          </a:xfrm>
          <a:prstGeom prst="rect">
            <a:avLst/>
          </a:prstGeom>
          <a:blipFill rotWithShape="1">
            <a:blip r:embed="rId5" cstate="print"/>
            <a:stretch>
              <a:fillRect b="-4918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</a:rPr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724400" y="3505200"/>
                <a:ext cx="9968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>
                          <a:latin typeface="Cambria Math"/>
                        </a:rPr>
                        <m:t>𝜃</m:t>
                      </m:r>
                      <m:r>
                        <a:rPr lang="en-IN" sz="240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3505200"/>
                <a:ext cx="996811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851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smtClean="0"/>
              <a:t>COMPUTATIONS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8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Using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These values are used for the next input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8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800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800" dirty="0"/>
          </a:p>
        </p:txBody>
      </p:sp>
      <p:sp>
        <p:nvSpPr>
          <p:cNvPr id="4" name="Rectangle 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66800" y="2450068"/>
            <a:ext cx="2997744" cy="369332"/>
          </a:xfrm>
          <a:prstGeom prst="rect">
            <a:avLst/>
          </a:prstGeom>
          <a:blipFill rotWithShape="1">
            <a:blip r:embed="rId2" cstate="print"/>
            <a:stretch>
              <a:fillRect b="-11475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</a:rPr>
              <a:t> </a:t>
            </a:r>
          </a:p>
        </p:txBody>
      </p:sp>
      <p:sp>
        <p:nvSpPr>
          <p:cNvPr id="5" name="Rectangle 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90600" y="3123734"/>
            <a:ext cx="3400162" cy="914866"/>
          </a:xfrm>
          <a:prstGeom prst="rect">
            <a:avLst/>
          </a:prstGeom>
          <a:blipFill rotWithShape="1">
            <a:blip r:embed="rId3" cstate="print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97019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smtClean="0"/>
              <a:t>COMPUTATIONS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5806231"/>
              </p:ext>
            </p:extLst>
          </p:nvPr>
        </p:nvGraphicFramePr>
        <p:xfrm>
          <a:off x="457200" y="1600200"/>
          <a:ext cx="8229600" cy="444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6858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7081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Input</a:t>
                      </a:r>
                      <a:endParaRPr lang="en-US" sz="1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Target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input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Output</a:t>
                      </a:r>
                      <a:endParaRPr lang="en-US" sz="1800" dirty="0"/>
                    </a:p>
                  </a:txBody>
                  <a:tcPr marT="45717" marB="45717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  Updated Weights</a:t>
                      </a:r>
                      <a:endParaRPr lang="en-US" sz="1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17" marB="45717"/>
                </a:tc>
              </a:tr>
              <a:tr h="37081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x1</a:t>
                      </a:r>
                      <a:endParaRPr lang="en-US" sz="1800" b="1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x2</a:t>
                      </a:r>
                      <a:endParaRPr lang="en-US" sz="1800" b="1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t</a:t>
                      </a:r>
                      <a:endParaRPr lang="en-US" sz="1800" b="1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yin</a:t>
                      </a:r>
                      <a:endParaRPr lang="en-US" sz="1800" b="1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y</a:t>
                      </a:r>
                      <a:endParaRPr lang="en-US" sz="1800" b="1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w1</a:t>
                      </a:r>
                      <a:endParaRPr lang="en-US" sz="1800" b="1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w2</a:t>
                      </a:r>
                      <a:endParaRPr lang="en-US" sz="1800" b="1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b</a:t>
                      </a:r>
                      <a:endParaRPr lang="en-US" sz="1800" b="1" dirty="0"/>
                    </a:p>
                  </a:txBody>
                  <a:tcPr marT="45717" marB="45717"/>
                </a:tc>
              </a:tr>
              <a:tr h="37081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EPOCH 1</a:t>
                      </a:r>
                      <a:endParaRPr lang="en-US" sz="1800" b="1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endParaRPr lang="en-US" sz="1800" b="1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endParaRPr lang="en-US" sz="1800" b="1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endParaRPr lang="en-US" sz="1800" b="1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endParaRPr lang="en-US" sz="1800" b="1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endParaRPr lang="en-US" sz="1800" b="1"/>
                    </a:p>
                  </a:txBody>
                  <a:tcPr marT="45717" marB="45717"/>
                </a:tc>
              </a:tr>
              <a:tr h="37081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T="45717" marB="45717"/>
                </a:tc>
              </a:tr>
              <a:tr h="37081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-1</a:t>
                      </a:r>
                      <a:endParaRPr lang="en-US" sz="1800" b="1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-1</a:t>
                      </a:r>
                      <a:endParaRPr lang="en-US" sz="1800" b="1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2</a:t>
                      </a:r>
                      <a:endParaRPr lang="en-US" sz="1800" b="1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 marT="45717" marB="45717"/>
                </a:tc>
              </a:tr>
              <a:tr h="37081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-1</a:t>
                      </a:r>
                      <a:endParaRPr lang="en-US" sz="1800" b="1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-1</a:t>
                      </a:r>
                      <a:endParaRPr lang="en-US" sz="1800" b="1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-1</a:t>
                      </a:r>
                      <a:endParaRPr lang="en-US" sz="1800" b="1" dirty="0"/>
                    </a:p>
                  </a:txBody>
                  <a:tcPr marT="45717" marB="45717"/>
                </a:tc>
              </a:tr>
              <a:tr h="37081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-1</a:t>
                      </a:r>
                      <a:endParaRPr lang="en-US" sz="1800" b="1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-1</a:t>
                      </a:r>
                      <a:endParaRPr lang="en-US" sz="1800" b="1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-1</a:t>
                      </a:r>
                      <a:endParaRPr lang="en-US" sz="1800" b="1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-3</a:t>
                      </a:r>
                      <a:endParaRPr lang="en-US" sz="1800" b="1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-1</a:t>
                      </a:r>
                      <a:endParaRPr lang="en-US" sz="1800" b="1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-1</a:t>
                      </a:r>
                      <a:endParaRPr lang="en-US" sz="1800" b="1" dirty="0"/>
                    </a:p>
                  </a:txBody>
                  <a:tcPr marT="45717" marB="45717"/>
                </a:tc>
              </a:tr>
              <a:tr h="37081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EPOCH 2</a:t>
                      </a:r>
                      <a:endParaRPr lang="en-US" sz="1800" b="1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endParaRPr lang="en-US" sz="1800" b="1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endParaRPr lang="en-US" sz="1800" b="1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marT="45717" marB="45717"/>
                </a:tc>
              </a:tr>
              <a:tr h="37081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-1</a:t>
                      </a:r>
                      <a:endParaRPr lang="en-US" sz="1800" b="1" dirty="0"/>
                    </a:p>
                  </a:txBody>
                  <a:tcPr marT="45717" marB="45717"/>
                </a:tc>
              </a:tr>
              <a:tr h="37081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-1</a:t>
                      </a:r>
                      <a:endParaRPr lang="en-US" sz="1800" b="1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-1</a:t>
                      </a:r>
                      <a:endParaRPr lang="en-US" sz="1800" b="1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-1</a:t>
                      </a:r>
                      <a:endParaRPr lang="en-US" sz="1800" b="1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-1</a:t>
                      </a:r>
                      <a:endParaRPr lang="en-US" sz="1800" b="1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-1</a:t>
                      </a:r>
                      <a:endParaRPr lang="en-US" sz="1800" b="1" dirty="0"/>
                    </a:p>
                  </a:txBody>
                  <a:tcPr marT="45717" marB="45717"/>
                </a:tc>
              </a:tr>
              <a:tr h="37081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-1</a:t>
                      </a:r>
                      <a:endParaRPr lang="en-US" sz="1800" b="1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-1</a:t>
                      </a:r>
                      <a:endParaRPr lang="en-US" sz="1800" b="1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-1</a:t>
                      </a:r>
                      <a:endParaRPr lang="en-US" sz="1800" b="1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-1</a:t>
                      </a:r>
                      <a:endParaRPr lang="en-US" sz="1800" b="1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-1</a:t>
                      </a:r>
                      <a:endParaRPr lang="en-US" sz="1800" b="1" dirty="0"/>
                    </a:p>
                  </a:txBody>
                  <a:tcPr marT="45717" marB="45717"/>
                </a:tc>
              </a:tr>
              <a:tr h="37081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-1</a:t>
                      </a:r>
                      <a:endParaRPr lang="en-US" sz="1800" b="1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-1</a:t>
                      </a:r>
                      <a:endParaRPr lang="en-US" sz="1800" b="1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-1</a:t>
                      </a:r>
                      <a:endParaRPr lang="en-US" sz="1800" b="1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-1</a:t>
                      </a:r>
                      <a:endParaRPr lang="en-US" sz="1800" b="1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-1</a:t>
                      </a:r>
                      <a:endParaRPr lang="en-US" sz="1800" b="1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-1</a:t>
                      </a:r>
                      <a:endParaRPr lang="en-US" sz="1800" b="1" dirty="0"/>
                    </a:p>
                  </a:txBody>
                  <a:tcPr marT="45717" marB="4571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432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smtClean="0"/>
              <a:t>COMPUTATION 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sz="2400" b="1" smtClean="0">
                <a:solidFill>
                  <a:srgbClr val="FF0000"/>
                </a:solidFill>
              </a:rPr>
              <a:t>The stopping conditions are:</a:t>
            </a:r>
          </a:p>
          <a:p>
            <a:pPr algn="just" eaLnBrk="1" hangingPunct="1"/>
            <a:r>
              <a:rPr lang="en-US" altLang="en-US" sz="2400" b="1" smtClean="0">
                <a:solidFill>
                  <a:srgbClr val="00B050"/>
                </a:solidFill>
              </a:rPr>
              <a:t>All the calculated outputs are equal to the target outputs</a:t>
            </a:r>
          </a:p>
          <a:p>
            <a:pPr algn="just" eaLnBrk="1" hangingPunct="1"/>
            <a:r>
              <a:rPr lang="en-US" altLang="en-US" sz="2400" smtClean="0"/>
              <a:t>When a separating line is obtained using the final weights for separating the positive responses from the negative responses</a:t>
            </a:r>
          </a:p>
          <a:p>
            <a:pPr algn="just" eaLnBrk="1" hangingPunct="1"/>
            <a:r>
              <a:rPr lang="en-US" altLang="en-US" sz="2400" b="1" smtClean="0">
                <a:solidFill>
                  <a:srgbClr val="FF0000"/>
                </a:solidFill>
              </a:rPr>
              <a:t>After the second epoch the target outputs are equal to the computed outputs</a:t>
            </a:r>
          </a:p>
          <a:p>
            <a:pPr algn="just" eaLnBrk="1" hangingPunct="1"/>
            <a:r>
              <a:rPr lang="en-US" altLang="en-US" sz="2400" smtClean="0"/>
              <a:t>The weights after the second epoch are</a:t>
            </a:r>
          </a:p>
          <a:p>
            <a:pPr algn="just" eaLnBrk="1" hangingPunct="1"/>
            <a:r>
              <a:rPr lang="en-US" altLang="en-US" sz="2400" smtClean="0"/>
              <a:t>Since the threshold value is ‘0’ the separating line is</a:t>
            </a:r>
          </a:p>
        </p:txBody>
      </p:sp>
      <p:sp>
        <p:nvSpPr>
          <p:cNvPr id="4" name="Rectangle 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805896" y="4495800"/>
            <a:ext cx="2728504" cy="369332"/>
          </a:xfrm>
          <a:prstGeom prst="rect">
            <a:avLst/>
          </a:prstGeom>
          <a:blipFill rotWithShape="1">
            <a:blip r:embed="rId2" cstate="print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59389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smtClean="0"/>
              <a:t>COMPUTATION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800" smtClean="0"/>
              <a:t>S</a:t>
            </a:r>
          </a:p>
          <a:p>
            <a:pPr eaLnBrk="1" hangingPunct="1"/>
            <a:endParaRPr lang="en-US" altLang="en-US" sz="800" smtClean="0"/>
          </a:p>
          <a:p>
            <a:pPr eaLnBrk="1" hangingPunct="1"/>
            <a:endParaRPr lang="en-US" altLang="en-US" sz="800" smtClean="0"/>
          </a:p>
          <a:p>
            <a:pPr eaLnBrk="1" hangingPunct="1"/>
            <a:endParaRPr lang="en-US" altLang="en-US" sz="800" smtClean="0"/>
          </a:p>
          <a:p>
            <a:pPr eaLnBrk="1" hangingPunct="1"/>
            <a:endParaRPr lang="en-US" altLang="en-US" sz="800" smtClean="0"/>
          </a:p>
          <a:p>
            <a:pPr eaLnBrk="1" hangingPunct="1"/>
            <a:r>
              <a:rPr lang="en-US" altLang="en-US" sz="2400" smtClean="0"/>
              <a:t>So,</a:t>
            </a:r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2400" smtClean="0"/>
          </a:p>
        </p:txBody>
      </p:sp>
      <p:sp>
        <p:nvSpPr>
          <p:cNvPr id="4" name="Rectangle 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219200" y="1622420"/>
            <a:ext cx="2023053" cy="663580"/>
          </a:xfrm>
          <a:prstGeom prst="rect">
            <a:avLst/>
          </a:prstGeom>
          <a:blipFill rotWithShape="1">
            <a:blip r:embed="rId2" cstate="print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</a:rPr>
              <a:t> </a:t>
            </a:r>
          </a:p>
        </p:txBody>
      </p:sp>
      <p:sp>
        <p:nvSpPr>
          <p:cNvPr id="5" name="Rectangle 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59004" y="2514600"/>
            <a:ext cx="3593996" cy="610936"/>
          </a:xfrm>
          <a:prstGeom prst="rect">
            <a:avLst/>
          </a:prstGeom>
          <a:blipFill rotWithShape="1">
            <a:blip r:embed="rId3" cstate="print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</a:rPr>
              <a:t> 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38400" y="4495800"/>
            <a:ext cx="4495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686300" y="3125788"/>
            <a:ext cx="0" cy="29702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286074" y="3440668"/>
            <a:ext cx="733726" cy="369332"/>
          </a:xfrm>
          <a:prstGeom prst="rect">
            <a:avLst/>
          </a:prstGeom>
          <a:blipFill rotWithShape="1">
            <a:blip r:embed="rId4" cstate="print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</a:rPr>
              <a:t> </a:t>
            </a:r>
          </a:p>
        </p:txBody>
      </p:sp>
      <p:sp>
        <p:nvSpPr>
          <p:cNvPr id="12" name="Rectangle 1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352800" y="3516868"/>
            <a:ext cx="906850" cy="369332"/>
          </a:xfrm>
          <a:prstGeom prst="rect">
            <a:avLst/>
          </a:prstGeom>
          <a:blipFill rotWithShape="1">
            <a:blip r:embed="rId5" cstate="print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</a:rPr>
              <a:t> </a:t>
            </a:r>
          </a:p>
        </p:txBody>
      </p:sp>
      <p:sp>
        <p:nvSpPr>
          <p:cNvPr id="13" name="Rectangle 1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226878" y="5257800"/>
            <a:ext cx="945322" cy="369332"/>
          </a:xfrm>
          <a:prstGeom prst="rect">
            <a:avLst/>
          </a:prstGeom>
          <a:blipFill rotWithShape="1">
            <a:blip r:embed="rId6" cstate="print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</a:rPr>
              <a:t> </a:t>
            </a:r>
          </a:p>
        </p:txBody>
      </p:sp>
      <p:sp>
        <p:nvSpPr>
          <p:cNvPr id="14" name="Rectangle 1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200400" y="5269468"/>
            <a:ext cx="1118447" cy="369332"/>
          </a:xfrm>
          <a:prstGeom prst="rect">
            <a:avLst/>
          </a:prstGeom>
          <a:blipFill rotWithShape="1">
            <a:blip r:embed="rId7" cstate="print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</a:rPr>
              <a:t> 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038600" y="3125788"/>
            <a:ext cx="2590800" cy="2132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204470" y="4659868"/>
            <a:ext cx="1567930" cy="369332"/>
          </a:xfrm>
          <a:prstGeom prst="rect">
            <a:avLst/>
          </a:prstGeom>
          <a:blipFill rotWithShape="1">
            <a:blip r:embed="rId8" cstate="print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</a:rPr>
              <a:t> </a:t>
            </a:r>
          </a:p>
        </p:txBody>
      </p:sp>
      <p:sp>
        <p:nvSpPr>
          <p:cNvPr id="32782" name="TextBox 1"/>
          <p:cNvSpPr txBox="1">
            <a:spLocks noChangeArrowheads="1"/>
          </p:cNvSpPr>
          <p:nvPr/>
        </p:nvSpPr>
        <p:spPr bwMode="auto">
          <a:xfrm>
            <a:off x="5486400" y="3657600"/>
            <a:ext cx="53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N" altLang="en-US" sz="1800">
                <a:latin typeface="Arial" charset="0"/>
              </a:rPr>
              <a:t>+</a:t>
            </a:r>
          </a:p>
        </p:txBody>
      </p:sp>
      <p:sp>
        <p:nvSpPr>
          <p:cNvPr id="32783" name="TextBox 2"/>
          <p:cNvSpPr txBox="1">
            <a:spLocks noChangeArrowheads="1"/>
          </p:cNvSpPr>
          <p:nvPr/>
        </p:nvSpPr>
        <p:spPr bwMode="auto">
          <a:xfrm>
            <a:off x="5562600" y="5486400"/>
            <a:ext cx="53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N" altLang="en-US" sz="1800" b="1">
                <a:latin typeface="Arial" charset="0"/>
              </a:rPr>
              <a:t>-</a:t>
            </a:r>
          </a:p>
        </p:txBody>
      </p:sp>
      <p:sp>
        <p:nvSpPr>
          <p:cNvPr id="32784" name="TextBox 16"/>
          <p:cNvSpPr txBox="1">
            <a:spLocks noChangeArrowheads="1"/>
          </p:cNvSpPr>
          <p:nvPr/>
        </p:nvSpPr>
        <p:spPr bwMode="auto">
          <a:xfrm>
            <a:off x="3657600" y="3733800"/>
            <a:ext cx="53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N" altLang="en-US" sz="1800" b="1">
                <a:latin typeface="Arial" charset="0"/>
              </a:rPr>
              <a:t>-</a:t>
            </a:r>
          </a:p>
        </p:txBody>
      </p:sp>
      <p:sp>
        <p:nvSpPr>
          <p:cNvPr id="32785" name="TextBox 17"/>
          <p:cNvSpPr txBox="1">
            <a:spLocks noChangeArrowheads="1"/>
          </p:cNvSpPr>
          <p:nvPr/>
        </p:nvSpPr>
        <p:spPr bwMode="auto">
          <a:xfrm>
            <a:off x="3581400" y="5497513"/>
            <a:ext cx="533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N" altLang="en-US" sz="1800" b="1">
                <a:latin typeface="Arial" charset="0"/>
              </a:rPr>
              <a:t>-</a:t>
            </a:r>
          </a:p>
        </p:txBody>
      </p:sp>
      <p:sp>
        <p:nvSpPr>
          <p:cNvPr id="32786" name="TextBox 5"/>
          <p:cNvSpPr txBox="1">
            <a:spLocks noChangeArrowheads="1"/>
          </p:cNvSpPr>
          <p:nvPr/>
        </p:nvSpPr>
        <p:spPr bwMode="auto">
          <a:xfrm>
            <a:off x="5753100" y="4267200"/>
            <a:ext cx="876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N" altLang="en-US" sz="1800">
                <a:latin typeface="Arial" charset="0"/>
              </a:rPr>
              <a:t>(1, 0)</a:t>
            </a:r>
          </a:p>
        </p:txBody>
      </p:sp>
      <p:sp>
        <p:nvSpPr>
          <p:cNvPr id="32787" name="TextBox 7"/>
          <p:cNvSpPr txBox="1">
            <a:spLocks noChangeArrowheads="1"/>
          </p:cNvSpPr>
          <p:nvPr/>
        </p:nvSpPr>
        <p:spPr bwMode="auto">
          <a:xfrm>
            <a:off x="4319588" y="3625850"/>
            <a:ext cx="7858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N" altLang="en-US" sz="1800">
                <a:latin typeface="Arial" charset="0"/>
              </a:rPr>
              <a:t>(0, 1)</a:t>
            </a:r>
          </a:p>
        </p:txBody>
      </p:sp>
    </p:spTree>
    <p:extLst>
      <p:ext uri="{BB962C8B-B14F-4D97-AF65-F5344CB8AC3E}">
        <p14:creationId xmlns:p14="http://schemas.microsoft.com/office/powerpoint/2010/main" val="410206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smtClean="0"/>
              <a:t>EXAMPLE-5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sz="2400" b="1" smtClean="0"/>
              <a:t>Find the weights using </a:t>
            </a:r>
            <a:r>
              <a:rPr lang="en-US" altLang="en-US" sz="2400" b="1" smtClean="0">
                <a:solidFill>
                  <a:srgbClr val="00B050"/>
                </a:solidFill>
              </a:rPr>
              <a:t>perceptron network </a:t>
            </a:r>
            <a:r>
              <a:rPr lang="en-US" altLang="en-US" sz="2400" b="1" smtClean="0"/>
              <a:t>for </a:t>
            </a:r>
            <a:r>
              <a:rPr lang="en-US" altLang="en-US" sz="2400" b="1" smtClean="0">
                <a:solidFill>
                  <a:srgbClr val="FF0000"/>
                </a:solidFill>
              </a:rPr>
              <a:t>ANDNOT function </a:t>
            </a:r>
            <a:r>
              <a:rPr lang="en-US" altLang="en-US" sz="2400" b="1" smtClean="0"/>
              <a:t>when all the inputs are presented </a:t>
            </a:r>
            <a:r>
              <a:rPr lang="en-US" altLang="en-US" sz="2400" b="1" smtClean="0">
                <a:solidFill>
                  <a:srgbClr val="FF0000"/>
                </a:solidFill>
              </a:rPr>
              <a:t>only one time. </a:t>
            </a:r>
            <a:r>
              <a:rPr lang="en-US" altLang="en-US" sz="2400" b="1" smtClean="0"/>
              <a:t>Use</a:t>
            </a:r>
            <a:r>
              <a:rPr lang="en-US" altLang="en-US" sz="2400" b="1" smtClean="0">
                <a:solidFill>
                  <a:srgbClr val="FF0000"/>
                </a:solidFill>
              </a:rPr>
              <a:t> bipolar inputs and targets</a:t>
            </a:r>
          </a:p>
          <a:p>
            <a:pPr algn="just" eaLnBrk="1" hangingPunct="1"/>
            <a:r>
              <a:rPr lang="en-US" altLang="en-US" sz="2400" smtClean="0"/>
              <a:t>The truth table for the ANDNOT function using bipolar inputs and targets is</a:t>
            </a:r>
          </a:p>
          <a:p>
            <a:pPr algn="just" eaLnBrk="1" hangingPunct="1"/>
            <a:endParaRPr lang="en-US" altLang="en-US" sz="240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37846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23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PERCEPTRON NETWORK ARCHITECTURE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sz="2600" dirty="0" smtClean="0"/>
              <a:t>Consists of 3 units</a:t>
            </a:r>
          </a:p>
          <a:p>
            <a:pPr algn="just"/>
            <a:r>
              <a:rPr lang="en-US" sz="2600" b="1" dirty="0" smtClean="0"/>
              <a:t>Sensory unit </a:t>
            </a:r>
            <a:r>
              <a:rPr lang="en-US" sz="2600" b="1" dirty="0" smtClean="0">
                <a:sym typeface="Wingdings" panose="05000000000000000000" pitchFamily="2" charset="2"/>
              </a:rPr>
              <a:t> </a:t>
            </a:r>
            <a:r>
              <a:rPr lang="en-US" sz="2600" b="1" dirty="0" smtClean="0">
                <a:solidFill>
                  <a:srgbClr val="00B050"/>
                </a:solidFill>
              </a:rPr>
              <a:t>input unit</a:t>
            </a:r>
            <a:endParaRPr lang="en-US" sz="2600" b="1" dirty="0" smtClean="0"/>
          </a:p>
          <a:p>
            <a:pPr algn="just"/>
            <a:r>
              <a:rPr lang="en-US" sz="2600" b="1" dirty="0" smtClean="0"/>
              <a:t>Associator unit </a:t>
            </a:r>
            <a:r>
              <a:rPr lang="en-US" sz="2600" b="1" dirty="0" smtClean="0">
                <a:sym typeface="Wingdings" panose="05000000000000000000" pitchFamily="2" charset="2"/>
              </a:rPr>
              <a:t></a:t>
            </a:r>
            <a:r>
              <a:rPr lang="en-US" sz="2600" b="1" dirty="0" smtClean="0"/>
              <a:t> </a:t>
            </a:r>
            <a:r>
              <a:rPr lang="en-US" sz="2600" b="1" dirty="0" smtClean="0">
                <a:solidFill>
                  <a:srgbClr val="00B050"/>
                </a:solidFill>
              </a:rPr>
              <a:t>hidden unit</a:t>
            </a:r>
            <a:endParaRPr lang="en-US" sz="2600" b="1" dirty="0" smtClean="0"/>
          </a:p>
          <a:p>
            <a:pPr algn="just"/>
            <a:r>
              <a:rPr lang="en-US" sz="2600" b="1" dirty="0" smtClean="0"/>
              <a:t>Response unit </a:t>
            </a:r>
            <a:r>
              <a:rPr lang="en-US" sz="2600" b="1" dirty="0" smtClean="0">
                <a:sym typeface="Wingdings" panose="05000000000000000000" pitchFamily="2" charset="2"/>
              </a:rPr>
              <a:t></a:t>
            </a:r>
            <a:r>
              <a:rPr lang="en-US" sz="2600" b="1" dirty="0" smtClean="0">
                <a:solidFill>
                  <a:srgbClr val="00B050"/>
                </a:solidFill>
              </a:rPr>
              <a:t>output unit</a:t>
            </a:r>
            <a:endParaRPr lang="en-US" sz="2600" b="1" dirty="0" smtClean="0"/>
          </a:p>
          <a:p>
            <a:pPr algn="just"/>
            <a:r>
              <a:rPr lang="en-US" sz="2600" dirty="0" smtClean="0"/>
              <a:t>The </a:t>
            </a:r>
            <a:r>
              <a:rPr lang="en-US" sz="2600" b="1" dirty="0" smtClean="0">
                <a:solidFill>
                  <a:srgbClr val="FF0000"/>
                </a:solidFill>
              </a:rPr>
              <a:t>sensory units </a:t>
            </a:r>
            <a:r>
              <a:rPr lang="en-US" sz="2600" dirty="0" smtClean="0"/>
              <a:t>are connected to </a:t>
            </a:r>
            <a:r>
              <a:rPr lang="en-US" sz="2600" b="1" dirty="0" smtClean="0">
                <a:solidFill>
                  <a:srgbClr val="FF0000"/>
                </a:solidFill>
              </a:rPr>
              <a:t>Associator units </a:t>
            </a:r>
            <a:r>
              <a:rPr lang="en-US" sz="2600" dirty="0" smtClean="0"/>
              <a:t>with </a:t>
            </a:r>
            <a:r>
              <a:rPr lang="en-US" sz="2600" b="1" dirty="0" smtClean="0">
                <a:solidFill>
                  <a:srgbClr val="FF0000"/>
                </a:solidFill>
              </a:rPr>
              <a:t>fixed weight connections having values 1, 0 or -1</a:t>
            </a:r>
            <a:r>
              <a:rPr lang="en-US" sz="2600" dirty="0" smtClean="0">
                <a:solidFill>
                  <a:srgbClr val="FF0000"/>
                </a:solidFill>
              </a:rPr>
              <a:t>,</a:t>
            </a:r>
            <a:r>
              <a:rPr lang="en-US" sz="2600" dirty="0" smtClean="0"/>
              <a:t> assigned at </a:t>
            </a:r>
            <a:r>
              <a:rPr lang="en-US" sz="2600" b="1" dirty="0" smtClean="0">
                <a:solidFill>
                  <a:srgbClr val="0070C0"/>
                </a:solidFill>
              </a:rPr>
              <a:t>random</a:t>
            </a:r>
          </a:p>
          <a:p>
            <a:pPr algn="just"/>
            <a:r>
              <a:rPr lang="en-US" sz="2600" dirty="0" smtClean="0"/>
              <a:t>The </a:t>
            </a:r>
            <a:r>
              <a:rPr lang="en-US" sz="2600" b="1" dirty="0" smtClean="0">
                <a:solidFill>
                  <a:srgbClr val="00B050"/>
                </a:solidFill>
              </a:rPr>
              <a:t>binary activation function</a:t>
            </a:r>
            <a:r>
              <a:rPr lang="en-US" sz="2600" dirty="0" smtClean="0"/>
              <a:t> is used in </a:t>
            </a:r>
            <a:r>
              <a:rPr lang="en-US" sz="2600" b="1" dirty="0" smtClean="0">
                <a:solidFill>
                  <a:srgbClr val="FF0000"/>
                </a:solidFill>
              </a:rPr>
              <a:t>sensory unit </a:t>
            </a:r>
            <a:r>
              <a:rPr lang="en-US" sz="2600" dirty="0" smtClean="0"/>
              <a:t>and </a:t>
            </a:r>
            <a:r>
              <a:rPr lang="en-US" sz="2600" b="1" dirty="0" smtClean="0">
                <a:solidFill>
                  <a:srgbClr val="FF0000"/>
                </a:solidFill>
              </a:rPr>
              <a:t>Associator unit</a:t>
            </a:r>
          </a:p>
          <a:p>
            <a:pPr algn="just"/>
            <a:r>
              <a:rPr lang="en-US" sz="2600" dirty="0" smtClean="0"/>
              <a:t>The </a:t>
            </a:r>
            <a:r>
              <a:rPr lang="en-US" sz="2600" b="1" dirty="0" smtClean="0">
                <a:solidFill>
                  <a:srgbClr val="FF0000"/>
                </a:solidFill>
              </a:rPr>
              <a:t>response unit has an activation </a:t>
            </a:r>
            <a:r>
              <a:rPr lang="en-US" sz="2600" dirty="0" smtClean="0"/>
              <a:t>of 1, 0 or -1</a:t>
            </a:r>
          </a:p>
          <a:p>
            <a:pPr algn="just"/>
            <a:r>
              <a:rPr lang="en-US" sz="2600" dirty="0" smtClean="0"/>
              <a:t>The binary step with </a:t>
            </a:r>
            <a:r>
              <a:rPr lang="en-US" sz="2600" b="1" dirty="0" smtClean="0">
                <a:solidFill>
                  <a:srgbClr val="FF0000"/>
                </a:solidFill>
              </a:rPr>
              <a:t>fixed threshold</a:t>
            </a:r>
            <a:r>
              <a:rPr lang="en-US" sz="2600" dirty="0" smtClean="0">
                <a:solidFill>
                  <a:srgbClr val="FF0000"/>
                </a:solidFill>
              </a:rPr>
              <a:t>      </a:t>
            </a:r>
            <a:r>
              <a:rPr lang="en-US" sz="2600" dirty="0" smtClean="0"/>
              <a:t>is used as an </a:t>
            </a:r>
            <a:r>
              <a:rPr lang="en-US" sz="2600" b="1" dirty="0" smtClean="0">
                <a:solidFill>
                  <a:srgbClr val="FF0000"/>
                </a:solidFill>
              </a:rPr>
              <a:t>activation for the Associator</a:t>
            </a:r>
          </a:p>
          <a:p>
            <a:endParaRPr lang="en-US" sz="2400" dirty="0"/>
          </a:p>
        </p:txBody>
      </p:sp>
      <p:graphicFrame>
        <p:nvGraphicFramePr>
          <p:cNvPr id="1464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540176"/>
              </p:ext>
            </p:extLst>
          </p:nvPr>
        </p:nvGraphicFramePr>
        <p:xfrm>
          <a:off x="6084416" y="5043016"/>
          <a:ext cx="431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8" name="Equation" r:id="rId3" imgW="126725" imgH="177415" progId="Equation.DSMT4">
                  <p:embed/>
                </p:oleObj>
              </mc:Choice>
              <mc:Fallback>
                <p:oleObj name="Equation" r:id="rId3" imgW="12672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416" y="5043016"/>
                        <a:ext cx="431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254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smtClean="0"/>
              <a:t>NETWORK STRUCTURE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800" smtClean="0"/>
              <a:t>S</a:t>
            </a:r>
          </a:p>
          <a:p>
            <a:pPr eaLnBrk="1" hangingPunct="1"/>
            <a:endParaRPr lang="en-US" altLang="en-US" sz="800" smtClean="0"/>
          </a:p>
          <a:p>
            <a:pPr eaLnBrk="1" hangingPunct="1"/>
            <a:endParaRPr lang="en-US" altLang="en-US" sz="800" smtClean="0"/>
          </a:p>
          <a:p>
            <a:pPr eaLnBrk="1" hangingPunct="1"/>
            <a:endParaRPr lang="en-US" altLang="en-US" sz="800" smtClean="0"/>
          </a:p>
        </p:txBody>
      </p:sp>
      <p:sp>
        <p:nvSpPr>
          <p:cNvPr id="4" name="Oval 3"/>
          <p:cNvSpPr/>
          <p:nvPr/>
        </p:nvSpPr>
        <p:spPr>
          <a:xfrm>
            <a:off x="3124200" y="2133600"/>
            <a:ext cx="8382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05000" y="3276600"/>
            <a:ext cx="8382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905000" y="4648200"/>
            <a:ext cx="8382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38800" y="3124200"/>
            <a:ext cx="8382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9" name="Straight Arrow Connector 8"/>
          <p:cNvCxnSpPr>
            <a:stCxn id="4" idx="6"/>
            <a:endCxn id="7" idx="2"/>
          </p:cNvCxnSpPr>
          <p:nvPr/>
        </p:nvCxnSpPr>
        <p:spPr>
          <a:xfrm>
            <a:off x="3962400" y="2514600"/>
            <a:ext cx="16764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7" idx="2"/>
          </p:cNvCxnSpPr>
          <p:nvPr/>
        </p:nvCxnSpPr>
        <p:spPr>
          <a:xfrm flipV="1">
            <a:off x="2743200" y="3505200"/>
            <a:ext cx="2895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6"/>
            <a:endCxn id="7" idx="2"/>
          </p:cNvCxnSpPr>
          <p:nvPr/>
        </p:nvCxnSpPr>
        <p:spPr>
          <a:xfrm flipV="1">
            <a:off x="2743200" y="3505200"/>
            <a:ext cx="28956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6"/>
          </p:cNvCxnSpPr>
          <p:nvPr/>
        </p:nvCxnSpPr>
        <p:spPr>
          <a:xfrm>
            <a:off x="6477000" y="35052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5" idx="2"/>
          </p:cNvCxnSpPr>
          <p:nvPr/>
        </p:nvCxnSpPr>
        <p:spPr>
          <a:xfrm>
            <a:off x="990600" y="36576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6" idx="2"/>
          </p:cNvCxnSpPr>
          <p:nvPr/>
        </p:nvCxnSpPr>
        <p:spPr>
          <a:xfrm>
            <a:off x="914400" y="50292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830" name="Object 2"/>
          <p:cNvGraphicFramePr>
            <a:graphicFrameLocks noChangeAspect="1"/>
          </p:cNvGraphicFramePr>
          <p:nvPr/>
        </p:nvGraphicFramePr>
        <p:xfrm>
          <a:off x="3429000" y="2362200"/>
          <a:ext cx="27305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70" name="Equation" r:id="rId3" imgW="88746" imgH="139458" progId="Equation.DSMT4">
                  <p:embed/>
                </p:oleObj>
              </mc:Choice>
              <mc:Fallback>
                <p:oleObj name="Equation" r:id="rId3" imgW="88746" imgH="13945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362200"/>
                        <a:ext cx="273050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1" name="Object 3"/>
          <p:cNvGraphicFramePr>
            <a:graphicFrameLocks noChangeAspect="1"/>
          </p:cNvGraphicFramePr>
          <p:nvPr/>
        </p:nvGraphicFramePr>
        <p:xfrm>
          <a:off x="2133600" y="34290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71" name="Equation" r:id="rId5" imgW="177646" imgH="190335" progId="Equation.DSMT4">
                  <p:embed/>
                </p:oleObj>
              </mc:Choice>
              <mc:Fallback>
                <p:oleObj name="Equation" r:id="rId5" imgW="177646" imgH="19033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429000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2" name="Object 4"/>
          <p:cNvGraphicFramePr>
            <a:graphicFrameLocks noChangeAspect="1"/>
          </p:cNvGraphicFramePr>
          <p:nvPr/>
        </p:nvGraphicFramePr>
        <p:xfrm>
          <a:off x="2057400" y="4857750"/>
          <a:ext cx="4000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72" name="Equation" r:id="rId7" imgW="190417" imgH="190417" progId="Equation.DSMT4">
                  <p:embed/>
                </p:oleObj>
              </mc:Choice>
              <mc:Fallback>
                <p:oleObj name="Equation" r:id="rId7" imgW="190417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857750"/>
                        <a:ext cx="40005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3" name="Object 5"/>
          <p:cNvGraphicFramePr>
            <a:graphicFrameLocks noChangeAspect="1"/>
          </p:cNvGraphicFramePr>
          <p:nvPr/>
        </p:nvGraphicFramePr>
        <p:xfrm>
          <a:off x="5880100" y="3359150"/>
          <a:ext cx="44450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73" name="Equation" r:id="rId9" imgW="126835" imgH="139518" progId="Equation.DSMT4">
                  <p:embed/>
                </p:oleObj>
              </mc:Choice>
              <mc:Fallback>
                <p:oleObj name="Equation" r:id="rId9" imgW="126835" imgH="13951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3359150"/>
                        <a:ext cx="444500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4" name="Object 6"/>
          <p:cNvGraphicFramePr>
            <a:graphicFrameLocks noChangeAspect="1"/>
          </p:cNvGraphicFramePr>
          <p:nvPr/>
        </p:nvGraphicFramePr>
        <p:xfrm>
          <a:off x="7772400" y="3352800"/>
          <a:ext cx="355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74" name="Equation" r:id="rId11" imgW="126835" imgH="152202" progId="Equation.DSMT4">
                  <p:embed/>
                </p:oleObj>
              </mc:Choice>
              <mc:Fallback>
                <p:oleObj name="Equation" r:id="rId11" imgW="126835" imgH="1522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3352800"/>
                        <a:ext cx="355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5" name="Object 7"/>
          <p:cNvGraphicFramePr>
            <a:graphicFrameLocks noChangeAspect="1"/>
          </p:cNvGraphicFramePr>
          <p:nvPr/>
        </p:nvGraphicFramePr>
        <p:xfrm>
          <a:off x="1066800" y="3333750"/>
          <a:ext cx="3746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75" name="Equation" r:id="rId13" imgW="139639" imgH="190417" progId="Equation.DSMT4">
                  <p:embed/>
                </p:oleObj>
              </mc:Choice>
              <mc:Fallback>
                <p:oleObj name="Equation" r:id="rId13" imgW="139639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333750"/>
                        <a:ext cx="37465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6" name="Object 8"/>
          <p:cNvGraphicFramePr>
            <a:graphicFrameLocks noChangeAspect="1"/>
          </p:cNvGraphicFramePr>
          <p:nvPr/>
        </p:nvGraphicFramePr>
        <p:xfrm>
          <a:off x="990600" y="4705350"/>
          <a:ext cx="3048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76" name="Equation" r:id="rId15" imgW="152334" imgH="190417" progId="Equation.DSMT4">
                  <p:embed/>
                </p:oleObj>
              </mc:Choice>
              <mc:Fallback>
                <p:oleObj name="Equation" r:id="rId15" imgW="152334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705350"/>
                        <a:ext cx="30480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7" name="Object 9"/>
          <p:cNvGraphicFramePr>
            <a:graphicFrameLocks noChangeAspect="1"/>
          </p:cNvGraphicFramePr>
          <p:nvPr/>
        </p:nvGraphicFramePr>
        <p:xfrm>
          <a:off x="4514850" y="2514600"/>
          <a:ext cx="3619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77" name="Equation" r:id="rId17" imgW="114151" imgH="164885" progId="Equation.DSMT4">
                  <p:embed/>
                </p:oleObj>
              </mc:Choice>
              <mc:Fallback>
                <p:oleObj name="Equation" r:id="rId17" imgW="114151" imgH="1648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2514600"/>
                        <a:ext cx="3619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8" name="Object 10"/>
          <p:cNvGraphicFramePr>
            <a:graphicFrameLocks noChangeAspect="1"/>
          </p:cNvGraphicFramePr>
          <p:nvPr/>
        </p:nvGraphicFramePr>
        <p:xfrm>
          <a:off x="4343400" y="3124200"/>
          <a:ext cx="38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78" name="Equation" r:id="rId19" imgW="164957" imgH="190335" progId="Equation.DSMT4">
                  <p:embed/>
                </p:oleObj>
              </mc:Choice>
              <mc:Fallback>
                <p:oleObj name="Equation" r:id="rId19" imgW="164957" imgH="19033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124200"/>
                        <a:ext cx="381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9" name="Object 11"/>
          <p:cNvGraphicFramePr>
            <a:graphicFrameLocks noChangeAspect="1"/>
          </p:cNvGraphicFramePr>
          <p:nvPr/>
        </p:nvGraphicFramePr>
        <p:xfrm>
          <a:off x="4267200" y="3657600"/>
          <a:ext cx="381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79" name="Equation" r:id="rId21" imgW="177646" imgH="190335" progId="Equation.DSMT4">
                  <p:embed/>
                </p:oleObj>
              </mc:Choice>
              <mc:Fallback>
                <p:oleObj name="Equation" r:id="rId21" imgW="177646" imgH="19033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657600"/>
                        <a:ext cx="381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610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smtClean="0"/>
              <a:t>COMPUTATIONS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Let us take</a:t>
            </a:r>
          </a:p>
          <a:p>
            <a:pPr eaLnBrk="1" hangingPunct="1"/>
            <a:r>
              <a:rPr lang="en-US" altLang="en-US" sz="2400" b="1" smtClean="0">
                <a:solidFill>
                  <a:srgbClr val="FF0000"/>
                </a:solidFill>
              </a:rPr>
              <a:t>First input:</a:t>
            </a:r>
            <a:r>
              <a:rPr lang="en-US" altLang="en-US" sz="2400" smtClean="0"/>
              <a:t> (1, 1, -1)</a:t>
            </a:r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2400" smtClean="0"/>
          </a:p>
          <a:p>
            <a:pPr eaLnBrk="1" hangingPunct="1"/>
            <a:r>
              <a:rPr lang="en-US" altLang="en-US" sz="2400" smtClean="0"/>
              <a:t>The output using activation function is</a:t>
            </a:r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2400" smtClean="0"/>
          </a:p>
        </p:txBody>
      </p:sp>
      <p:graphicFrame>
        <p:nvGraphicFramePr>
          <p:cNvPr id="35844" name="Object 2"/>
          <p:cNvGraphicFramePr>
            <a:graphicFrameLocks noChangeAspect="1"/>
          </p:cNvGraphicFramePr>
          <p:nvPr/>
        </p:nvGraphicFramePr>
        <p:xfrm>
          <a:off x="2362200" y="1600200"/>
          <a:ext cx="32004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4" name="Equation" r:id="rId3" imgW="1269449" imgH="190417" progId="Equation.DSMT4">
                  <p:embed/>
                </p:oleObj>
              </mc:Choice>
              <mc:Fallback>
                <p:oleObj name="Equation" r:id="rId3" imgW="1269449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600200"/>
                        <a:ext cx="32004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3"/>
          <p:cNvGraphicFramePr>
            <a:graphicFrameLocks noChangeAspect="1"/>
          </p:cNvGraphicFramePr>
          <p:nvPr/>
        </p:nvGraphicFramePr>
        <p:xfrm>
          <a:off x="838200" y="2590800"/>
          <a:ext cx="54102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5" name="Equation" r:id="rId5" imgW="2120900" imgH="190500" progId="Equation.DSMT4">
                  <p:embed/>
                </p:oleObj>
              </mc:Choice>
              <mc:Fallback>
                <p:oleObj name="Equation" r:id="rId5" imgW="2120900" imgH="190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590800"/>
                        <a:ext cx="54102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4"/>
          <p:cNvGraphicFramePr>
            <a:graphicFrameLocks noChangeAspect="1"/>
          </p:cNvGraphicFramePr>
          <p:nvPr/>
        </p:nvGraphicFramePr>
        <p:xfrm>
          <a:off x="1524000" y="3968750"/>
          <a:ext cx="3733800" cy="147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6" name="Equation" r:id="rId7" imgW="1511300" imgH="596900" progId="Equation.DSMT4">
                  <p:embed/>
                </p:oleObj>
              </mc:Choice>
              <mc:Fallback>
                <p:oleObj name="Equation" r:id="rId7" imgW="15113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968750"/>
                        <a:ext cx="3733800" cy="1474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42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smtClean="0"/>
              <a:t>COMPUTATIONS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z="2400" smtClean="0"/>
              <a:t>So, output (y = 0)      (t = -1)</a:t>
            </a:r>
          </a:p>
          <a:p>
            <a:pPr eaLnBrk="1" hangingPunct="1"/>
            <a:r>
              <a:rPr lang="en-US" altLang="en-US" sz="2400" smtClean="0"/>
              <a:t>So </a:t>
            </a:r>
            <a:r>
              <a:rPr lang="en-US" altLang="en-US" sz="2400" b="1" smtClean="0">
                <a:solidFill>
                  <a:srgbClr val="00B050"/>
                </a:solidFill>
              </a:rPr>
              <a:t>weight updation is necessary</a:t>
            </a:r>
          </a:p>
          <a:p>
            <a:pPr eaLnBrk="1" hangingPunct="1"/>
            <a:endParaRPr lang="en-US" altLang="en-US" sz="2400" b="1" smtClean="0">
              <a:solidFill>
                <a:srgbClr val="00B050"/>
              </a:solidFill>
            </a:endParaRPr>
          </a:p>
          <a:p>
            <a:pPr eaLnBrk="1" hangingPunct="1"/>
            <a:endParaRPr lang="en-US" altLang="en-US" sz="2400" b="1" smtClean="0">
              <a:solidFill>
                <a:srgbClr val="00B050"/>
              </a:solidFill>
            </a:endParaRPr>
          </a:p>
          <a:p>
            <a:pPr eaLnBrk="1" hangingPunct="1"/>
            <a:endParaRPr lang="en-US" altLang="en-US" sz="2400" b="1" smtClean="0">
              <a:solidFill>
                <a:srgbClr val="00B050"/>
              </a:solidFill>
            </a:endParaRPr>
          </a:p>
          <a:p>
            <a:pPr eaLnBrk="1" hangingPunct="1"/>
            <a:endParaRPr lang="en-US" altLang="en-US" sz="2400" b="1" smtClean="0">
              <a:solidFill>
                <a:srgbClr val="00B050"/>
              </a:solidFill>
            </a:endParaRPr>
          </a:p>
          <a:p>
            <a:pPr eaLnBrk="1" hangingPunct="1"/>
            <a:endParaRPr lang="en-US" altLang="en-US" sz="2400" b="1" smtClean="0">
              <a:solidFill>
                <a:srgbClr val="00B050"/>
              </a:solidFill>
            </a:endParaRPr>
          </a:p>
          <a:p>
            <a:pPr eaLnBrk="1" hangingPunct="1"/>
            <a:endParaRPr lang="en-US" altLang="en-US" sz="2400" b="1" smtClean="0">
              <a:solidFill>
                <a:srgbClr val="00B050"/>
              </a:solidFill>
            </a:endParaRPr>
          </a:p>
          <a:p>
            <a:pPr eaLnBrk="1" hangingPunct="1"/>
            <a:endParaRPr lang="en-US" altLang="en-US" sz="2400" b="1" smtClean="0">
              <a:solidFill>
                <a:srgbClr val="00B050"/>
              </a:solidFill>
            </a:endParaRPr>
          </a:p>
          <a:p>
            <a:pPr eaLnBrk="1" hangingPunct="1"/>
            <a:endParaRPr lang="en-US" altLang="en-US" sz="2400" b="1" smtClean="0">
              <a:solidFill>
                <a:srgbClr val="00B050"/>
              </a:solidFill>
            </a:endParaRPr>
          </a:p>
          <a:p>
            <a:pPr eaLnBrk="1" hangingPunct="1"/>
            <a:r>
              <a:rPr lang="en-US" altLang="en-US" sz="2400" b="1" smtClean="0">
                <a:solidFill>
                  <a:srgbClr val="00B050"/>
                </a:solidFill>
              </a:rPr>
              <a:t>The new weights are (-1, -1, -1)</a:t>
            </a:r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2400" smtClean="0"/>
          </a:p>
        </p:txBody>
      </p:sp>
      <p:graphicFrame>
        <p:nvGraphicFramePr>
          <p:cNvPr id="36868" name="Object 2"/>
          <p:cNvGraphicFramePr>
            <a:graphicFrameLocks noChangeAspect="1"/>
          </p:cNvGraphicFramePr>
          <p:nvPr/>
        </p:nvGraphicFramePr>
        <p:xfrm>
          <a:off x="3060700" y="16764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58" name="Equation" r:id="rId3" imgW="126725" imgH="126725" progId="Equation.DSMT4">
                  <p:embed/>
                </p:oleObj>
              </mc:Choice>
              <mc:Fallback>
                <p:oleObj name="Equation" r:id="rId3" imgW="126725" imgH="12672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1676400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3"/>
          <p:cNvGraphicFramePr>
            <a:graphicFrameLocks noChangeAspect="1"/>
          </p:cNvGraphicFramePr>
          <p:nvPr/>
        </p:nvGraphicFramePr>
        <p:xfrm>
          <a:off x="2057400" y="2598738"/>
          <a:ext cx="3422650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59" name="Equation" r:id="rId5" imgW="1358310" imgH="571252" progId="Equation.DSMT4">
                  <p:embed/>
                </p:oleObj>
              </mc:Choice>
              <mc:Fallback>
                <p:oleObj name="Equation" r:id="rId5" imgW="1358310" imgH="57125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598738"/>
                        <a:ext cx="3422650" cy="1439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4"/>
          <p:cNvGraphicFramePr>
            <a:graphicFrameLocks noChangeAspect="1"/>
          </p:cNvGraphicFramePr>
          <p:nvPr/>
        </p:nvGraphicFramePr>
        <p:xfrm>
          <a:off x="2138363" y="3981450"/>
          <a:ext cx="3119437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60" name="Equation" r:id="rId7" imgW="1397000" imgH="571500" progId="Equation.DSMT4">
                  <p:embed/>
                </p:oleObj>
              </mc:Choice>
              <mc:Fallback>
                <p:oleObj name="Equation" r:id="rId7" imgW="1397000" imgH="571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8363" y="3981450"/>
                        <a:ext cx="3119437" cy="127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5"/>
          <p:cNvGraphicFramePr>
            <a:graphicFrameLocks noChangeAspect="1"/>
          </p:cNvGraphicFramePr>
          <p:nvPr/>
        </p:nvGraphicFramePr>
        <p:xfrm>
          <a:off x="2209800" y="5314950"/>
          <a:ext cx="16764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61" name="Equation" r:id="rId9" imgW="660113" imgH="190417" progId="Equation.DSMT4">
                  <p:embed/>
                </p:oleObj>
              </mc:Choice>
              <mc:Fallback>
                <p:oleObj name="Equation" r:id="rId9" imgW="660113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314950"/>
                        <a:ext cx="167640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27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smtClean="0"/>
              <a:t>COMPUTATIONS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400" b="1" smtClean="0">
                <a:solidFill>
                  <a:srgbClr val="FF0000"/>
                </a:solidFill>
              </a:rPr>
              <a:t>Second input: </a:t>
            </a:r>
            <a:r>
              <a:rPr lang="en-US" altLang="en-US" sz="2400" b="1" smtClean="0"/>
              <a:t>(1,-1,1)</a:t>
            </a:r>
          </a:p>
          <a:p>
            <a:pPr eaLnBrk="1" hangingPunct="1"/>
            <a:endParaRPr lang="en-US" altLang="en-US" sz="2400" b="1" smtClean="0"/>
          </a:p>
          <a:p>
            <a:pPr eaLnBrk="1" hangingPunct="1"/>
            <a:endParaRPr lang="en-US" altLang="en-US" sz="2400" b="1" smtClean="0"/>
          </a:p>
          <a:p>
            <a:pPr eaLnBrk="1" hangingPunct="1"/>
            <a:r>
              <a:rPr lang="en-US" altLang="en-US" sz="2400" smtClean="0"/>
              <a:t>So, </a:t>
            </a:r>
            <a:r>
              <a:rPr lang="en-US" altLang="en-US" sz="2400" b="1" smtClean="0">
                <a:solidFill>
                  <a:srgbClr val="00B050"/>
                </a:solidFill>
              </a:rPr>
              <a:t>new weights are to be computed</a:t>
            </a:r>
          </a:p>
          <a:p>
            <a:pPr eaLnBrk="1" hangingPunct="1"/>
            <a:endParaRPr lang="en-US" altLang="en-US" sz="2400" b="1" smtClean="0">
              <a:solidFill>
                <a:srgbClr val="00B050"/>
              </a:solidFill>
            </a:endParaRPr>
          </a:p>
          <a:p>
            <a:pPr eaLnBrk="1" hangingPunct="1"/>
            <a:endParaRPr lang="en-US" altLang="en-US" sz="2400" b="1" smtClean="0">
              <a:solidFill>
                <a:srgbClr val="00B050"/>
              </a:solidFill>
            </a:endParaRPr>
          </a:p>
          <a:p>
            <a:pPr eaLnBrk="1" hangingPunct="1"/>
            <a:endParaRPr lang="en-US" altLang="en-US" sz="2400" b="1" smtClean="0">
              <a:solidFill>
                <a:srgbClr val="00B050"/>
              </a:solidFill>
            </a:endParaRPr>
          </a:p>
          <a:p>
            <a:pPr eaLnBrk="1" hangingPunct="1"/>
            <a:endParaRPr lang="en-US" altLang="en-US" sz="2400" b="1" smtClean="0">
              <a:solidFill>
                <a:srgbClr val="00B050"/>
              </a:solidFill>
            </a:endParaRPr>
          </a:p>
          <a:p>
            <a:pPr eaLnBrk="1" hangingPunct="1"/>
            <a:endParaRPr lang="en-US" altLang="en-US" sz="2400" b="1" smtClean="0">
              <a:solidFill>
                <a:srgbClr val="00B050"/>
              </a:solidFill>
            </a:endParaRPr>
          </a:p>
          <a:p>
            <a:pPr eaLnBrk="1" hangingPunct="1"/>
            <a:r>
              <a:rPr lang="en-US" altLang="en-US" sz="2400" b="1" smtClean="0">
                <a:solidFill>
                  <a:srgbClr val="00B050"/>
                </a:solidFill>
              </a:rPr>
              <a:t>The new weights are (0, -2, 0)</a:t>
            </a:r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2400" b="1" smtClean="0"/>
          </a:p>
          <a:p>
            <a:pPr eaLnBrk="1" hangingPunct="1"/>
            <a:endParaRPr lang="en-US" altLang="en-US" sz="2400" b="1" smtClean="0"/>
          </a:p>
          <a:p>
            <a:pPr eaLnBrk="1" hangingPunct="1"/>
            <a:endParaRPr lang="en-US" altLang="en-US" sz="2400" b="1" smtClean="0"/>
          </a:p>
          <a:p>
            <a:pPr eaLnBrk="1" hangingPunct="1"/>
            <a:endParaRPr lang="en-US" altLang="en-US" sz="2400" b="1" smtClean="0"/>
          </a:p>
        </p:txBody>
      </p:sp>
      <p:graphicFrame>
        <p:nvGraphicFramePr>
          <p:cNvPr id="37892" name="Object 2"/>
          <p:cNvGraphicFramePr>
            <a:graphicFrameLocks noChangeAspect="1"/>
          </p:cNvGraphicFramePr>
          <p:nvPr/>
        </p:nvGraphicFramePr>
        <p:xfrm>
          <a:off x="1524000" y="2057400"/>
          <a:ext cx="65722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42" name="Equation" r:id="rId3" imgW="2628900" imgH="190500" progId="Equation.DSMT4">
                  <p:embed/>
                </p:oleObj>
              </mc:Choice>
              <mc:Fallback>
                <p:oleObj name="Equation" r:id="rId3" imgW="2628900" imgH="190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057400"/>
                        <a:ext cx="65722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3"/>
          <p:cNvGraphicFramePr>
            <a:graphicFrameLocks noChangeAspect="1"/>
          </p:cNvGraphicFramePr>
          <p:nvPr/>
        </p:nvGraphicFramePr>
        <p:xfrm>
          <a:off x="914400" y="2590800"/>
          <a:ext cx="28543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43" name="Equation" r:id="rId5" imgW="1358900" imgH="190500" progId="Equation.DSMT4">
                  <p:embed/>
                </p:oleObj>
              </mc:Choice>
              <mc:Fallback>
                <p:oleObj name="Equation" r:id="rId5" imgW="1358900" imgH="190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590800"/>
                        <a:ext cx="285432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4"/>
          <p:cNvGraphicFramePr>
            <a:graphicFrameLocks noChangeAspect="1"/>
          </p:cNvGraphicFramePr>
          <p:nvPr/>
        </p:nvGraphicFramePr>
        <p:xfrm>
          <a:off x="1676400" y="3392488"/>
          <a:ext cx="32004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44" name="Equation" r:id="rId7" imgW="1358310" imgH="571252" progId="Equation.DSMT4">
                  <p:embed/>
                </p:oleObj>
              </mc:Choice>
              <mc:Fallback>
                <p:oleObj name="Equation" r:id="rId7" imgW="1358310" imgH="57125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392488"/>
                        <a:ext cx="3200400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5"/>
          <p:cNvGraphicFramePr>
            <a:graphicFrameLocks noChangeAspect="1"/>
          </p:cNvGraphicFramePr>
          <p:nvPr/>
        </p:nvGraphicFramePr>
        <p:xfrm>
          <a:off x="5181600" y="3384550"/>
          <a:ext cx="3276600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45" name="Equation" r:id="rId9" imgW="1397000" imgH="571500" progId="Equation.DSMT4">
                  <p:embed/>
                </p:oleObj>
              </mc:Choice>
              <mc:Fallback>
                <p:oleObj name="Equation" r:id="rId9" imgW="1397000" imgH="571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384550"/>
                        <a:ext cx="3276600" cy="133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Object 6"/>
          <p:cNvGraphicFramePr>
            <a:graphicFrameLocks noChangeAspect="1"/>
          </p:cNvGraphicFramePr>
          <p:nvPr/>
        </p:nvGraphicFramePr>
        <p:xfrm>
          <a:off x="1676400" y="4876800"/>
          <a:ext cx="151765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46" name="Equation" r:id="rId11" imgW="596900" imgH="190500" progId="Equation.DSMT4">
                  <p:embed/>
                </p:oleObj>
              </mc:Choice>
              <mc:Fallback>
                <p:oleObj name="Equation" r:id="rId11" imgW="596900" imgH="190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876800"/>
                        <a:ext cx="151765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156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smtClean="0"/>
              <a:t>COMPUTATIONS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b="1" smtClean="0">
                <a:solidFill>
                  <a:srgbClr val="FF0000"/>
                </a:solidFill>
              </a:rPr>
              <a:t>Third input: </a:t>
            </a:r>
            <a:r>
              <a:rPr lang="en-US" altLang="en-US" sz="2400" smtClean="0"/>
              <a:t>(-1,1,-1)</a:t>
            </a:r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2400" smtClean="0"/>
          </a:p>
          <a:p>
            <a:pPr eaLnBrk="1" hangingPunct="1"/>
            <a:r>
              <a:rPr lang="en-US" altLang="en-US" sz="2400" b="1" smtClean="0">
                <a:solidFill>
                  <a:srgbClr val="00B050"/>
                </a:solidFill>
              </a:rPr>
              <a:t>Weight updation is not necessary</a:t>
            </a:r>
          </a:p>
          <a:p>
            <a:pPr eaLnBrk="1" hangingPunct="1"/>
            <a:r>
              <a:rPr lang="en-US" altLang="en-US" sz="2400" smtClean="0"/>
              <a:t>So, new weights are not to be computed</a:t>
            </a:r>
          </a:p>
          <a:p>
            <a:pPr eaLnBrk="1" hangingPunct="1"/>
            <a:r>
              <a:rPr lang="en-US" altLang="en-US" sz="2400" b="1" smtClean="0">
                <a:solidFill>
                  <a:srgbClr val="FF0000"/>
                </a:solidFill>
              </a:rPr>
              <a:t>Fourth input: </a:t>
            </a:r>
            <a:r>
              <a:rPr lang="en-US" altLang="en-US" sz="2400" smtClean="0"/>
              <a:t>(-1, -1, -1)</a:t>
            </a:r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2400" smtClean="0"/>
          </a:p>
          <a:p>
            <a:pPr eaLnBrk="1" hangingPunct="1"/>
            <a:r>
              <a:rPr lang="en-US" altLang="en-US" sz="2400" smtClean="0"/>
              <a:t>So, </a:t>
            </a:r>
            <a:r>
              <a:rPr lang="en-US" altLang="en-US" sz="2400" b="1" smtClean="0">
                <a:solidFill>
                  <a:srgbClr val="00B050"/>
                </a:solidFill>
              </a:rPr>
              <a:t>new weights are to be computed</a:t>
            </a:r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2400" smtClean="0"/>
          </a:p>
        </p:txBody>
      </p:sp>
      <p:graphicFrame>
        <p:nvGraphicFramePr>
          <p:cNvPr id="38916" name="Object 2"/>
          <p:cNvGraphicFramePr>
            <a:graphicFrameLocks noChangeAspect="1"/>
          </p:cNvGraphicFramePr>
          <p:nvPr/>
        </p:nvGraphicFramePr>
        <p:xfrm>
          <a:off x="990600" y="2133600"/>
          <a:ext cx="60658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06" name="Equation" r:id="rId3" imgW="2527300" imgH="190500" progId="Equation.DSMT4">
                  <p:embed/>
                </p:oleObj>
              </mc:Choice>
              <mc:Fallback>
                <p:oleObj name="Equation" r:id="rId3" imgW="2527300" imgH="190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133600"/>
                        <a:ext cx="606583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3"/>
          <p:cNvGraphicFramePr>
            <a:graphicFrameLocks noChangeAspect="1"/>
          </p:cNvGraphicFramePr>
          <p:nvPr/>
        </p:nvGraphicFramePr>
        <p:xfrm>
          <a:off x="990600" y="2590800"/>
          <a:ext cx="3040063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07" name="Equation" r:id="rId5" imgW="1447800" imgH="190500" progId="Equation.DSMT4">
                  <p:embed/>
                </p:oleObj>
              </mc:Choice>
              <mc:Fallback>
                <p:oleObj name="Equation" r:id="rId5" imgW="1447800" imgH="190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590800"/>
                        <a:ext cx="3040063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4"/>
          <p:cNvGraphicFramePr>
            <a:graphicFrameLocks noChangeAspect="1"/>
          </p:cNvGraphicFramePr>
          <p:nvPr/>
        </p:nvGraphicFramePr>
        <p:xfrm>
          <a:off x="990600" y="4267200"/>
          <a:ext cx="63500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08" name="Equation" r:id="rId7" imgW="2540000" imgH="190500" progId="Equation.DSMT4">
                  <p:embed/>
                </p:oleObj>
              </mc:Choice>
              <mc:Fallback>
                <p:oleObj name="Equation" r:id="rId7" imgW="2540000" imgH="190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267200"/>
                        <a:ext cx="63500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6"/>
          <p:cNvGraphicFramePr>
            <a:graphicFrameLocks noChangeAspect="1"/>
          </p:cNvGraphicFramePr>
          <p:nvPr/>
        </p:nvGraphicFramePr>
        <p:xfrm>
          <a:off x="1066800" y="4857750"/>
          <a:ext cx="28543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09" name="Equation" r:id="rId9" imgW="1358900" imgH="190500" progId="Equation.DSMT4">
                  <p:embed/>
                </p:oleObj>
              </mc:Choice>
              <mc:Fallback>
                <p:oleObj name="Equation" r:id="rId9" imgW="1358900" imgH="190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857750"/>
                        <a:ext cx="285432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914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smtClean="0"/>
              <a:t>COMPUTATIONS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800" dirty="0" smtClean="0"/>
              <a:t>S</a:t>
            </a:r>
          </a:p>
          <a:p>
            <a:pPr eaLnBrk="1" hangingPunct="1"/>
            <a:endParaRPr lang="en-US" altLang="en-US" sz="800" dirty="0" smtClean="0"/>
          </a:p>
          <a:p>
            <a:pPr eaLnBrk="1" hangingPunct="1"/>
            <a:endParaRPr lang="en-US" altLang="en-US" sz="800" dirty="0" smtClean="0"/>
          </a:p>
          <a:p>
            <a:pPr eaLnBrk="1" hangingPunct="1"/>
            <a:endParaRPr lang="en-US" altLang="en-US" sz="800" dirty="0" smtClean="0"/>
          </a:p>
          <a:p>
            <a:pPr eaLnBrk="1" hangingPunct="1"/>
            <a:endParaRPr lang="en-US" altLang="en-US" sz="800" dirty="0" smtClean="0"/>
          </a:p>
          <a:p>
            <a:pPr eaLnBrk="1" hangingPunct="1"/>
            <a:endParaRPr lang="en-US" altLang="en-US" sz="800" dirty="0" smtClean="0"/>
          </a:p>
          <a:p>
            <a:pPr eaLnBrk="1" hangingPunct="1"/>
            <a:endParaRPr lang="en-US" altLang="en-US" sz="800" dirty="0" smtClean="0"/>
          </a:p>
          <a:p>
            <a:pPr eaLnBrk="1" hangingPunct="1"/>
            <a:endParaRPr lang="en-US" altLang="en-US" sz="800" dirty="0" smtClean="0"/>
          </a:p>
          <a:p>
            <a:pPr eaLnBrk="1" hangingPunct="1"/>
            <a:endParaRPr lang="en-US" altLang="en-US" sz="800" dirty="0" smtClean="0"/>
          </a:p>
          <a:p>
            <a:pPr eaLnBrk="1" hangingPunct="1"/>
            <a:endParaRPr lang="en-US" altLang="en-US" sz="800" dirty="0" smtClean="0"/>
          </a:p>
          <a:p>
            <a:pPr eaLnBrk="1" hangingPunct="1"/>
            <a:endParaRPr lang="en-US" altLang="en-US" sz="800" dirty="0" smtClean="0"/>
          </a:p>
          <a:p>
            <a:pPr eaLnBrk="1" hangingPunct="1"/>
            <a:endParaRPr lang="en-US" altLang="en-US" sz="800" dirty="0" smtClean="0"/>
          </a:p>
          <a:p>
            <a:pPr eaLnBrk="1" hangingPunct="1"/>
            <a:endParaRPr lang="en-US" altLang="en-US" sz="800" dirty="0" smtClean="0"/>
          </a:p>
          <a:p>
            <a:pPr eaLnBrk="1" hangingPunct="1"/>
            <a:endParaRPr lang="en-US" altLang="en-US" sz="800" dirty="0" smtClean="0"/>
          </a:p>
          <a:p>
            <a:pPr eaLnBrk="1" hangingPunct="1"/>
            <a:endParaRPr lang="en-US" altLang="en-US" sz="800" dirty="0" smtClean="0"/>
          </a:p>
          <a:p>
            <a:pPr eaLnBrk="1" hangingPunct="1"/>
            <a:endParaRPr lang="en-US" altLang="en-US" sz="800" dirty="0" smtClean="0"/>
          </a:p>
          <a:p>
            <a:pPr eaLnBrk="1" hangingPunct="1"/>
            <a:endParaRPr lang="en-US" altLang="en-US" sz="800" dirty="0" smtClean="0"/>
          </a:p>
          <a:p>
            <a:pPr eaLnBrk="1" hangingPunct="1"/>
            <a:endParaRPr lang="en-US" altLang="en-US" sz="800" dirty="0" smtClean="0"/>
          </a:p>
          <a:p>
            <a:pPr eaLnBrk="1" hangingPunct="1"/>
            <a:endParaRPr lang="en-US" altLang="en-US" sz="800" dirty="0" smtClean="0"/>
          </a:p>
          <a:p>
            <a:pPr eaLnBrk="1" hangingPunct="1"/>
            <a:endParaRPr lang="en-US" altLang="en-US" sz="800" dirty="0" smtClean="0"/>
          </a:p>
          <a:p>
            <a:pPr eaLnBrk="1" hangingPunct="1"/>
            <a:endParaRPr lang="en-US" altLang="en-US" sz="800" dirty="0" smtClean="0"/>
          </a:p>
          <a:p>
            <a:pPr eaLnBrk="1" hangingPunct="1"/>
            <a:endParaRPr lang="en-US" altLang="en-US" sz="800" dirty="0" smtClean="0"/>
          </a:p>
          <a:p>
            <a:pPr eaLnBrk="1" hangingPunct="1"/>
            <a:endParaRPr lang="en-US" altLang="en-US" sz="800" dirty="0" smtClean="0"/>
          </a:p>
          <a:p>
            <a:pPr eaLnBrk="1" hangingPunct="1"/>
            <a:endParaRPr lang="en-US" altLang="en-US" sz="800" dirty="0" smtClean="0"/>
          </a:p>
          <a:p>
            <a:pPr eaLnBrk="1" hangingPunct="1"/>
            <a:endParaRPr lang="en-US" altLang="en-US" sz="800" dirty="0" smtClean="0"/>
          </a:p>
          <a:p>
            <a:pPr eaLnBrk="1" hangingPunct="1"/>
            <a:r>
              <a:rPr lang="en-US" altLang="en-US" sz="2400" b="1" dirty="0" smtClean="0">
                <a:solidFill>
                  <a:srgbClr val="00B050"/>
                </a:solidFill>
              </a:rPr>
              <a:t>The new weights are (1, -1, -1)</a:t>
            </a:r>
          </a:p>
        </p:txBody>
      </p:sp>
      <p:graphicFrame>
        <p:nvGraphicFramePr>
          <p:cNvPr id="39940" name="Object 2"/>
          <p:cNvGraphicFramePr>
            <a:graphicFrameLocks noChangeAspect="1"/>
          </p:cNvGraphicFramePr>
          <p:nvPr/>
        </p:nvGraphicFramePr>
        <p:xfrm>
          <a:off x="1143000" y="1676400"/>
          <a:ext cx="3367088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0" name="Equation" r:id="rId3" imgW="1422400" imgH="571500" progId="Equation.DSMT4">
                  <p:embed/>
                </p:oleObj>
              </mc:Choice>
              <mc:Fallback>
                <p:oleObj name="Equation" r:id="rId3" imgW="1422400" imgH="571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676400"/>
                        <a:ext cx="3367088" cy="135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3"/>
          <p:cNvGraphicFramePr>
            <a:graphicFrameLocks noChangeAspect="1"/>
          </p:cNvGraphicFramePr>
          <p:nvPr/>
        </p:nvGraphicFramePr>
        <p:xfrm>
          <a:off x="1143000" y="3143250"/>
          <a:ext cx="3416300" cy="130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1" name="Equation" r:id="rId5" imgW="1497950" imgH="571252" progId="Equation.DSMT4">
                  <p:embed/>
                </p:oleObj>
              </mc:Choice>
              <mc:Fallback>
                <p:oleObj name="Equation" r:id="rId5" imgW="1497950" imgH="57125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143250"/>
                        <a:ext cx="3416300" cy="1303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4"/>
          <p:cNvGraphicFramePr>
            <a:graphicFrameLocks noChangeAspect="1"/>
          </p:cNvGraphicFramePr>
          <p:nvPr/>
        </p:nvGraphicFramePr>
        <p:xfrm>
          <a:off x="1219200" y="4476750"/>
          <a:ext cx="16764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2" name="Equation" r:id="rId7" imgW="660113" imgH="190417" progId="Equation.DSMT4">
                  <p:embed/>
                </p:oleObj>
              </mc:Choice>
              <mc:Fallback>
                <p:oleObj name="Equation" r:id="rId7" imgW="660113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476750"/>
                        <a:ext cx="167640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793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smtClean="0"/>
              <a:t>FINAL ANALYSIS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828800"/>
          <a:ext cx="8229600" cy="4343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1219200"/>
                <a:gridCol w="762000"/>
                <a:gridCol w="990600"/>
                <a:gridCol w="685800"/>
              </a:tblGrid>
              <a:tr h="1114599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Target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Net Input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Calculated output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Updated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weights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</a:tr>
              <a:tr h="64576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x1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x2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b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t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yin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y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w1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w2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b</a:t>
                      </a:r>
                      <a:endParaRPr lang="en-US" sz="1800" b="1" dirty="0"/>
                    </a:p>
                  </a:txBody>
                  <a:tcPr/>
                </a:tc>
              </a:tr>
              <a:tr h="64576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-1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-1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-1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-1</a:t>
                      </a:r>
                      <a:endParaRPr lang="en-US" sz="1800" b="1" dirty="0"/>
                    </a:p>
                  </a:txBody>
                  <a:tcPr/>
                </a:tc>
              </a:tr>
              <a:tr h="64576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-1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-1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-1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-2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/>
                </a:tc>
              </a:tr>
              <a:tr h="64576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-1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-1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-2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-1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-2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/>
                </a:tc>
              </a:tr>
              <a:tr h="64576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-1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-1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-1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2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-1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-1</a:t>
                      </a:r>
                      <a:endParaRPr lang="en-US" sz="18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999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smtClean="0"/>
              <a:t>EXAMPLE-6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sz="2400" b="1" smtClean="0">
                <a:solidFill>
                  <a:srgbClr val="FF0000"/>
                </a:solidFill>
              </a:rPr>
              <a:t>Find the weights required </a:t>
            </a:r>
            <a:r>
              <a:rPr lang="en-US" altLang="en-US" sz="2400" b="1" smtClean="0"/>
              <a:t>to perform classification </a:t>
            </a:r>
            <a:r>
              <a:rPr lang="en-US" altLang="en-US" sz="2400" b="1" smtClean="0">
                <a:solidFill>
                  <a:srgbClr val="FF0000"/>
                </a:solidFill>
              </a:rPr>
              <a:t>using perceptron network. </a:t>
            </a:r>
          </a:p>
          <a:p>
            <a:pPr algn="just" eaLnBrk="1" hangingPunct="1"/>
            <a:r>
              <a:rPr lang="en-US" altLang="en-US" sz="2400" b="1" smtClean="0"/>
              <a:t>The vectors (1, 1, 1, 1) and (-1, 1, -1, -1) are belonging to the class </a:t>
            </a:r>
            <a:r>
              <a:rPr lang="en-US" altLang="en-US" sz="2400" b="1" smtClean="0">
                <a:solidFill>
                  <a:srgbClr val="FF0000"/>
                </a:solidFill>
              </a:rPr>
              <a:t>(so have target value 1), </a:t>
            </a:r>
          </a:p>
          <a:p>
            <a:pPr algn="just" eaLnBrk="1" hangingPunct="1"/>
            <a:r>
              <a:rPr lang="en-US" altLang="en-US" sz="2400" b="1" smtClean="0"/>
              <a:t>vectors (1, 1, 1,-1) and (1, -1, -1, 1) are not belonging to the class </a:t>
            </a:r>
            <a:r>
              <a:rPr lang="en-US" altLang="en-US" sz="2400" b="1" smtClean="0">
                <a:solidFill>
                  <a:srgbClr val="FF0000"/>
                </a:solidFill>
              </a:rPr>
              <a:t>(so we have target value -1). </a:t>
            </a:r>
          </a:p>
          <a:p>
            <a:pPr algn="just" eaLnBrk="1" hangingPunct="1"/>
            <a:r>
              <a:rPr lang="en-US" altLang="en-US" sz="2400" b="1" smtClean="0"/>
              <a:t>Assume learning rate as 1 and initial weight as 0.</a:t>
            </a:r>
          </a:p>
          <a:p>
            <a:pPr algn="just" eaLnBrk="1" hangingPunct="1"/>
            <a:endParaRPr lang="en-US" altLang="en-US" sz="2400" b="1" smtClean="0"/>
          </a:p>
        </p:txBody>
      </p:sp>
    </p:spTree>
    <p:extLst>
      <p:ext uri="{BB962C8B-B14F-4D97-AF65-F5344CB8AC3E}">
        <p14:creationId xmlns:p14="http://schemas.microsoft.com/office/powerpoint/2010/main" val="305209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smtClean="0"/>
              <a:t>INITIAL TABLE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The truth table is given by</a:t>
            </a:r>
          </a:p>
          <a:p>
            <a:pPr eaLnBrk="1" hangingPunct="1"/>
            <a:endParaRPr lang="en-US" altLang="en-US" sz="240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2651125"/>
          <a:ext cx="6096000" cy="3292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65849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x1</a:t>
                      </a:r>
                      <a:endParaRPr lang="en-US" sz="1800" b="1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x2</a:t>
                      </a:r>
                      <a:endParaRPr lang="en-US" sz="1800" b="1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x3</a:t>
                      </a:r>
                      <a:endParaRPr lang="en-US" sz="1800" b="1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x4</a:t>
                      </a:r>
                      <a:endParaRPr lang="en-US" sz="1800" b="1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b</a:t>
                      </a:r>
                      <a:endParaRPr lang="en-US" sz="1800" b="1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t</a:t>
                      </a:r>
                      <a:endParaRPr lang="en-US" sz="1800" b="1" dirty="0"/>
                    </a:p>
                  </a:txBody>
                  <a:tcPr marT="45729" marB="45729"/>
                </a:tc>
              </a:tr>
              <a:tr h="65849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T="45729" marB="45729"/>
                </a:tc>
              </a:tr>
              <a:tr h="65849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-1</a:t>
                      </a:r>
                      <a:endParaRPr lang="en-US" sz="1800" b="1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-1</a:t>
                      </a:r>
                      <a:endParaRPr lang="en-US" sz="1800" b="1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-1</a:t>
                      </a:r>
                      <a:endParaRPr lang="en-US" sz="1800" b="1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T="45729" marB="45729"/>
                </a:tc>
              </a:tr>
              <a:tr h="65849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-1</a:t>
                      </a:r>
                      <a:endParaRPr lang="en-US" sz="1800" b="1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-1</a:t>
                      </a:r>
                      <a:endParaRPr lang="en-US" sz="1800" b="1" dirty="0"/>
                    </a:p>
                  </a:txBody>
                  <a:tcPr marT="45729" marB="45729"/>
                </a:tc>
              </a:tr>
              <a:tr h="65849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-1</a:t>
                      </a:r>
                      <a:endParaRPr lang="en-US" sz="1800" b="1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-1</a:t>
                      </a:r>
                      <a:endParaRPr lang="en-US" sz="1800" b="1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-1</a:t>
                      </a:r>
                      <a:endParaRPr lang="en-US" sz="1800" b="1" dirty="0"/>
                    </a:p>
                  </a:txBody>
                  <a:tcPr marT="45729" marB="4572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143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smtClean="0"/>
              <a:t>COMPUTATIONS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Here we take                                               . Also,</a:t>
            </a:r>
          </a:p>
          <a:p>
            <a:pPr eaLnBrk="1" hangingPunct="1"/>
            <a:r>
              <a:rPr lang="en-US" altLang="en-US" sz="2400" smtClean="0"/>
              <a:t>The activation function is given by</a:t>
            </a:r>
          </a:p>
          <a:p>
            <a:pPr eaLnBrk="1" hangingPunct="1"/>
            <a:endParaRPr lang="en-US" altLang="en-US" sz="2400" smtClean="0"/>
          </a:p>
          <a:p>
            <a:pPr eaLnBrk="1" hangingPunct="1"/>
            <a:r>
              <a:rPr lang="en-US" altLang="en-US" sz="2400" smtClean="0"/>
              <a:t> </a:t>
            </a:r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2400" smtClean="0"/>
          </a:p>
          <a:p>
            <a:pPr eaLnBrk="1" hangingPunct="1"/>
            <a:r>
              <a:rPr lang="en-US" altLang="en-US" sz="2400" smtClean="0"/>
              <a:t>The net input is given by</a:t>
            </a:r>
          </a:p>
          <a:p>
            <a:pPr eaLnBrk="1" hangingPunct="1"/>
            <a:endParaRPr lang="en-US" altLang="en-US" sz="2400" smtClean="0"/>
          </a:p>
          <a:p>
            <a:pPr eaLnBrk="1" hangingPunct="1"/>
            <a:r>
              <a:rPr lang="en-US" altLang="en-US" sz="2400" smtClean="0"/>
              <a:t> The next table reflects the training performed with weights computed</a:t>
            </a:r>
          </a:p>
          <a:p>
            <a:pPr eaLnBrk="1" hangingPunct="1"/>
            <a:endParaRPr lang="en-US" altLang="en-US" sz="2400" smtClean="0"/>
          </a:p>
        </p:txBody>
      </p:sp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2667000" y="1657350"/>
          <a:ext cx="309403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42" name="Equation" r:id="rId3" imgW="1473200" imgH="190500" progId="Equation.DSMT4">
                  <p:embed/>
                </p:oleObj>
              </mc:Choice>
              <mc:Fallback>
                <p:oleObj name="Equation" r:id="rId3" imgW="1473200" imgH="190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657350"/>
                        <a:ext cx="3094038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5"/>
          <p:cNvGraphicFramePr>
            <a:graphicFrameLocks noChangeAspect="1"/>
          </p:cNvGraphicFramePr>
          <p:nvPr/>
        </p:nvGraphicFramePr>
        <p:xfrm>
          <a:off x="6477000" y="1676400"/>
          <a:ext cx="685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43" name="Equation" r:id="rId5" imgW="304536" imgH="152268" progId="Equation.DSMT4">
                  <p:embed/>
                </p:oleObj>
              </mc:Choice>
              <mc:Fallback>
                <p:oleObj name="Equation" r:id="rId5" imgW="304536" imgH="1522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676400"/>
                        <a:ext cx="685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6"/>
          <p:cNvGraphicFramePr>
            <a:graphicFrameLocks noChangeAspect="1"/>
          </p:cNvGraphicFramePr>
          <p:nvPr/>
        </p:nvGraphicFramePr>
        <p:xfrm>
          <a:off x="2057400" y="2590800"/>
          <a:ext cx="2381250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44" name="Equation" r:id="rId7" imgW="1041400" imgH="596900" progId="Equation.DSMT4">
                  <p:embed/>
                </p:oleObj>
              </mc:Choice>
              <mc:Fallback>
                <p:oleObj name="Equation" r:id="rId7" imgW="10414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590800"/>
                        <a:ext cx="2381250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ct 7"/>
          <p:cNvGraphicFramePr>
            <a:graphicFrameLocks noChangeAspect="1"/>
          </p:cNvGraphicFramePr>
          <p:nvPr/>
        </p:nvGraphicFramePr>
        <p:xfrm>
          <a:off x="2057400" y="4724400"/>
          <a:ext cx="45402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45" name="Equation" r:id="rId9" imgW="1816100" imgH="190500" progId="Equation.DSMT4">
                  <p:embed/>
                </p:oleObj>
              </mc:Choice>
              <mc:Fallback>
                <p:oleObj name="Equation" r:id="rId9" imgW="1816100" imgH="190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724400"/>
                        <a:ext cx="45402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846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PERCEPTRON NETWORK ARCHITECTURE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FF0000"/>
                </a:solidFill>
              </a:rPr>
              <a:t>output signals </a:t>
            </a:r>
            <a:r>
              <a:rPr lang="en-US" sz="2400" dirty="0" smtClean="0"/>
              <a:t>that are sent from the </a:t>
            </a:r>
            <a:r>
              <a:rPr lang="en-US" sz="2400" b="1" dirty="0" smtClean="0">
                <a:solidFill>
                  <a:srgbClr val="FF0000"/>
                </a:solidFill>
              </a:rPr>
              <a:t>Associator unit </a:t>
            </a:r>
            <a:r>
              <a:rPr lang="en-US" sz="2400" dirty="0" smtClean="0"/>
              <a:t>to the </a:t>
            </a:r>
            <a:r>
              <a:rPr lang="en-US" sz="2400" b="1" dirty="0" smtClean="0">
                <a:solidFill>
                  <a:srgbClr val="FF0000"/>
                </a:solidFill>
              </a:rPr>
              <a:t>response unit </a:t>
            </a:r>
            <a:r>
              <a:rPr lang="en-US" sz="2400" dirty="0" smtClean="0"/>
              <a:t>are </a:t>
            </a:r>
            <a:r>
              <a:rPr lang="en-US" sz="2400" b="1" dirty="0" smtClean="0">
                <a:solidFill>
                  <a:srgbClr val="FF0000"/>
                </a:solidFill>
              </a:rPr>
              <a:t>only binary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FF0000"/>
                </a:solidFill>
              </a:rPr>
              <a:t>output</a:t>
            </a:r>
            <a:r>
              <a:rPr lang="en-US" sz="2400" dirty="0" smtClean="0"/>
              <a:t> of the perceptron network is given by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FF0000"/>
                </a:solidFill>
              </a:rPr>
              <a:t>activation  function</a:t>
            </a:r>
            <a:r>
              <a:rPr lang="en-US" sz="2400" dirty="0" smtClean="0"/>
              <a:t>              is given by</a:t>
            </a:r>
          </a:p>
          <a:p>
            <a:pPr algn="just">
              <a:buNone/>
            </a:pPr>
            <a:endParaRPr lang="en-US" sz="2400" dirty="0" smtClean="0"/>
          </a:p>
          <a:p>
            <a:pPr algn="just">
              <a:buNone/>
            </a:pPr>
            <a:endParaRPr lang="en-US" sz="2400" dirty="0" smtClean="0"/>
          </a:p>
          <a:p>
            <a:pPr algn="just">
              <a:buNone/>
            </a:pPr>
            <a:endParaRPr lang="en-US" sz="2400" dirty="0" smtClean="0"/>
          </a:p>
          <a:p>
            <a:pPr algn="just">
              <a:buNone/>
            </a:pPr>
            <a:endParaRPr lang="en-US" sz="2400" dirty="0" smtClean="0"/>
          </a:p>
          <a:p>
            <a:pPr algn="just"/>
            <a:r>
              <a:rPr lang="en-US" sz="2400" b="1" dirty="0" smtClean="0">
                <a:solidFill>
                  <a:srgbClr val="FF0000"/>
                </a:solidFill>
              </a:rPr>
              <a:t>Perceptron learning rule </a:t>
            </a:r>
            <a:r>
              <a:rPr lang="en-US" sz="2400" dirty="0" smtClean="0"/>
              <a:t>is used in the weight updation between the Associator unit and the response unit .</a:t>
            </a:r>
          </a:p>
          <a:p>
            <a:pPr algn="just"/>
            <a:r>
              <a:rPr lang="en-US" sz="2400" dirty="0" smtClean="0"/>
              <a:t>For each training input, the net will calculate the response and it will </a:t>
            </a:r>
            <a:r>
              <a:rPr lang="en-US" sz="2400" b="1" dirty="0" smtClean="0">
                <a:solidFill>
                  <a:srgbClr val="FF0000"/>
                </a:solidFill>
              </a:rPr>
              <a:t>determine whether or not an error has occurred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1474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3514330"/>
              </p:ext>
            </p:extLst>
          </p:nvPr>
        </p:nvGraphicFramePr>
        <p:xfrm>
          <a:off x="7010400" y="2286000"/>
          <a:ext cx="1371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2" name="Equation" r:id="rId3" imgW="672808" imgH="228501" progId="Equation.DSMT4">
                  <p:embed/>
                </p:oleObj>
              </mc:Choice>
              <mc:Fallback>
                <p:oleObj name="Equation" r:id="rId3" imgW="672808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286000"/>
                        <a:ext cx="1371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59" name="Object 3"/>
          <p:cNvGraphicFramePr>
            <a:graphicFrameLocks noChangeAspect="1"/>
          </p:cNvGraphicFramePr>
          <p:nvPr/>
        </p:nvGraphicFramePr>
        <p:xfrm>
          <a:off x="3886200" y="2743200"/>
          <a:ext cx="838200" cy="443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3" name="Equation" r:id="rId5" imgW="431613" imgH="228501" progId="Equation.DSMT4">
                  <p:embed/>
                </p:oleObj>
              </mc:Choice>
              <mc:Fallback>
                <p:oleObj name="Equation" r:id="rId5" imgW="431613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743200"/>
                        <a:ext cx="838200" cy="4437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0" name="Object 4"/>
          <p:cNvGraphicFramePr>
            <a:graphicFrameLocks noChangeAspect="1"/>
          </p:cNvGraphicFramePr>
          <p:nvPr/>
        </p:nvGraphicFramePr>
        <p:xfrm>
          <a:off x="2605312" y="3200400"/>
          <a:ext cx="3490688" cy="1320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4" name="Equation" r:id="rId7" imgW="1879600" imgH="711200" progId="Equation.DSMT4">
                  <p:embed/>
                </p:oleObj>
              </mc:Choice>
              <mc:Fallback>
                <p:oleObj name="Equation" r:id="rId7" imgW="1879600" imgH="7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5312" y="3200400"/>
                        <a:ext cx="3490688" cy="13208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520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smtClean="0"/>
              <a:t>COMPUTATIONS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59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1066800"/>
                <a:gridCol w="375138"/>
                <a:gridCol w="463062"/>
                <a:gridCol w="457200"/>
                <a:gridCol w="838200"/>
                <a:gridCol w="914400"/>
                <a:gridCol w="609600"/>
                <a:gridCol w="515814"/>
                <a:gridCol w="474786"/>
                <a:gridCol w="838200"/>
                <a:gridCol w="685800"/>
                <a:gridCol w="533398"/>
              </a:tblGrid>
              <a:tr h="660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Target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 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Up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da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ted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FF00"/>
                          </a:solidFill>
                        </a:rPr>
                        <a:t>Weig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FF00"/>
                          </a:solidFill>
                        </a:rPr>
                        <a:t>hts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pPr algn="ctr"/>
                      <a:endParaRPr lang="en-US" b="1" dirty="0" smtClean="0"/>
                    </a:p>
                    <a:p>
                      <a:pPr algn="ctr"/>
                      <a:r>
                        <a:rPr lang="en-US" b="1" dirty="0" smtClean="0"/>
                        <a:t>x1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EPOCH-1</a:t>
                      </a:r>
                    </a:p>
                    <a:p>
                      <a:pPr algn="ctr"/>
                      <a:r>
                        <a:rPr lang="en-US" b="1" dirty="0" smtClean="0"/>
                        <a:t>x2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 in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w1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w2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w3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w4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677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smtClean="0"/>
              <a:t>COMPUTATIONS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59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1066800"/>
                <a:gridCol w="375138"/>
                <a:gridCol w="463062"/>
                <a:gridCol w="457200"/>
                <a:gridCol w="838200"/>
                <a:gridCol w="914400"/>
                <a:gridCol w="609600"/>
                <a:gridCol w="515814"/>
                <a:gridCol w="474786"/>
                <a:gridCol w="838200"/>
                <a:gridCol w="685800"/>
                <a:gridCol w="533398"/>
              </a:tblGrid>
              <a:tr h="660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Target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 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Up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da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ted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FF00"/>
                          </a:solidFill>
                        </a:rPr>
                        <a:t>Weig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FF00"/>
                          </a:solidFill>
                        </a:rPr>
                        <a:t>hts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pPr algn="ctr"/>
                      <a:endParaRPr lang="en-US" b="1" dirty="0" smtClean="0"/>
                    </a:p>
                    <a:p>
                      <a:pPr algn="ctr"/>
                      <a:r>
                        <a:rPr lang="en-US" b="1" dirty="0" smtClean="0"/>
                        <a:t>x1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EPOCH-2</a:t>
                      </a:r>
                    </a:p>
                    <a:p>
                      <a:pPr algn="ctr"/>
                      <a:r>
                        <a:rPr lang="en-US" b="1" dirty="0" smtClean="0"/>
                        <a:t>x2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 in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w1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w2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w3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w4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476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smtClean="0"/>
              <a:t>COMPUTATIONS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524000"/>
          <a:ext cx="822959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1066800"/>
                <a:gridCol w="375138"/>
                <a:gridCol w="463062"/>
                <a:gridCol w="457200"/>
                <a:gridCol w="838200"/>
                <a:gridCol w="914400"/>
                <a:gridCol w="609600"/>
                <a:gridCol w="515814"/>
                <a:gridCol w="474786"/>
                <a:gridCol w="762000"/>
                <a:gridCol w="762000"/>
                <a:gridCol w="533398"/>
              </a:tblGrid>
              <a:tr h="660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Target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 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Up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da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ted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FF00"/>
                          </a:solidFill>
                        </a:rPr>
                        <a:t>Weig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FF00"/>
                          </a:solidFill>
                        </a:rPr>
                        <a:t>hts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pPr algn="ctr"/>
                      <a:endParaRPr lang="en-US" b="1" dirty="0" smtClean="0"/>
                    </a:p>
                    <a:p>
                      <a:pPr algn="ctr"/>
                      <a:r>
                        <a:rPr lang="en-US" b="1" dirty="0" smtClean="0"/>
                        <a:t>x1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EPOCH-3</a:t>
                      </a:r>
                    </a:p>
                    <a:p>
                      <a:pPr algn="ctr"/>
                      <a:r>
                        <a:rPr lang="en-US" b="1" dirty="0" smtClean="0"/>
                        <a:t>x2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 in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w1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w2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w3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w4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7207" name="Object 2"/>
          <p:cNvGraphicFramePr>
            <a:graphicFrameLocks noChangeAspect="1"/>
          </p:cNvGraphicFramePr>
          <p:nvPr/>
        </p:nvGraphicFramePr>
        <p:xfrm>
          <a:off x="457200" y="6019800"/>
          <a:ext cx="69215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5" name="Equation" r:id="rId3" imgW="3429000" imgH="190500" progId="Equation.DSMT4">
                  <p:embed/>
                </p:oleObj>
              </mc:Choice>
              <mc:Fallback>
                <p:oleObj name="Equation" r:id="rId3" imgW="3429000" imgH="190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6019800"/>
                        <a:ext cx="692150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994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smtClean="0"/>
              <a:t>THE FINAL NET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800" smtClean="0"/>
              <a:t>s</a:t>
            </a:r>
          </a:p>
        </p:txBody>
      </p:sp>
      <p:sp>
        <p:nvSpPr>
          <p:cNvPr id="4" name="Oval 3"/>
          <p:cNvSpPr/>
          <p:nvPr/>
        </p:nvSpPr>
        <p:spPr>
          <a:xfrm>
            <a:off x="3352800" y="1524000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371600" y="2209800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447800" y="4419600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447800" y="3276600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447800" y="5562600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38800" y="3200400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1" name="Straight Arrow Connector 10"/>
          <p:cNvCxnSpPr>
            <a:stCxn id="4" idx="6"/>
            <a:endCxn id="9" idx="2"/>
          </p:cNvCxnSpPr>
          <p:nvPr/>
        </p:nvCxnSpPr>
        <p:spPr>
          <a:xfrm>
            <a:off x="4267200" y="1981200"/>
            <a:ext cx="13716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6"/>
            <a:endCxn id="9" idx="2"/>
          </p:cNvCxnSpPr>
          <p:nvPr/>
        </p:nvCxnSpPr>
        <p:spPr>
          <a:xfrm>
            <a:off x="2286000" y="2667000"/>
            <a:ext cx="33528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6"/>
          </p:cNvCxnSpPr>
          <p:nvPr/>
        </p:nvCxnSpPr>
        <p:spPr>
          <a:xfrm flipV="1">
            <a:off x="2362200" y="3657600"/>
            <a:ext cx="3352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9" idx="2"/>
          </p:cNvCxnSpPr>
          <p:nvPr/>
        </p:nvCxnSpPr>
        <p:spPr>
          <a:xfrm flipV="1">
            <a:off x="2362200" y="3657600"/>
            <a:ext cx="32766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6"/>
            <a:endCxn id="9" idx="2"/>
          </p:cNvCxnSpPr>
          <p:nvPr/>
        </p:nvCxnSpPr>
        <p:spPr>
          <a:xfrm flipV="1">
            <a:off x="2362200" y="3657600"/>
            <a:ext cx="3276600" cy="2362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6"/>
          </p:cNvCxnSpPr>
          <p:nvPr/>
        </p:nvCxnSpPr>
        <p:spPr>
          <a:xfrm>
            <a:off x="6553200" y="36576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5" idx="2"/>
          </p:cNvCxnSpPr>
          <p:nvPr/>
        </p:nvCxnSpPr>
        <p:spPr>
          <a:xfrm>
            <a:off x="762000" y="26670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7" idx="2"/>
          </p:cNvCxnSpPr>
          <p:nvPr/>
        </p:nvCxnSpPr>
        <p:spPr>
          <a:xfrm>
            <a:off x="762000" y="37338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6" idx="2"/>
          </p:cNvCxnSpPr>
          <p:nvPr/>
        </p:nvCxnSpPr>
        <p:spPr>
          <a:xfrm>
            <a:off x="762000" y="48768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8" idx="2"/>
          </p:cNvCxnSpPr>
          <p:nvPr/>
        </p:nvCxnSpPr>
        <p:spPr>
          <a:xfrm>
            <a:off x="838200" y="60198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148" name="Object 2"/>
          <p:cNvGraphicFramePr>
            <a:graphicFrameLocks noChangeAspect="1"/>
          </p:cNvGraphicFramePr>
          <p:nvPr/>
        </p:nvGraphicFramePr>
        <p:xfrm>
          <a:off x="3657600" y="1835150"/>
          <a:ext cx="27305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74" name="Equation" r:id="rId3" imgW="88746" imgH="139458" progId="Equation.DSMT4">
                  <p:embed/>
                </p:oleObj>
              </mc:Choice>
              <mc:Fallback>
                <p:oleObj name="Equation" r:id="rId3" imgW="88746" imgH="13945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835150"/>
                        <a:ext cx="273050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9" name="Object 3"/>
          <p:cNvGraphicFramePr>
            <a:graphicFrameLocks noChangeAspect="1"/>
          </p:cNvGraphicFramePr>
          <p:nvPr/>
        </p:nvGraphicFramePr>
        <p:xfrm>
          <a:off x="1600200" y="2438400"/>
          <a:ext cx="4270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75" name="Equation" r:id="rId5" imgW="177646" imgH="190335" progId="Equation.DSMT4">
                  <p:embed/>
                </p:oleObj>
              </mc:Choice>
              <mc:Fallback>
                <p:oleObj name="Equation" r:id="rId5" imgW="177646" imgH="19033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438400"/>
                        <a:ext cx="42703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0" name="Object 4"/>
          <p:cNvGraphicFramePr>
            <a:graphicFrameLocks noChangeAspect="1"/>
          </p:cNvGraphicFramePr>
          <p:nvPr/>
        </p:nvGraphicFramePr>
        <p:xfrm>
          <a:off x="1676400" y="3505200"/>
          <a:ext cx="4762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76" name="Equation" r:id="rId7" imgW="190417" imgH="190417" progId="Equation.DSMT4">
                  <p:embed/>
                </p:oleObj>
              </mc:Choice>
              <mc:Fallback>
                <p:oleObj name="Equation" r:id="rId7" imgW="190417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505200"/>
                        <a:ext cx="4762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1" name="Object 5"/>
          <p:cNvGraphicFramePr>
            <a:graphicFrameLocks noChangeAspect="1"/>
          </p:cNvGraphicFramePr>
          <p:nvPr/>
        </p:nvGraphicFramePr>
        <p:xfrm>
          <a:off x="1676400" y="4629150"/>
          <a:ext cx="4762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77" name="Equation" r:id="rId9" imgW="190417" imgH="190417" progId="Equation.DSMT4">
                  <p:embed/>
                </p:oleObj>
              </mc:Choice>
              <mc:Fallback>
                <p:oleObj name="Equation" r:id="rId9" imgW="190417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629150"/>
                        <a:ext cx="4762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2" name="Object 6"/>
          <p:cNvGraphicFramePr>
            <a:graphicFrameLocks noChangeAspect="1"/>
          </p:cNvGraphicFramePr>
          <p:nvPr/>
        </p:nvGraphicFramePr>
        <p:xfrm>
          <a:off x="1676400" y="5772150"/>
          <a:ext cx="4000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78" name="Equation" r:id="rId11" imgW="190417" imgH="190417" progId="Equation.DSMT4">
                  <p:embed/>
                </p:oleObj>
              </mc:Choice>
              <mc:Fallback>
                <p:oleObj name="Equation" r:id="rId11" imgW="190417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772150"/>
                        <a:ext cx="40005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3" name="Object 7"/>
          <p:cNvGraphicFramePr>
            <a:graphicFrameLocks noChangeAspect="1"/>
          </p:cNvGraphicFramePr>
          <p:nvPr/>
        </p:nvGraphicFramePr>
        <p:xfrm>
          <a:off x="5867400" y="3429000"/>
          <a:ext cx="30480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79" name="Equation" r:id="rId13" imgW="126835" imgH="139518" progId="Equation.DSMT4">
                  <p:embed/>
                </p:oleObj>
              </mc:Choice>
              <mc:Fallback>
                <p:oleObj name="Equation" r:id="rId13" imgW="126835" imgH="13951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429000"/>
                        <a:ext cx="304800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4" name="Object 8"/>
          <p:cNvGraphicFramePr>
            <a:graphicFrameLocks noChangeAspect="1"/>
          </p:cNvGraphicFramePr>
          <p:nvPr/>
        </p:nvGraphicFramePr>
        <p:xfrm>
          <a:off x="7924800" y="3505200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0" name="Equation" r:id="rId15" imgW="126835" imgH="152202" progId="Equation.DSMT4">
                  <p:embed/>
                </p:oleObj>
              </mc:Choice>
              <mc:Fallback>
                <p:oleObj name="Equation" r:id="rId15" imgW="126835" imgH="1522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3505200"/>
                        <a:ext cx="431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5" name="Object 9"/>
          <p:cNvGraphicFramePr>
            <a:graphicFrameLocks noChangeAspect="1"/>
          </p:cNvGraphicFramePr>
          <p:nvPr/>
        </p:nvGraphicFramePr>
        <p:xfrm>
          <a:off x="762000" y="2209800"/>
          <a:ext cx="3746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1" name="Equation" r:id="rId17" imgW="139639" imgH="190417" progId="Equation.DSMT4">
                  <p:embed/>
                </p:oleObj>
              </mc:Choice>
              <mc:Fallback>
                <p:oleObj name="Equation" r:id="rId17" imgW="139639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209800"/>
                        <a:ext cx="37465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6" name="Object 10"/>
          <p:cNvGraphicFramePr>
            <a:graphicFrameLocks noChangeAspect="1"/>
          </p:cNvGraphicFramePr>
          <p:nvPr/>
        </p:nvGraphicFramePr>
        <p:xfrm>
          <a:off x="838200" y="3200400"/>
          <a:ext cx="4572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2" name="Equation" r:id="rId19" imgW="152334" imgH="190417" progId="Equation.DSMT4">
                  <p:embed/>
                </p:oleObj>
              </mc:Choice>
              <mc:Fallback>
                <p:oleObj name="Equation" r:id="rId19" imgW="152334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200400"/>
                        <a:ext cx="4572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7" name="Object 11"/>
          <p:cNvGraphicFramePr>
            <a:graphicFrameLocks noChangeAspect="1"/>
          </p:cNvGraphicFramePr>
          <p:nvPr/>
        </p:nvGraphicFramePr>
        <p:xfrm>
          <a:off x="914400" y="4419600"/>
          <a:ext cx="3810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3" name="Equation" r:id="rId21" imgW="152334" imgH="190417" progId="Equation.DSMT4">
                  <p:embed/>
                </p:oleObj>
              </mc:Choice>
              <mc:Fallback>
                <p:oleObj name="Equation" r:id="rId21" imgW="152334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419600"/>
                        <a:ext cx="3810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8" name="Object 12"/>
          <p:cNvGraphicFramePr>
            <a:graphicFrameLocks noChangeAspect="1"/>
          </p:cNvGraphicFramePr>
          <p:nvPr/>
        </p:nvGraphicFramePr>
        <p:xfrm>
          <a:off x="914400" y="5543550"/>
          <a:ext cx="3048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4" name="Equation" r:id="rId23" imgW="152334" imgH="190417" progId="Equation.DSMT4">
                  <p:embed/>
                </p:oleObj>
              </mc:Choice>
              <mc:Fallback>
                <p:oleObj name="Equation" r:id="rId23" imgW="152334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543550"/>
                        <a:ext cx="3048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9" name="Object 13"/>
          <p:cNvGraphicFramePr>
            <a:graphicFrameLocks noChangeAspect="1"/>
          </p:cNvGraphicFramePr>
          <p:nvPr/>
        </p:nvGraphicFramePr>
        <p:xfrm>
          <a:off x="4772025" y="2279650"/>
          <a:ext cx="71437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5" name="Equation" r:id="rId25" imgW="304536" imgH="164957" progId="Equation.DSMT4">
                  <p:embed/>
                </p:oleObj>
              </mc:Choice>
              <mc:Fallback>
                <p:oleObj name="Equation" r:id="rId25" imgW="304536" imgH="16495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2025" y="2279650"/>
                        <a:ext cx="71437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60" name="Object 14"/>
          <p:cNvGraphicFramePr>
            <a:graphicFrameLocks noChangeAspect="1"/>
          </p:cNvGraphicFramePr>
          <p:nvPr/>
        </p:nvGraphicFramePr>
        <p:xfrm>
          <a:off x="3200400" y="2667000"/>
          <a:ext cx="9334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6" name="Equation" r:id="rId27" imgW="444307" imgH="190417" progId="Equation.DSMT4">
                  <p:embed/>
                </p:oleObj>
              </mc:Choice>
              <mc:Fallback>
                <p:oleObj name="Equation" r:id="rId27" imgW="444307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667000"/>
                        <a:ext cx="93345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61" name="Object 15"/>
          <p:cNvGraphicFramePr>
            <a:graphicFrameLocks noChangeAspect="1"/>
          </p:cNvGraphicFramePr>
          <p:nvPr/>
        </p:nvGraphicFramePr>
        <p:xfrm>
          <a:off x="3238500" y="3333750"/>
          <a:ext cx="8001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7" name="Equation" r:id="rId29" imgW="380835" imgH="190417" progId="Equation.DSMT4">
                  <p:embed/>
                </p:oleObj>
              </mc:Choice>
              <mc:Fallback>
                <p:oleObj name="Equation" r:id="rId29" imgW="380835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3333750"/>
                        <a:ext cx="80010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62" name="Object 16"/>
          <p:cNvGraphicFramePr>
            <a:graphicFrameLocks noChangeAspect="1"/>
          </p:cNvGraphicFramePr>
          <p:nvPr/>
        </p:nvGraphicFramePr>
        <p:xfrm>
          <a:off x="3238500" y="4019550"/>
          <a:ext cx="8001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8" name="Equation" r:id="rId31" imgW="380835" imgH="190417" progId="Equation.DSMT4">
                  <p:embed/>
                </p:oleObj>
              </mc:Choice>
              <mc:Fallback>
                <p:oleObj name="Equation" r:id="rId31" imgW="380835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4019550"/>
                        <a:ext cx="80010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63" name="Object 17"/>
          <p:cNvGraphicFramePr>
            <a:graphicFrameLocks noChangeAspect="1"/>
          </p:cNvGraphicFramePr>
          <p:nvPr/>
        </p:nvGraphicFramePr>
        <p:xfrm>
          <a:off x="3238500" y="4629150"/>
          <a:ext cx="8001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9" name="Equation" r:id="rId33" imgW="380835" imgH="190417" progId="Equation.DSMT4">
                  <p:embed/>
                </p:oleObj>
              </mc:Choice>
              <mc:Fallback>
                <p:oleObj name="Equation" r:id="rId33" imgW="380835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4629150"/>
                        <a:ext cx="80010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337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BACK PROPOGATION NETWORK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 smtClean="0">
                <a:solidFill>
                  <a:srgbClr val="FF0000"/>
                </a:solidFill>
              </a:rPr>
              <a:t>Back propagation learning algorithm </a:t>
            </a:r>
            <a:r>
              <a:rPr lang="en-US" sz="2400" dirty="0" smtClean="0"/>
              <a:t>is one of the most important developments in neural networks</a:t>
            </a:r>
          </a:p>
          <a:p>
            <a:pPr algn="just"/>
            <a:r>
              <a:rPr lang="en-US" sz="2400" dirty="0" smtClean="0"/>
              <a:t>This learning algorithm is applied to </a:t>
            </a:r>
            <a:r>
              <a:rPr lang="en-US" sz="2400" b="1" dirty="0" smtClean="0">
                <a:solidFill>
                  <a:srgbClr val="FF0000"/>
                </a:solidFill>
              </a:rPr>
              <a:t>multilayer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feed-forward networks </a:t>
            </a:r>
            <a:r>
              <a:rPr lang="en-US" sz="2400" dirty="0" smtClean="0"/>
              <a:t>consisting of processing elements with </a:t>
            </a:r>
            <a:r>
              <a:rPr lang="en-US" sz="2400" b="1" dirty="0" smtClean="0">
                <a:solidFill>
                  <a:srgbClr val="C00000"/>
                </a:solidFill>
              </a:rPr>
              <a:t>continuous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differentiable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activation functions</a:t>
            </a:r>
          </a:p>
          <a:p>
            <a:pPr algn="just"/>
            <a:r>
              <a:rPr lang="en-US" sz="2400" dirty="0" smtClean="0"/>
              <a:t>The networks using the back propagation learning algorithm are also called </a:t>
            </a:r>
            <a:r>
              <a:rPr lang="en-US" sz="2400" b="1" dirty="0" smtClean="0">
                <a:solidFill>
                  <a:srgbClr val="FF0000"/>
                </a:solidFill>
              </a:rPr>
              <a:t>back propagation networks </a:t>
            </a:r>
            <a:r>
              <a:rPr lang="en-US" sz="2400" dirty="0" smtClean="0"/>
              <a:t>(BPN)</a:t>
            </a:r>
          </a:p>
          <a:p>
            <a:pPr algn="just"/>
            <a:r>
              <a:rPr lang="en-US" sz="2400" dirty="0" smtClean="0"/>
              <a:t>Given a set of input, output pairs this algorithm </a:t>
            </a:r>
            <a:r>
              <a:rPr lang="en-US" sz="2400" b="1" dirty="0" smtClean="0">
                <a:solidFill>
                  <a:srgbClr val="FF0000"/>
                </a:solidFill>
              </a:rPr>
              <a:t>provides a procedure for changing the weights in a BPN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FF0000"/>
                </a:solidFill>
              </a:rPr>
              <a:t>basic concept used </a:t>
            </a:r>
            <a:r>
              <a:rPr lang="en-US" sz="2400" dirty="0" smtClean="0"/>
              <a:t>for weight updation is the </a:t>
            </a:r>
            <a:r>
              <a:rPr lang="en-US" sz="2400" b="1" dirty="0" smtClean="0">
                <a:solidFill>
                  <a:srgbClr val="00B050"/>
                </a:solidFill>
              </a:rPr>
              <a:t>gradient-descent method</a:t>
            </a:r>
            <a:r>
              <a:rPr lang="en-US" sz="2400" dirty="0" smtClean="0"/>
              <a:t> as used in simple perceptron network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915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GRADIENT DESCENT METHOD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It is a method used to find </a:t>
            </a:r>
            <a:r>
              <a:rPr lang="en-US" sz="2400" b="1" dirty="0" smtClean="0">
                <a:solidFill>
                  <a:srgbClr val="FF0000"/>
                </a:solidFill>
              </a:rPr>
              <a:t>a local minimum of functions</a:t>
            </a:r>
          </a:p>
          <a:p>
            <a:pPr algn="just"/>
            <a:r>
              <a:rPr lang="en-US" sz="2400" dirty="0" smtClean="0"/>
              <a:t>It </a:t>
            </a:r>
            <a:r>
              <a:rPr lang="en-US" sz="2400" b="1" dirty="0" smtClean="0">
                <a:solidFill>
                  <a:srgbClr val="FF0000"/>
                </a:solidFill>
              </a:rPr>
              <a:t>starts with </a:t>
            </a:r>
            <a:r>
              <a:rPr lang="en-US" sz="2400" dirty="0" smtClean="0"/>
              <a:t>an </a:t>
            </a:r>
            <a:r>
              <a:rPr lang="en-US" sz="2400" b="1" dirty="0" smtClean="0">
                <a:solidFill>
                  <a:srgbClr val="00B050"/>
                </a:solidFill>
              </a:rPr>
              <a:t>initial guess of the solution</a:t>
            </a:r>
          </a:p>
          <a:p>
            <a:pPr algn="just"/>
            <a:r>
              <a:rPr lang="en-US" sz="2400" dirty="0" smtClean="0"/>
              <a:t>Takes the gradient of the function at that point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FF0000"/>
                </a:solidFill>
              </a:rPr>
              <a:t>solution is stepped in the negative direction of the gradient</a:t>
            </a:r>
          </a:p>
          <a:p>
            <a:pPr algn="just"/>
            <a:r>
              <a:rPr lang="en-US" sz="2400" dirty="0" smtClean="0"/>
              <a:t>Repeat the process. Suppose,                       are two successive values in the sequel</a:t>
            </a:r>
          </a:p>
          <a:p>
            <a:pPr algn="just"/>
            <a:r>
              <a:rPr lang="en-US" sz="2400" dirty="0" smtClean="0"/>
              <a:t>Then we have                                 ,            </a:t>
            </a:r>
            <a:r>
              <a:rPr lang="en-US" sz="2400" b="1" dirty="0" smtClean="0">
                <a:solidFill>
                  <a:srgbClr val="FF0000"/>
                </a:solidFill>
              </a:rPr>
              <a:t>is a small number that forces the algorithm to make small jumps</a:t>
            </a:r>
          </a:p>
          <a:p>
            <a:pPr algn="just"/>
            <a:r>
              <a:rPr lang="en-US" sz="2400" dirty="0" smtClean="0"/>
              <a:t>For </a:t>
            </a:r>
            <a:r>
              <a:rPr lang="en-US" sz="2400" b="1" dirty="0" smtClean="0">
                <a:solidFill>
                  <a:srgbClr val="00B050"/>
                </a:solidFill>
              </a:rPr>
              <a:t>suitable choices of      it is guaranteed that </a:t>
            </a:r>
            <a:endParaRPr lang="en-US" sz="2400" b="1" dirty="0">
              <a:solidFill>
                <a:srgbClr val="00B050"/>
              </a:solidFill>
            </a:endParaRPr>
          </a:p>
        </p:txBody>
      </p:sp>
      <p:graphicFrame>
        <p:nvGraphicFramePr>
          <p:cNvPr id="128002" name="Object 2"/>
          <p:cNvGraphicFramePr>
            <a:graphicFrameLocks noChangeAspect="1"/>
          </p:cNvGraphicFramePr>
          <p:nvPr/>
        </p:nvGraphicFramePr>
        <p:xfrm>
          <a:off x="4698999" y="3733800"/>
          <a:ext cx="1422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71" name="Equation" r:id="rId3" imgW="711200" imgH="228600" progId="Equation.DSMT4">
                  <p:embed/>
                </p:oleObj>
              </mc:Choice>
              <mc:Fallback>
                <p:oleObj name="Equation" r:id="rId3" imgW="711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8999" y="3733800"/>
                        <a:ext cx="1422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3" name="Object 3"/>
          <p:cNvGraphicFramePr>
            <a:graphicFrameLocks noChangeAspect="1"/>
          </p:cNvGraphicFramePr>
          <p:nvPr/>
        </p:nvGraphicFramePr>
        <p:xfrm>
          <a:off x="2819400" y="4572000"/>
          <a:ext cx="2057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72" name="Equation" r:id="rId5" imgW="1193800" imgH="241300" progId="Equation.DSMT4">
                  <p:embed/>
                </p:oleObj>
              </mc:Choice>
              <mc:Fallback>
                <p:oleObj name="Equation" r:id="rId5" imgW="11938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572000"/>
                        <a:ext cx="2057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4" name="Object 4"/>
          <p:cNvGraphicFramePr>
            <a:graphicFrameLocks noChangeAspect="1"/>
          </p:cNvGraphicFramePr>
          <p:nvPr/>
        </p:nvGraphicFramePr>
        <p:xfrm>
          <a:off x="5054600" y="4572000"/>
          <a:ext cx="660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73" name="Equation" r:id="rId7" imgW="355138" imgH="177569" progId="Equation.DSMT4">
                  <p:embed/>
                </p:oleObj>
              </mc:Choice>
              <mc:Fallback>
                <p:oleObj name="Equation" r:id="rId7" imgW="355138" imgH="17756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4600" y="4572000"/>
                        <a:ext cx="6604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5" name="Object 5"/>
          <p:cNvGraphicFramePr>
            <a:graphicFrameLocks noChangeAspect="1"/>
          </p:cNvGraphicFramePr>
          <p:nvPr/>
        </p:nvGraphicFramePr>
        <p:xfrm>
          <a:off x="3733800" y="5394960"/>
          <a:ext cx="228600" cy="32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74" name="Equation" r:id="rId9" imgW="126725" imgH="177415" progId="Equation.DSMT4">
                  <p:embed/>
                </p:oleObj>
              </mc:Choice>
              <mc:Fallback>
                <p:oleObj name="Equation" r:id="rId9" imgW="12672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394960"/>
                        <a:ext cx="228600" cy="320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6" name="Object 6"/>
          <p:cNvGraphicFramePr>
            <a:graphicFrameLocks noChangeAspect="1"/>
          </p:cNvGraphicFramePr>
          <p:nvPr/>
        </p:nvGraphicFramePr>
        <p:xfrm>
          <a:off x="6629400" y="5410200"/>
          <a:ext cx="165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75" name="Equation" r:id="rId11" imgW="990600" imgH="228600" progId="Equation.DSMT4">
                  <p:embed/>
                </p:oleObj>
              </mc:Choice>
              <mc:Fallback>
                <p:oleObj name="Equation" r:id="rId11" imgW="990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410200"/>
                        <a:ext cx="165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498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BACK PROPOGATION NETWORK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In this method the </a:t>
            </a:r>
            <a:r>
              <a:rPr lang="en-US" sz="2400" b="1" dirty="0" smtClean="0">
                <a:solidFill>
                  <a:srgbClr val="FF0000"/>
                </a:solidFill>
              </a:rPr>
              <a:t>error is propagated back to the hidden unit</a:t>
            </a:r>
          </a:p>
          <a:p>
            <a:pPr algn="just"/>
            <a:r>
              <a:rPr lang="en-US" sz="2400" dirty="0" smtClean="0"/>
              <a:t>It </a:t>
            </a:r>
            <a:r>
              <a:rPr lang="en-US" sz="2400" b="1" dirty="0" smtClean="0">
                <a:solidFill>
                  <a:srgbClr val="00B050"/>
                </a:solidFill>
              </a:rPr>
              <a:t>differs from other networks </a:t>
            </a:r>
            <a:r>
              <a:rPr lang="en-US" sz="2400" b="1" dirty="0" smtClean="0">
                <a:solidFill>
                  <a:srgbClr val="FF0000"/>
                </a:solidFill>
              </a:rPr>
              <a:t>in respect to the process by which the weights are calculated during the learning period</a:t>
            </a:r>
          </a:p>
          <a:p>
            <a:pPr algn="just"/>
            <a:r>
              <a:rPr lang="en-US" sz="2400" dirty="0" smtClean="0"/>
              <a:t>When the number of hidden layers is increased the complexity increases</a:t>
            </a:r>
          </a:p>
          <a:p>
            <a:pPr algn="just"/>
            <a:r>
              <a:rPr lang="en-US" sz="2400" dirty="0" smtClean="0"/>
              <a:t>The error is </a:t>
            </a:r>
            <a:r>
              <a:rPr lang="en-US" sz="2400" b="1" dirty="0" smtClean="0">
                <a:solidFill>
                  <a:srgbClr val="FF0000"/>
                </a:solidFill>
              </a:rPr>
              <a:t>usually measured at the output layer</a:t>
            </a:r>
          </a:p>
          <a:p>
            <a:pPr algn="just"/>
            <a:r>
              <a:rPr lang="en-US" sz="2400" dirty="0" smtClean="0"/>
              <a:t>At the </a:t>
            </a:r>
            <a:r>
              <a:rPr lang="en-US" sz="2400" b="1" dirty="0" smtClean="0">
                <a:solidFill>
                  <a:srgbClr val="FF0000"/>
                </a:solidFill>
              </a:rPr>
              <a:t>hidden layers there is no information about the errors</a:t>
            </a:r>
          </a:p>
          <a:p>
            <a:pPr algn="just"/>
            <a:r>
              <a:rPr lang="en-US" sz="2400" dirty="0" smtClean="0"/>
              <a:t>So, </a:t>
            </a:r>
            <a:r>
              <a:rPr lang="en-US" sz="2400" b="1" dirty="0" smtClean="0">
                <a:solidFill>
                  <a:srgbClr val="FF0000"/>
                </a:solidFill>
              </a:rPr>
              <a:t>other techniques are needed </a:t>
            </a:r>
            <a:r>
              <a:rPr lang="en-US" sz="2400" dirty="0" smtClean="0"/>
              <a:t>to be followed to </a:t>
            </a:r>
            <a:r>
              <a:rPr lang="en-US" sz="2400" b="1" dirty="0" smtClean="0">
                <a:solidFill>
                  <a:srgbClr val="FF0000"/>
                </a:solidFill>
              </a:rPr>
              <a:t>calculate the error at the hidden layers</a:t>
            </a:r>
            <a:r>
              <a:rPr lang="en-US" sz="2400" dirty="0" smtClean="0"/>
              <a:t> so that the ultimate error is minimised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220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ARCITECTURE OF BACK PROPOGATION NETWORK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It is a </a:t>
            </a:r>
            <a:r>
              <a:rPr lang="en-US" sz="2400" b="1" dirty="0" smtClean="0">
                <a:solidFill>
                  <a:srgbClr val="FF0000"/>
                </a:solidFill>
              </a:rPr>
              <a:t>multi layer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00B050"/>
                </a:solidFill>
              </a:rPr>
              <a:t>feed forward </a:t>
            </a:r>
            <a:r>
              <a:rPr lang="en-US" sz="2400" dirty="0" smtClean="0"/>
              <a:t>neural network</a:t>
            </a:r>
          </a:p>
          <a:p>
            <a:r>
              <a:rPr lang="en-US" sz="2400" dirty="0" smtClean="0"/>
              <a:t>It has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rgbClr val="00B050"/>
                </a:solidFill>
              </a:rPr>
              <a:t>     one input layer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     </a:t>
            </a:r>
            <a:r>
              <a:rPr lang="en-US" sz="2400" b="1" dirty="0" smtClean="0">
                <a:solidFill>
                  <a:srgbClr val="00B0F0"/>
                </a:solidFill>
              </a:rPr>
              <a:t>one hidden layer </a:t>
            </a:r>
            <a:r>
              <a:rPr lang="en-US" sz="2400" dirty="0" smtClean="0"/>
              <a:t>and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b="1" dirty="0" smtClean="0">
                <a:solidFill>
                  <a:srgbClr val="C00000"/>
                </a:solidFill>
              </a:rPr>
              <a:t>one output layer</a:t>
            </a:r>
          </a:p>
          <a:p>
            <a:r>
              <a:rPr lang="en-US" sz="2400" b="1" dirty="0" smtClean="0"/>
              <a:t>The neurons in the hidden and output layer </a:t>
            </a:r>
            <a:r>
              <a:rPr lang="en-US" sz="2400" b="1" dirty="0" smtClean="0">
                <a:solidFill>
                  <a:srgbClr val="FF0000"/>
                </a:solidFill>
              </a:rPr>
              <a:t>have biases</a:t>
            </a:r>
          </a:p>
          <a:p>
            <a:r>
              <a:rPr lang="en-US" sz="2400" dirty="0" smtClean="0"/>
              <a:t>During the </a:t>
            </a:r>
            <a:r>
              <a:rPr lang="en-US" sz="2400" b="1" dirty="0" smtClean="0">
                <a:solidFill>
                  <a:srgbClr val="FF0000"/>
                </a:solidFill>
              </a:rPr>
              <a:t>back-propagation phase of learning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00B050"/>
                </a:solidFill>
              </a:rPr>
              <a:t>signals are sent in the reverse direction</a:t>
            </a:r>
          </a:p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FF0000"/>
                </a:solidFill>
              </a:rPr>
              <a:t>output</a:t>
            </a:r>
            <a:r>
              <a:rPr lang="en-US" sz="2400" dirty="0" smtClean="0"/>
              <a:t> obtained from the net can be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Binary</a:t>
            </a:r>
            <a:r>
              <a:rPr lang="en-US" sz="2400" dirty="0" smtClean="0"/>
              <a:t> {0, 1} /  </a:t>
            </a:r>
            <a:r>
              <a:rPr lang="en-US" sz="2400" b="1" dirty="0" smtClean="0">
                <a:solidFill>
                  <a:srgbClr val="FF0000"/>
                </a:solidFill>
              </a:rPr>
              <a:t>Bipolar</a:t>
            </a:r>
            <a:r>
              <a:rPr lang="en-US" sz="2400" dirty="0" smtClean="0"/>
              <a:t> {-1, 1}</a:t>
            </a:r>
          </a:p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00B0F0"/>
                </a:solidFill>
              </a:rPr>
              <a:t>activation functions should 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increase monotonically, </a:t>
            </a:r>
            <a:r>
              <a:rPr lang="en-US" sz="2400" b="1" dirty="0" smtClean="0">
                <a:solidFill>
                  <a:srgbClr val="C00000"/>
                </a:solidFill>
              </a:rPr>
              <a:t>differentiable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4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DIAGRAMATIC REPRESENTATION OF THE ARCHITECTURE OF BPN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1143000" y="1676400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143000" y="3505200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143000" y="5257800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Xn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505200" y="4572000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Zj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505200" y="5867400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Zp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505200" y="3124200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590800" y="1371600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934200" y="3429000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Yk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858000" y="1752600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858000" y="5105400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Ym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334000" y="1371600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4400" y="6400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Input Layer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648200" y="6477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Hidden Layer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781800" y="6400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 Layer</a:t>
            </a:r>
            <a:endParaRPr lang="en-US" b="1" dirty="0"/>
          </a:p>
        </p:txBody>
      </p:sp>
      <p:cxnSp>
        <p:nvCxnSpPr>
          <p:cNvPr id="20" name="Straight Arrow Connector 19"/>
          <p:cNvCxnSpPr>
            <a:stCxn id="4" idx="6"/>
            <a:endCxn id="10" idx="1"/>
          </p:cNvCxnSpPr>
          <p:nvPr/>
        </p:nvCxnSpPr>
        <p:spPr>
          <a:xfrm>
            <a:off x="2057400" y="2133600"/>
            <a:ext cx="1581711" cy="1124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6"/>
            <a:endCxn id="8" idx="1"/>
          </p:cNvCxnSpPr>
          <p:nvPr/>
        </p:nvCxnSpPr>
        <p:spPr>
          <a:xfrm>
            <a:off x="2057400" y="2133600"/>
            <a:ext cx="1581711" cy="25723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6"/>
            <a:endCxn id="9" idx="1"/>
          </p:cNvCxnSpPr>
          <p:nvPr/>
        </p:nvCxnSpPr>
        <p:spPr>
          <a:xfrm>
            <a:off x="2057400" y="2133600"/>
            <a:ext cx="1581711" cy="3867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  <a:endCxn id="10" idx="2"/>
          </p:cNvCxnSpPr>
          <p:nvPr/>
        </p:nvCxnSpPr>
        <p:spPr>
          <a:xfrm flipV="1">
            <a:off x="2057400" y="3581400"/>
            <a:ext cx="1447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6"/>
            <a:endCxn id="8" idx="2"/>
          </p:cNvCxnSpPr>
          <p:nvPr/>
        </p:nvCxnSpPr>
        <p:spPr>
          <a:xfrm>
            <a:off x="2057400" y="3962400"/>
            <a:ext cx="1447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6"/>
            <a:endCxn id="9" idx="1"/>
          </p:cNvCxnSpPr>
          <p:nvPr/>
        </p:nvCxnSpPr>
        <p:spPr>
          <a:xfrm>
            <a:off x="2057400" y="3962400"/>
            <a:ext cx="1581711" cy="20389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6"/>
            <a:endCxn id="10" idx="3"/>
          </p:cNvCxnSpPr>
          <p:nvPr/>
        </p:nvCxnSpPr>
        <p:spPr>
          <a:xfrm flipV="1">
            <a:off x="2057400" y="3904689"/>
            <a:ext cx="1581711" cy="18103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6"/>
            <a:endCxn id="8" idx="3"/>
          </p:cNvCxnSpPr>
          <p:nvPr/>
        </p:nvCxnSpPr>
        <p:spPr>
          <a:xfrm flipV="1">
            <a:off x="2057400" y="5352489"/>
            <a:ext cx="1581711" cy="362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6"/>
            <a:endCxn id="9" idx="2"/>
          </p:cNvCxnSpPr>
          <p:nvPr/>
        </p:nvCxnSpPr>
        <p:spPr>
          <a:xfrm>
            <a:off x="2057400" y="5715000"/>
            <a:ext cx="1447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" idx="6"/>
            <a:endCxn id="13" idx="2"/>
          </p:cNvCxnSpPr>
          <p:nvPr/>
        </p:nvCxnSpPr>
        <p:spPr>
          <a:xfrm flipV="1">
            <a:off x="4419600" y="2209800"/>
            <a:ext cx="24384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6"/>
            <a:endCxn id="12" idx="2"/>
          </p:cNvCxnSpPr>
          <p:nvPr/>
        </p:nvCxnSpPr>
        <p:spPr>
          <a:xfrm>
            <a:off x="4419600" y="3581400"/>
            <a:ext cx="2514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" idx="6"/>
            <a:endCxn id="14" idx="1"/>
          </p:cNvCxnSpPr>
          <p:nvPr/>
        </p:nvCxnSpPr>
        <p:spPr>
          <a:xfrm>
            <a:off x="4419600" y="3581400"/>
            <a:ext cx="2572311" cy="16579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" idx="6"/>
            <a:endCxn id="13" idx="2"/>
          </p:cNvCxnSpPr>
          <p:nvPr/>
        </p:nvCxnSpPr>
        <p:spPr>
          <a:xfrm flipV="1">
            <a:off x="4419600" y="2209800"/>
            <a:ext cx="2438400" cy="2819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8" idx="6"/>
            <a:endCxn id="12" idx="2"/>
          </p:cNvCxnSpPr>
          <p:nvPr/>
        </p:nvCxnSpPr>
        <p:spPr>
          <a:xfrm flipV="1">
            <a:off x="4419600" y="3886200"/>
            <a:ext cx="25146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8" idx="6"/>
            <a:endCxn id="14" idx="2"/>
          </p:cNvCxnSpPr>
          <p:nvPr/>
        </p:nvCxnSpPr>
        <p:spPr>
          <a:xfrm>
            <a:off x="4419600" y="5029200"/>
            <a:ext cx="2438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" idx="6"/>
            <a:endCxn id="13" idx="2"/>
          </p:cNvCxnSpPr>
          <p:nvPr/>
        </p:nvCxnSpPr>
        <p:spPr>
          <a:xfrm flipV="1">
            <a:off x="4419600" y="2209800"/>
            <a:ext cx="2438400" cy="411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9" idx="6"/>
            <a:endCxn id="12" idx="3"/>
          </p:cNvCxnSpPr>
          <p:nvPr/>
        </p:nvCxnSpPr>
        <p:spPr>
          <a:xfrm flipV="1">
            <a:off x="4419600" y="4209489"/>
            <a:ext cx="2648511" cy="21151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9" idx="6"/>
            <a:endCxn id="14" idx="3"/>
          </p:cNvCxnSpPr>
          <p:nvPr/>
        </p:nvCxnSpPr>
        <p:spPr>
          <a:xfrm flipV="1">
            <a:off x="4419600" y="5885889"/>
            <a:ext cx="2572311" cy="438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1" idx="4"/>
          </p:cNvCxnSpPr>
          <p:nvPr/>
        </p:nvCxnSpPr>
        <p:spPr>
          <a:xfrm>
            <a:off x="3048000" y="2286000"/>
            <a:ext cx="7620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1" idx="4"/>
            <a:endCxn id="8" idx="1"/>
          </p:cNvCxnSpPr>
          <p:nvPr/>
        </p:nvCxnSpPr>
        <p:spPr>
          <a:xfrm>
            <a:off x="3048000" y="2286000"/>
            <a:ext cx="591111" cy="24199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1" idx="4"/>
            <a:endCxn id="9" idx="1"/>
          </p:cNvCxnSpPr>
          <p:nvPr/>
        </p:nvCxnSpPr>
        <p:spPr>
          <a:xfrm>
            <a:off x="3048000" y="2286000"/>
            <a:ext cx="591111" cy="37153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5" idx="6"/>
            <a:endCxn id="13" idx="2"/>
          </p:cNvCxnSpPr>
          <p:nvPr/>
        </p:nvCxnSpPr>
        <p:spPr>
          <a:xfrm>
            <a:off x="6248400" y="1828800"/>
            <a:ext cx="609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5" idx="5"/>
            <a:endCxn id="12" idx="1"/>
          </p:cNvCxnSpPr>
          <p:nvPr/>
        </p:nvCxnSpPr>
        <p:spPr>
          <a:xfrm>
            <a:off x="6114489" y="2152089"/>
            <a:ext cx="953622" cy="1410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5" idx="4"/>
            <a:endCxn id="14" idx="1"/>
          </p:cNvCxnSpPr>
          <p:nvPr/>
        </p:nvCxnSpPr>
        <p:spPr>
          <a:xfrm>
            <a:off x="5791200" y="2286000"/>
            <a:ext cx="1200711" cy="29533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590800" y="42672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vij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791200" y="4191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wjk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549069" y="2373868"/>
            <a:ext cx="64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vo1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248400" y="1676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w01</a:t>
            </a:r>
            <a:endParaRPr lang="en-US" dirty="0"/>
          </a:p>
        </p:txBody>
      </p:sp>
      <p:cxnSp>
        <p:nvCxnSpPr>
          <p:cNvPr id="73" name="Straight Arrow Connector 72"/>
          <p:cNvCxnSpPr>
            <a:endCxn id="4" idx="2"/>
          </p:cNvCxnSpPr>
          <p:nvPr/>
        </p:nvCxnSpPr>
        <p:spPr>
          <a:xfrm>
            <a:off x="609600" y="2133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5" idx="2"/>
          </p:cNvCxnSpPr>
          <p:nvPr/>
        </p:nvCxnSpPr>
        <p:spPr>
          <a:xfrm>
            <a:off x="685800" y="39624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6" idx="2"/>
          </p:cNvCxnSpPr>
          <p:nvPr/>
        </p:nvCxnSpPr>
        <p:spPr>
          <a:xfrm>
            <a:off x="685800" y="57150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3" idx="6"/>
          </p:cNvCxnSpPr>
          <p:nvPr/>
        </p:nvCxnSpPr>
        <p:spPr>
          <a:xfrm>
            <a:off x="7772400" y="22098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2" idx="6"/>
          </p:cNvCxnSpPr>
          <p:nvPr/>
        </p:nvCxnSpPr>
        <p:spPr>
          <a:xfrm>
            <a:off x="7848600" y="38862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14" idx="6"/>
          </p:cNvCxnSpPr>
          <p:nvPr/>
        </p:nvCxnSpPr>
        <p:spPr>
          <a:xfrm>
            <a:off x="7772400" y="55626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8610600" y="2209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3" idx="3"/>
          </p:cNvCxnSpPr>
          <p:nvPr/>
        </p:nvCxnSpPr>
        <p:spPr>
          <a:xfrm flipH="1" flipV="1">
            <a:off x="8686800" y="3863182"/>
            <a:ext cx="457200" cy="230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>
            <a:off x="8610600" y="5562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7848600" y="1905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y1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7924800" y="34406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yk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7924800" y="525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ym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8686800" y="1828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8686800" y="3505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8686800" y="5269468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tm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685800" y="1981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x1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609600" y="3821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x2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685800" y="5562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xn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3581400" y="16002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bias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4800600" y="17526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10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FLOWCHART DESCRIPTION FOR TRAINING PROCESS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x= </a:t>
            </a:r>
            <a:r>
              <a:rPr lang="en-US" sz="2400" b="1" dirty="0" smtClean="0">
                <a:solidFill>
                  <a:srgbClr val="FF0000"/>
                </a:solidFill>
              </a:rPr>
              <a:t>input training vector                           [‘n’ in number]</a:t>
            </a:r>
          </a:p>
          <a:p>
            <a:r>
              <a:rPr lang="en-US" sz="2400" dirty="0" smtClean="0"/>
              <a:t>t= </a:t>
            </a:r>
            <a:r>
              <a:rPr lang="en-US" sz="2400" b="1" dirty="0" smtClean="0">
                <a:solidFill>
                  <a:srgbClr val="00B050"/>
                </a:solidFill>
              </a:rPr>
              <a:t>target output vector                            [‘m’ in number] </a:t>
            </a:r>
          </a:p>
          <a:p>
            <a:r>
              <a:rPr lang="en-US" sz="2400" dirty="0" smtClean="0"/>
              <a:t>    = </a:t>
            </a:r>
            <a:r>
              <a:rPr lang="en-US" sz="2400" b="1" dirty="0" smtClean="0">
                <a:solidFill>
                  <a:srgbClr val="FF0000"/>
                </a:solidFill>
              </a:rPr>
              <a:t>learning rate parameter</a:t>
            </a:r>
          </a:p>
          <a:p>
            <a:r>
              <a:rPr lang="en-US" sz="2400" dirty="0" smtClean="0"/>
              <a:t>    = </a:t>
            </a:r>
            <a:r>
              <a:rPr lang="en-US" sz="2400" dirty="0"/>
              <a:t> </a:t>
            </a:r>
            <a:r>
              <a:rPr lang="en-US" sz="2400" dirty="0" smtClean="0"/>
              <a:t>     </a:t>
            </a:r>
            <a:r>
              <a:rPr lang="en-US" sz="2400" b="1" dirty="0" smtClean="0">
                <a:solidFill>
                  <a:srgbClr val="00B050"/>
                </a:solidFill>
              </a:rPr>
              <a:t>input unit </a:t>
            </a:r>
          </a:p>
          <a:p>
            <a:r>
              <a:rPr lang="en-US" sz="2400" dirty="0" smtClean="0"/>
              <a:t>     = </a:t>
            </a:r>
            <a:r>
              <a:rPr lang="en-US" sz="2400" b="1" dirty="0" smtClean="0">
                <a:solidFill>
                  <a:srgbClr val="FF0000"/>
                </a:solidFill>
              </a:rPr>
              <a:t>bias on </a:t>
            </a:r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b="1" dirty="0" smtClean="0">
                <a:solidFill>
                  <a:srgbClr val="FF0000"/>
                </a:solidFill>
              </a:rPr>
              <a:t>hidden unit</a:t>
            </a:r>
          </a:p>
          <a:p>
            <a:r>
              <a:rPr lang="en-US" sz="2400" dirty="0" smtClean="0"/>
              <a:t>      = </a:t>
            </a:r>
            <a:r>
              <a:rPr lang="en-US" sz="2400" b="1" dirty="0" smtClean="0">
                <a:solidFill>
                  <a:srgbClr val="00B050"/>
                </a:solidFill>
              </a:rPr>
              <a:t>bias on </a:t>
            </a:r>
            <a:r>
              <a:rPr lang="en-US" sz="2400" dirty="0"/>
              <a:t> </a:t>
            </a:r>
            <a:r>
              <a:rPr lang="en-US" sz="2400" dirty="0" smtClean="0"/>
              <a:t>     </a:t>
            </a:r>
            <a:r>
              <a:rPr lang="en-US" sz="2400" b="1" dirty="0" smtClean="0">
                <a:solidFill>
                  <a:srgbClr val="00B050"/>
                </a:solidFill>
              </a:rPr>
              <a:t>output unit</a:t>
            </a:r>
          </a:p>
          <a:p>
            <a:r>
              <a:rPr lang="en-US" sz="2400" dirty="0" smtClean="0"/>
              <a:t>      = </a:t>
            </a:r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b="1" dirty="0" smtClean="0">
                <a:solidFill>
                  <a:srgbClr val="FF0000"/>
                </a:solidFill>
              </a:rPr>
              <a:t>hidden unit</a:t>
            </a:r>
          </a:p>
          <a:p>
            <a:r>
              <a:rPr lang="en-US" sz="2400" dirty="0" smtClean="0"/>
              <a:t>Then we have input to the        hidden unit is given by 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graphicFrame>
        <p:nvGraphicFramePr>
          <p:cNvPr id="1402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169105"/>
              </p:ext>
            </p:extLst>
          </p:nvPr>
        </p:nvGraphicFramePr>
        <p:xfrm>
          <a:off x="3810000" y="1676400"/>
          <a:ext cx="1828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66" name="Equation" r:id="rId3" imgW="749300" imgH="228600" progId="Equation.DSMT4">
                  <p:embed/>
                </p:oleObj>
              </mc:Choice>
              <mc:Fallback>
                <p:oleObj name="Equation" r:id="rId3" imgW="7493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676400"/>
                        <a:ext cx="1828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1" name="Object 3"/>
          <p:cNvGraphicFramePr>
            <a:graphicFrameLocks noChangeAspect="1"/>
          </p:cNvGraphicFramePr>
          <p:nvPr/>
        </p:nvGraphicFramePr>
        <p:xfrm>
          <a:off x="3810000" y="2133600"/>
          <a:ext cx="19367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67" name="Equation" r:id="rId5" imgW="672808" imgH="228501" progId="Equation.DSMT4">
                  <p:embed/>
                </p:oleObj>
              </mc:Choice>
              <mc:Fallback>
                <p:oleObj name="Equation" r:id="rId5" imgW="672808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133600"/>
                        <a:ext cx="19367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2" name="Object 4"/>
          <p:cNvGraphicFramePr>
            <a:graphicFrameLocks noChangeAspect="1"/>
          </p:cNvGraphicFramePr>
          <p:nvPr/>
        </p:nvGraphicFramePr>
        <p:xfrm>
          <a:off x="838200" y="2590800"/>
          <a:ext cx="381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68" name="Equation" r:id="rId7" imgW="152334" imgH="139639" progId="Equation.DSMT4">
                  <p:embed/>
                </p:oleObj>
              </mc:Choice>
              <mc:Fallback>
                <p:oleObj name="Equation" r:id="rId7" imgW="152334" imgH="13963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590800"/>
                        <a:ext cx="381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3" name="Object 5"/>
          <p:cNvGraphicFramePr>
            <a:graphicFrameLocks noChangeAspect="1"/>
          </p:cNvGraphicFramePr>
          <p:nvPr/>
        </p:nvGraphicFramePr>
        <p:xfrm>
          <a:off x="838200" y="2933700"/>
          <a:ext cx="381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69" name="Equation" r:id="rId9" imgW="152334" imgH="228501" progId="Equation.DSMT4">
                  <p:embed/>
                </p:oleObj>
              </mc:Choice>
              <mc:Fallback>
                <p:oleObj name="Equation" r:id="rId9" imgW="152334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933700"/>
                        <a:ext cx="381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4" name="Object 6"/>
          <p:cNvGraphicFramePr>
            <a:graphicFrameLocks noChangeAspect="1"/>
          </p:cNvGraphicFramePr>
          <p:nvPr/>
        </p:nvGraphicFramePr>
        <p:xfrm>
          <a:off x="838200" y="3357562"/>
          <a:ext cx="3810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70" name="Equation" r:id="rId11" imgW="203112" imgH="241195" progId="Equation.DSMT4">
                  <p:embed/>
                </p:oleObj>
              </mc:Choice>
              <mc:Fallback>
                <p:oleObj name="Equation" r:id="rId11" imgW="203112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357562"/>
                        <a:ext cx="3810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5" name="Object 7"/>
          <p:cNvGraphicFramePr>
            <a:graphicFrameLocks noChangeAspect="1"/>
          </p:cNvGraphicFramePr>
          <p:nvPr/>
        </p:nvGraphicFramePr>
        <p:xfrm>
          <a:off x="838200" y="3771900"/>
          <a:ext cx="4254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71" name="Equation" r:id="rId13" imgW="241300" imgH="228600" progId="Equation.DSMT4">
                  <p:embed/>
                </p:oleObj>
              </mc:Choice>
              <mc:Fallback>
                <p:oleObj name="Equation" r:id="rId13" imgW="2413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771900"/>
                        <a:ext cx="42545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1042247"/>
              </p:ext>
            </p:extLst>
          </p:nvPr>
        </p:nvGraphicFramePr>
        <p:xfrm>
          <a:off x="914400" y="4243754"/>
          <a:ext cx="304800" cy="445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72" name="Equation" r:id="rId15" imgW="164957" imgH="241091" progId="Equation.DSMT4">
                  <p:embed/>
                </p:oleObj>
              </mc:Choice>
              <mc:Fallback>
                <p:oleObj name="Equation" r:id="rId15" imgW="164957" imgH="2410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243754"/>
                        <a:ext cx="304800" cy="4454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9830610"/>
              </p:ext>
            </p:extLst>
          </p:nvPr>
        </p:nvGraphicFramePr>
        <p:xfrm>
          <a:off x="2819400" y="4953000"/>
          <a:ext cx="3505200" cy="943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73" name="Equation" r:id="rId17" imgW="1943100" imgH="431800" progId="Equation.DSMT4">
                  <p:embed/>
                </p:oleObj>
              </mc:Choice>
              <mc:Fallback>
                <p:oleObj name="Equation" r:id="rId17" imgW="19431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953000"/>
                        <a:ext cx="3505200" cy="9437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219200" y="2895600"/>
                <a:ext cx="696977" cy="3951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/>
                            </a:rPr>
                            <m:t>𝑖</m:t>
                          </m:r>
                        </m:e>
                        <m:sup>
                          <m:r>
                            <a:rPr lang="en-IN" i="1">
                              <a:latin typeface="Cambria Math"/>
                            </a:rPr>
                            <m:t>𝑡h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895600"/>
                <a:ext cx="696977" cy="395173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330227" y="3352800"/>
                <a:ext cx="489173" cy="3951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/>
                            </a:rPr>
                            <m:t>𝑗</m:t>
                          </m:r>
                        </m:e>
                        <m:sup>
                          <m:r>
                            <a:rPr lang="en-IN" i="1">
                              <a:latin typeface="Cambria Math"/>
                            </a:rPr>
                            <m:t>𝑡h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0227" y="3352800"/>
                <a:ext cx="489173" cy="395173"/>
              </a:xfrm>
              <a:prstGeom prst="rect">
                <a:avLst/>
              </a:prstGeom>
              <a:blipFill rotWithShape="1">
                <a:blip r:embed="rId20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439347" y="3810000"/>
                <a:ext cx="532453" cy="4044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/>
                            </a:rPr>
                            <m:t>𝑘</m:t>
                          </m:r>
                        </m:e>
                        <m:sup>
                          <m:r>
                            <a:rPr lang="en-IN" i="1">
                              <a:latin typeface="Cambria Math"/>
                            </a:rPr>
                            <m:t>𝑡h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347" y="3810000"/>
                <a:ext cx="532453" cy="404406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447800" y="4253027"/>
                <a:ext cx="489173" cy="3951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/>
                            </a:rPr>
                            <m:t>𝑗</m:t>
                          </m:r>
                        </m:e>
                        <m:sup>
                          <m:r>
                            <a:rPr lang="en-IN" i="1">
                              <a:latin typeface="Cambria Math"/>
                            </a:rPr>
                            <m:t>𝑡h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253027"/>
                <a:ext cx="489173" cy="395173"/>
              </a:xfrm>
              <a:prstGeom prst="rect">
                <a:avLst/>
              </a:prstGeom>
              <a:blipFill rotWithShape="1">
                <a:blip r:embed="rId22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191000" y="4648200"/>
                <a:ext cx="489173" cy="3951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/>
                            </a:rPr>
                            <m:t>𝑗</m:t>
                          </m:r>
                        </m:e>
                        <m:sup>
                          <m:r>
                            <a:rPr lang="en-IN" i="1">
                              <a:latin typeface="Cambria Math"/>
                            </a:rPr>
                            <m:t>𝑡h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648200"/>
                <a:ext cx="489173" cy="395173"/>
              </a:xfrm>
              <a:prstGeom prst="rect">
                <a:avLst/>
              </a:prstGeom>
              <a:blipFill rotWithShape="1">
                <a:blip r:embed="rId2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122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PERCEPTRON NETWORK ARCHITECTURE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 </a:t>
            </a:r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FF0000"/>
                </a:solidFill>
              </a:rPr>
              <a:t>error calculation </a:t>
            </a:r>
            <a:r>
              <a:rPr lang="en-US" sz="2400" dirty="0" smtClean="0"/>
              <a:t>is based on the comparison of the values of targets with those of the calculated outputs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FF0000"/>
                </a:solidFill>
              </a:rPr>
              <a:t>weights on the connections </a:t>
            </a:r>
            <a:r>
              <a:rPr lang="en-US" sz="2400" dirty="0" smtClean="0"/>
              <a:t>from the units that send the nonzero signal will get adjusted suitably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FF0000"/>
                </a:solidFill>
              </a:rPr>
              <a:t>weights will be adjusted </a:t>
            </a:r>
            <a:r>
              <a:rPr lang="en-US" sz="2400" dirty="0" smtClean="0"/>
              <a:t>on the basis of the learning rule if an error has occurred for a particular training pattern;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Here, the </a:t>
            </a:r>
            <a:r>
              <a:rPr lang="en-US" sz="2400" b="1" dirty="0" smtClean="0">
                <a:solidFill>
                  <a:srgbClr val="FF0000"/>
                </a:solidFill>
              </a:rPr>
              <a:t>target value ‘t’ </a:t>
            </a:r>
            <a:r>
              <a:rPr lang="en-US" sz="2400" dirty="0" smtClean="0"/>
              <a:t>is equal to +1 or -1</a:t>
            </a:r>
          </a:p>
          <a:p>
            <a:pPr algn="just"/>
            <a:r>
              <a:rPr lang="en-US" sz="2400" dirty="0" smtClean="0"/>
              <a:t>     is the </a:t>
            </a:r>
            <a:r>
              <a:rPr lang="en-US" sz="2400" b="1" dirty="0" smtClean="0">
                <a:solidFill>
                  <a:srgbClr val="FF0000"/>
                </a:solidFill>
              </a:rPr>
              <a:t>learning rate</a:t>
            </a:r>
          </a:p>
          <a:p>
            <a:pPr algn="just"/>
            <a:r>
              <a:rPr lang="en-US" sz="2400" b="1" dirty="0" smtClean="0">
                <a:solidFill>
                  <a:srgbClr val="FF0000"/>
                </a:solidFill>
              </a:rPr>
              <a:t>If there are no errors then the training process is stopped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/>
          </a:p>
        </p:txBody>
      </p:sp>
      <p:graphicFrame>
        <p:nvGraphicFramePr>
          <p:cNvPr id="154626" name="Object 2"/>
          <p:cNvGraphicFramePr>
            <a:graphicFrameLocks noChangeAspect="1"/>
          </p:cNvGraphicFramePr>
          <p:nvPr/>
        </p:nvGraphicFramePr>
        <p:xfrm>
          <a:off x="2286000" y="3886200"/>
          <a:ext cx="3276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6" name="Equation" r:id="rId3" imgW="1638300" imgH="457200" progId="Equation.DSMT4">
                  <p:embed/>
                </p:oleObj>
              </mc:Choice>
              <mc:Fallback>
                <p:oleObj name="Equation" r:id="rId3" imgW="16383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886200"/>
                        <a:ext cx="3276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27" name="Object 3"/>
          <p:cNvGraphicFramePr>
            <a:graphicFrameLocks noChangeAspect="1"/>
          </p:cNvGraphicFramePr>
          <p:nvPr/>
        </p:nvGraphicFramePr>
        <p:xfrm>
          <a:off x="914400" y="518160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7" name="Equation" r:id="rId5" imgW="152334" imgH="139639" progId="Equation.DSMT4">
                  <p:embed/>
                </p:oleObj>
              </mc:Choice>
              <mc:Fallback>
                <p:oleObj name="Equation" r:id="rId5" imgW="152334" imgH="13963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181600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659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FLOWCHART DESCRIPTION FOR TRAINING PROCESS CONTD…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FF0000"/>
                </a:solidFill>
              </a:rPr>
              <a:t>output from the 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     hidden unit </a:t>
            </a:r>
            <a:r>
              <a:rPr lang="en-US" sz="2400" dirty="0" smtClean="0"/>
              <a:t>is given by</a:t>
            </a:r>
          </a:p>
          <a:p>
            <a:endParaRPr lang="en-US" sz="2400" dirty="0" smtClean="0"/>
          </a:p>
          <a:p>
            <a:r>
              <a:rPr lang="en-US" sz="2400" dirty="0" smtClean="0"/>
              <a:t>Let      be the </a:t>
            </a:r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b="1" dirty="0" smtClean="0">
                <a:solidFill>
                  <a:srgbClr val="00B050"/>
                </a:solidFill>
              </a:rPr>
              <a:t>output unit</a:t>
            </a:r>
            <a:r>
              <a:rPr lang="en-US" sz="2400" dirty="0" smtClean="0"/>
              <a:t>. The </a:t>
            </a:r>
            <a:r>
              <a:rPr lang="en-US" sz="2400" b="1" dirty="0" smtClean="0">
                <a:solidFill>
                  <a:srgbClr val="00B050"/>
                </a:solidFill>
              </a:rPr>
              <a:t>net input </a:t>
            </a:r>
            <a:r>
              <a:rPr lang="en-US" sz="2400" dirty="0" smtClean="0"/>
              <a:t>to it is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output from the </a:t>
            </a:r>
            <a:r>
              <a:rPr lang="en-US" sz="2400" dirty="0"/>
              <a:t> </a:t>
            </a:r>
            <a:r>
              <a:rPr lang="en-US" sz="2400" dirty="0" smtClean="0"/>
              <a:t>     output unit is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graphicFrame>
        <p:nvGraphicFramePr>
          <p:cNvPr id="141314" name="Object 2"/>
          <p:cNvGraphicFramePr>
            <a:graphicFrameLocks noChangeAspect="1"/>
          </p:cNvGraphicFramePr>
          <p:nvPr/>
        </p:nvGraphicFramePr>
        <p:xfrm>
          <a:off x="3200399" y="2057400"/>
          <a:ext cx="163629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62" name="Equation" r:id="rId3" imgW="863225" imgH="241195" progId="Equation.DSMT4">
                  <p:embed/>
                </p:oleObj>
              </mc:Choice>
              <mc:Fallback>
                <p:oleObj name="Equation" r:id="rId3" imgW="863225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399" y="2057400"/>
                        <a:ext cx="163629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5" name="Object 3"/>
          <p:cNvGraphicFramePr>
            <a:graphicFrameLocks noChangeAspect="1"/>
          </p:cNvGraphicFramePr>
          <p:nvPr/>
        </p:nvGraphicFramePr>
        <p:xfrm>
          <a:off x="1295400" y="25146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63" name="Equation" r:id="rId5" imgW="177646" imgH="228402" progId="Equation.DSMT4">
                  <p:embed/>
                </p:oleObj>
              </mc:Choice>
              <mc:Fallback>
                <p:oleObj name="Equation" r:id="rId5" imgW="177646" imgH="2284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51460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0431235"/>
              </p:ext>
            </p:extLst>
          </p:nvPr>
        </p:nvGraphicFramePr>
        <p:xfrm>
          <a:off x="2076450" y="2995613"/>
          <a:ext cx="4874632" cy="1016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64" name="Equation" r:id="rId7" imgW="2133360" imgH="444240" progId="Equation.DSMT4">
                  <p:embed/>
                </p:oleObj>
              </mc:Choice>
              <mc:Fallback>
                <p:oleObj name="Equation" r:id="rId7" imgW="21333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450" y="2995613"/>
                        <a:ext cx="4874632" cy="10165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4856276"/>
              </p:ext>
            </p:extLst>
          </p:nvPr>
        </p:nvGraphicFramePr>
        <p:xfrm>
          <a:off x="2298699" y="4739425"/>
          <a:ext cx="2044701" cy="51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65" name="Equation" r:id="rId9" imgW="901440" imgH="228600" progId="Equation.DSMT4">
                  <p:embed/>
                </p:oleObj>
              </mc:Choice>
              <mc:Fallback>
                <p:oleObj name="Equation" r:id="rId9" imgW="901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699" y="4739425"/>
                        <a:ext cx="2044701" cy="51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397027" y="1600200"/>
                <a:ext cx="489173" cy="3951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/>
                            </a:rPr>
                            <m:t>𝑗</m:t>
                          </m:r>
                        </m:e>
                        <m:sup>
                          <m:r>
                            <a:rPr lang="en-IN" i="1">
                              <a:latin typeface="Cambria Math"/>
                            </a:rPr>
                            <m:t>𝑡h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027" y="1600200"/>
                <a:ext cx="489173" cy="395173"/>
              </a:xfrm>
              <a:prstGeom prst="rect">
                <a:avLst/>
              </a:prstGeom>
              <a:blipFill rotWithShape="1">
                <a:blip r:embed="rId11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439347" y="2514600"/>
                <a:ext cx="532453" cy="4044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/>
                            </a:rPr>
                            <m:t>𝑘</m:t>
                          </m:r>
                        </m:e>
                        <m:sup>
                          <m:r>
                            <a:rPr lang="en-IN" i="1">
                              <a:latin typeface="Cambria Math"/>
                            </a:rPr>
                            <m:t>𝑡h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347" y="2514600"/>
                <a:ext cx="532453" cy="404406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429947" y="4267200"/>
                <a:ext cx="532453" cy="4044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/>
                            </a:rPr>
                            <m:t>𝑘</m:t>
                          </m:r>
                        </m:e>
                        <m:sup>
                          <m:r>
                            <a:rPr lang="en-IN" i="1">
                              <a:latin typeface="Cambria Math"/>
                            </a:rPr>
                            <m:t>𝑡h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947" y="4267200"/>
                <a:ext cx="532453" cy="40440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070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ACTIVATION FUNCTIONS USED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commonly used </a:t>
            </a:r>
            <a:r>
              <a:rPr lang="en-US" sz="2400" b="1" dirty="0" smtClean="0">
                <a:solidFill>
                  <a:srgbClr val="FF0000"/>
                </a:solidFill>
              </a:rPr>
              <a:t>activation functions </a:t>
            </a:r>
            <a:r>
              <a:rPr lang="en-US" sz="2400" dirty="0" smtClean="0"/>
              <a:t>are </a:t>
            </a:r>
            <a:r>
              <a:rPr lang="en-US" sz="2400" b="1" dirty="0" smtClean="0">
                <a:solidFill>
                  <a:srgbClr val="00B050"/>
                </a:solidFill>
              </a:rPr>
              <a:t>binary sigmoidal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rgbClr val="00B0F0"/>
                </a:solidFill>
              </a:rPr>
              <a:t>bipolar sigmoidal functions </a:t>
            </a:r>
            <a:r>
              <a:rPr lang="en-US" sz="2400" dirty="0" smtClean="0"/>
              <a:t>have the properties: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Differentiable</a:t>
            </a:r>
          </a:p>
          <a:p>
            <a:r>
              <a:rPr lang="en-US" sz="2400" dirty="0" smtClean="0"/>
              <a:t>Monotonously Non-decreasing </a:t>
            </a:r>
          </a:p>
          <a:p>
            <a:r>
              <a:rPr lang="en-US" sz="2400" dirty="0" smtClean="0"/>
              <a:t>So, </a:t>
            </a:r>
            <a:r>
              <a:rPr lang="en-US" sz="2400" b="1" dirty="0" smtClean="0">
                <a:solidFill>
                  <a:srgbClr val="FF0000"/>
                </a:solidFill>
              </a:rPr>
              <a:t>these functions are used as the activation functions.</a:t>
            </a:r>
            <a:r>
              <a:rPr lang="en-US" sz="2400" dirty="0" smtClean="0"/>
              <a:t> Here </a:t>
            </a:r>
          </a:p>
          <a:p>
            <a:r>
              <a:rPr lang="en-US" sz="2400" dirty="0" smtClean="0"/>
              <a:t>     = Error correction weight adjustment for         </a:t>
            </a:r>
          </a:p>
          <a:p>
            <a:r>
              <a:rPr lang="en-US" sz="2400" dirty="0" smtClean="0"/>
              <a:t>        This error is at the output unit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This is back-propagated to the  hidden units </a:t>
            </a:r>
            <a:r>
              <a:rPr lang="en-US" sz="2400" dirty="0" smtClean="0"/>
              <a:t>which have fed into </a:t>
            </a:r>
            <a:endParaRPr lang="en-US" sz="2400" dirty="0"/>
          </a:p>
        </p:txBody>
      </p:sp>
      <p:graphicFrame>
        <p:nvGraphicFramePr>
          <p:cNvPr id="142338" name="Object 2"/>
          <p:cNvGraphicFramePr>
            <a:graphicFrameLocks noChangeAspect="1"/>
          </p:cNvGraphicFramePr>
          <p:nvPr/>
        </p:nvGraphicFramePr>
        <p:xfrm>
          <a:off x="838200" y="4191000"/>
          <a:ext cx="381000" cy="489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00" name="Equation" r:id="rId3" imgW="177646" imgH="228402" progId="Equation.DSMT4">
                  <p:embed/>
                </p:oleObj>
              </mc:Choice>
              <mc:Fallback>
                <p:oleObj name="Equation" r:id="rId3" imgW="177646" imgH="2284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191000"/>
                        <a:ext cx="381000" cy="4898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39" name="Object 3"/>
          <p:cNvGraphicFramePr>
            <a:graphicFrameLocks noChangeAspect="1"/>
          </p:cNvGraphicFramePr>
          <p:nvPr/>
        </p:nvGraphicFramePr>
        <p:xfrm>
          <a:off x="6248400" y="4114800"/>
          <a:ext cx="4699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01" name="Equation" r:id="rId5" imgW="241195" imgH="241195" progId="Equation.DSMT4">
                  <p:embed/>
                </p:oleObj>
              </mc:Choice>
              <mc:Fallback>
                <p:oleObj name="Equation" r:id="rId5" imgW="241195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4114800"/>
                        <a:ext cx="4699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0" name="Object 4"/>
          <p:cNvGraphicFramePr>
            <a:graphicFrameLocks noChangeAspect="1"/>
          </p:cNvGraphicFramePr>
          <p:nvPr/>
        </p:nvGraphicFramePr>
        <p:xfrm>
          <a:off x="5257800" y="45720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02" name="Equation" r:id="rId7" imgW="177646" imgH="228402" progId="Equation.DSMT4">
                  <p:embed/>
                </p:oleObj>
              </mc:Choice>
              <mc:Fallback>
                <p:oleObj name="Equation" r:id="rId7" imgW="177646" imgH="2284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57200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327686"/>
              </p:ext>
            </p:extLst>
          </p:nvPr>
        </p:nvGraphicFramePr>
        <p:xfrm>
          <a:off x="1447800" y="54102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03" name="Equation" r:id="rId9" imgW="177646" imgH="228402" progId="Equation.DSMT4">
                  <p:embed/>
                </p:oleObj>
              </mc:Choice>
              <mc:Fallback>
                <p:oleObj name="Equation" r:id="rId9" imgW="177646" imgH="2284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41020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2" name="Object 6"/>
          <p:cNvGraphicFramePr>
            <a:graphicFrameLocks noChangeAspect="1"/>
          </p:cNvGraphicFramePr>
          <p:nvPr/>
        </p:nvGraphicFramePr>
        <p:xfrm>
          <a:off x="6400800" y="2286000"/>
          <a:ext cx="2286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04" name="Equation" r:id="rId10" imgW="990170" imgH="393529" progId="Equation.DSMT4">
                  <p:embed/>
                </p:oleObj>
              </mc:Choice>
              <mc:Fallback>
                <p:oleObj name="Equation" r:id="rId10" imgW="990170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286000"/>
                        <a:ext cx="2286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8305800" y="19812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2343" name="Object 7"/>
          <p:cNvGraphicFramePr>
            <a:graphicFrameLocks noChangeAspect="1"/>
          </p:cNvGraphicFramePr>
          <p:nvPr/>
        </p:nvGraphicFramePr>
        <p:xfrm>
          <a:off x="3352800" y="2438400"/>
          <a:ext cx="1828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05" name="Equation" r:id="rId12" imgW="990600" imgH="419100" progId="Equation.DSMT4">
                  <p:embed/>
                </p:oleObj>
              </mc:Choice>
              <mc:Fallback>
                <p:oleObj name="Equation" r:id="rId12" imgW="9906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438400"/>
                        <a:ext cx="1828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2819400" y="2286000"/>
            <a:ext cx="533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20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ERROR CORRECTION CONTD…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 </a:t>
            </a:r>
            <a:r>
              <a:rPr lang="en-US" sz="2400" dirty="0" smtClean="0"/>
              <a:t>is the </a:t>
            </a:r>
            <a:r>
              <a:rPr lang="en-US" sz="2400" b="1" dirty="0" smtClean="0">
                <a:solidFill>
                  <a:srgbClr val="FF0000"/>
                </a:solidFill>
              </a:rPr>
              <a:t>error correction weight adjustment </a:t>
            </a:r>
            <a:r>
              <a:rPr lang="en-US" sz="2400" dirty="0" smtClean="0"/>
              <a:t>for</a:t>
            </a:r>
          </a:p>
          <a:p>
            <a:pPr algn="just"/>
            <a:r>
              <a:rPr lang="en-US" sz="2400" dirty="0" smtClean="0"/>
              <a:t> This </a:t>
            </a:r>
            <a:r>
              <a:rPr lang="en-US" sz="2400" b="1" dirty="0" smtClean="0">
                <a:solidFill>
                  <a:srgbClr val="FF0000"/>
                </a:solidFill>
              </a:rPr>
              <a:t>error correction has occurred </a:t>
            </a:r>
            <a:r>
              <a:rPr lang="en-US" sz="2400" dirty="0" smtClean="0"/>
              <a:t>due to the </a:t>
            </a:r>
            <a:r>
              <a:rPr lang="en-US" sz="2400" b="1" dirty="0" smtClean="0">
                <a:solidFill>
                  <a:srgbClr val="00B050"/>
                </a:solidFill>
              </a:rPr>
              <a:t>back propagation of error to the hidden unit </a:t>
            </a:r>
            <a:endParaRPr lang="en-US" sz="2400" b="1" dirty="0">
              <a:solidFill>
                <a:srgbClr val="00B050"/>
              </a:solidFill>
            </a:endParaRPr>
          </a:p>
        </p:txBody>
      </p:sp>
      <p:graphicFrame>
        <p:nvGraphicFramePr>
          <p:cNvPr id="143362" name="Object 2"/>
          <p:cNvGraphicFramePr>
            <a:graphicFrameLocks noChangeAspect="1"/>
          </p:cNvGraphicFramePr>
          <p:nvPr/>
        </p:nvGraphicFramePr>
        <p:xfrm>
          <a:off x="838200" y="17526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53" name="Equation" r:id="rId3" imgW="177646" imgH="241091" progId="Equation.DSMT4">
                  <p:embed/>
                </p:oleObj>
              </mc:Choice>
              <mc:Fallback>
                <p:oleObj name="Equation" r:id="rId3" imgW="177646" imgH="2410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5260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3" name="Object 3"/>
          <p:cNvGraphicFramePr>
            <a:graphicFrameLocks noChangeAspect="1"/>
          </p:cNvGraphicFramePr>
          <p:nvPr/>
        </p:nvGraphicFramePr>
        <p:xfrm>
          <a:off x="6851650" y="1631950"/>
          <a:ext cx="46355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54" name="Equation" r:id="rId5" imgW="164957" imgH="241091" progId="Equation.DSMT4">
                  <p:embed/>
                </p:oleObj>
              </mc:Choice>
              <mc:Fallback>
                <p:oleObj name="Equation" r:id="rId5" imgW="164957" imgH="2410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1650" y="1631950"/>
                        <a:ext cx="46355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5" name="Object 5"/>
          <p:cNvGraphicFramePr>
            <a:graphicFrameLocks noChangeAspect="1"/>
          </p:cNvGraphicFramePr>
          <p:nvPr/>
        </p:nvGraphicFramePr>
        <p:xfrm>
          <a:off x="5784850" y="2481873"/>
          <a:ext cx="387350" cy="566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55" name="Equation" r:id="rId7" imgW="164957" imgH="241091" progId="Equation.DSMT4">
                  <p:embed/>
                </p:oleObj>
              </mc:Choice>
              <mc:Fallback>
                <p:oleObj name="Equation" r:id="rId7" imgW="164957" imgH="2410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4850" y="2481873"/>
                        <a:ext cx="387350" cy="5661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087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TRAINING ALGORITHM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STEP 0:</a:t>
            </a:r>
            <a:r>
              <a:rPr lang="en-US" dirty="0" smtClean="0"/>
              <a:t> </a:t>
            </a:r>
            <a:r>
              <a:rPr lang="en-US" sz="2400" dirty="0" smtClean="0"/>
              <a:t>Initialize </a:t>
            </a:r>
            <a:r>
              <a:rPr lang="en-US" sz="2400" b="1" dirty="0" smtClean="0">
                <a:solidFill>
                  <a:srgbClr val="FF0000"/>
                </a:solidFill>
              </a:rPr>
              <a:t>weights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FF0000"/>
                </a:solidFill>
              </a:rPr>
              <a:t>learning rate </a:t>
            </a:r>
            <a:r>
              <a:rPr lang="en-US" sz="2400" dirty="0" smtClean="0"/>
              <a:t>(some </a:t>
            </a:r>
            <a:r>
              <a:rPr lang="en-US" sz="2400" b="1" dirty="0" smtClean="0">
                <a:solidFill>
                  <a:srgbClr val="FF0000"/>
                </a:solidFill>
              </a:rPr>
              <a:t>random small values </a:t>
            </a:r>
            <a:r>
              <a:rPr lang="en-US" sz="2400" dirty="0" smtClean="0"/>
              <a:t>are taken)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STEP 1:</a:t>
            </a:r>
            <a:r>
              <a:rPr lang="en-US" sz="2400" dirty="0" smtClean="0"/>
              <a:t> Perform Steps 2 -9 when stopping condition is false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STEP 2:</a:t>
            </a:r>
            <a:r>
              <a:rPr lang="en-US" sz="2400" dirty="0" smtClean="0"/>
              <a:t> Perform steps 3 – 8 for </a:t>
            </a:r>
            <a:r>
              <a:rPr lang="en-US" sz="2400" b="1" dirty="0" smtClean="0">
                <a:solidFill>
                  <a:srgbClr val="FF0000"/>
                </a:solidFill>
              </a:rPr>
              <a:t>each training pair</a:t>
            </a:r>
          </a:p>
          <a:p>
            <a:pPr algn="just"/>
            <a:r>
              <a:rPr lang="en-US" sz="2400" b="1" dirty="0" smtClean="0">
                <a:solidFill>
                  <a:srgbClr val="C00000"/>
                </a:solidFill>
              </a:rPr>
              <a:t>STEP 3</a:t>
            </a:r>
            <a:r>
              <a:rPr lang="en-US" sz="2400" dirty="0" smtClean="0"/>
              <a:t>: Each </a:t>
            </a:r>
            <a:r>
              <a:rPr lang="en-US" sz="2400" b="1" dirty="0" smtClean="0">
                <a:solidFill>
                  <a:srgbClr val="FF0000"/>
                </a:solidFill>
              </a:rPr>
              <a:t>input unit receives </a:t>
            </a:r>
            <a:r>
              <a:rPr lang="en-US" sz="2400" dirty="0" smtClean="0"/>
              <a:t>input signal   , </a:t>
            </a:r>
            <a:r>
              <a:rPr lang="en-US" sz="2400" dirty="0" err="1" smtClean="0"/>
              <a:t>i</a:t>
            </a:r>
            <a:r>
              <a:rPr lang="en-US" sz="2400" dirty="0" smtClean="0"/>
              <a:t>=1</a:t>
            </a:r>
            <a:r>
              <a:rPr lang="en-US" sz="2400" dirty="0"/>
              <a:t>,…n          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rgbClr val="FF0000"/>
                </a:solidFill>
              </a:rPr>
              <a:t>sends it to the hidden unit</a:t>
            </a:r>
            <a:endParaRPr lang="en-US" sz="2400" dirty="0" smtClean="0"/>
          </a:p>
          <a:p>
            <a:r>
              <a:rPr lang="en-US" sz="2400" b="1" dirty="0" smtClean="0">
                <a:solidFill>
                  <a:srgbClr val="C00000"/>
                </a:solidFill>
              </a:rPr>
              <a:t>STEP 4:</a:t>
            </a:r>
            <a:r>
              <a:rPr lang="en-US" sz="2400" dirty="0" smtClean="0"/>
              <a:t> Each </a:t>
            </a:r>
            <a:r>
              <a:rPr lang="en-US" sz="2400" b="1" dirty="0" smtClean="0">
                <a:solidFill>
                  <a:srgbClr val="FF0000"/>
                </a:solidFill>
              </a:rPr>
              <a:t>hidden unit</a:t>
            </a:r>
            <a:r>
              <a:rPr lang="en-US" sz="2400" b="1" dirty="0" smtClean="0"/>
              <a:t>       </a:t>
            </a:r>
            <a:r>
              <a:rPr lang="en-US" sz="2400" dirty="0" smtClean="0"/>
              <a:t>, j = 1,…p </a:t>
            </a:r>
            <a:r>
              <a:rPr lang="en-US" sz="2400" b="1" dirty="0" smtClean="0">
                <a:solidFill>
                  <a:srgbClr val="00B050"/>
                </a:solidFill>
              </a:rPr>
              <a:t>sums its weighted input signals to calculate net input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  <p:graphicFrame>
        <p:nvGraphicFramePr>
          <p:cNvPr id="144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6452583"/>
              </p:ext>
            </p:extLst>
          </p:nvPr>
        </p:nvGraphicFramePr>
        <p:xfrm>
          <a:off x="7162800" y="34290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77" name="Equation" r:id="rId3" imgW="152334" imgH="228501" progId="Equation.DSMT4">
                  <p:embed/>
                </p:oleObj>
              </mc:Choice>
              <mc:Fallback>
                <p:oleObj name="Equation" r:id="rId3" imgW="152334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342900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87" name="Object 3"/>
          <p:cNvGraphicFramePr>
            <a:graphicFrameLocks noChangeAspect="1"/>
          </p:cNvGraphicFramePr>
          <p:nvPr/>
        </p:nvGraphicFramePr>
        <p:xfrm>
          <a:off x="3962400" y="4191000"/>
          <a:ext cx="4572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78" name="Equation" r:id="rId5" imgW="164957" imgH="241091" progId="Equation.DSMT4">
                  <p:embed/>
                </p:oleObj>
              </mc:Choice>
              <mc:Fallback>
                <p:oleObj name="Equation" r:id="rId5" imgW="164957" imgH="2410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191000"/>
                        <a:ext cx="4572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88" name="Object 4"/>
          <p:cNvGraphicFramePr>
            <a:graphicFrameLocks noChangeAspect="1"/>
          </p:cNvGraphicFramePr>
          <p:nvPr/>
        </p:nvGraphicFramePr>
        <p:xfrm>
          <a:off x="1905000" y="4953000"/>
          <a:ext cx="2514600" cy="854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79" name="Equation" r:id="rId7" imgW="1269449" imgH="431613" progId="Equation.DSMT4">
                  <p:embed/>
                </p:oleObj>
              </mc:Choice>
              <mc:Fallback>
                <p:oleObj name="Equation" r:id="rId7" imgW="1269449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953000"/>
                        <a:ext cx="2514600" cy="8549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859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TRAINING ALGPORITHM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 smtClean="0">
                <a:solidFill>
                  <a:srgbClr val="00B050"/>
                </a:solidFill>
              </a:rPr>
              <a:t>Calculate the outputs from the hidden layer </a:t>
            </a:r>
            <a:r>
              <a:rPr lang="en-US" sz="2400" dirty="0" smtClean="0"/>
              <a:t>by applying activation functions over            , i.e.</a:t>
            </a:r>
          </a:p>
          <a:p>
            <a:pPr algn="just"/>
            <a:r>
              <a:rPr lang="en-US" sz="2400" b="1" dirty="0" smtClean="0">
                <a:solidFill>
                  <a:srgbClr val="FF0000"/>
                </a:solidFill>
              </a:rPr>
              <a:t>These signals are sent as input signals for the output units</a:t>
            </a:r>
          </a:p>
          <a:p>
            <a:pPr algn="just"/>
            <a:r>
              <a:rPr lang="en-US" sz="2400" dirty="0" smtClean="0"/>
              <a:t>For </a:t>
            </a:r>
            <a:r>
              <a:rPr lang="en-US" sz="2400" b="1" dirty="0" smtClean="0">
                <a:solidFill>
                  <a:srgbClr val="FF0000"/>
                </a:solidFill>
              </a:rPr>
              <a:t>each output unit</a:t>
            </a:r>
            <a:r>
              <a:rPr lang="en-US" sz="2400" b="1" dirty="0" smtClean="0"/>
              <a:t>                       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00B050"/>
                </a:solidFill>
              </a:rPr>
              <a:t>calculate the net input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b="1" dirty="0" smtClean="0">
                <a:solidFill>
                  <a:srgbClr val="FF0000"/>
                </a:solidFill>
              </a:rPr>
              <a:t>Apply the activation  function </a:t>
            </a:r>
            <a:r>
              <a:rPr lang="en-US" sz="2400" dirty="0" smtClean="0"/>
              <a:t>to compute the </a:t>
            </a:r>
            <a:r>
              <a:rPr lang="en-US" sz="2400" b="1" dirty="0" smtClean="0">
                <a:solidFill>
                  <a:srgbClr val="00B050"/>
                </a:solidFill>
              </a:rPr>
              <a:t>output signal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lvl="4" algn="just"/>
            <a:endParaRPr lang="en-US" sz="1200" dirty="0"/>
          </a:p>
        </p:txBody>
      </p:sp>
      <p:graphicFrame>
        <p:nvGraphicFramePr>
          <p:cNvPr id="145410" name="Object 2"/>
          <p:cNvGraphicFramePr>
            <a:graphicFrameLocks noChangeAspect="1"/>
          </p:cNvGraphicFramePr>
          <p:nvPr/>
        </p:nvGraphicFramePr>
        <p:xfrm>
          <a:off x="4038600" y="1981200"/>
          <a:ext cx="685801" cy="465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15" name="Equation" r:id="rId3" imgW="355446" imgH="241195" progId="Equation.DSMT4">
                  <p:embed/>
                </p:oleObj>
              </mc:Choice>
              <mc:Fallback>
                <p:oleObj name="Equation" r:id="rId3" imgW="355446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981200"/>
                        <a:ext cx="685801" cy="4653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1" name="Object 3"/>
          <p:cNvGraphicFramePr>
            <a:graphicFrameLocks noChangeAspect="1"/>
          </p:cNvGraphicFramePr>
          <p:nvPr/>
        </p:nvGraphicFramePr>
        <p:xfrm>
          <a:off x="5335337" y="2012950"/>
          <a:ext cx="152266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16" name="Equation" r:id="rId5" imgW="863225" imgH="241195" progId="Equation.DSMT4">
                  <p:embed/>
                </p:oleObj>
              </mc:Choice>
              <mc:Fallback>
                <p:oleObj name="Equation" r:id="rId5" imgW="863225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5337" y="2012950"/>
                        <a:ext cx="1522663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2" name="Object 4"/>
          <p:cNvGraphicFramePr>
            <a:graphicFrameLocks noChangeAspect="1"/>
          </p:cNvGraphicFramePr>
          <p:nvPr/>
        </p:nvGraphicFramePr>
        <p:xfrm>
          <a:off x="3505200" y="2862943"/>
          <a:ext cx="1447800" cy="413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17" name="Equation" r:id="rId7" imgW="800100" imgH="228600" progId="Equation.DSMT4">
                  <p:embed/>
                </p:oleObj>
              </mc:Choice>
              <mc:Fallback>
                <p:oleObj name="Equation" r:id="rId7" imgW="800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862943"/>
                        <a:ext cx="1447800" cy="4136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45274"/>
              </p:ext>
            </p:extLst>
          </p:nvPr>
        </p:nvGraphicFramePr>
        <p:xfrm>
          <a:off x="2209800" y="3276600"/>
          <a:ext cx="292608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18" name="Equation" r:id="rId9" imgW="1422360" imgH="444240" progId="Equation.DSMT4">
                  <p:embed/>
                </p:oleObj>
              </mc:Choice>
              <mc:Fallback>
                <p:oleObj name="Equation" r:id="rId9" imgW="14223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276600"/>
                        <a:ext cx="292608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2103810"/>
              </p:ext>
            </p:extLst>
          </p:nvPr>
        </p:nvGraphicFramePr>
        <p:xfrm>
          <a:off x="1765300" y="4953000"/>
          <a:ext cx="3568700" cy="494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19" name="Equation" r:id="rId11" imgW="1650960" imgH="228600" progId="Equation.DSMT4">
                  <p:embed/>
                </p:oleObj>
              </mc:Choice>
              <mc:Fallback>
                <p:oleObj name="Equation" r:id="rId11" imgW="1650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0" y="4953000"/>
                        <a:ext cx="3568700" cy="4941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953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TRAINING ALGORITHM (</a:t>
            </a:r>
            <a:r>
              <a:rPr lang="en-US" sz="3200" b="1" dirty="0" smtClean="0">
                <a:solidFill>
                  <a:srgbClr val="FF0000"/>
                </a:solidFill>
              </a:rPr>
              <a:t>BACK PROPAGATION OF ERROR</a:t>
            </a:r>
            <a:r>
              <a:rPr lang="en-US" sz="3200" b="1" dirty="0" smtClean="0"/>
              <a:t>)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 smtClean="0">
                <a:solidFill>
                  <a:srgbClr val="C00000"/>
                </a:solidFill>
              </a:rPr>
              <a:t>STEP 6: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Each output unit                        receives a target  pattern to the input training pattern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rgbClr val="00B050"/>
                </a:solidFill>
              </a:rPr>
              <a:t>computes the error correction</a:t>
            </a:r>
            <a:r>
              <a:rPr lang="en-US" sz="2400" dirty="0" smtClean="0"/>
              <a:t> using:</a:t>
            </a: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00B050"/>
                </a:solidFill>
              </a:rPr>
              <a:t>On the basis of the calculated error correction term</a:t>
            </a:r>
            <a:r>
              <a:rPr lang="en-US" sz="2400" dirty="0" smtClean="0"/>
              <a:t>, update the change in weights and bias: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FF0000"/>
                </a:solidFill>
              </a:rPr>
              <a:t>Also, send       to the hidden layer backwards 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endParaRPr lang="en-US" sz="2400" dirty="0" smtClean="0"/>
          </a:p>
        </p:txBody>
      </p:sp>
      <p:graphicFrame>
        <p:nvGraphicFramePr>
          <p:cNvPr id="146434" name="Object 2"/>
          <p:cNvGraphicFramePr>
            <a:graphicFrameLocks noChangeAspect="1"/>
          </p:cNvGraphicFramePr>
          <p:nvPr/>
        </p:nvGraphicFramePr>
        <p:xfrm>
          <a:off x="4330700" y="1676400"/>
          <a:ext cx="1460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82" name="Equation" r:id="rId3" imgW="876300" imgH="228600" progId="Equation.DSMT4">
                  <p:embed/>
                </p:oleObj>
              </mc:Choice>
              <mc:Fallback>
                <p:oleObj name="Equation" r:id="rId3" imgW="8763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0700" y="1676400"/>
                        <a:ext cx="1460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4865133"/>
              </p:ext>
            </p:extLst>
          </p:nvPr>
        </p:nvGraphicFramePr>
        <p:xfrm>
          <a:off x="2133600" y="2743200"/>
          <a:ext cx="2844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83" name="Equation" r:id="rId5" imgW="1422360" imgH="228600" progId="Equation.DSMT4">
                  <p:embed/>
                </p:oleObj>
              </mc:Choice>
              <mc:Fallback>
                <p:oleObj name="Equation" r:id="rId5" imgW="1422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743200"/>
                        <a:ext cx="2844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6" name="Object 4"/>
          <p:cNvGraphicFramePr>
            <a:graphicFrameLocks noChangeAspect="1"/>
          </p:cNvGraphicFramePr>
          <p:nvPr/>
        </p:nvGraphicFramePr>
        <p:xfrm>
          <a:off x="2438400" y="4038600"/>
          <a:ext cx="1676400" cy="897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84" name="Equation" r:id="rId7" imgW="901309" imgH="482391" progId="Equation.DSMT4">
                  <p:embed/>
                </p:oleObj>
              </mc:Choice>
              <mc:Fallback>
                <p:oleObj name="Equation" r:id="rId7" imgW="901309" imgH="4823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038600"/>
                        <a:ext cx="1676400" cy="8972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7" name="Object 5"/>
          <p:cNvGraphicFramePr>
            <a:graphicFrameLocks noChangeAspect="1"/>
          </p:cNvGraphicFramePr>
          <p:nvPr/>
        </p:nvGraphicFramePr>
        <p:xfrm>
          <a:off x="2209800" y="4920342"/>
          <a:ext cx="381000" cy="489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85" name="Equation" r:id="rId9" imgW="177646" imgH="228402" progId="Equation.DSMT4">
                  <p:embed/>
                </p:oleObj>
              </mc:Choice>
              <mc:Fallback>
                <p:oleObj name="Equation" r:id="rId9" imgW="177646" imgH="2284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920342"/>
                        <a:ext cx="381000" cy="4898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404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TRAINING ALGORITHM (BACK PROPAGATION OF ERROR)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STEP 7:</a:t>
            </a:r>
            <a:r>
              <a:rPr lang="en-US" sz="2400" dirty="0" smtClean="0"/>
              <a:t> Each hidden unit                              sums its delta inputs from the output units:</a:t>
            </a:r>
          </a:p>
          <a:p>
            <a:endParaRPr lang="en-US" sz="2400" dirty="0" smtClean="0"/>
          </a:p>
          <a:p>
            <a:r>
              <a:rPr lang="en-US" sz="2400" dirty="0" smtClean="0"/>
              <a:t>The term             gets multiplied with the derivative of</a:t>
            </a:r>
          </a:p>
          <a:p>
            <a:pPr>
              <a:buNone/>
            </a:pPr>
            <a:r>
              <a:rPr lang="en-US" sz="2400" dirty="0" smtClean="0"/>
              <a:t>      to </a:t>
            </a:r>
            <a:r>
              <a:rPr lang="en-US" sz="2400" b="1" dirty="0" smtClean="0">
                <a:solidFill>
                  <a:srgbClr val="FF0000"/>
                </a:solidFill>
              </a:rPr>
              <a:t>calculate the error term</a:t>
            </a:r>
            <a:r>
              <a:rPr lang="en-US" sz="2400" dirty="0" smtClean="0"/>
              <a:t>: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On the basis of the calculated       , update the </a:t>
            </a:r>
            <a:r>
              <a:rPr lang="en-US" sz="2400" b="1" dirty="0" smtClean="0">
                <a:solidFill>
                  <a:srgbClr val="FF0000"/>
                </a:solidFill>
              </a:rPr>
              <a:t>change in the weights and the bias:</a:t>
            </a:r>
          </a:p>
          <a:p>
            <a:r>
              <a:rPr lang="en-US" sz="2400" dirty="0" smtClean="0"/>
              <a:t>     </a:t>
            </a:r>
          </a:p>
          <a:p>
            <a:pPr>
              <a:buNone/>
            </a:pPr>
            <a:r>
              <a:rPr lang="en-US" sz="2400" dirty="0" smtClean="0"/>
              <a:t>          </a:t>
            </a:r>
            <a:endParaRPr lang="en-US" sz="2400" dirty="0"/>
          </a:p>
        </p:txBody>
      </p:sp>
      <p:graphicFrame>
        <p:nvGraphicFramePr>
          <p:cNvPr id="1474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260014"/>
              </p:ext>
            </p:extLst>
          </p:nvPr>
        </p:nvGraphicFramePr>
        <p:xfrm>
          <a:off x="4038599" y="1600200"/>
          <a:ext cx="1880939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77" name="Equation" r:id="rId3" imgW="850531" imgH="241195" progId="Equation.DSMT4">
                  <p:embed/>
                </p:oleObj>
              </mc:Choice>
              <mc:Fallback>
                <p:oleObj name="Equation" r:id="rId3" imgW="850531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599" y="1600200"/>
                        <a:ext cx="1880939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9212734"/>
              </p:ext>
            </p:extLst>
          </p:nvPr>
        </p:nvGraphicFramePr>
        <p:xfrm>
          <a:off x="4032250" y="2133600"/>
          <a:ext cx="1987550" cy="795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78" name="Equation" r:id="rId5" imgW="1079280" imgH="431640" progId="Equation.DSMT4">
                  <p:embed/>
                </p:oleObj>
              </mc:Choice>
              <mc:Fallback>
                <p:oleObj name="Equation" r:id="rId5" imgW="10792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0" y="2133600"/>
                        <a:ext cx="1987550" cy="7950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54857"/>
              </p:ext>
            </p:extLst>
          </p:nvPr>
        </p:nvGraphicFramePr>
        <p:xfrm>
          <a:off x="2085473" y="2895600"/>
          <a:ext cx="697831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79" name="Equation" r:id="rId7" imgW="368280" imgH="241200" progId="Equation.DSMT4">
                  <p:embed/>
                </p:oleObj>
              </mc:Choice>
              <mc:Fallback>
                <p:oleObj name="Equation" r:id="rId7" imgW="3682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473" y="2895600"/>
                        <a:ext cx="697831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368904"/>
              </p:ext>
            </p:extLst>
          </p:nvPr>
        </p:nvGraphicFramePr>
        <p:xfrm>
          <a:off x="7505031" y="2819400"/>
          <a:ext cx="1291389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80" name="Equation" r:id="rId9" imgW="583920" imgH="241200" progId="Equation.DSMT4">
                  <p:embed/>
                </p:oleObj>
              </mc:Choice>
              <mc:Fallback>
                <p:oleObj name="Equation" r:id="rId9" imgW="5839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5031" y="2819400"/>
                        <a:ext cx="1291389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045137"/>
              </p:ext>
            </p:extLst>
          </p:nvPr>
        </p:nvGraphicFramePr>
        <p:xfrm>
          <a:off x="2438400" y="3733800"/>
          <a:ext cx="1981200" cy="446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81" name="Equation" r:id="rId11" imgW="1244520" imgH="241200" progId="Equation.DSMT4">
                  <p:embed/>
                </p:oleObj>
              </mc:Choice>
              <mc:Fallback>
                <p:oleObj name="Equation" r:id="rId11" imgW="12445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733800"/>
                        <a:ext cx="1981200" cy="4469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3" name="Object 7"/>
          <p:cNvGraphicFramePr>
            <a:graphicFrameLocks noChangeAspect="1"/>
          </p:cNvGraphicFramePr>
          <p:nvPr/>
        </p:nvGraphicFramePr>
        <p:xfrm>
          <a:off x="4699000" y="4191000"/>
          <a:ext cx="33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82" name="Equation" r:id="rId13" imgW="177646" imgH="241091" progId="Equation.DSMT4">
                  <p:embed/>
                </p:oleObj>
              </mc:Choice>
              <mc:Fallback>
                <p:oleObj name="Equation" r:id="rId13" imgW="177646" imgH="2410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0" y="4191000"/>
                        <a:ext cx="33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3595120"/>
              </p:ext>
            </p:extLst>
          </p:nvPr>
        </p:nvGraphicFramePr>
        <p:xfrm>
          <a:off x="3886200" y="4724400"/>
          <a:ext cx="1828800" cy="922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83" name="Equation" r:id="rId15" imgW="825500" imgH="482600" progId="Equation.DSMT4">
                  <p:embed/>
                </p:oleObj>
              </mc:Choice>
              <mc:Fallback>
                <p:oleObj name="Equation" r:id="rId15" imgW="8255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724400"/>
                        <a:ext cx="1828800" cy="9226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502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TRAINING ALGORITHM (WEIGHTS AND BIAS UPDATION PHASE)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Each output unit</a:t>
            </a:r>
            <a:r>
              <a:rPr lang="en-US" sz="2400" dirty="0" smtClean="0"/>
              <a:t>,                          </a:t>
            </a:r>
            <a:r>
              <a:rPr lang="en-US" sz="2400" b="1" dirty="0" smtClean="0">
                <a:solidFill>
                  <a:srgbClr val="FF0000"/>
                </a:solidFill>
              </a:rPr>
              <a:t>updates the bias and weights as: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00B050"/>
                </a:solidFill>
              </a:rPr>
              <a:t>Each hidden unit,                      updates its bias and weights as:</a:t>
            </a:r>
          </a:p>
          <a:p>
            <a:endParaRPr lang="en-US" sz="2400" dirty="0" smtClean="0"/>
          </a:p>
          <a:p>
            <a:r>
              <a:rPr lang="en-US" sz="2400" dirty="0" smtClean="0"/>
              <a:t>  </a:t>
            </a:r>
          </a:p>
          <a:p>
            <a:r>
              <a:rPr lang="en-US" sz="2400" dirty="0" smtClean="0"/>
              <a:t>     </a:t>
            </a:r>
          </a:p>
          <a:p>
            <a:pPr algn="just"/>
            <a:r>
              <a:rPr lang="en-US" sz="2400" b="1" dirty="0" smtClean="0">
                <a:solidFill>
                  <a:srgbClr val="C00000"/>
                </a:solidFill>
              </a:rPr>
              <a:t>STEP 9:</a:t>
            </a:r>
            <a:r>
              <a:rPr lang="en-US" sz="2400" dirty="0" smtClean="0"/>
              <a:t> Check for the </a:t>
            </a:r>
            <a:r>
              <a:rPr lang="en-US" sz="2400" b="1" dirty="0" smtClean="0">
                <a:solidFill>
                  <a:srgbClr val="FF0000"/>
                </a:solidFill>
              </a:rPr>
              <a:t>stopping condition</a:t>
            </a:r>
            <a:r>
              <a:rPr lang="en-US" sz="2400" dirty="0" smtClean="0"/>
              <a:t>. The stopping condition </a:t>
            </a:r>
            <a:r>
              <a:rPr lang="en-US" sz="2400" b="1" dirty="0" smtClean="0">
                <a:solidFill>
                  <a:srgbClr val="FF0000"/>
                </a:solidFill>
              </a:rPr>
              <a:t>may be </a:t>
            </a:r>
            <a:r>
              <a:rPr lang="en-US" sz="2400" b="1" dirty="0" smtClean="0">
                <a:solidFill>
                  <a:srgbClr val="00B050"/>
                </a:solidFill>
              </a:rPr>
              <a:t>a certain number of cycles reached</a:t>
            </a:r>
            <a:r>
              <a:rPr lang="en-US" sz="2400" dirty="0" smtClean="0"/>
              <a:t> or when </a:t>
            </a:r>
            <a:r>
              <a:rPr lang="en-US" sz="2400" b="1" dirty="0" smtClean="0">
                <a:solidFill>
                  <a:srgbClr val="00B050"/>
                </a:solidFill>
              </a:rPr>
              <a:t>actual output is equal to the target output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(That is error is zero)              </a:t>
            </a:r>
            <a:endParaRPr lang="en-US" sz="2400" dirty="0"/>
          </a:p>
        </p:txBody>
      </p:sp>
      <p:graphicFrame>
        <p:nvGraphicFramePr>
          <p:cNvPr id="148482" name="Object 2"/>
          <p:cNvGraphicFramePr>
            <a:graphicFrameLocks noChangeAspect="1"/>
          </p:cNvGraphicFramePr>
          <p:nvPr/>
        </p:nvGraphicFramePr>
        <p:xfrm>
          <a:off x="3048000" y="1638300"/>
          <a:ext cx="169968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0" name="Equation" r:id="rId3" imgW="927100" imgH="228600" progId="Equation.DSMT4">
                  <p:embed/>
                </p:oleObj>
              </mc:Choice>
              <mc:Fallback>
                <p:oleObj name="Equation" r:id="rId3" imgW="927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638300"/>
                        <a:ext cx="169968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3" name="Object 3"/>
          <p:cNvGraphicFramePr>
            <a:graphicFrameLocks noChangeAspect="1"/>
          </p:cNvGraphicFramePr>
          <p:nvPr/>
        </p:nvGraphicFramePr>
        <p:xfrm>
          <a:off x="1644650" y="2133600"/>
          <a:ext cx="338455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1" name="Equation" r:id="rId5" imgW="1739900" imgH="482600" progId="Equation.DSMT4">
                  <p:embed/>
                </p:oleObj>
              </mc:Choice>
              <mc:Fallback>
                <p:oleObj name="Equation" r:id="rId5" imgW="17399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650" y="2133600"/>
                        <a:ext cx="338455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4" name="Object 4"/>
          <p:cNvGraphicFramePr>
            <a:graphicFrameLocks noChangeAspect="1"/>
          </p:cNvGraphicFramePr>
          <p:nvPr/>
        </p:nvGraphicFramePr>
        <p:xfrm>
          <a:off x="3124200" y="3124200"/>
          <a:ext cx="1371600" cy="434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2" name="Equation" r:id="rId7" imgW="761669" imgH="241195" progId="Equation.DSMT4">
                  <p:embed/>
                </p:oleObj>
              </mc:Choice>
              <mc:Fallback>
                <p:oleObj name="Equation" r:id="rId7" imgW="761669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124200"/>
                        <a:ext cx="1371600" cy="4343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5" name="Object 5"/>
          <p:cNvGraphicFramePr>
            <a:graphicFrameLocks noChangeAspect="1"/>
          </p:cNvGraphicFramePr>
          <p:nvPr/>
        </p:nvGraphicFramePr>
        <p:xfrm>
          <a:off x="1828800" y="3581400"/>
          <a:ext cx="3200400" cy="950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3" name="Equation" r:id="rId9" imgW="1625600" imgH="482600" progId="Equation.DSMT4">
                  <p:embed/>
                </p:oleObj>
              </mc:Choice>
              <mc:Fallback>
                <p:oleObj name="Equation" r:id="rId9" imgW="16256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581400"/>
                        <a:ext cx="3200400" cy="9501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586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LEARNING FACTORS OF BACK PROPAGATION ALGORITHM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 smtClean="0">
                <a:solidFill>
                  <a:srgbClr val="FF0000"/>
                </a:solidFill>
              </a:rPr>
              <a:t>Convergence</a:t>
            </a:r>
            <a:r>
              <a:rPr lang="en-US" sz="2400" dirty="0" smtClean="0"/>
              <a:t> of the BPN is based upon several important factors</a:t>
            </a:r>
          </a:p>
          <a:p>
            <a:pPr algn="just"/>
            <a:r>
              <a:rPr lang="en-US" sz="2400" b="1" dirty="0" smtClean="0">
                <a:solidFill>
                  <a:srgbClr val="00B050"/>
                </a:solidFill>
              </a:rPr>
              <a:t>Initial Weights</a:t>
            </a:r>
          </a:p>
          <a:p>
            <a:pPr algn="just"/>
            <a:r>
              <a:rPr lang="en-US" sz="2400" b="1" dirty="0" smtClean="0">
                <a:solidFill>
                  <a:srgbClr val="0070C0"/>
                </a:solidFill>
              </a:rPr>
              <a:t>Learning rate</a:t>
            </a:r>
          </a:p>
          <a:p>
            <a:pPr algn="just"/>
            <a:r>
              <a:rPr lang="en-US" sz="2400" b="1" dirty="0" smtClean="0">
                <a:solidFill>
                  <a:srgbClr val="C00000"/>
                </a:solidFill>
              </a:rPr>
              <a:t>Upgradation rule</a:t>
            </a:r>
          </a:p>
          <a:p>
            <a:pPr algn="just"/>
            <a:r>
              <a:rPr lang="en-US" sz="2400" b="1" dirty="0" smtClean="0">
                <a:solidFill>
                  <a:srgbClr val="7030A0"/>
                </a:solidFill>
              </a:rPr>
              <a:t>Size and nature of the training set</a:t>
            </a:r>
          </a:p>
          <a:p>
            <a:pPr algn="just"/>
            <a:r>
              <a:rPr lang="en-US" sz="2400" b="1" dirty="0" smtClean="0">
                <a:solidFill>
                  <a:srgbClr val="FFC000"/>
                </a:solidFill>
              </a:rPr>
              <a:t>Architecture</a:t>
            </a:r>
            <a:r>
              <a:rPr lang="en-US" sz="2400" dirty="0" smtClean="0"/>
              <a:t> (Number of layers and number of neurons per layer)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177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INITIAL WEIGHTS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Ultimate solution may be affected by the initial weights</a:t>
            </a:r>
          </a:p>
          <a:p>
            <a:r>
              <a:rPr lang="en-US" sz="2400" dirty="0" smtClean="0"/>
              <a:t>These are </a:t>
            </a:r>
            <a:r>
              <a:rPr lang="en-US" sz="2400" b="1" dirty="0" smtClean="0">
                <a:solidFill>
                  <a:srgbClr val="00B050"/>
                </a:solidFill>
              </a:rPr>
              <a:t>initialized by small random values</a:t>
            </a:r>
          </a:p>
          <a:p>
            <a:r>
              <a:rPr lang="en-US" sz="2400" dirty="0" smtClean="0"/>
              <a:t>The choice of initial weights </a:t>
            </a:r>
            <a:r>
              <a:rPr lang="en-US" sz="2400" b="1" dirty="0" smtClean="0">
                <a:solidFill>
                  <a:srgbClr val="FF0000"/>
                </a:solidFill>
              </a:rPr>
              <a:t>determines the speed at which the network converges</a:t>
            </a:r>
          </a:p>
          <a:p>
            <a:r>
              <a:rPr lang="en-US" sz="2400" b="1" dirty="0" smtClean="0">
                <a:solidFill>
                  <a:srgbClr val="00B0F0"/>
                </a:solidFill>
              </a:rPr>
              <a:t>Higher initial weights </a:t>
            </a:r>
            <a:r>
              <a:rPr lang="en-US" sz="2400" dirty="0" smtClean="0"/>
              <a:t>may lead to </a:t>
            </a:r>
            <a:r>
              <a:rPr lang="en-US" sz="2400" b="1" dirty="0" smtClean="0">
                <a:solidFill>
                  <a:srgbClr val="00B0F0"/>
                </a:solidFill>
              </a:rPr>
              <a:t>saturation of activation functions </a:t>
            </a:r>
            <a:r>
              <a:rPr lang="en-US" sz="2400" dirty="0" smtClean="0"/>
              <a:t>from the beginning  by stocking up </a:t>
            </a:r>
            <a:r>
              <a:rPr lang="en-US" sz="2400" b="1" dirty="0" smtClean="0">
                <a:solidFill>
                  <a:srgbClr val="00B0F0"/>
                </a:solidFill>
              </a:rPr>
              <a:t>at a local minimum</a:t>
            </a:r>
          </a:p>
          <a:p>
            <a:r>
              <a:rPr lang="en-US" sz="2400" dirty="0" smtClean="0"/>
              <a:t>One method to select the weights</a:t>
            </a:r>
          </a:p>
          <a:p>
            <a:endParaRPr lang="en-US" sz="2400" dirty="0" smtClean="0"/>
          </a:p>
          <a:p>
            <a:r>
              <a:rPr lang="en-US" sz="2400" dirty="0" smtClean="0"/>
              <a:t>      = The number of processing elements j that feed forward to the </a:t>
            </a:r>
            <a:r>
              <a:rPr lang="en-US" sz="2400" dirty="0" err="1" smtClean="0"/>
              <a:t>ith</a:t>
            </a:r>
            <a:r>
              <a:rPr lang="en-US" sz="2400" dirty="0" smtClean="0"/>
              <a:t> processing element</a:t>
            </a:r>
            <a:endParaRPr lang="en-US" sz="2400" dirty="0"/>
          </a:p>
        </p:txBody>
      </p:sp>
      <p:graphicFrame>
        <p:nvGraphicFramePr>
          <p:cNvPr id="151554" name="Object 2"/>
          <p:cNvGraphicFramePr>
            <a:graphicFrameLocks noChangeAspect="1"/>
          </p:cNvGraphicFramePr>
          <p:nvPr/>
        </p:nvGraphicFramePr>
        <p:xfrm>
          <a:off x="5181600" y="3962400"/>
          <a:ext cx="1752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0" name="Equation" r:id="rId3" imgW="1066337" imgH="533169" progId="Equation.DSMT4">
                  <p:embed/>
                </p:oleObj>
              </mc:Choice>
              <mc:Fallback>
                <p:oleObj name="Equation" r:id="rId3" imgW="1066337" imgH="53316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962400"/>
                        <a:ext cx="1752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55" name="Object 3"/>
          <p:cNvGraphicFramePr>
            <a:graphicFrameLocks noChangeAspect="1"/>
          </p:cNvGraphicFramePr>
          <p:nvPr/>
        </p:nvGraphicFramePr>
        <p:xfrm>
          <a:off x="914400" y="4862945"/>
          <a:ext cx="381000" cy="623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1" name="Equation" r:id="rId5" imgW="139700" imgH="228600" progId="Equation.DSMT4">
                  <p:embed/>
                </p:oleObj>
              </mc:Choice>
              <mc:Fallback>
                <p:oleObj name="Equation" r:id="rId5" imgW="139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862945"/>
                        <a:ext cx="381000" cy="6234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822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PERCEPTRON LEARNING RULE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FF0000"/>
                </a:solidFill>
              </a:rPr>
              <a:t>learning signal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is the difference between the desired and actual response of a neuron (i.e. the </a:t>
            </a:r>
            <a:r>
              <a:rPr lang="en-US" sz="2400" b="1" dirty="0" smtClean="0">
                <a:solidFill>
                  <a:srgbClr val="FF0000"/>
                </a:solidFill>
              </a:rPr>
              <a:t>error signal</a:t>
            </a:r>
            <a:r>
              <a:rPr lang="en-US" sz="2400" dirty="0" smtClean="0"/>
              <a:t>)</a:t>
            </a:r>
          </a:p>
          <a:p>
            <a:pPr algn="just"/>
            <a:r>
              <a:rPr lang="en-US" sz="2400" dirty="0" smtClean="0"/>
              <a:t>A </a:t>
            </a:r>
            <a:r>
              <a:rPr lang="en-US" sz="2400" b="1" dirty="0" smtClean="0">
                <a:solidFill>
                  <a:srgbClr val="FF0000"/>
                </a:solidFill>
              </a:rPr>
              <a:t>sensory unit generates</a:t>
            </a:r>
            <a:r>
              <a:rPr lang="en-US" sz="2400" b="1" dirty="0" smtClean="0"/>
              <a:t> </a:t>
            </a:r>
            <a:r>
              <a:rPr lang="en-US" sz="2400" dirty="0" smtClean="0"/>
              <a:t>signals for the </a:t>
            </a:r>
            <a:r>
              <a:rPr lang="en-US" sz="2400" b="1" dirty="0" smtClean="0">
                <a:solidFill>
                  <a:srgbClr val="FF0000"/>
                </a:solidFill>
              </a:rPr>
              <a:t>Associator unit</a:t>
            </a:r>
          </a:p>
          <a:p>
            <a:pPr algn="just"/>
            <a:r>
              <a:rPr lang="en-US" sz="2400" b="1" dirty="0" smtClean="0">
                <a:solidFill>
                  <a:srgbClr val="00B050"/>
                </a:solidFill>
              </a:rPr>
              <a:t>The weights between sensory unit and Associator unit are fixed 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FF0000"/>
                </a:solidFill>
              </a:rPr>
              <a:t>cannot be changed</a:t>
            </a:r>
            <a:r>
              <a:rPr lang="en-US" sz="2400" dirty="0" smtClean="0"/>
              <a:t>)</a:t>
            </a:r>
          </a:p>
          <a:p>
            <a:pPr algn="just"/>
            <a:r>
              <a:rPr lang="en-US" sz="2400" dirty="0" smtClean="0"/>
              <a:t>These weights are chosen arbitrarily from 1, 0 and -1</a:t>
            </a:r>
          </a:p>
          <a:p>
            <a:pPr algn="just"/>
            <a:r>
              <a:rPr lang="en-US" sz="2400" dirty="0" smtClean="0"/>
              <a:t>Only the </a:t>
            </a:r>
            <a:r>
              <a:rPr lang="en-US" sz="2400" b="1" dirty="0" smtClean="0">
                <a:solidFill>
                  <a:srgbClr val="FF0000"/>
                </a:solidFill>
              </a:rPr>
              <a:t>weights between </a:t>
            </a:r>
            <a:r>
              <a:rPr lang="en-US" sz="2400" b="1" dirty="0" smtClean="0">
                <a:solidFill>
                  <a:srgbClr val="00B050"/>
                </a:solidFill>
              </a:rPr>
              <a:t>Associator unit </a:t>
            </a:r>
            <a:r>
              <a:rPr lang="en-US" sz="2400" b="1" dirty="0" smtClean="0">
                <a:solidFill>
                  <a:srgbClr val="FF0000"/>
                </a:solidFill>
              </a:rPr>
              <a:t>and </a:t>
            </a:r>
            <a:r>
              <a:rPr lang="en-US" sz="2400" b="1" dirty="0" smtClean="0">
                <a:solidFill>
                  <a:srgbClr val="00B050"/>
                </a:solidFill>
              </a:rPr>
              <a:t>response unit </a:t>
            </a:r>
            <a:r>
              <a:rPr lang="en-US" sz="2400" b="1" dirty="0" smtClean="0">
                <a:solidFill>
                  <a:srgbClr val="FF0000"/>
                </a:solidFill>
              </a:rPr>
              <a:t>can be changed</a:t>
            </a:r>
          </a:p>
          <a:p>
            <a:pPr algn="just"/>
            <a:r>
              <a:rPr lang="en-US" sz="2400" dirty="0" smtClean="0"/>
              <a:t>Consider a finite number ‘N’ of  pairs of </a:t>
            </a:r>
            <a:r>
              <a:rPr lang="en-US" sz="2400" b="1" dirty="0" smtClean="0">
                <a:solidFill>
                  <a:srgbClr val="FF0000"/>
                </a:solidFill>
              </a:rPr>
              <a:t>input training vectors 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rgbClr val="00B050"/>
                </a:solidFill>
              </a:rPr>
              <a:t>associated target vectors</a:t>
            </a:r>
            <a:r>
              <a:rPr lang="en-US" sz="2400" dirty="0" smtClean="0"/>
              <a:t>, represented by x(n) and t(n), n = 1, 2, …N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761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INITIAL WEIGHTS CONTD…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        </a:t>
            </a:r>
            <a:r>
              <a:rPr lang="en-US" sz="2400" b="1" dirty="0" smtClean="0">
                <a:solidFill>
                  <a:srgbClr val="FF0000"/>
                </a:solidFill>
              </a:rPr>
              <a:t>is the average weight calculated for all i</a:t>
            </a:r>
            <a:r>
              <a:rPr lang="en-US" sz="2400" dirty="0" smtClean="0"/>
              <a:t>, that is</a:t>
            </a:r>
          </a:p>
          <a:p>
            <a:endParaRPr lang="en-US" sz="2400" dirty="0" smtClean="0"/>
          </a:p>
          <a:p>
            <a:endParaRPr lang="en-US" dirty="0" smtClean="0"/>
          </a:p>
          <a:p>
            <a:r>
              <a:rPr lang="en-US" dirty="0" smtClean="0"/>
              <a:t>      </a:t>
            </a:r>
            <a:r>
              <a:rPr lang="en-US" sz="2400" dirty="0" smtClean="0"/>
              <a:t>is the scale factor .</a:t>
            </a:r>
          </a:p>
          <a:p>
            <a:pPr algn="just"/>
            <a:r>
              <a:rPr lang="en-US" sz="2400" dirty="0" smtClean="0"/>
              <a:t>Here, n </a:t>
            </a:r>
            <a:r>
              <a:rPr lang="en-US" sz="2400" b="1" dirty="0" smtClean="0">
                <a:solidFill>
                  <a:srgbClr val="FF0000"/>
                </a:solidFill>
              </a:rPr>
              <a:t>is the number of input neurons </a:t>
            </a:r>
            <a:r>
              <a:rPr lang="en-US" sz="2400" dirty="0" smtClean="0"/>
              <a:t>and p </a:t>
            </a:r>
            <a:r>
              <a:rPr lang="en-US" sz="2400" b="1" dirty="0" smtClean="0">
                <a:solidFill>
                  <a:srgbClr val="00B050"/>
                </a:solidFill>
              </a:rPr>
              <a:t>is the number of hidden layer neurons</a:t>
            </a:r>
          </a:p>
          <a:p>
            <a:endParaRPr lang="en-US" dirty="0"/>
          </a:p>
        </p:txBody>
      </p:sp>
      <p:graphicFrame>
        <p:nvGraphicFramePr>
          <p:cNvPr id="155649" name="Object 1"/>
          <p:cNvGraphicFramePr>
            <a:graphicFrameLocks noChangeAspect="1"/>
          </p:cNvGraphicFramePr>
          <p:nvPr/>
        </p:nvGraphicFramePr>
        <p:xfrm>
          <a:off x="2667000" y="1828800"/>
          <a:ext cx="304800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35" name="Equation" r:id="rId3" imgW="1320227" imgH="520474" progId="Equation.DSMT4">
                  <p:embed/>
                </p:oleObj>
              </mc:Choice>
              <mc:Fallback>
                <p:oleObj name="Equation" r:id="rId3" imgW="1320227" imgH="52047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828800"/>
                        <a:ext cx="3048000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0" name="Object 2"/>
          <p:cNvGraphicFramePr>
            <a:graphicFrameLocks noChangeAspect="1"/>
          </p:cNvGraphicFramePr>
          <p:nvPr/>
        </p:nvGraphicFramePr>
        <p:xfrm>
          <a:off x="990600" y="2819400"/>
          <a:ext cx="317500" cy="646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36" name="Equation" r:id="rId5" imgW="177569" imgH="266353" progId="Equation.DSMT4">
                  <p:embed/>
                </p:oleObj>
              </mc:Choice>
              <mc:Fallback>
                <p:oleObj name="Equation" r:id="rId5" imgW="177569" imgH="26635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819400"/>
                        <a:ext cx="317500" cy="6463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1" name="Object 3"/>
          <p:cNvGraphicFramePr>
            <a:graphicFrameLocks noChangeAspect="1"/>
          </p:cNvGraphicFramePr>
          <p:nvPr/>
        </p:nvGraphicFramePr>
        <p:xfrm>
          <a:off x="2743200" y="3568700"/>
          <a:ext cx="1676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37" name="Equation" r:id="rId7" imgW="787400" imgH="469900" progId="Equation.DSMT4">
                  <p:embed/>
                </p:oleObj>
              </mc:Choice>
              <mc:Fallback>
                <p:oleObj name="Equation" r:id="rId7" imgW="7874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568700"/>
                        <a:ext cx="1676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2" name="Object 4"/>
          <p:cNvGraphicFramePr>
            <a:graphicFrameLocks noChangeAspect="1"/>
          </p:cNvGraphicFramePr>
          <p:nvPr/>
        </p:nvGraphicFramePr>
        <p:xfrm>
          <a:off x="1066800" y="4565650"/>
          <a:ext cx="3810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38" name="Equation" r:id="rId9" imgW="126780" imgH="164814" progId="Equation.DSMT4">
                  <p:embed/>
                </p:oleObj>
              </mc:Choice>
              <mc:Fallback>
                <p:oleObj name="Equation" r:id="rId9" imgW="126780" imgH="16481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565650"/>
                        <a:ext cx="381000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3" name="Object 5"/>
          <p:cNvGraphicFramePr>
            <a:graphicFrameLocks noChangeAspect="1"/>
          </p:cNvGraphicFramePr>
          <p:nvPr/>
        </p:nvGraphicFramePr>
        <p:xfrm>
          <a:off x="3962400" y="4495800"/>
          <a:ext cx="1619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39" name="Equation" r:id="rId11" imgW="800100" imgH="228600" progId="Equation.DSMT4">
                  <p:embed/>
                </p:oleObj>
              </mc:Choice>
              <mc:Fallback>
                <p:oleObj name="Equation" r:id="rId11" imgW="800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495800"/>
                        <a:ext cx="16192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02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LEARNING RATE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Learning rate      also affects the convergence of the network</a:t>
            </a:r>
          </a:p>
          <a:p>
            <a:pPr algn="just"/>
            <a:r>
              <a:rPr lang="en-US" sz="2400" b="1" dirty="0" smtClean="0">
                <a:solidFill>
                  <a:srgbClr val="FF0000"/>
                </a:solidFill>
              </a:rPr>
              <a:t>Larger value of</a:t>
            </a:r>
            <a:r>
              <a:rPr lang="en-US" sz="2400" dirty="0" smtClean="0"/>
              <a:t>     may speed up the convergence but may lead to overshooting</a:t>
            </a:r>
          </a:p>
          <a:p>
            <a:r>
              <a:rPr lang="en-US" sz="2400" dirty="0" smtClean="0"/>
              <a:t> The range of      is          to 10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Large learning rate </a:t>
            </a:r>
            <a:r>
              <a:rPr lang="en-US" sz="2400" b="1" dirty="0" smtClean="0">
                <a:solidFill>
                  <a:srgbClr val="00B050"/>
                </a:solidFill>
              </a:rPr>
              <a:t>leads to rapid learning </a:t>
            </a:r>
            <a:r>
              <a:rPr lang="en-US" sz="2400" dirty="0" smtClean="0"/>
              <a:t>but there will be </a:t>
            </a:r>
            <a:r>
              <a:rPr lang="en-US" sz="2400" b="1" dirty="0" smtClean="0">
                <a:solidFill>
                  <a:srgbClr val="00B050"/>
                </a:solidFill>
              </a:rPr>
              <a:t>oscillation of weights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Lower learning rate </a:t>
            </a:r>
            <a:r>
              <a:rPr lang="en-US" sz="2400" dirty="0" smtClean="0"/>
              <a:t>leads to </a:t>
            </a:r>
            <a:r>
              <a:rPr lang="en-US" sz="2400" b="1" dirty="0" smtClean="0">
                <a:solidFill>
                  <a:srgbClr val="00B050"/>
                </a:solidFill>
              </a:rPr>
              <a:t>slow learning</a:t>
            </a:r>
          </a:p>
          <a:p>
            <a:endParaRPr lang="en-US" sz="2400" dirty="0"/>
          </a:p>
        </p:txBody>
      </p:sp>
      <p:graphicFrame>
        <p:nvGraphicFramePr>
          <p:cNvPr id="1525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8168691"/>
              </p:ext>
            </p:extLst>
          </p:nvPr>
        </p:nvGraphicFramePr>
        <p:xfrm>
          <a:off x="2971800" y="2133600"/>
          <a:ext cx="508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02" name="Equation" r:id="rId3" imgW="152334" imgH="139639" progId="Equation.DSMT4">
                  <p:embed/>
                </p:oleObj>
              </mc:Choice>
              <mc:Fallback>
                <p:oleObj name="Equation" r:id="rId3" imgW="152334" imgH="13963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133600"/>
                        <a:ext cx="508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441432"/>
              </p:ext>
            </p:extLst>
          </p:nvPr>
        </p:nvGraphicFramePr>
        <p:xfrm>
          <a:off x="2514600" y="1676400"/>
          <a:ext cx="513806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03" name="Equation" r:id="rId5" imgW="152334" imgH="139639" progId="Equation.DSMT4">
                  <p:embed/>
                </p:oleObj>
              </mc:Choice>
              <mc:Fallback>
                <p:oleObj name="Equation" r:id="rId5" imgW="152334" imgH="13963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676400"/>
                        <a:ext cx="513806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6703203"/>
              </p:ext>
            </p:extLst>
          </p:nvPr>
        </p:nvGraphicFramePr>
        <p:xfrm>
          <a:off x="2514600" y="2895600"/>
          <a:ext cx="508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04" name="Equation" r:id="rId6" imgW="152334" imgH="139639" progId="Equation.DSMT4">
                  <p:embed/>
                </p:oleObj>
              </mc:Choice>
              <mc:Fallback>
                <p:oleObj name="Equation" r:id="rId6" imgW="152334" imgH="13963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895600"/>
                        <a:ext cx="508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1" name="Object 5"/>
          <p:cNvGraphicFramePr>
            <a:graphicFrameLocks noChangeAspect="1"/>
          </p:cNvGraphicFramePr>
          <p:nvPr/>
        </p:nvGraphicFramePr>
        <p:xfrm>
          <a:off x="3200400" y="2895600"/>
          <a:ext cx="533400" cy="387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05" name="Equation" r:id="rId7" imgW="279279" imgH="203112" progId="Equation.DSMT4">
                  <p:embed/>
                </p:oleObj>
              </mc:Choice>
              <mc:Fallback>
                <p:oleObj name="Equation" r:id="rId7" imgW="27927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895600"/>
                        <a:ext cx="533400" cy="3879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250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MOMENTUM FACTOR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To </a:t>
            </a:r>
            <a:r>
              <a:rPr lang="en-US" sz="2400" b="1" dirty="0" smtClean="0">
                <a:solidFill>
                  <a:srgbClr val="FF0000"/>
                </a:solidFill>
              </a:rPr>
              <a:t>overcome the problems stated above </a:t>
            </a:r>
            <a:r>
              <a:rPr lang="en-US" sz="2400" dirty="0" smtClean="0"/>
              <a:t>(in the previous slide) we </a:t>
            </a:r>
            <a:r>
              <a:rPr lang="en-US" sz="2400" b="1" dirty="0" smtClean="0">
                <a:solidFill>
                  <a:srgbClr val="0070C0"/>
                </a:solidFill>
              </a:rPr>
              <a:t>add a factor called momentum factor </a:t>
            </a:r>
            <a:r>
              <a:rPr lang="en-US" sz="2400" dirty="0" smtClean="0"/>
              <a:t>to the usual </a:t>
            </a:r>
            <a:r>
              <a:rPr lang="en-US" sz="2400" b="1" dirty="0" smtClean="0">
                <a:solidFill>
                  <a:srgbClr val="0070C0"/>
                </a:solidFill>
              </a:rPr>
              <a:t>gradient descent method</a:t>
            </a:r>
          </a:p>
          <a:p>
            <a:r>
              <a:rPr lang="en-US" sz="2400" dirty="0" smtClean="0"/>
              <a:t>Momentum factor        is in the interval [ 0, 1]</a:t>
            </a:r>
          </a:p>
          <a:p>
            <a:r>
              <a:rPr lang="en-US" sz="2400" dirty="0" smtClean="0"/>
              <a:t>     is normally taken to be 0.9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graphicFrame>
        <p:nvGraphicFramePr>
          <p:cNvPr id="1536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775701"/>
              </p:ext>
            </p:extLst>
          </p:nvPr>
        </p:nvGraphicFramePr>
        <p:xfrm>
          <a:off x="3276600" y="2895600"/>
          <a:ext cx="2921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26" name="Equation" r:id="rId3" imgW="126780" imgH="164814" progId="Equation.DSMT4">
                  <p:embed/>
                </p:oleObj>
              </mc:Choice>
              <mc:Fallback>
                <p:oleObj name="Equation" r:id="rId3" imgW="126780" imgH="16481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895600"/>
                        <a:ext cx="292100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7943799"/>
              </p:ext>
            </p:extLst>
          </p:nvPr>
        </p:nvGraphicFramePr>
        <p:xfrm>
          <a:off x="914400" y="3352800"/>
          <a:ext cx="2921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27" name="Equation" r:id="rId5" imgW="126780" imgH="164814" progId="Equation.DSMT4">
                  <p:embed/>
                </p:oleObj>
              </mc:Choice>
              <mc:Fallback>
                <p:oleObj name="Equation" r:id="rId5" imgW="126780" imgH="16481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352800"/>
                        <a:ext cx="292100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4" name="Object 4"/>
          <p:cNvGraphicFramePr>
            <a:graphicFrameLocks noChangeAspect="1"/>
          </p:cNvGraphicFramePr>
          <p:nvPr/>
        </p:nvGraphicFramePr>
        <p:xfrm>
          <a:off x="914400" y="3810000"/>
          <a:ext cx="5713007" cy="469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28" name="Equation" r:id="rId6" imgW="2933700" imgH="241300" progId="Equation.DSMT4">
                  <p:embed/>
                </p:oleObj>
              </mc:Choice>
              <mc:Fallback>
                <p:oleObj name="Equation" r:id="rId6" imgW="29337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10000"/>
                        <a:ext cx="5713007" cy="4699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5" name="Object 5"/>
          <p:cNvGraphicFramePr>
            <a:graphicFrameLocks noChangeAspect="1"/>
          </p:cNvGraphicFramePr>
          <p:nvPr/>
        </p:nvGraphicFramePr>
        <p:xfrm>
          <a:off x="990599" y="4483100"/>
          <a:ext cx="5105401" cy="457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29" name="Equation" r:id="rId8" imgW="2692400" imgH="241300" progId="Equation.DSMT4">
                  <p:embed/>
                </p:oleObj>
              </mc:Choice>
              <mc:Fallback>
                <p:oleObj name="Equation" r:id="rId8" imgW="26924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599" y="4483100"/>
                        <a:ext cx="5105401" cy="4575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860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NUMBER OF TRAINING DATA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The training data should be sufficient and proper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Training vectors should be taken randomly</a:t>
            </a:r>
            <a:r>
              <a:rPr lang="en-US" sz="2400" dirty="0" smtClean="0"/>
              <a:t> from the training  set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The data set should be representing the input space</a:t>
            </a:r>
          </a:p>
          <a:p>
            <a:r>
              <a:rPr lang="en-US" sz="2400" dirty="0" smtClean="0"/>
              <a:t>Suppose the </a:t>
            </a:r>
            <a:r>
              <a:rPr lang="en-US" sz="2400" b="1" dirty="0" smtClean="0">
                <a:solidFill>
                  <a:srgbClr val="00B050"/>
                </a:solidFill>
              </a:rPr>
              <a:t>input space is linearly separable with </a:t>
            </a:r>
            <a:r>
              <a:rPr lang="en-US" sz="2400" b="1" dirty="0" smtClean="0">
                <a:solidFill>
                  <a:srgbClr val="FF0000"/>
                </a:solidFill>
              </a:rPr>
              <a:t>L</a:t>
            </a:r>
            <a:r>
              <a:rPr lang="en-US" sz="2400" b="1" dirty="0" smtClean="0">
                <a:solidFill>
                  <a:srgbClr val="00B050"/>
                </a:solidFill>
              </a:rPr>
              <a:t> disjoint regions</a:t>
            </a:r>
          </a:p>
          <a:p>
            <a:r>
              <a:rPr lang="en-US" sz="2400" dirty="0" smtClean="0"/>
              <a:t>Let </a:t>
            </a:r>
            <a:r>
              <a:rPr lang="en-US" sz="2400" b="1" dirty="0" smtClean="0">
                <a:solidFill>
                  <a:srgbClr val="FF0000"/>
                </a:solidFill>
              </a:rPr>
              <a:t>T</a:t>
            </a:r>
            <a:r>
              <a:rPr lang="en-US" sz="2400" dirty="0" smtClean="0"/>
              <a:t> be the </a:t>
            </a:r>
            <a:r>
              <a:rPr lang="en-US" sz="2400" b="1" dirty="0" smtClean="0">
                <a:solidFill>
                  <a:srgbClr val="00B050"/>
                </a:solidFill>
              </a:rPr>
              <a:t>lower bound on the number of training patterns</a:t>
            </a:r>
          </a:p>
          <a:p>
            <a:r>
              <a:rPr lang="en-US" sz="2400" dirty="0" smtClean="0"/>
              <a:t>Then T </a:t>
            </a:r>
            <a:r>
              <a:rPr lang="en-US" sz="2400" b="1" dirty="0" smtClean="0">
                <a:solidFill>
                  <a:srgbClr val="FF0000"/>
                </a:solidFill>
              </a:rPr>
              <a:t>should be selected such that </a:t>
            </a:r>
            <a:r>
              <a:rPr lang="en-US" sz="2400" dirty="0" smtClean="0"/>
              <a:t>T/L &gt;&gt;1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130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NUMBER OF HIDDEN LAYER NODES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smtClean="0"/>
              <a:t>If the </a:t>
            </a:r>
            <a:r>
              <a:rPr lang="en-US" sz="2400" b="1" dirty="0" smtClean="0">
                <a:solidFill>
                  <a:srgbClr val="FF0000"/>
                </a:solidFill>
              </a:rPr>
              <a:t>number of hidden layers is more than </a:t>
            </a:r>
            <a:r>
              <a:rPr lang="en-US" sz="2400" b="1" dirty="0" smtClean="0">
                <a:solidFill>
                  <a:srgbClr val="00B050"/>
                </a:solidFill>
              </a:rPr>
              <a:t>1</a:t>
            </a:r>
            <a:r>
              <a:rPr lang="en-US" sz="2400" dirty="0" smtClean="0"/>
              <a:t> in a BPN then</a:t>
            </a:r>
          </a:p>
          <a:p>
            <a:pPr marL="0" indent="0" algn="just">
              <a:buNone/>
            </a:pPr>
            <a:r>
              <a:rPr lang="en-US" sz="2400" dirty="0" smtClean="0"/>
              <a:t>     the </a:t>
            </a:r>
            <a:r>
              <a:rPr lang="en-US" sz="2400" b="1" dirty="0" smtClean="0">
                <a:solidFill>
                  <a:srgbClr val="FF0000"/>
                </a:solidFill>
              </a:rPr>
              <a:t>calculations performed for a single layer are repeated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00B050"/>
                </a:solidFill>
              </a:rPr>
              <a:t>size of a layer is very important</a:t>
            </a:r>
          </a:p>
          <a:p>
            <a:pPr algn="just"/>
            <a:r>
              <a:rPr lang="en-US" sz="2400" b="1" dirty="0" smtClean="0">
                <a:solidFill>
                  <a:srgbClr val="00B050"/>
                </a:solidFill>
              </a:rPr>
              <a:t>It is determined experimentally</a:t>
            </a:r>
          </a:p>
          <a:p>
            <a:pPr algn="just"/>
            <a:r>
              <a:rPr lang="en-US" sz="2400" b="1" dirty="0" smtClean="0">
                <a:solidFill>
                  <a:srgbClr val="FF0000"/>
                </a:solidFill>
              </a:rPr>
              <a:t>If the network does not converge then the number of hidden nodes are to be increased</a:t>
            </a:r>
          </a:p>
          <a:p>
            <a:pPr algn="just"/>
            <a:r>
              <a:rPr lang="en-US" sz="2400" b="1" dirty="0" smtClean="0">
                <a:solidFill>
                  <a:srgbClr val="00B050"/>
                </a:solidFill>
              </a:rPr>
              <a:t>If the network converges </a:t>
            </a:r>
            <a:r>
              <a:rPr lang="en-US" sz="2400" dirty="0" smtClean="0"/>
              <a:t>then the user may try with a </a:t>
            </a:r>
            <a:r>
              <a:rPr lang="en-US" sz="2400" b="1" dirty="0" smtClean="0">
                <a:solidFill>
                  <a:srgbClr val="00B050"/>
                </a:solidFill>
              </a:rPr>
              <a:t>few hidden nodes</a:t>
            </a:r>
            <a:r>
              <a:rPr lang="en-US" sz="2400" dirty="0" smtClean="0"/>
              <a:t> and settle for a size based on the performance</a:t>
            </a:r>
          </a:p>
          <a:p>
            <a:pPr algn="just"/>
            <a:r>
              <a:rPr lang="en-US" sz="2400" b="1" dirty="0" smtClean="0">
                <a:solidFill>
                  <a:srgbClr val="FF0000"/>
                </a:solidFill>
              </a:rPr>
              <a:t>In general the size of hidden nodes should be a relatively small fraction of the input layer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98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TESTING ALGORITHM FOR BPN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STEP 0:</a:t>
            </a:r>
            <a:r>
              <a:rPr lang="en-US" sz="2400" dirty="0" smtClean="0"/>
              <a:t> Initialize the weights. (The weights are taken from the training phase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STEP 1:</a:t>
            </a:r>
            <a:r>
              <a:rPr lang="en-US" sz="2400" dirty="0" smtClean="0"/>
              <a:t> Perform steps from 2 – 4 for each input vector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STEP 2:</a:t>
            </a:r>
            <a:r>
              <a:rPr lang="en-US" sz="2400" dirty="0" smtClean="0"/>
              <a:t> Set the activation of input for      , I = 1,2,…n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STEP 3:</a:t>
            </a:r>
            <a:r>
              <a:rPr lang="en-US" sz="2400" dirty="0" smtClean="0"/>
              <a:t> Calculate the net input to hidden unit z and its output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                                                        and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STEP 4:</a:t>
            </a:r>
            <a:r>
              <a:rPr lang="en-US" sz="2400" dirty="0" smtClean="0"/>
              <a:t> Compute the net input and the output of the output layer</a:t>
            </a:r>
          </a:p>
          <a:p>
            <a:r>
              <a:rPr lang="en-US" sz="2400" dirty="0" smtClean="0"/>
              <a:t>    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USE SIGMOIDAL FUNCTIONS AS ACTIVATION FUNCTIONS         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158722" name="Object 2"/>
          <p:cNvGraphicFramePr>
            <a:graphicFrameLocks noChangeAspect="1"/>
          </p:cNvGraphicFramePr>
          <p:nvPr/>
        </p:nvGraphicFramePr>
        <p:xfrm>
          <a:off x="5562600" y="2857500"/>
          <a:ext cx="304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50" name="Equation" r:id="rId3" imgW="152334" imgH="228501" progId="Equation.DSMT4">
                  <p:embed/>
                </p:oleObj>
              </mc:Choice>
              <mc:Fallback>
                <p:oleObj name="Equation" r:id="rId3" imgW="152334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857500"/>
                        <a:ext cx="304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3" name="Object 3"/>
          <p:cNvGraphicFramePr>
            <a:graphicFrameLocks noChangeAspect="1"/>
          </p:cNvGraphicFramePr>
          <p:nvPr/>
        </p:nvGraphicFramePr>
        <p:xfrm>
          <a:off x="1752600" y="4051300"/>
          <a:ext cx="2819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51" name="Equation" r:id="rId5" imgW="1397000" imgH="292100" progId="Equation.DSMT4">
                  <p:embed/>
                </p:oleObj>
              </mc:Choice>
              <mc:Fallback>
                <p:oleObj name="Equation" r:id="rId5" imgW="13970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051300"/>
                        <a:ext cx="2819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4" name="Object 4"/>
          <p:cNvGraphicFramePr>
            <a:graphicFrameLocks noChangeAspect="1"/>
          </p:cNvGraphicFramePr>
          <p:nvPr/>
        </p:nvGraphicFramePr>
        <p:xfrm>
          <a:off x="5372768" y="4178300"/>
          <a:ext cx="140903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52" name="Equation" r:id="rId7" imgW="863225" imgH="241195" progId="Equation.DSMT4">
                  <p:embed/>
                </p:oleObj>
              </mc:Choice>
              <mc:Fallback>
                <p:oleObj name="Equation" r:id="rId7" imgW="863225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2768" y="4178300"/>
                        <a:ext cx="1409032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5" name="Object 5"/>
          <p:cNvGraphicFramePr>
            <a:graphicFrameLocks noChangeAspect="1"/>
          </p:cNvGraphicFramePr>
          <p:nvPr/>
        </p:nvGraphicFramePr>
        <p:xfrm>
          <a:off x="1905000" y="5105400"/>
          <a:ext cx="4425951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53" name="Equation" r:id="rId9" imgW="2603500" imgH="304800" progId="Equation.DSMT4">
                  <p:embed/>
                </p:oleObj>
              </mc:Choice>
              <mc:Fallback>
                <p:oleObj name="Equation" r:id="rId9" imgW="26035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105400"/>
                        <a:ext cx="4425951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12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EXAMPLE-1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 smtClean="0"/>
              <a:t>Using the </a:t>
            </a:r>
            <a:r>
              <a:rPr lang="en-US" sz="2400" b="1" dirty="0" smtClean="0">
                <a:solidFill>
                  <a:srgbClr val="FF0000"/>
                </a:solidFill>
              </a:rPr>
              <a:t>Back propagation network, </a:t>
            </a:r>
            <a:r>
              <a:rPr lang="en-US" sz="2400" b="1" dirty="0" smtClean="0"/>
              <a:t>find the new weights for the net shown below. It is presented with the </a:t>
            </a:r>
            <a:r>
              <a:rPr lang="en-US" sz="2400" b="1" dirty="0" smtClean="0">
                <a:solidFill>
                  <a:srgbClr val="FF0000"/>
                </a:solidFill>
              </a:rPr>
              <a:t>input pattern [0,1] </a:t>
            </a:r>
            <a:r>
              <a:rPr lang="en-US" sz="2400" b="1" dirty="0" smtClean="0"/>
              <a:t>and the </a:t>
            </a:r>
            <a:r>
              <a:rPr lang="en-US" sz="2400" b="1" dirty="0" smtClean="0">
                <a:solidFill>
                  <a:srgbClr val="FF0000"/>
                </a:solidFill>
              </a:rPr>
              <a:t>target output 1. </a:t>
            </a:r>
            <a:r>
              <a:rPr lang="en-US" sz="2400" b="1" dirty="0" smtClean="0"/>
              <a:t>Use a</a:t>
            </a:r>
            <a:r>
              <a:rPr lang="en-US" sz="2400" b="1" dirty="0" smtClean="0">
                <a:solidFill>
                  <a:srgbClr val="FF0000"/>
                </a:solidFill>
              </a:rPr>
              <a:t> learning rate of 0.25 </a:t>
            </a:r>
            <a:r>
              <a:rPr lang="en-US" sz="2400" b="1" dirty="0" smtClean="0"/>
              <a:t>and</a:t>
            </a:r>
            <a:r>
              <a:rPr lang="en-US" sz="2400" b="1" dirty="0" smtClean="0">
                <a:solidFill>
                  <a:srgbClr val="FF0000"/>
                </a:solidFill>
              </a:rPr>
              <a:t> binary sigmoidal activation function.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524000" y="41148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724400" y="41148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24000" y="51054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90800" y="32766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724400" y="51054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638800" y="3505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62800" y="41148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endCxn id="4" idx="2"/>
          </p:cNvCxnSpPr>
          <p:nvPr/>
        </p:nvCxnSpPr>
        <p:spPr>
          <a:xfrm>
            <a:off x="838200" y="44196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38200" y="54102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6"/>
            <a:endCxn id="5" idx="2"/>
          </p:cNvCxnSpPr>
          <p:nvPr/>
        </p:nvCxnSpPr>
        <p:spPr>
          <a:xfrm>
            <a:off x="2133600" y="4419600"/>
            <a:ext cx="2590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6"/>
            <a:endCxn id="9" idx="2"/>
          </p:cNvCxnSpPr>
          <p:nvPr/>
        </p:nvCxnSpPr>
        <p:spPr>
          <a:xfrm>
            <a:off x="2133600" y="5410200"/>
            <a:ext cx="2590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6"/>
            <a:endCxn id="5" idx="1"/>
          </p:cNvCxnSpPr>
          <p:nvPr/>
        </p:nvCxnSpPr>
        <p:spPr>
          <a:xfrm>
            <a:off x="3200400" y="3581400"/>
            <a:ext cx="1613274" cy="6226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6"/>
            <a:endCxn id="11" idx="2"/>
          </p:cNvCxnSpPr>
          <p:nvPr/>
        </p:nvCxnSpPr>
        <p:spPr>
          <a:xfrm>
            <a:off x="5334000" y="4419600"/>
            <a:ext cx="1828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6"/>
            <a:endCxn id="11" idx="2"/>
          </p:cNvCxnSpPr>
          <p:nvPr/>
        </p:nvCxnSpPr>
        <p:spPr>
          <a:xfrm flipV="1">
            <a:off x="5334000" y="4419600"/>
            <a:ext cx="18288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6"/>
            <a:endCxn id="11" idx="2"/>
          </p:cNvCxnSpPr>
          <p:nvPr/>
        </p:nvCxnSpPr>
        <p:spPr>
          <a:xfrm>
            <a:off x="6248400" y="3810000"/>
            <a:ext cx="914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6"/>
          </p:cNvCxnSpPr>
          <p:nvPr/>
        </p:nvCxnSpPr>
        <p:spPr>
          <a:xfrm>
            <a:off x="7772400" y="44196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5"/>
            <a:endCxn id="9" idx="1"/>
          </p:cNvCxnSpPr>
          <p:nvPr/>
        </p:nvCxnSpPr>
        <p:spPr>
          <a:xfrm>
            <a:off x="3111126" y="3796926"/>
            <a:ext cx="1702548" cy="1397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600200" y="4226379"/>
          <a:ext cx="393700" cy="421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7" name="Equation" r:id="rId3" imgW="177480" imgH="190440" progId="Equation.DSMT4">
                  <p:embed/>
                </p:oleObj>
              </mc:Choice>
              <mc:Fallback>
                <p:oleObj name="Equation" r:id="rId3" imgW="1774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226379"/>
                        <a:ext cx="393700" cy="4218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600200" y="5238750"/>
          <a:ext cx="45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8" name="Equation" r:id="rId5" imgW="190440" imgH="190440" progId="Equation.DSMT4">
                  <p:embed/>
                </p:oleObj>
              </mc:Choice>
              <mc:Fallback>
                <p:oleObj name="Equation" r:id="rId5" imgW="19044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238750"/>
                        <a:ext cx="457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2743200" y="3435350"/>
          <a:ext cx="34925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9" name="Equation" r:id="rId7" imgW="88560" imgH="139680" progId="Equation.DSMT4">
                  <p:embed/>
                </p:oleObj>
              </mc:Choice>
              <mc:Fallback>
                <p:oleObj name="Equation" r:id="rId7" imgW="8856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435350"/>
                        <a:ext cx="349250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4800600" y="4248150"/>
          <a:ext cx="3810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40" name="Equation" r:id="rId9" imgW="152280" imgH="190440" progId="Equation.DSMT4">
                  <p:embed/>
                </p:oleObj>
              </mc:Choice>
              <mc:Fallback>
                <p:oleObj name="Equation" r:id="rId9" imgW="1522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248150"/>
                        <a:ext cx="38100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4864100" y="5216978"/>
          <a:ext cx="393700" cy="421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41" name="Equation" r:id="rId11" imgW="177480" imgH="190440" progId="Equation.DSMT4">
                  <p:embed/>
                </p:oleObj>
              </mc:Choice>
              <mc:Fallback>
                <p:oleObj name="Equation" r:id="rId11" imgW="1774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4100" y="5216978"/>
                        <a:ext cx="393700" cy="4218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5822950" y="3663950"/>
          <a:ext cx="34925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42" name="Equation" r:id="rId13" imgW="88560" imgH="139680" progId="Equation.DSMT4">
                  <p:embed/>
                </p:oleObj>
              </mc:Choice>
              <mc:Fallback>
                <p:oleObj name="Equation" r:id="rId13" imgW="8856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2950" y="3663950"/>
                        <a:ext cx="349250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7327900" y="4273550"/>
          <a:ext cx="36830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43" name="Equation" r:id="rId14" imgW="126720" imgH="139680" progId="Equation.DSMT4">
                  <p:embed/>
                </p:oleObj>
              </mc:Choice>
              <mc:Fallback>
                <p:oleObj name="Equation" r:id="rId14" imgW="12672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7900" y="4273550"/>
                        <a:ext cx="368300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7992533" y="4114800"/>
          <a:ext cx="389467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44" name="Equation" r:id="rId16" imgW="126720" imgH="152280" progId="Equation.DSMT4">
                  <p:embed/>
                </p:oleObj>
              </mc:Choice>
              <mc:Fallback>
                <p:oleObj name="Equation" r:id="rId16" imgW="126720" imgH="152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2533" y="4114800"/>
                        <a:ext cx="389467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1009650" y="4114800"/>
          <a:ext cx="2857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45" name="Equation" r:id="rId18" imgW="114120" imgH="152280" progId="Equation.DSMT4">
                  <p:embed/>
                </p:oleObj>
              </mc:Choice>
              <mc:Fallback>
                <p:oleObj name="Equation" r:id="rId18" imgW="114120" imgH="152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4114800"/>
                        <a:ext cx="28575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1066800" y="5111750"/>
          <a:ext cx="27305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46" name="Equation" r:id="rId20" imgW="88560" imgH="139680" progId="Equation.DSMT4">
                  <p:embed/>
                </p:oleObj>
              </mc:Choice>
              <mc:Fallback>
                <p:oleObj name="Equation" r:id="rId20" imgW="8856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111750"/>
                        <a:ext cx="273050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6" name="Object 12"/>
          <p:cNvGraphicFramePr>
            <a:graphicFrameLocks noChangeAspect="1"/>
          </p:cNvGraphicFramePr>
          <p:nvPr/>
        </p:nvGraphicFramePr>
        <p:xfrm>
          <a:off x="2743200" y="4114800"/>
          <a:ext cx="330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47" name="Equation" r:id="rId22" imgW="203040" imgH="152280" progId="Equation.DSMT4">
                  <p:embed/>
                </p:oleObj>
              </mc:Choice>
              <mc:Fallback>
                <p:oleObj name="Equation" r:id="rId22" imgW="203040" imgH="152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114800"/>
                        <a:ext cx="3302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7" name="Object 13"/>
          <p:cNvGraphicFramePr>
            <a:graphicFrameLocks noChangeAspect="1"/>
          </p:cNvGraphicFramePr>
          <p:nvPr/>
        </p:nvGraphicFramePr>
        <p:xfrm>
          <a:off x="2743200" y="5410200"/>
          <a:ext cx="406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48" name="Equation" r:id="rId24" imgW="203040" imgH="152280" progId="Equation.DSMT4">
                  <p:embed/>
                </p:oleObj>
              </mc:Choice>
              <mc:Fallback>
                <p:oleObj name="Equation" r:id="rId24" imgW="203040" imgH="152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410200"/>
                        <a:ext cx="406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8" name="Object 14"/>
          <p:cNvGraphicFramePr>
            <a:graphicFrameLocks noChangeAspect="1"/>
          </p:cNvGraphicFramePr>
          <p:nvPr/>
        </p:nvGraphicFramePr>
        <p:xfrm>
          <a:off x="3962400" y="3581400"/>
          <a:ext cx="406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49" name="Equation" r:id="rId26" imgW="203040" imgH="152280" progId="Equation.DSMT4">
                  <p:embed/>
                </p:oleObj>
              </mc:Choice>
              <mc:Fallback>
                <p:oleObj name="Equation" r:id="rId26" imgW="203040" imgH="152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581400"/>
                        <a:ext cx="406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3657600" y="4038600"/>
          <a:ext cx="406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50" name="Equation" r:id="rId28" imgW="203040" imgH="152280" progId="Equation.DSMT4">
                  <p:embed/>
                </p:oleObj>
              </mc:Choice>
              <mc:Fallback>
                <p:oleObj name="Equation" r:id="rId28" imgW="203040" imgH="152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038600"/>
                        <a:ext cx="406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1" name="Straight Arrow Connector 50"/>
          <p:cNvCxnSpPr>
            <a:stCxn id="4" idx="6"/>
            <a:endCxn id="9" idx="1"/>
          </p:cNvCxnSpPr>
          <p:nvPr/>
        </p:nvCxnSpPr>
        <p:spPr>
          <a:xfrm>
            <a:off x="2133600" y="4419600"/>
            <a:ext cx="2680074" cy="775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6" idx="6"/>
            <a:endCxn id="5" idx="3"/>
          </p:cNvCxnSpPr>
          <p:nvPr/>
        </p:nvCxnSpPr>
        <p:spPr>
          <a:xfrm flipV="1">
            <a:off x="2133600" y="4635126"/>
            <a:ext cx="2680074" cy="775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40" name="Object 16"/>
          <p:cNvGraphicFramePr>
            <a:graphicFrameLocks noChangeAspect="1"/>
          </p:cNvGraphicFramePr>
          <p:nvPr/>
        </p:nvGraphicFramePr>
        <p:xfrm>
          <a:off x="2590800" y="4648200"/>
          <a:ext cx="558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51" name="Equation" r:id="rId30" imgW="279360" imgH="152280" progId="Equation.DSMT4">
                  <p:embed/>
                </p:oleObj>
              </mc:Choice>
              <mc:Fallback>
                <p:oleObj name="Equation" r:id="rId30" imgW="279360" imgH="152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648200"/>
                        <a:ext cx="558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1" name="Object 17"/>
          <p:cNvGraphicFramePr>
            <a:graphicFrameLocks noChangeAspect="1"/>
          </p:cNvGraphicFramePr>
          <p:nvPr/>
        </p:nvGraphicFramePr>
        <p:xfrm>
          <a:off x="3124200" y="5029200"/>
          <a:ext cx="533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52" name="Equation" r:id="rId32" imgW="266400" imgH="152280" progId="Equation.DSMT4">
                  <p:embed/>
                </p:oleObj>
              </mc:Choice>
              <mc:Fallback>
                <p:oleObj name="Equation" r:id="rId32" imgW="266400" imgH="152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029200"/>
                        <a:ext cx="533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2" name="Object 18"/>
          <p:cNvGraphicFramePr>
            <a:graphicFrameLocks noChangeAspect="1"/>
          </p:cNvGraphicFramePr>
          <p:nvPr/>
        </p:nvGraphicFramePr>
        <p:xfrm>
          <a:off x="5537200" y="4114800"/>
          <a:ext cx="406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53" name="Equation" r:id="rId34" imgW="203040" imgH="152280" progId="Equation.DSMT4">
                  <p:embed/>
                </p:oleObj>
              </mc:Choice>
              <mc:Fallback>
                <p:oleObj name="Equation" r:id="rId34" imgW="203040" imgH="152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4114800"/>
                        <a:ext cx="406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3" name="Object 19"/>
          <p:cNvGraphicFramePr>
            <a:graphicFrameLocks noChangeAspect="1"/>
          </p:cNvGraphicFramePr>
          <p:nvPr/>
        </p:nvGraphicFramePr>
        <p:xfrm>
          <a:off x="5543550" y="4873171"/>
          <a:ext cx="323850" cy="308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54" name="Equation" r:id="rId36" imgW="190440" imgH="152280" progId="Equation.DSMT4">
                  <p:embed/>
                </p:oleObj>
              </mc:Choice>
              <mc:Fallback>
                <p:oleObj name="Equation" r:id="rId36" imgW="190440" imgH="152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3550" y="4873171"/>
                        <a:ext cx="323850" cy="3084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" name="Object 20"/>
          <p:cNvGraphicFramePr>
            <a:graphicFrameLocks noChangeAspect="1"/>
          </p:cNvGraphicFramePr>
          <p:nvPr/>
        </p:nvGraphicFramePr>
        <p:xfrm>
          <a:off x="6527800" y="3810000"/>
          <a:ext cx="558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55" name="Equation" r:id="rId38" imgW="279360" imgH="152280" progId="Equation.DSMT4">
                  <p:embed/>
                </p:oleObj>
              </mc:Choice>
              <mc:Fallback>
                <p:oleObj name="Equation" r:id="rId38" imgW="279360" imgH="152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7800" y="3810000"/>
                        <a:ext cx="558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003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COMPUTATIONS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The initial weights are: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FF0000"/>
                </a:solidFill>
              </a:rPr>
              <a:t>The learning rate:</a:t>
            </a:r>
            <a:r>
              <a:rPr lang="en-US" sz="2400" dirty="0" smtClean="0"/>
              <a:t>                 . 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The activation function  is: </a:t>
            </a:r>
            <a:r>
              <a:rPr lang="en-US" sz="2400" dirty="0" smtClean="0"/>
              <a:t>Binary sigmoidal , i.e.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The net input: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For                   : </a:t>
            </a: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For                   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1371600" y="2133600"/>
          <a:ext cx="3374063" cy="1282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69" name="Equation" r:id="rId3" imgW="1536480" imgH="583920" progId="Equation.DSMT4">
                  <p:embed/>
                </p:oleObj>
              </mc:Choice>
              <mc:Fallback>
                <p:oleObj name="Equation" r:id="rId3" imgW="153648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133600"/>
                        <a:ext cx="3374063" cy="12827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3111500" y="3429000"/>
          <a:ext cx="1079500" cy="340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70" name="Equation" r:id="rId5" imgW="482400" imgH="152280" progId="Equation.DSMT4">
                  <p:embed/>
                </p:oleObj>
              </mc:Choice>
              <mc:Fallback>
                <p:oleObj name="Equation" r:id="rId5" imgW="482400" imgH="152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0" y="3429000"/>
                        <a:ext cx="1079500" cy="3408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6895192" y="3632200"/>
          <a:ext cx="1715408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71" name="Equation" r:id="rId7" imgW="774360" imgH="355320" progId="Equation.DSMT4">
                  <p:embed/>
                </p:oleObj>
              </mc:Choice>
              <mc:Fallback>
                <p:oleObj name="Equation" r:id="rId7" imgW="7743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5192" y="3632200"/>
                        <a:ext cx="1715408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1371600" y="4729716"/>
          <a:ext cx="1295400" cy="375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72" name="Equation" r:id="rId9" imgW="545760" imgH="190440" progId="Equation.DSMT4">
                  <p:embed/>
                </p:oleObj>
              </mc:Choice>
              <mc:Fallback>
                <p:oleObj name="Equation" r:id="rId9" imgW="54576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729716"/>
                        <a:ext cx="1295400" cy="3756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1295400" y="5114925"/>
          <a:ext cx="65532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73" name="Equation" r:id="rId11" imgW="3047760" imgH="190440" progId="Equation.DSMT4">
                  <p:embed/>
                </p:oleObj>
              </mc:Choice>
              <mc:Fallback>
                <p:oleObj name="Equation" r:id="rId11" imgW="304776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114925"/>
                        <a:ext cx="65532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8"/>
          <p:cNvGraphicFramePr>
            <a:graphicFrameLocks noChangeAspect="1"/>
          </p:cNvGraphicFramePr>
          <p:nvPr/>
        </p:nvGraphicFramePr>
        <p:xfrm>
          <a:off x="1397000" y="5586845"/>
          <a:ext cx="1270000" cy="432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74" name="Equation" r:id="rId13" imgW="558720" imgH="190440" progId="Equation.DSMT4">
                  <p:embed/>
                </p:oleObj>
              </mc:Choice>
              <mc:Fallback>
                <p:oleObj name="Equation" r:id="rId13" imgW="5587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5586845"/>
                        <a:ext cx="1270000" cy="4329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9"/>
          <p:cNvGraphicFramePr>
            <a:graphicFrameLocks noChangeAspect="1"/>
          </p:cNvGraphicFramePr>
          <p:nvPr/>
        </p:nvGraphicFramePr>
        <p:xfrm>
          <a:off x="1219200" y="6000750"/>
          <a:ext cx="650748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75" name="Equation" r:id="rId15" imgW="3098520" imgH="190440" progId="Equation.DSMT4">
                  <p:embed/>
                </p:oleObj>
              </mc:Choice>
              <mc:Fallback>
                <p:oleObj name="Equation" r:id="rId15" imgW="30985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6000750"/>
                        <a:ext cx="650748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715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COMPUTATIONS CONTD…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Outputs: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FF0000"/>
                </a:solidFill>
              </a:rPr>
              <a:t>Output Layer: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Input: </a:t>
            </a: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Output: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1981200" y="1752600"/>
          <a:ext cx="5016500" cy="150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65" name="Equation" r:id="rId3" imgW="2412720" imgH="723600" progId="Equation.DSMT4">
                  <p:embed/>
                </p:oleObj>
              </mc:Choice>
              <mc:Fallback>
                <p:oleObj name="Equation" r:id="rId3" imgW="2412720" imgH="72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752600"/>
                        <a:ext cx="5016500" cy="150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914400" y="4324350"/>
          <a:ext cx="7924800" cy="43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66" name="Equation" r:id="rId5" imgW="3492360" imgH="190440" progId="Equation.DSMT4">
                  <p:embed/>
                </p:oleObj>
              </mc:Choice>
              <mc:Fallback>
                <p:oleObj name="Equation" r:id="rId5" imgW="349236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324350"/>
                        <a:ext cx="7924800" cy="43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2057400" y="5264987"/>
          <a:ext cx="4737100" cy="75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67" name="Equation" r:id="rId7" imgW="2311200" imgH="368280" progId="Equation.DSMT4">
                  <p:embed/>
                </p:oleObj>
              </mc:Choice>
              <mc:Fallback>
                <p:oleObj name="Equation" r:id="rId7" imgW="231120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264987"/>
                        <a:ext cx="4737100" cy="75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304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FINAL WEIGHTS FOR THE FIRST PHASE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The error propagation:</a:t>
            </a:r>
          </a:p>
          <a:p>
            <a:r>
              <a:rPr lang="en-US" sz="2400" dirty="0" smtClean="0"/>
              <a:t>We use the gradient descent formula:</a:t>
            </a:r>
          </a:p>
          <a:p>
            <a:r>
              <a:rPr lang="en-US" sz="2400" dirty="0" smtClean="0"/>
              <a:t>We have, </a:t>
            </a:r>
          </a:p>
          <a:p>
            <a:endParaRPr lang="en-US" sz="2400" dirty="0" smtClean="0"/>
          </a:p>
          <a:p>
            <a:r>
              <a:rPr lang="en-US" sz="2400" dirty="0" smtClean="0"/>
              <a:t>Here k = 1. So,</a:t>
            </a:r>
          </a:p>
          <a:p>
            <a:r>
              <a:rPr lang="en-US" sz="2400" dirty="0" smtClean="0"/>
              <a:t>We next compute the changes in weights between the hidden and the output layer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5543550" y="2027189"/>
          <a:ext cx="2838450" cy="487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46" name="Equation" r:id="rId3" imgW="1257120" imgH="215640" progId="Equation.DSMT4">
                  <p:embed/>
                </p:oleObj>
              </mc:Choice>
              <mc:Fallback>
                <p:oleObj name="Equation" r:id="rId3" imgW="12571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3550" y="2027189"/>
                        <a:ext cx="2838450" cy="4874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2743200" y="3429000"/>
          <a:ext cx="394716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47" name="Equation" r:id="rId5" imgW="1879560" imgH="190440" progId="Equation.DSMT4">
                  <p:embed/>
                </p:oleObj>
              </mc:Choice>
              <mc:Fallback>
                <p:oleObj name="Equation" r:id="rId5" imgW="187956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429000"/>
                        <a:ext cx="394716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914400" y="4724400"/>
          <a:ext cx="6172200" cy="1381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48" name="Equation" r:id="rId7" imgW="2552400" imgH="571320" progId="Equation.DSMT4">
                  <p:embed/>
                </p:oleObj>
              </mc:Choice>
              <mc:Fallback>
                <p:oleObj name="Equation" r:id="rId7" imgW="2552400" imgH="571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724400"/>
                        <a:ext cx="6172200" cy="13818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990600" y="2819400"/>
          <a:ext cx="678778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49" name="Equation" r:id="rId9" imgW="2997000" imgH="215640" progId="Equation.DSMT4">
                  <p:embed/>
                </p:oleObj>
              </mc:Choice>
              <mc:Fallback>
                <p:oleObj name="Equation" r:id="rId9" imgW="29970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819400"/>
                        <a:ext cx="678778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26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PERCEPTRON LEARNING RULE CONTD…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target is bipolar with values +1 or -1</a:t>
            </a:r>
          </a:p>
          <a:p>
            <a:r>
              <a:rPr lang="en-US" sz="2400" dirty="0" smtClean="0"/>
              <a:t>The output ‘y’ is obtained on the basis of the net input        is computed, the threshold value      and the activation function ‘f’ </a:t>
            </a:r>
            <a:r>
              <a:rPr lang="en-US" sz="2400" dirty="0"/>
              <a:t>are as </a:t>
            </a:r>
            <a:r>
              <a:rPr lang="en-US" sz="2400" dirty="0" smtClean="0"/>
              <a:t>follows: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FF0000"/>
                </a:solidFill>
              </a:rPr>
              <a:t>weight updation</a:t>
            </a:r>
            <a:r>
              <a:rPr lang="en-US" sz="2400" dirty="0" smtClean="0"/>
              <a:t> is done as follows: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graphicFrame>
        <p:nvGraphicFramePr>
          <p:cNvPr id="159746" name="Object 2"/>
          <p:cNvGraphicFramePr>
            <a:graphicFrameLocks noChangeAspect="1"/>
          </p:cNvGraphicFramePr>
          <p:nvPr/>
        </p:nvGraphicFramePr>
        <p:xfrm>
          <a:off x="7696200" y="1981200"/>
          <a:ext cx="431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0" name="Equation" r:id="rId3" imgW="203112" imgH="228501" progId="Equation.DSMT4">
                  <p:embed/>
                </p:oleObj>
              </mc:Choice>
              <mc:Fallback>
                <p:oleObj name="Equation" r:id="rId3" imgW="203112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1981200"/>
                        <a:ext cx="431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47" name="Object 3"/>
          <p:cNvGraphicFramePr>
            <a:graphicFrameLocks noChangeAspect="1"/>
          </p:cNvGraphicFramePr>
          <p:nvPr/>
        </p:nvGraphicFramePr>
        <p:xfrm>
          <a:off x="4737100" y="2501900"/>
          <a:ext cx="292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1" name="Equation" r:id="rId5" imgW="126725" imgH="177415" progId="Equation.DSMT4">
                  <p:embed/>
                </p:oleObj>
              </mc:Choice>
              <mc:Fallback>
                <p:oleObj name="Equation" r:id="rId5" imgW="12672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2501900"/>
                        <a:ext cx="292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48" name="Object 4"/>
          <p:cNvGraphicFramePr>
            <a:graphicFrameLocks noChangeAspect="1"/>
          </p:cNvGraphicFramePr>
          <p:nvPr/>
        </p:nvGraphicFramePr>
        <p:xfrm>
          <a:off x="1828800" y="3352800"/>
          <a:ext cx="35052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2" name="Equation" r:id="rId7" imgW="2082800" imgH="711200" progId="Equation.DSMT4">
                  <p:embed/>
                </p:oleObj>
              </mc:Choice>
              <mc:Fallback>
                <p:oleObj name="Equation" r:id="rId7" imgW="2082800" imgH="7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352800"/>
                        <a:ext cx="3505200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49" name="Object 5"/>
          <p:cNvGraphicFramePr>
            <a:graphicFrameLocks noChangeAspect="1"/>
          </p:cNvGraphicFramePr>
          <p:nvPr/>
        </p:nvGraphicFramePr>
        <p:xfrm>
          <a:off x="2667000" y="5105400"/>
          <a:ext cx="3581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3" name="Equation" r:id="rId9" imgW="2222500" imgH="457200" progId="Equation.DSMT4">
                  <p:embed/>
                </p:oleObj>
              </mc:Choice>
              <mc:Fallback>
                <p:oleObj name="Equation" r:id="rId9" imgW="22225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105400"/>
                        <a:ext cx="3581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372200" y="5147900"/>
            <a:ext cx="27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There is some error</a:t>
            </a:r>
            <a:endParaRPr lang="en-I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68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COMPUTATIONS 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So,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Next we compute the </a:t>
            </a:r>
            <a:r>
              <a:rPr lang="en-US" sz="2400" b="1" dirty="0" smtClean="0">
                <a:solidFill>
                  <a:srgbClr val="FF0000"/>
                </a:solidFill>
              </a:rPr>
              <a:t>error portion      between the input and the hidden layer</a:t>
            </a:r>
          </a:p>
          <a:p>
            <a:r>
              <a:rPr lang="en-US" sz="2400" dirty="0" smtClean="0"/>
              <a:t> The general formula is</a:t>
            </a:r>
          </a:p>
          <a:p>
            <a:r>
              <a:rPr lang="en-US" sz="2400" dirty="0" smtClean="0"/>
              <a:t>Each hidden unit sums its delta inputs from the output units. So,  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1295400" y="2057400"/>
          <a:ext cx="6505787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0" name="Equation" r:id="rId3" imgW="2869920" imgH="571320" progId="Equation.DSMT4">
                  <p:embed/>
                </p:oleObj>
              </mc:Choice>
              <mc:Fallback>
                <p:oleObj name="Equation" r:id="rId3" imgW="2869920" imgH="571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057400"/>
                        <a:ext cx="6505787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5257800" y="3379665"/>
          <a:ext cx="387350" cy="506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1" name="Equation" r:id="rId5" imgW="164880" imgH="215640" progId="Equation.DSMT4">
                  <p:embed/>
                </p:oleObj>
              </mc:Choice>
              <mc:Fallback>
                <p:oleObj name="Equation" r:id="rId5" imgW="1648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379665"/>
                        <a:ext cx="387350" cy="5065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3810000" y="4114800"/>
          <a:ext cx="2667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2" name="Equation" r:id="rId7" imgW="1206360" imgH="241200" progId="Equation.DSMT4">
                  <p:embed/>
                </p:oleObj>
              </mc:Choice>
              <mc:Fallback>
                <p:oleObj name="Equation" r:id="rId7" imgW="1206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114800"/>
                        <a:ext cx="2667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3962400" y="5029200"/>
          <a:ext cx="2209800" cy="901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3" name="Equation" r:id="rId9" imgW="965160" imgH="393480" progId="Equation.DSMT4">
                  <p:embed/>
                </p:oleObj>
              </mc:Choice>
              <mc:Fallback>
                <p:oleObj name="Equation" r:id="rId9" imgW="9651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029200"/>
                        <a:ext cx="2209800" cy="9013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026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COMPUTATIONS CONTD…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Here, m =1 (the output neuron). So,</a:t>
            </a:r>
          </a:p>
          <a:p>
            <a:r>
              <a:rPr lang="en-US" sz="2400" dirty="0" smtClean="0"/>
              <a:t>So, </a:t>
            </a:r>
          </a:p>
          <a:p>
            <a:endParaRPr lang="en-US" sz="2400" dirty="0" smtClean="0"/>
          </a:p>
          <a:p>
            <a:r>
              <a:rPr lang="en-US" sz="2400" dirty="0" smtClean="0"/>
              <a:t>Now,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Hence,</a:t>
            </a:r>
          </a:p>
          <a:p>
            <a:r>
              <a:rPr lang="en-US" sz="2400" dirty="0" smtClean="0"/>
              <a:t>Again,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So,  </a:t>
            </a:r>
          </a:p>
          <a:p>
            <a:endParaRPr lang="en-US" sz="2400" dirty="0"/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5387975" y="1638300"/>
          <a:ext cx="17748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08" name="Equation" r:id="rId3" imgW="774360" imgH="215640" progId="Equation.DSMT4">
                  <p:embed/>
                </p:oleObj>
              </mc:Choice>
              <mc:Fallback>
                <p:oleObj name="Equation" r:id="rId3" imgW="7743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7975" y="1638300"/>
                        <a:ext cx="177482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1600200" y="2133600"/>
          <a:ext cx="4555613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09" name="Equation" r:id="rId5" imgW="2031840" imgH="393480" progId="Equation.DSMT4">
                  <p:embed/>
                </p:oleObj>
              </mc:Choice>
              <mc:Fallback>
                <p:oleObj name="Equation" r:id="rId5" imgW="20318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133600"/>
                        <a:ext cx="4555613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1177925" y="3200400"/>
          <a:ext cx="7170738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10" name="Equation" r:id="rId7" imgW="3276360" imgH="215640" progId="Equation.DSMT4">
                  <p:embed/>
                </p:oleObj>
              </mc:Choice>
              <mc:Fallback>
                <p:oleObj name="Equation" r:id="rId7" imgW="32763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7925" y="3200400"/>
                        <a:ext cx="7170738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1782762" y="3962400"/>
          <a:ext cx="5989638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11" name="Equation" r:id="rId9" imgW="2539800" imgH="215640" progId="Equation.DSMT4">
                  <p:embed/>
                </p:oleObj>
              </mc:Choice>
              <mc:Fallback>
                <p:oleObj name="Equation" r:id="rId9" imgW="25398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2762" y="3962400"/>
                        <a:ext cx="5989638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990600" y="4800600"/>
          <a:ext cx="7543801" cy="489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12" name="Equation" r:id="rId11" imgW="3327120" imgH="215640" progId="Equation.DSMT4">
                  <p:embed/>
                </p:oleObj>
              </mc:Choice>
              <mc:Fallback>
                <p:oleObj name="Equation" r:id="rId11" imgW="33271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800600"/>
                        <a:ext cx="7543801" cy="4894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1397000" y="5562600"/>
          <a:ext cx="5994400" cy="489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13" name="Equation" r:id="rId13" imgW="2641320" imgH="215640" progId="Equation.DSMT4">
                  <p:embed/>
                </p:oleObj>
              </mc:Choice>
              <mc:Fallback>
                <p:oleObj name="Equation" r:id="rId13" imgW="26413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5562600"/>
                        <a:ext cx="5994400" cy="4899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338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COMPUTATIONS CONTD…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So,</a:t>
            </a:r>
            <a:endParaRPr lang="en-US" sz="2400" dirty="0"/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1447800" y="2216150"/>
          <a:ext cx="5791082" cy="319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7" name="Equation" r:id="rId3" imgW="2463480" imgH="1358640" progId="Equation.DSMT4">
                  <p:embed/>
                </p:oleObj>
              </mc:Choice>
              <mc:Fallback>
                <p:oleObj name="Equation" r:id="rId3" imgW="2463480" imgH="1358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216150"/>
                        <a:ext cx="5791082" cy="319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174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FINAL WEIGHTS FOR THE SECOND PHASE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800" dirty="0" smtClean="0"/>
              <a:t>s</a:t>
            </a:r>
            <a:endParaRPr lang="en-US" sz="800" dirty="0"/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1143000" y="2057400"/>
          <a:ext cx="716406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1" name="Equation" r:id="rId3" imgW="3009600" imgH="1536480" progId="Equation.DSMT4">
                  <p:embed/>
                </p:oleObj>
              </mc:Choice>
              <mc:Fallback>
                <p:oleObj name="Equation" r:id="rId3" imgW="3009600" imgH="1536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057400"/>
                        <a:ext cx="7164060" cy="365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746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EXAMPLE-2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Find the </a:t>
            </a:r>
            <a:r>
              <a:rPr lang="en-US" sz="2400" b="1" dirty="0" smtClean="0">
                <a:solidFill>
                  <a:srgbClr val="FF0000"/>
                </a:solidFill>
              </a:rPr>
              <a:t>new weights</a:t>
            </a:r>
            <a:r>
              <a:rPr lang="en-US" sz="2400" dirty="0" smtClean="0"/>
              <a:t>, using </a:t>
            </a:r>
            <a:r>
              <a:rPr lang="en-US" sz="2400" b="1" dirty="0" smtClean="0">
                <a:solidFill>
                  <a:srgbClr val="FF0000"/>
                </a:solidFill>
              </a:rPr>
              <a:t>back-propagation network </a:t>
            </a:r>
            <a:r>
              <a:rPr lang="en-US" sz="2400" dirty="0" smtClean="0"/>
              <a:t>for the network shown below. The network is presented with the </a:t>
            </a:r>
            <a:r>
              <a:rPr lang="en-US" sz="2400" b="1" dirty="0" smtClean="0">
                <a:solidFill>
                  <a:srgbClr val="FF0000"/>
                </a:solidFill>
              </a:rPr>
              <a:t>input pattern [-1,1] </a:t>
            </a:r>
            <a:r>
              <a:rPr lang="en-US" sz="2400" dirty="0" smtClean="0"/>
              <a:t>and the </a:t>
            </a:r>
            <a:r>
              <a:rPr lang="en-US" sz="2400" b="1" dirty="0" smtClean="0">
                <a:solidFill>
                  <a:srgbClr val="FF0000"/>
                </a:solidFill>
              </a:rPr>
              <a:t>target output +1</a:t>
            </a:r>
            <a:r>
              <a:rPr lang="en-US" sz="2400" dirty="0" smtClean="0"/>
              <a:t>. Use a </a:t>
            </a:r>
            <a:r>
              <a:rPr lang="en-US" sz="2400" b="1" dirty="0" smtClean="0">
                <a:solidFill>
                  <a:srgbClr val="FF0000"/>
                </a:solidFill>
              </a:rPr>
              <a:t>learning rate </a:t>
            </a:r>
            <a:r>
              <a:rPr lang="en-US" sz="2400" dirty="0" smtClean="0"/>
              <a:t>of                  and </a:t>
            </a:r>
            <a:r>
              <a:rPr lang="en-US" sz="2400" b="1" dirty="0" smtClean="0">
                <a:solidFill>
                  <a:srgbClr val="FF0000"/>
                </a:solidFill>
              </a:rPr>
              <a:t>bipolar sigmoidal activation function. </a:t>
            </a:r>
          </a:p>
          <a:p>
            <a:pPr algn="just"/>
            <a:endParaRPr lang="en-US" sz="2400" b="1" dirty="0" smtClean="0">
              <a:solidFill>
                <a:srgbClr val="FF0000"/>
              </a:solidFill>
            </a:endParaRPr>
          </a:p>
          <a:p>
            <a:pPr algn="just"/>
            <a:endParaRPr 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1828800" y="2783305"/>
          <a:ext cx="1079500" cy="340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70" name="Equation" r:id="rId3" imgW="482400" imgH="152280" progId="Equation.DSMT4">
                  <p:embed/>
                </p:oleObj>
              </mc:Choice>
              <mc:Fallback>
                <p:oleObj name="Equation" r:id="rId3" imgW="482400" imgH="152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783305"/>
                        <a:ext cx="1079500" cy="3408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 4"/>
          <p:cNvSpPr/>
          <p:nvPr/>
        </p:nvSpPr>
        <p:spPr>
          <a:xfrm>
            <a:off x="1371600" y="40386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33600" y="31242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371600" y="54102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29000" y="40386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429000" y="54102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876800" y="35052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867400" y="46482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5" idx="6"/>
            <a:endCxn id="9" idx="2"/>
          </p:cNvCxnSpPr>
          <p:nvPr/>
        </p:nvCxnSpPr>
        <p:spPr>
          <a:xfrm>
            <a:off x="2057400" y="43815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6"/>
            <a:endCxn id="10" idx="2"/>
          </p:cNvCxnSpPr>
          <p:nvPr/>
        </p:nvCxnSpPr>
        <p:spPr>
          <a:xfrm>
            <a:off x="2057400" y="57531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6"/>
            <a:endCxn id="12" idx="2"/>
          </p:cNvCxnSpPr>
          <p:nvPr/>
        </p:nvCxnSpPr>
        <p:spPr>
          <a:xfrm flipV="1">
            <a:off x="4114800" y="4991100"/>
            <a:ext cx="17526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6"/>
            <a:endCxn id="12" idx="2"/>
          </p:cNvCxnSpPr>
          <p:nvPr/>
        </p:nvCxnSpPr>
        <p:spPr>
          <a:xfrm>
            <a:off x="4114800" y="4381500"/>
            <a:ext cx="1752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5"/>
            <a:endCxn id="9" idx="1"/>
          </p:cNvCxnSpPr>
          <p:nvPr/>
        </p:nvCxnSpPr>
        <p:spPr>
          <a:xfrm>
            <a:off x="2718967" y="3709567"/>
            <a:ext cx="810466" cy="429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5"/>
            <a:endCxn id="10" idx="1"/>
          </p:cNvCxnSpPr>
          <p:nvPr/>
        </p:nvCxnSpPr>
        <p:spPr>
          <a:xfrm>
            <a:off x="2718967" y="3709567"/>
            <a:ext cx="810466" cy="1801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5"/>
            <a:endCxn id="12" idx="1"/>
          </p:cNvCxnSpPr>
          <p:nvPr/>
        </p:nvCxnSpPr>
        <p:spPr>
          <a:xfrm>
            <a:off x="5462167" y="4090567"/>
            <a:ext cx="505666" cy="658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2" idx="6"/>
          </p:cNvCxnSpPr>
          <p:nvPr/>
        </p:nvCxnSpPr>
        <p:spPr>
          <a:xfrm>
            <a:off x="6553200" y="49911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5" idx="2"/>
          </p:cNvCxnSpPr>
          <p:nvPr/>
        </p:nvCxnSpPr>
        <p:spPr>
          <a:xfrm flipV="1">
            <a:off x="914400" y="4381500"/>
            <a:ext cx="457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8" idx="2"/>
          </p:cNvCxnSpPr>
          <p:nvPr/>
        </p:nvCxnSpPr>
        <p:spPr>
          <a:xfrm flipV="1">
            <a:off x="838200" y="5753100"/>
            <a:ext cx="5334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" idx="6"/>
            <a:endCxn id="10" idx="1"/>
          </p:cNvCxnSpPr>
          <p:nvPr/>
        </p:nvCxnSpPr>
        <p:spPr>
          <a:xfrm>
            <a:off x="2057400" y="4381500"/>
            <a:ext cx="1472033" cy="11291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8" idx="6"/>
            <a:endCxn id="9" idx="3"/>
          </p:cNvCxnSpPr>
          <p:nvPr/>
        </p:nvCxnSpPr>
        <p:spPr>
          <a:xfrm flipV="1">
            <a:off x="2057400" y="4623967"/>
            <a:ext cx="1472033" cy="11291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1524000" y="4226379"/>
          <a:ext cx="393700" cy="421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71" name="Equation" r:id="rId5" imgW="177480" imgH="190440" progId="Equation.DSMT4">
                  <p:embed/>
                </p:oleObj>
              </mc:Choice>
              <mc:Fallback>
                <p:oleObj name="Equation" r:id="rId5" imgW="1774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226379"/>
                        <a:ext cx="393700" cy="4218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1504950" y="5543550"/>
          <a:ext cx="4762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72" name="Equation" r:id="rId7" imgW="190440" imgH="190440" progId="Equation.DSMT4">
                  <p:embed/>
                </p:oleObj>
              </mc:Choice>
              <mc:Fallback>
                <p:oleObj name="Equation" r:id="rId7" imgW="19044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950" y="5543550"/>
                        <a:ext cx="4762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3581400" y="41910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73" name="Equation" r:id="rId9" imgW="152280" imgH="190440" progId="Equation.DSMT4">
                  <p:embed/>
                </p:oleObj>
              </mc:Choice>
              <mc:Fallback>
                <p:oleObj name="Equation" r:id="rId9" imgW="1522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19100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3581400" y="5597978"/>
          <a:ext cx="393700" cy="421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74" name="Equation" r:id="rId11" imgW="177480" imgH="190440" progId="Equation.DSMT4">
                  <p:embed/>
                </p:oleObj>
              </mc:Choice>
              <mc:Fallback>
                <p:oleObj name="Equation" r:id="rId11" imgW="1774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597978"/>
                        <a:ext cx="393700" cy="4218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6019800" y="4776470"/>
          <a:ext cx="368300" cy="405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75" name="Equation" r:id="rId13" imgW="126720" imgH="139680" progId="Equation.DSMT4">
                  <p:embed/>
                </p:oleObj>
              </mc:Choice>
              <mc:Fallback>
                <p:oleObj name="Equation" r:id="rId13" imgW="12672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776470"/>
                        <a:ext cx="368300" cy="4051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8"/>
          <p:cNvGraphicFramePr>
            <a:graphicFrameLocks noChangeAspect="1"/>
          </p:cNvGraphicFramePr>
          <p:nvPr/>
        </p:nvGraphicFramePr>
        <p:xfrm>
          <a:off x="6718300" y="4678680"/>
          <a:ext cx="292100" cy="350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76" name="Equation" r:id="rId15" imgW="126720" imgH="152280" progId="Equation.DSMT4">
                  <p:embed/>
                </p:oleObj>
              </mc:Choice>
              <mc:Fallback>
                <p:oleObj name="Equation" r:id="rId15" imgW="126720" imgH="152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8300" y="4678680"/>
                        <a:ext cx="292100" cy="3505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9"/>
          <p:cNvGraphicFramePr>
            <a:graphicFrameLocks noChangeAspect="1"/>
          </p:cNvGraphicFramePr>
          <p:nvPr/>
        </p:nvGraphicFramePr>
        <p:xfrm>
          <a:off x="5137150" y="3657600"/>
          <a:ext cx="27305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77" name="Equation" r:id="rId17" imgW="88560" imgH="139680" progId="Equation.DSMT4">
                  <p:embed/>
                </p:oleObj>
              </mc:Choice>
              <mc:Fallback>
                <p:oleObj name="Equation" r:id="rId17" imgW="8856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7150" y="3657600"/>
                        <a:ext cx="273050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Object 10"/>
          <p:cNvGraphicFramePr>
            <a:graphicFrameLocks noChangeAspect="1"/>
          </p:cNvGraphicFramePr>
          <p:nvPr/>
        </p:nvGraphicFramePr>
        <p:xfrm>
          <a:off x="2393950" y="3276600"/>
          <a:ext cx="27305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78" name="Equation" r:id="rId19" imgW="88560" imgH="139680" progId="Equation.DSMT4">
                  <p:embed/>
                </p:oleObj>
              </mc:Choice>
              <mc:Fallback>
                <p:oleObj name="Equation" r:id="rId19" imgW="8856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950" y="3276600"/>
                        <a:ext cx="273050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9" name="Object 11"/>
          <p:cNvGraphicFramePr>
            <a:graphicFrameLocks noChangeAspect="1"/>
          </p:cNvGraphicFramePr>
          <p:nvPr/>
        </p:nvGraphicFramePr>
        <p:xfrm>
          <a:off x="762000" y="4121150"/>
          <a:ext cx="37984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79" name="Equation" r:id="rId20" imgW="177480" imgH="139680" progId="Equation.DSMT4">
                  <p:embed/>
                </p:oleObj>
              </mc:Choice>
              <mc:Fallback>
                <p:oleObj name="Equation" r:id="rId20" imgW="1774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121150"/>
                        <a:ext cx="379845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0" name="Object 12"/>
          <p:cNvGraphicFramePr>
            <a:graphicFrameLocks noChangeAspect="1"/>
          </p:cNvGraphicFramePr>
          <p:nvPr/>
        </p:nvGraphicFramePr>
        <p:xfrm>
          <a:off x="762000" y="5486400"/>
          <a:ext cx="381000" cy="358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80" name="Equation" r:id="rId22" imgW="177480" imgH="139680" progId="Equation.DSMT4">
                  <p:embed/>
                </p:oleObj>
              </mc:Choice>
              <mc:Fallback>
                <p:oleObj name="Equation" r:id="rId22" imgW="1774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486400"/>
                        <a:ext cx="381000" cy="3581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1" name="Object 13"/>
          <p:cNvGraphicFramePr>
            <a:graphicFrameLocks noChangeAspect="1"/>
          </p:cNvGraphicFramePr>
          <p:nvPr/>
        </p:nvGraphicFramePr>
        <p:xfrm>
          <a:off x="5701030" y="4019550"/>
          <a:ext cx="114681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81" name="Equation" r:id="rId24" imgW="545760" imgH="190440" progId="Equation.DSMT4">
                  <p:embed/>
                </p:oleObj>
              </mc:Choice>
              <mc:Fallback>
                <p:oleObj name="Equation" r:id="rId24" imgW="54576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1030" y="4019550"/>
                        <a:ext cx="114681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2" name="Object 14"/>
          <p:cNvGraphicFramePr>
            <a:graphicFrameLocks noChangeAspect="1"/>
          </p:cNvGraphicFramePr>
          <p:nvPr/>
        </p:nvGraphicFramePr>
        <p:xfrm>
          <a:off x="4191000" y="4191000"/>
          <a:ext cx="96012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82" name="Equation" r:id="rId26" imgW="457200" imgH="190440" progId="Equation.DSMT4">
                  <p:embed/>
                </p:oleObj>
              </mc:Choice>
              <mc:Fallback>
                <p:oleObj name="Equation" r:id="rId26" imgW="45720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191000"/>
                        <a:ext cx="96012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3" name="Object 15"/>
          <p:cNvGraphicFramePr>
            <a:graphicFrameLocks noChangeAspect="1"/>
          </p:cNvGraphicFramePr>
          <p:nvPr/>
        </p:nvGraphicFramePr>
        <p:xfrm>
          <a:off x="4038600" y="5010150"/>
          <a:ext cx="98679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83" name="Equation" r:id="rId28" imgW="469800" imgH="190440" progId="Equation.DSMT4">
                  <p:embed/>
                </p:oleObj>
              </mc:Choice>
              <mc:Fallback>
                <p:oleObj name="Equation" r:id="rId28" imgW="46980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010150"/>
                        <a:ext cx="98679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4" name="Object 16"/>
          <p:cNvGraphicFramePr>
            <a:graphicFrameLocks noChangeAspect="1"/>
          </p:cNvGraphicFramePr>
          <p:nvPr/>
        </p:nvGraphicFramePr>
        <p:xfrm>
          <a:off x="2971800" y="3638550"/>
          <a:ext cx="101346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84" name="Equation" r:id="rId30" imgW="482400" imgH="190440" progId="Equation.DSMT4">
                  <p:embed/>
                </p:oleObj>
              </mc:Choice>
              <mc:Fallback>
                <p:oleObj name="Equation" r:id="rId30" imgW="48240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638550"/>
                        <a:ext cx="101346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5" name="Object 17"/>
          <p:cNvGraphicFramePr>
            <a:graphicFrameLocks noChangeAspect="1"/>
          </p:cNvGraphicFramePr>
          <p:nvPr/>
        </p:nvGraphicFramePr>
        <p:xfrm>
          <a:off x="1981200" y="3790950"/>
          <a:ext cx="8382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85" name="Equation" r:id="rId32" imgW="495000" imgH="190440" progId="Equation.DSMT4">
                  <p:embed/>
                </p:oleObj>
              </mc:Choice>
              <mc:Fallback>
                <p:oleObj name="Equation" r:id="rId32" imgW="49500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790950"/>
                        <a:ext cx="83820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6" name="Object 18"/>
          <p:cNvGraphicFramePr>
            <a:graphicFrameLocks noChangeAspect="1"/>
          </p:cNvGraphicFramePr>
          <p:nvPr/>
        </p:nvGraphicFramePr>
        <p:xfrm>
          <a:off x="1447800" y="4705349"/>
          <a:ext cx="1173483" cy="400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86" name="Equation" r:id="rId34" imgW="558720" imgH="190440" progId="Equation.DSMT4">
                  <p:embed/>
                </p:oleObj>
              </mc:Choice>
              <mc:Fallback>
                <p:oleObj name="Equation" r:id="rId34" imgW="5587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705349"/>
                        <a:ext cx="1173483" cy="4000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7" name="Object 19"/>
          <p:cNvGraphicFramePr>
            <a:graphicFrameLocks noChangeAspect="1"/>
          </p:cNvGraphicFramePr>
          <p:nvPr/>
        </p:nvGraphicFramePr>
        <p:xfrm>
          <a:off x="2415540" y="4095750"/>
          <a:ext cx="101346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87" name="Equation" r:id="rId36" imgW="482400" imgH="190440" progId="Equation.DSMT4">
                  <p:embed/>
                </p:oleObj>
              </mc:Choice>
              <mc:Fallback>
                <p:oleObj name="Equation" r:id="rId36" imgW="48240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5540" y="4095750"/>
                        <a:ext cx="101346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8" name="Object 20"/>
          <p:cNvGraphicFramePr>
            <a:graphicFrameLocks noChangeAspect="1"/>
          </p:cNvGraphicFramePr>
          <p:nvPr/>
        </p:nvGraphicFramePr>
        <p:xfrm>
          <a:off x="1600200" y="5075717"/>
          <a:ext cx="958850" cy="334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88" name="Equation" r:id="rId38" imgW="545760" imgH="190440" progId="Equation.DSMT4">
                  <p:embed/>
                </p:oleObj>
              </mc:Choice>
              <mc:Fallback>
                <p:oleObj name="Equation" r:id="rId38" imgW="54576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075717"/>
                        <a:ext cx="958850" cy="3344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9" name="Object 21"/>
          <p:cNvGraphicFramePr>
            <a:graphicFrameLocks noChangeAspect="1"/>
          </p:cNvGraphicFramePr>
          <p:nvPr/>
        </p:nvGraphicFramePr>
        <p:xfrm>
          <a:off x="2286000" y="5715000"/>
          <a:ext cx="990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89" name="Equation" r:id="rId40" imgW="495000" imgH="190440" progId="Equation.DSMT4">
                  <p:embed/>
                </p:oleObj>
              </mc:Choice>
              <mc:Fallback>
                <p:oleObj name="Equation" r:id="rId40" imgW="49500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715000"/>
                        <a:ext cx="990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299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COMPUTATIONS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Here, the activation function is the bipolar sigmoidal activation function, that is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and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The input vector is [-1, 1] and target vector is t = 1</a:t>
            </a:r>
          </a:p>
          <a:p>
            <a:pPr algn="just"/>
            <a:r>
              <a:rPr lang="en-US" sz="2400" dirty="0" smtClean="0"/>
              <a:t>Learning rate 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/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4038600" y="2246651"/>
          <a:ext cx="1784350" cy="877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33" name="Equation" r:id="rId3" imgW="774360" imgH="380880" progId="Equation.DSMT4">
                  <p:embed/>
                </p:oleObj>
              </mc:Choice>
              <mc:Fallback>
                <p:oleObj name="Equation" r:id="rId3" imgW="7743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246651"/>
                        <a:ext cx="1784350" cy="8775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914400" y="3213100"/>
          <a:ext cx="3429000" cy="130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34" name="Equation" r:id="rId5" imgW="1536480" imgH="583920" progId="Equation.DSMT4">
                  <p:embed/>
                </p:oleObj>
              </mc:Choice>
              <mc:Fallback>
                <p:oleObj name="Equation" r:id="rId5" imgW="153648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213100"/>
                        <a:ext cx="3429000" cy="130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2590800" y="5105400"/>
          <a:ext cx="1206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35" name="Equation" r:id="rId7" imgW="482400" imgH="152280" progId="Equation.DSMT4">
                  <p:embed/>
                </p:oleObj>
              </mc:Choice>
              <mc:Fallback>
                <p:oleObj name="Equation" r:id="rId7" imgW="482400" imgH="152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105400"/>
                        <a:ext cx="1206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976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COMPUTATIONS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The net input: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For                   :</a:t>
            </a: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For                   :</a:t>
            </a: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Outputs:</a:t>
            </a: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1049338" y="2438400"/>
          <a:ext cx="70453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71" name="Equation" r:id="rId3" imgW="3276360" imgH="190440" progId="Equation.DSMT4">
                  <p:embed/>
                </p:oleObj>
              </mc:Choice>
              <mc:Fallback>
                <p:oleObj name="Equation" r:id="rId3" imgW="327636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338" y="2438400"/>
                        <a:ext cx="704532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1119188" y="3409950"/>
          <a:ext cx="68008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72" name="Equation" r:id="rId5" imgW="3238200" imgH="190440" progId="Equation.DSMT4">
                  <p:embed/>
                </p:oleObj>
              </mc:Choice>
              <mc:Fallback>
                <p:oleObj name="Equation" r:id="rId5" imgW="323820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188" y="3409950"/>
                        <a:ext cx="680085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1371600" y="2133600"/>
          <a:ext cx="12954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73" name="Equation" r:id="rId7" imgW="545760" imgH="190440" progId="Equation.DSMT4">
                  <p:embed/>
                </p:oleObj>
              </mc:Choice>
              <mc:Fallback>
                <p:oleObj name="Equation" r:id="rId7" imgW="54576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133600"/>
                        <a:ext cx="1295400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1371600" y="2995613"/>
          <a:ext cx="12700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74" name="Equation" r:id="rId9" imgW="558720" imgH="190440" progId="Equation.DSMT4">
                  <p:embed/>
                </p:oleObj>
              </mc:Choice>
              <mc:Fallback>
                <p:oleObj name="Equation" r:id="rId9" imgW="5587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995613"/>
                        <a:ext cx="127000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9734352"/>
              </p:ext>
            </p:extLst>
          </p:nvPr>
        </p:nvGraphicFramePr>
        <p:xfrm>
          <a:off x="1219200" y="4184650"/>
          <a:ext cx="5410200" cy="1709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75" name="Equation" r:id="rId11" imgW="2450880" imgH="774360" progId="Equation.DSMT4">
                  <p:embed/>
                </p:oleObj>
              </mc:Choice>
              <mc:Fallback>
                <p:oleObj name="Equation" r:id="rId11" imgW="2450880" imgH="774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184650"/>
                        <a:ext cx="5410200" cy="17099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446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COMPUTATIONS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For output layer: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Input:</a:t>
            </a: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Output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971550" y="2514600"/>
          <a:ext cx="73612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24" name="Equation" r:id="rId3" imgW="3517560" imgH="190440" progId="Equation.DSMT4">
                  <p:embed/>
                </p:oleObj>
              </mc:Choice>
              <mc:Fallback>
                <p:oleObj name="Equation" r:id="rId3" imgW="351756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514600"/>
                        <a:ext cx="736123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1065213" y="3716338"/>
          <a:ext cx="6089271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25" name="Equation" r:id="rId5" imgW="2387520" imgH="393480" progId="Equation.DSMT4">
                  <p:embed/>
                </p:oleObj>
              </mc:Choice>
              <mc:Fallback>
                <p:oleObj name="Equation" r:id="rId5" imgW="23875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213" y="3716338"/>
                        <a:ext cx="6089271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093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COMPUTATIONS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Error at the output neuron:</a:t>
            </a:r>
          </a:p>
          <a:p>
            <a:r>
              <a:rPr lang="en-US" sz="2400" dirty="0" smtClean="0"/>
              <a:t>We use the gradient descent formula: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Here k = 1. So,</a:t>
            </a:r>
          </a:p>
          <a:p>
            <a:r>
              <a:rPr lang="en-US" sz="2400" dirty="0" smtClean="0"/>
              <a:t>The changes in weights between the hidden and output layer:</a:t>
            </a:r>
          </a:p>
          <a:p>
            <a:r>
              <a:rPr lang="en-US" sz="2400" dirty="0" smtClean="0"/>
              <a:t> </a:t>
            </a:r>
          </a:p>
          <a:p>
            <a:endParaRPr lang="en-US" sz="2400" dirty="0" smtClean="0"/>
          </a:p>
          <a:p>
            <a:endParaRPr 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5543550" y="2027238"/>
          <a:ext cx="283845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62" name="Equation" r:id="rId3" imgW="1257120" imgH="215640" progId="Equation.DSMT4">
                  <p:embed/>
                </p:oleObj>
              </mc:Choice>
              <mc:Fallback>
                <p:oleObj name="Equation" r:id="rId3" imgW="12571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3550" y="2027238"/>
                        <a:ext cx="2838450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611188" y="2657475"/>
          <a:ext cx="81518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63" name="Equation" r:id="rId5" imgW="3771720" imgH="215640" progId="Equation.DSMT4">
                  <p:embed/>
                </p:oleObj>
              </mc:Choice>
              <mc:Fallback>
                <p:oleObj name="Equation" r:id="rId5" imgW="37717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657475"/>
                        <a:ext cx="8151812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2743200" y="3429000"/>
          <a:ext cx="37338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64" name="Equation" r:id="rId7" imgW="1777680" imgH="190440" progId="Equation.DSMT4">
                  <p:embed/>
                </p:oleObj>
              </mc:Choice>
              <mc:Fallback>
                <p:oleObj name="Equation" r:id="rId7" imgW="17776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429000"/>
                        <a:ext cx="373380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798513" y="4478338"/>
          <a:ext cx="6100762" cy="1312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65" name="Equation" r:id="rId9" imgW="2654280" imgH="571320" progId="Equation.DSMT4">
                  <p:embed/>
                </p:oleObj>
              </mc:Choice>
              <mc:Fallback>
                <p:oleObj name="Equation" r:id="rId9" imgW="2654280" imgH="571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513" y="4478338"/>
                        <a:ext cx="6100762" cy="1312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590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COMPUTATIONS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So,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Next we compute the </a:t>
            </a:r>
            <a:r>
              <a:rPr lang="en-US" sz="2400" b="1" dirty="0" smtClean="0">
                <a:solidFill>
                  <a:srgbClr val="FF0000"/>
                </a:solidFill>
              </a:rPr>
              <a:t>error portion      between the input and the hidden layer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The general formula is</a:t>
            </a:r>
          </a:p>
          <a:p>
            <a:r>
              <a:rPr lang="en-US" sz="2400" dirty="0" smtClean="0"/>
              <a:t>Each hidden unit sums its delta inputs from the output units. So,  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 </a:t>
            </a: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dirty="0"/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1438275" y="2057400"/>
          <a:ext cx="6218238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86" name="Equation" r:id="rId3" imgW="2743200" imgH="571320" progId="Equation.DSMT4">
                  <p:embed/>
                </p:oleObj>
              </mc:Choice>
              <mc:Fallback>
                <p:oleObj name="Equation" r:id="rId3" imgW="2743200" imgH="571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2057400"/>
                        <a:ext cx="6218238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5257800" y="3379788"/>
          <a:ext cx="38735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87" name="Equation" r:id="rId5" imgW="164880" imgH="215640" progId="Equation.DSMT4">
                  <p:embed/>
                </p:oleObj>
              </mc:Choice>
              <mc:Fallback>
                <p:oleObj name="Equation" r:id="rId5" imgW="1648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379788"/>
                        <a:ext cx="38735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3810000" y="4114800"/>
          <a:ext cx="2667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88" name="Equation" r:id="rId7" imgW="1206360" imgH="241200" progId="Equation.DSMT4">
                  <p:embed/>
                </p:oleObj>
              </mc:Choice>
              <mc:Fallback>
                <p:oleObj name="Equation" r:id="rId7" imgW="1206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114800"/>
                        <a:ext cx="2667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3505200" y="5029200"/>
          <a:ext cx="2133600" cy="870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89" name="Equation" r:id="rId9" imgW="965160" imgH="393480" progId="Equation.DSMT4">
                  <p:embed/>
                </p:oleObj>
              </mc:Choice>
              <mc:Fallback>
                <p:oleObj name="Equation" r:id="rId9" imgW="9651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029200"/>
                        <a:ext cx="2133600" cy="8706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507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SINGLE CLASSIFICATION PERCEPTRON NETWORK ARCHITECTURE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arc</a:t>
            </a:r>
            <a:endParaRPr lang="en-US" sz="2400" dirty="0"/>
          </a:p>
        </p:txBody>
      </p:sp>
      <p:sp>
        <p:nvSpPr>
          <p:cNvPr id="4" name="Flowchart: Connector 3"/>
          <p:cNvSpPr/>
          <p:nvPr/>
        </p:nvSpPr>
        <p:spPr>
          <a:xfrm>
            <a:off x="1905000" y="2133600"/>
            <a:ext cx="762000" cy="7620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1905000" y="4419600"/>
            <a:ext cx="762000" cy="7620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lowchart: Connector 5"/>
          <p:cNvSpPr/>
          <p:nvPr/>
        </p:nvSpPr>
        <p:spPr>
          <a:xfrm>
            <a:off x="1905000" y="5486400"/>
            <a:ext cx="762000" cy="7620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Xn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lowchart: Connector 6"/>
          <p:cNvSpPr/>
          <p:nvPr/>
        </p:nvSpPr>
        <p:spPr>
          <a:xfrm>
            <a:off x="1905000" y="3200400"/>
            <a:ext cx="762000" cy="7620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lowchart: Connector 7"/>
          <p:cNvSpPr/>
          <p:nvPr/>
        </p:nvSpPr>
        <p:spPr>
          <a:xfrm>
            <a:off x="5867400" y="3810000"/>
            <a:ext cx="762000" cy="7620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4" idx="2"/>
          </p:cNvCxnSpPr>
          <p:nvPr/>
        </p:nvCxnSpPr>
        <p:spPr>
          <a:xfrm>
            <a:off x="762000" y="25146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62000" y="35814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62000" y="48768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62000" y="58674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6"/>
            <a:endCxn id="8" idx="1"/>
          </p:cNvCxnSpPr>
          <p:nvPr/>
        </p:nvCxnSpPr>
        <p:spPr>
          <a:xfrm>
            <a:off x="2667000" y="2514600"/>
            <a:ext cx="3311992" cy="1406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6"/>
            <a:endCxn id="8" idx="2"/>
          </p:cNvCxnSpPr>
          <p:nvPr/>
        </p:nvCxnSpPr>
        <p:spPr>
          <a:xfrm>
            <a:off x="2667000" y="3581400"/>
            <a:ext cx="3200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6"/>
            <a:endCxn id="8" idx="2"/>
          </p:cNvCxnSpPr>
          <p:nvPr/>
        </p:nvCxnSpPr>
        <p:spPr>
          <a:xfrm flipV="1">
            <a:off x="2667000" y="4191000"/>
            <a:ext cx="3200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6"/>
            <a:endCxn id="8" idx="3"/>
          </p:cNvCxnSpPr>
          <p:nvPr/>
        </p:nvCxnSpPr>
        <p:spPr>
          <a:xfrm flipV="1">
            <a:off x="2667000" y="4460408"/>
            <a:ext cx="3311992" cy="1406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6"/>
          </p:cNvCxnSpPr>
          <p:nvPr/>
        </p:nvCxnSpPr>
        <p:spPr>
          <a:xfrm>
            <a:off x="6629400" y="41910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191000" y="28956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924800" y="39624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133600" y="3810000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209800" y="4953000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endParaRPr lang="en-US" dirty="0"/>
          </a:p>
        </p:txBody>
      </p:sp>
      <p:graphicFrame>
        <p:nvGraphicFramePr>
          <p:cNvPr id="114689" name="Object 1"/>
          <p:cNvGraphicFramePr>
            <a:graphicFrameLocks noChangeAspect="1"/>
          </p:cNvGraphicFramePr>
          <p:nvPr/>
        </p:nvGraphicFramePr>
        <p:xfrm>
          <a:off x="4191000" y="4163786"/>
          <a:ext cx="317500" cy="408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74" name="Equation" r:id="rId3" imgW="177646" imgH="228402" progId="Equation.DSMT4">
                  <p:embed/>
                </p:oleObj>
              </mc:Choice>
              <mc:Fallback>
                <p:oleObj name="Equation" r:id="rId3" imgW="177646" imgH="2284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163786"/>
                        <a:ext cx="317500" cy="4082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0" name="Object 2"/>
          <p:cNvGraphicFramePr>
            <a:graphicFrameLocks noChangeAspect="1"/>
          </p:cNvGraphicFramePr>
          <p:nvPr/>
        </p:nvGraphicFramePr>
        <p:xfrm>
          <a:off x="4191000" y="4792980"/>
          <a:ext cx="323850" cy="388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75" name="Equation" r:id="rId5" imgW="190500" imgH="228600" progId="Equation.DSMT4">
                  <p:embed/>
                </p:oleObj>
              </mc:Choice>
              <mc:Fallback>
                <p:oleObj name="Equation" r:id="rId5" imgW="1905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792980"/>
                        <a:ext cx="323850" cy="3886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1" name="Object 3"/>
          <p:cNvGraphicFramePr>
            <a:graphicFrameLocks noChangeAspect="1"/>
          </p:cNvGraphicFramePr>
          <p:nvPr/>
        </p:nvGraphicFramePr>
        <p:xfrm>
          <a:off x="4191000" y="3554186"/>
          <a:ext cx="317500" cy="408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76" name="Equation" r:id="rId7" imgW="177646" imgH="228402" progId="Equation.DSMT4">
                  <p:embed/>
                </p:oleObj>
              </mc:Choice>
              <mc:Fallback>
                <p:oleObj name="Equation" r:id="rId7" imgW="177646" imgH="2284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554186"/>
                        <a:ext cx="317500" cy="4082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2" name="Object 4"/>
          <p:cNvGraphicFramePr>
            <a:graphicFrameLocks noChangeAspect="1"/>
          </p:cNvGraphicFramePr>
          <p:nvPr/>
        </p:nvGraphicFramePr>
        <p:xfrm>
          <a:off x="1136650" y="2133600"/>
          <a:ext cx="311150" cy="430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77" name="Equation" r:id="rId9" imgW="165028" imgH="228501" progId="Equation.DSMT4">
                  <p:embed/>
                </p:oleObj>
              </mc:Choice>
              <mc:Fallback>
                <p:oleObj name="Equation" r:id="rId9" imgW="165028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650" y="2133600"/>
                        <a:ext cx="311150" cy="4308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3" name="Object 5"/>
          <p:cNvGraphicFramePr>
            <a:graphicFrameLocks noChangeAspect="1"/>
          </p:cNvGraphicFramePr>
          <p:nvPr/>
        </p:nvGraphicFramePr>
        <p:xfrm>
          <a:off x="1143000" y="3124200"/>
          <a:ext cx="304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78" name="Equation" r:id="rId11" imgW="152334" imgH="228501" progId="Equation.DSMT4">
                  <p:embed/>
                </p:oleObj>
              </mc:Choice>
              <mc:Fallback>
                <p:oleObj name="Equation" r:id="rId11" imgW="152334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124200"/>
                        <a:ext cx="304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4" name="Object 6"/>
          <p:cNvGraphicFramePr>
            <a:graphicFrameLocks noChangeAspect="1"/>
          </p:cNvGraphicFramePr>
          <p:nvPr/>
        </p:nvGraphicFramePr>
        <p:xfrm>
          <a:off x="1143000" y="4495800"/>
          <a:ext cx="304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79" name="Equation" r:id="rId13" imgW="152334" imgH="228501" progId="Equation.DSMT4">
                  <p:embed/>
                </p:oleObj>
              </mc:Choice>
              <mc:Fallback>
                <p:oleObj name="Equation" r:id="rId13" imgW="152334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495800"/>
                        <a:ext cx="304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5" name="Object 7"/>
          <p:cNvGraphicFramePr>
            <a:graphicFrameLocks noChangeAspect="1"/>
          </p:cNvGraphicFramePr>
          <p:nvPr/>
        </p:nvGraphicFramePr>
        <p:xfrm>
          <a:off x="1143000" y="5512777"/>
          <a:ext cx="311150" cy="430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80" name="Equation" r:id="rId15" imgW="165028" imgH="228501" progId="Equation.DSMT4">
                  <p:embed/>
                </p:oleObj>
              </mc:Choice>
              <mc:Fallback>
                <p:oleObj name="Equation" r:id="rId15" imgW="165028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512777"/>
                        <a:ext cx="311150" cy="4308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41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COMPUTATIONS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Here, m =1 (the output neuron). So,</a:t>
            </a:r>
          </a:p>
          <a:p>
            <a:r>
              <a:rPr lang="en-US" sz="2400" dirty="0" smtClean="0"/>
              <a:t>Hence,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 Now,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So,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dirty="0"/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5387975" y="1638300"/>
          <a:ext cx="17748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0" name="Equation" r:id="rId3" imgW="774360" imgH="215640" progId="Equation.DSMT4">
                  <p:embed/>
                </p:oleObj>
              </mc:Choice>
              <mc:Fallback>
                <p:oleObj name="Equation" r:id="rId3" imgW="7743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7975" y="1638300"/>
                        <a:ext cx="177482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1844675" y="2393950"/>
          <a:ext cx="4556125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1" name="Equation" r:id="rId5" imgW="2031840" imgH="393480" progId="Equation.DSMT4">
                  <p:embed/>
                </p:oleObj>
              </mc:Choice>
              <mc:Fallback>
                <p:oleObj name="Equation" r:id="rId5" imgW="20318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675" y="2393950"/>
                        <a:ext cx="4556125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434975" y="3846513"/>
          <a:ext cx="8281988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2" name="Equation" r:id="rId7" imgW="3784320" imgH="215640" progId="Equation.DSMT4">
                  <p:embed/>
                </p:oleObj>
              </mc:Choice>
              <mc:Fallback>
                <p:oleObj name="Equation" r:id="rId7" imgW="37843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" y="3846513"/>
                        <a:ext cx="8281988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1443037" y="4648200"/>
          <a:ext cx="5283554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3" name="Equation" r:id="rId9" imgW="2222280" imgH="609480" progId="Equation.DSMT4">
                  <p:embed/>
                </p:oleObj>
              </mc:Choice>
              <mc:Fallback>
                <p:oleObj name="Equation" r:id="rId9" imgW="222228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037" y="4648200"/>
                        <a:ext cx="5283554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435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COMPUTATIONS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smtClean="0"/>
              <a:t>and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Now, the changes in the weights between the input and the hidden layer are</a:t>
            </a:r>
          </a:p>
          <a:p>
            <a:pPr algn="just"/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1724026" y="1600200"/>
          <a:ext cx="4576512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20" name="Equation" r:id="rId3" imgW="2031840" imgH="609480" progId="Equation.DSMT4">
                  <p:embed/>
                </p:oleObj>
              </mc:Choice>
              <mc:Fallback>
                <p:oleObj name="Equation" r:id="rId3" imgW="203184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026" y="1600200"/>
                        <a:ext cx="4576512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2249488" y="3733800"/>
          <a:ext cx="5253037" cy="250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21" name="Equation" r:id="rId5" imgW="2425680" imgH="1155600" progId="Equation.DSMT4">
                  <p:embed/>
                </p:oleObj>
              </mc:Choice>
              <mc:Fallback>
                <p:oleObj name="Equation" r:id="rId5" imgW="2425680" imgH="1155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9488" y="3733800"/>
                        <a:ext cx="5253037" cy="250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48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FINAL WEIGHTS BETWEEN INPUT AND HIDDEN LAYER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800" dirty="0" smtClean="0"/>
              <a:t>s</a:t>
            </a:r>
            <a:endParaRPr lang="en-US" sz="800" dirty="0"/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1460500" y="2057400"/>
          <a:ext cx="6529388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7" name="Equation" r:id="rId3" imgW="2743200" imgH="1536480" progId="Equation.DSMT4">
                  <p:embed/>
                </p:oleObj>
              </mc:Choice>
              <mc:Fallback>
                <p:oleObj name="Equation" r:id="rId3" imgW="2743200" imgH="1536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2057400"/>
                        <a:ext cx="6529388" cy="365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584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4000" b="1" dirty="0" smtClean="0"/>
          </a:p>
          <a:p>
            <a:pPr marL="0" indent="0">
              <a:buNone/>
            </a:pPr>
            <a:endParaRPr lang="en-IN" sz="4000" b="1" dirty="0"/>
          </a:p>
          <a:p>
            <a:pPr marL="0" indent="0">
              <a:buNone/>
            </a:pPr>
            <a:r>
              <a:rPr lang="en-IN" sz="4000" b="1" dirty="0" smtClean="0"/>
              <a:t>			RBF </a:t>
            </a:r>
            <a:r>
              <a:rPr lang="en-IN" sz="4000" b="1" dirty="0"/>
              <a:t>NETWORK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21457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A wonderful article on RBF NETWORKS is:</a:t>
            </a:r>
          </a:p>
          <a:p>
            <a:endParaRPr lang="en-IN" sz="2400" dirty="0"/>
          </a:p>
          <a:p>
            <a:r>
              <a:rPr lang="en-IN" sz="2800" b="1" dirty="0" smtClean="0"/>
              <a:t>An Introduction to Radial Basis Function Networks</a:t>
            </a:r>
          </a:p>
          <a:p>
            <a:pPr marL="0" indent="0" algn="ctr">
              <a:buNone/>
            </a:pPr>
            <a:r>
              <a:rPr lang="en-IN" sz="2400" b="1" dirty="0" smtClean="0">
                <a:solidFill>
                  <a:srgbClr val="FF0000"/>
                </a:solidFill>
              </a:rPr>
              <a:t>BY</a:t>
            </a:r>
          </a:p>
          <a:p>
            <a:pPr marL="0" indent="0" algn="ctr">
              <a:buNone/>
            </a:pPr>
            <a:r>
              <a:rPr lang="en-IN" sz="2400" b="1" dirty="0" smtClean="0">
                <a:solidFill>
                  <a:srgbClr val="FF0000"/>
                </a:solidFill>
              </a:rPr>
              <a:t>Mark. J. L. Orr</a:t>
            </a:r>
          </a:p>
          <a:p>
            <a:pPr marL="0" indent="0" algn="ctr">
              <a:buNone/>
            </a:pPr>
            <a:r>
              <a:rPr lang="en-IN" sz="2400" b="1" dirty="0" smtClean="0">
                <a:solidFill>
                  <a:srgbClr val="00B050"/>
                </a:solidFill>
              </a:rPr>
              <a:t>Centre for Cognitive Science</a:t>
            </a:r>
          </a:p>
          <a:p>
            <a:pPr marL="0" indent="0" algn="ctr">
              <a:buNone/>
            </a:pPr>
            <a:r>
              <a:rPr lang="en-IN" sz="2400" b="1" dirty="0" smtClean="0">
                <a:solidFill>
                  <a:srgbClr val="00B050"/>
                </a:solidFill>
              </a:rPr>
              <a:t>University of Edinburgh</a:t>
            </a:r>
          </a:p>
          <a:p>
            <a:pPr marL="0" indent="0" algn="ctr">
              <a:buNone/>
            </a:pPr>
            <a:r>
              <a:rPr lang="en-IN" sz="2400" b="1" dirty="0" smtClean="0">
                <a:solidFill>
                  <a:srgbClr val="00B050"/>
                </a:solidFill>
              </a:rPr>
              <a:t>2, Buccleuch Place</a:t>
            </a:r>
          </a:p>
          <a:p>
            <a:pPr marL="0" indent="0" algn="ctr">
              <a:buNone/>
            </a:pPr>
            <a:r>
              <a:rPr lang="en-IN" sz="2400" b="1" dirty="0" smtClean="0">
                <a:solidFill>
                  <a:srgbClr val="00B050"/>
                </a:solidFill>
              </a:rPr>
              <a:t>Edinburgh, Scotland</a:t>
            </a:r>
          </a:p>
          <a:p>
            <a:pPr marL="0" indent="0" algn="ctr">
              <a:buNone/>
            </a:pPr>
            <a:r>
              <a:rPr lang="en-IN" sz="2400" b="1" dirty="0" smtClean="0">
                <a:solidFill>
                  <a:srgbClr val="FF0000"/>
                </a:solidFill>
              </a:rPr>
              <a:t>April, 1996</a:t>
            </a:r>
            <a:endParaRPr lang="en-IN" sz="2400" b="1" dirty="0">
              <a:solidFill>
                <a:srgbClr val="FF0000"/>
              </a:solidFill>
            </a:endParaRPr>
          </a:p>
          <a:p>
            <a:endParaRPr lang="en-IN" sz="2400" b="1" dirty="0" smtClean="0">
              <a:solidFill>
                <a:srgbClr val="FF0000"/>
              </a:solidFill>
            </a:endParaRPr>
          </a:p>
          <a:p>
            <a:endParaRPr lang="en-I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14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RADIAL BASIS FUNCTION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pPr algn="just"/>
            <a:r>
              <a:rPr lang="en-IN" sz="2400" dirty="0"/>
              <a:t>Radial Basis </a:t>
            </a:r>
            <a:r>
              <a:rPr lang="en-IN" sz="2400" dirty="0" smtClean="0"/>
              <a:t>Function (RBF) networks is </a:t>
            </a:r>
            <a:r>
              <a:rPr lang="en-IN" sz="2400" dirty="0"/>
              <a:t>a type of artificial neural network for </a:t>
            </a:r>
            <a:r>
              <a:rPr lang="en-IN" sz="2400" b="1" dirty="0">
                <a:solidFill>
                  <a:srgbClr val="FF0000"/>
                </a:solidFill>
              </a:rPr>
              <a:t>application to problems of supervised learning;</a:t>
            </a:r>
            <a:r>
              <a:rPr lang="en-IN" sz="2400" dirty="0"/>
              <a:t> e.g. regression, classification and time series </a:t>
            </a:r>
            <a:r>
              <a:rPr lang="en-IN" sz="2400" dirty="0" smtClean="0"/>
              <a:t>prediction</a:t>
            </a:r>
          </a:p>
          <a:p>
            <a:pPr algn="just"/>
            <a:r>
              <a:rPr lang="en-IN" sz="2400" b="1" dirty="0">
                <a:solidFill>
                  <a:srgbClr val="FF0000"/>
                </a:solidFill>
              </a:rPr>
              <a:t>Linear models </a:t>
            </a:r>
            <a:r>
              <a:rPr lang="en-IN" sz="2400" dirty="0"/>
              <a:t>have been </a:t>
            </a:r>
            <a:r>
              <a:rPr lang="en-IN" sz="2400" b="1" dirty="0">
                <a:solidFill>
                  <a:srgbClr val="FF0000"/>
                </a:solidFill>
              </a:rPr>
              <a:t>studied in statistics </a:t>
            </a:r>
            <a:r>
              <a:rPr lang="en-IN" sz="2400" dirty="0"/>
              <a:t>for about 200 years and </a:t>
            </a:r>
            <a:r>
              <a:rPr lang="en-IN" sz="2400" b="1" dirty="0">
                <a:solidFill>
                  <a:srgbClr val="FF0000"/>
                </a:solidFill>
              </a:rPr>
              <a:t>the theory is applicable to RBF networks </a:t>
            </a:r>
            <a:r>
              <a:rPr lang="en-IN" sz="2400" dirty="0"/>
              <a:t>which are just </a:t>
            </a:r>
            <a:r>
              <a:rPr lang="en-IN" sz="2400" b="1" dirty="0">
                <a:solidFill>
                  <a:srgbClr val="00B050"/>
                </a:solidFill>
              </a:rPr>
              <a:t>one particular type of linear </a:t>
            </a:r>
            <a:r>
              <a:rPr lang="en-IN" sz="2400" b="1" dirty="0" smtClean="0">
                <a:solidFill>
                  <a:srgbClr val="00B050"/>
                </a:solidFill>
              </a:rPr>
              <a:t>model</a:t>
            </a:r>
          </a:p>
          <a:p>
            <a:pPr algn="just"/>
            <a:r>
              <a:rPr lang="en-IN" sz="2400" dirty="0"/>
              <a:t>A </a:t>
            </a:r>
            <a:r>
              <a:rPr lang="en-IN" sz="2400" b="1" dirty="0" smtClean="0">
                <a:solidFill>
                  <a:srgbClr val="FF0000"/>
                </a:solidFill>
              </a:rPr>
              <a:t>ubiquitous</a:t>
            </a:r>
            <a:r>
              <a:rPr lang="en-IN" sz="2400" dirty="0" smtClean="0"/>
              <a:t> (present, appearing or found everywhere) </a:t>
            </a:r>
            <a:r>
              <a:rPr lang="en-IN" sz="2400" b="1" dirty="0">
                <a:solidFill>
                  <a:srgbClr val="FF0000"/>
                </a:solidFill>
              </a:rPr>
              <a:t>problem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00B050"/>
                </a:solidFill>
              </a:rPr>
              <a:t>in statistics </a:t>
            </a:r>
            <a:r>
              <a:rPr lang="en-IN" sz="2400" dirty="0"/>
              <a:t>with applications in many areas is to </a:t>
            </a:r>
            <a:r>
              <a:rPr lang="en-IN" sz="2400" b="1" dirty="0">
                <a:solidFill>
                  <a:srgbClr val="00B050"/>
                </a:solidFill>
              </a:rPr>
              <a:t>guess or estimate a function from some example input output pairs </a:t>
            </a:r>
            <a:r>
              <a:rPr lang="en-IN" sz="2400" dirty="0"/>
              <a:t>with little or no knowledge of the form of the function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80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RADIAL BASIS FUNCTION CONTD…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1088"/>
          </a:xfrm>
        </p:spPr>
        <p:txBody>
          <a:bodyPr>
            <a:normAutofit/>
          </a:bodyPr>
          <a:lstStyle/>
          <a:p>
            <a:pPr algn="just"/>
            <a:r>
              <a:rPr lang="en-IN" sz="2400" dirty="0"/>
              <a:t>I</a:t>
            </a:r>
            <a:r>
              <a:rPr lang="en-IN" sz="2400" dirty="0" smtClean="0"/>
              <a:t>t </a:t>
            </a:r>
            <a:r>
              <a:rPr lang="en-IN" sz="2400" dirty="0"/>
              <a:t>has different names in  different </a:t>
            </a:r>
            <a:r>
              <a:rPr lang="en-IN" sz="2400" dirty="0" smtClean="0"/>
              <a:t>disciplines; e.g. </a:t>
            </a:r>
            <a:r>
              <a:rPr lang="en-IN" sz="2400" dirty="0"/>
              <a:t>nonparametric </a:t>
            </a:r>
            <a:r>
              <a:rPr lang="en-IN" sz="2400" dirty="0" smtClean="0"/>
              <a:t>regression function, </a:t>
            </a:r>
            <a:r>
              <a:rPr lang="en-IN" sz="2400" dirty="0"/>
              <a:t>approximation system </a:t>
            </a:r>
            <a:r>
              <a:rPr lang="en-IN" sz="2400" dirty="0" smtClean="0"/>
              <a:t>identification,  </a:t>
            </a:r>
            <a:r>
              <a:rPr lang="en-IN" sz="2400" dirty="0"/>
              <a:t>inductive </a:t>
            </a:r>
            <a:r>
              <a:rPr lang="en-IN" sz="2400" dirty="0" smtClean="0"/>
              <a:t>learning</a:t>
            </a:r>
          </a:p>
          <a:p>
            <a:pPr algn="just"/>
            <a:r>
              <a:rPr lang="en-IN" sz="2400" b="1" dirty="0">
                <a:solidFill>
                  <a:srgbClr val="FF0000"/>
                </a:solidFill>
              </a:rPr>
              <a:t>In neural network parlance  the problem is called supervised </a:t>
            </a:r>
            <a:r>
              <a:rPr lang="en-IN" sz="2400" b="1" dirty="0" smtClean="0">
                <a:solidFill>
                  <a:srgbClr val="FF0000"/>
                </a:solidFill>
              </a:rPr>
              <a:t>learning</a:t>
            </a:r>
          </a:p>
          <a:p>
            <a:pPr algn="just"/>
            <a:r>
              <a:rPr lang="en-IN" sz="2400" dirty="0"/>
              <a:t>The </a:t>
            </a:r>
            <a:r>
              <a:rPr lang="en-IN" sz="2400" b="1" dirty="0">
                <a:solidFill>
                  <a:srgbClr val="00B050"/>
                </a:solidFill>
              </a:rPr>
              <a:t>function is learned from the examples which a teacher </a:t>
            </a:r>
            <a:r>
              <a:rPr lang="en-IN" sz="2400" b="1" dirty="0" smtClean="0">
                <a:solidFill>
                  <a:srgbClr val="00B050"/>
                </a:solidFill>
              </a:rPr>
              <a:t>supplies</a:t>
            </a:r>
          </a:p>
          <a:p>
            <a:pPr algn="just"/>
            <a:r>
              <a:rPr lang="en-IN" sz="2400" dirty="0"/>
              <a:t>The </a:t>
            </a:r>
            <a:r>
              <a:rPr lang="en-IN" sz="2400" b="1" dirty="0">
                <a:solidFill>
                  <a:srgbClr val="C00000"/>
                </a:solidFill>
              </a:rPr>
              <a:t>set of examples or training set  </a:t>
            </a:r>
            <a:r>
              <a:rPr lang="en-IN" sz="2400" dirty="0"/>
              <a:t>contains elements which consist of paired values of the </a:t>
            </a:r>
            <a:r>
              <a:rPr lang="en-IN" sz="2400" b="1" dirty="0">
                <a:solidFill>
                  <a:srgbClr val="FF0000"/>
                </a:solidFill>
              </a:rPr>
              <a:t>independent input variable </a:t>
            </a:r>
            <a:r>
              <a:rPr lang="en-IN" sz="2400" dirty="0"/>
              <a:t>and the </a:t>
            </a:r>
            <a:r>
              <a:rPr lang="en-IN" sz="2400" b="1" dirty="0">
                <a:solidFill>
                  <a:srgbClr val="FF0000"/>
                </a:solidFill>
              </a:rPr>
              <a:t>dependent output variable </a:t>
            </a: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4843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RADIAL BASIS FUNCTION CONTD…</a:t>
            </a:r>
            <a:endParaRPr lang="en-IN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IN" sz="2400" dirty="0" smtClean="0"/>
                  <a:t>Example:</a:t>
                </a:r>
              </a:p>
              <a:p>
                <a:pPr algn="just"/>
                <a:r>
                  <a:rPr lang="en-IN" sz="2400" dirty="0" smtClean="0"/>
                  <a:t>The independent variable </a:t>
                </a:r>
                <a:r>
                  <a:rPr lang="en-IN" sz="2400" b="1" dirty="0" smtClean="0">
                    <a:solidFill>
                      <a:srgbClr val="FF0000"/>
                    </a:solidFill>
                  </a:rPr>
                  <a:t>x</a:t>
                </a:r>
                <a:r>
                  <a:rPr lang="en-IN" sz="2400" dirty="0" smtClean="0"/>
                  <a:t> in the functional relation </a:t>
                </a:r>
                <a:r>
                  <a:rPr lang="en-IN" sz="2400" dirty="0"/>
                  <a:t>y = f(x</a:t>
                </a:r>
                <a:r>
                  <a:rPr lang="en-IN" sz="2400" dirty="0" smtClean="0"/>
                  <a:t>) </a:t>
                </a:r>
                <a:r>
                  <a:rPr lang="en-IN" sz="2400" b="1" dirty="0" smtClean="0">
                    <a:solidFill>
                      <a:srgbClr val="FF0000"/>
                    </a:solidFill>
                  </a:rPr>
                  <a:t>is a vector </a:t>
                </a:r>
                <a:r>
                  <a:rPr lang="en-IN" sz="2400" dirty="0" smtClean="0"/>
                  <a:t>and the dependent variable </a:t>
                </a:r>
                <a:r>
                  <a:rPr lang="en-IN" sz="2400" b="1" dirty="0" smtClean="0">
                    <a:solidFill>
                      <a:srgbClr val="00B050"/>
                    </a:solidFill>
                  </a:rPr>
                  <a:t>y</a:t>
                </a:r>
                <a:r>
                  <a:rPr lang="en-IN" sz="2400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IN" sz="2400" b="1" dirty="0" smtClean="0">
                    <a:solidFill>
                      <a:srgbClr val="00B050"/>
                    </a:solidFill>
                  </a:rPr>
                  <a:t>is a scalar</a:t>
                </a:r>
              </a:p>
              <a:p>
                <a:pPr algn="just"/>
                <a:r>
                  <a:rPr lang="en-IN" sz="2400" dirty="0"/>
                  <a:t>The value of the variable y depends  through the function f  on each of the components of the vector variable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lang="en-IN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/>
                          </a:rPr>
                          <m:t>𝑥</m:t>
                        </m:r>
                        <m:r>
                          <a:rPr lang="en-IN" sz="2400">
                            <a:latin typeface="Cambria Math"/>
                          </a:rPr>
                          <m:t>=[</m:t>
                        </m:r>
                        <m:sSub>
                          <m:sSubPr>
                            <m:ctrlPr>
                              <a:rPr lang="en-I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IN" sz="240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IN" sz="2400">
                            <a:latin typeface="Cambria Math"/>
                          </a:rPr>
                          <m:t>,...</m:t>
                        </m:r>
                        <m:sSub>
                          <m:sSubPr>
                            <m:ctrlPr>
                              <a:rPr lang="en-I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IN" sz="2400" dirty="0" smtClean="0"/>
              </a:p>
              <a:p>
                <a:pPr algn="just"/>
                <a:r>
                  <a:rPr lang="en-IN" sz="2400" dirty="0" smtClean="0"/>
                  <a:t>The  </a:t>
                </a:r>
                <a:r>
                  <a:rPr lang="en-IN" sz="2400" b="1" dirty="0" smtClean="0">
                    <a:solidFill>
                      <a:srgbClr val="FF0000"/>
                    </a:solidFill>
                  </a:rPr>
                  <a:t>training set where there are ‘p’ sets of training pairs </a:t>
                </a:r>
                <a:r>
                  <a:rPr lang="en-IN" sz="2400" dirty="0" smtClean="0"/>
                  <a:t>is represented by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IN" sz="2400">
                            <a:latin typeface="Cambria Math"/>
                          </a:rPr>
                          <m:t>[(</m:t>
                        </m:r>
                        <m:sSub>
                          <m:sSubPr>
                            <m:ctrlPr>
                              <a:rPr lang="en-I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latin typeface="Cambria Math"/>
                              </a:rPr>
                              <m:t>𝑖</m:t>
                            </m:r>
                            <m:r>
                              <a:rPr lang="en-IN" sz="240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IN" sz="240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latin typeface="Cambria Math"/>
                              </a:rPr>
                              <m:t>𝑖</m:t>
                            </m:r>
                            <m:r>
                              <a:rPr lang="en-IN" sz="240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IN" sz="2400">
                            <a:latin typeface="Cambria Math"/>
                          </a:rPr>
                          <m:t>,...</m:t>
                        </m:r>
                        <m:sSub>
                          <m:sSubPr>
                            <m:ctrlPr>
                              <a:rPr lang="en-I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latin typeface="Cambria Math"/>
                              </a:rPr>
                              <m:t>𝑖𝑛</m:t>
                            </m:r>
                          </m:sub>
                        </m:sSub>
                        <m:r>
                          <a:rPr lang="en-IN" sz="2400">
                            <a:latin typeface="Cambria Math"/>
                          </a:rPr>
                          <m:t>),</m:t>
                        </m:r>
                        <m:sSub>
                          <m:sSubPr>
                            <m:ctrlPr>
                              <a:rPr lang="en-I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IN" sz="2400">
                            <a:latin typeface="Cambria Math"/>
                          </a:rPr>
                          <m:t>];</m:t>
                        </m:r>
                        <m:r>
                          <a:rPr lang="en-IN" sz="2400" i="1">
                            <a:latin typeface="Cambria Math"/>
                          </a:rPr>
                          <m:t>𝑖</m:t>
                        </m:r>
                        <m:r>
                          <a:rPr lang="en-IN" sz="2400">
                            <a:latin typeface="Cambria Math"/>
                          </a:rPr>
                          <m:t>=1,...</m:t>
                        </m:r>
                        <m:r>
                          <a:rPr lang="en-IN" sz="2400" i="1">
                            <a:latin typeface="Cambria Math"/>
                          </a:rPr>
                          <m:t>𝑝</m:t>
                        </m:r>
                      </m:e>
                    </m:d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078" r="-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605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SIMILARITY BETWEEN STATISTICS AND NEURAL NETWORKS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800" dirty="0" smtClean="0"/>
              <a:t>table</a:t>
            </a:r>
            <a:endParaRPr lang="en-IN" sz="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378403"/>
              </p:ext>
            </p:extLst>
          </p:nvPr>
        </p:nvGraphicFramePr>
        <p:xfrm>
          <a:off x="1524000" y="1952848"/>
          <a:ext cx="6096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Statistics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Neural Networks</a:t>
                      </a:r>
                      <a:endParaRPr lang="en-I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Model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Networks</a:t>
                      </a:r>
                      <a:endParaRPr lang="en-IN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Estimation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Learning</a:t>
                      </a:r>
                      <a:endParaRPr lang="en-IN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Regression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Supervised learning</a:t>
                      </a:r>
                      <a:endParaRPr lang="en-IN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Interpolation 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Generalisation</a:t>
                      </a:r>
                      <a:endParaRPr lang="en-IN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Observations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Training</a:t>
                      </a:r>
                      <a:r>
                        <a:rPr lang="en-IN" sz="2400" b="1" baseline="0" dirty="0" smtClean="0"/>
                        <a:t> Set</a:t>
                      </a:r>
                      <a:endParaRPr lang="en-IN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Parameters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Synaptic Weights</a:t>
                      </a:r>
                      <a:endParaRPr lang="en-IN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Independent Variables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Inputs</a:t>
                      </a:r>
                      <a:endParaRPr lang="en-IN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Dependent Variables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Outputs</a:t>
                      </a:r>
                      <a:endParaRPr lang="en-IN" sz="24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910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600" b="1" dirty="0" smtClean="0"/>
              <a:t/>
            </a:r>
            <a:br>
              <a:rPr lang="en-IN" sz="3600" b="1" dirty="0" smtClean="0"/>
            </a:br>
            <a:r>
              <a:rPr lang="en-IN" sz="3600" b="1" dirty="0" smtClean="0"/>
              <a:t>RADIAL FUNCTIONS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400" dirty="0"/>
              <a:t>Radial functions are a </a:t>
            </a:r>
            <a:r>
              <a:rPr lang="en-IN" sz="2400" b="1" dirty="0">
                <a:solidFill>
                  <a:srgbClr val="00B050"/>
                </a:solidFill>
              </a:rPr>
              <a:t>special class of </a:t>
            </a:r>
            <a:r>
              <a:rPr lang="en-IN" sz="2400" b="1" dirty="0" smtClean="0">
                <a:solidFill>
                  <a:srgbClr val="00B050"/>
                </a:solidFill>
              </a:rPr>
              <a:t>function</a:t>
            </a:r>
          </a:p>
          <a:p>
            <a:pPr algn="just"/>
            <a:r>
              <a:rPr lang="en-IN" sz="2400" dirty="0" smtClean="0"/>
              <a:t>Their </a:t>
            </a:r>
            <a:r>
              <a:rPr lang="en-IN" sz="2400" b="1" dirty="0">
                <a:solidFill>
                  <a:srgbClr val="FF0000"/>
                </a:solidFill>
              </a:rPr>
              <a:t>characteristic feature is that their response </a:t>
            </a:r>
            <a:r>
              <a:rPr lang="en-IN" sz="2400" b="1" dirty="0">
                <a:solidFill>
                  <a:srgbClr val="00B050"/>
                </a:solidFill>
              </a:rPr>
              <a:t>decreases</a:t>
            </a:r>
            <a:r>
              <a:rPr lang="en-IN" sz="2400" b="1" dirty="0">
                <a:solidFill>
                  <a:srgbClr val="FF0000"/>
                </a:solidFill>
              </a:rPr>
              <a:t> </a:t>
            </a:r>
            <a:r>
              <a:rPr lang="en-IN" sz="2400" dirty="0"/>
              <a:t>(or </a:t>
            </a:r>
            <a:r>
              <a:rPr lang="en-IN" sz="2400" b="1" dirty="0">
                <a:solidFill>
                  <a:srgbClr val="00B050"/>
                </a:solidFill>
              </a:rPr>
              <a:t>increases</a:t>
            </a:r>
            <a:r>
              <a:rPr lang="en-IN" sz="2400" dirty="0"/>
              <a:t>) </a:t>
            </a:r>
            <a:r>
              <a:rPr lang="en-IN" sz="2400" b="1" dirty="0">
                <a:solidFill>
                  <a:srgbClr val="FF0000"/>
                </a:solidFill>
              </a:rPr>
              <a:t>monotonically</a:t>
            </a:r>
            <a:r>
              <a:rPr lang="en-IN" sz="2400" dirty="0"/>
              <a:t> with </a:t>
            </a:r>
            <a:r>
              <a:rPr lang="en-IN" sz="2400" b="1" dirty="0">
                <a:solidFill>
                  <a:srgbClr val="FF0000"/>
                </a:solidFill>
              </a:rPr>
              <a:t>distance from a central </a:t>
            </a:r>
            <a:r>
              <a:rPr lang="en-IN" sz="2400" b="1" dirty="0" smtClean="0">
                <a:solidFill>
                  <a:srgbClr val="FF0000"/>
                </a:solidFill>
              </a:rPr>
              <a:t>point</a:t>
            </a:r>
            <a:endParaRPr lang="en-IN" sz="2400" dirty="0" smtClean="0"/>
          </a:p>
          <a:p>
            <a:pPr algn="just"/>
            <a:r>
              <a:rPr lang="en-IN" sz="2400" dirty="0"/>
              <a:t>A </a:t>
            </a:r>
            <a:r>
              <a:rPr lang="en-IN" sz="2400" b="1" dirty="0">
                <a:solidFill>
                  <a:srgbClr val="FF0000"/>
                </a:solidFill>
              </a:rPr>
              <a:t>typical radial function is the Gaussian</a:t>
            </a:r>
            <a:r>
              <a:rPr lang="en-IN" sz="2400" dirty="0"/>
              <a:t> which in the case of a scalar input is </a:t>
            </a:r>
            <a:endParaRPr lang="en-IN" sz="2400" dirty="0" smtClean="0"/>
          </a:p>
          <a:p>
            <a:pPr algn="just"/>
            <a:endParaRPr lang="en-IN" sz="2400" dirty="0"/>
          </a:p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1" y="4293096"/>
            <a:ext cx="2709635" cy="962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119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FLOW CHART FOR TRAINING PROCESS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flow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429000" y="1905000"/>
            <a:ext cx="15240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19400" y="3276600"/>
            <a:ext cx="2819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Initialize weights and bias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71800" y="4800600"/>
            <a:ext cx="25908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Set alpha (0 to 1)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4" idx="4"/>
            <a:endCxn id="5" idx="0"/>
          </p:cNvCxnSpPr>
          <p:nvPr/>
        </p:nvCxnSpPr>
        <p:spPr>
          <a:xfrm>
            <a:off x="4191000" y="2514600"/>
            <a:ext cx="381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4229100" y="3810000"/>
            <a:ext cx="381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6" idx="3"/>
          </p:cNvCxnSpPr>
          <p:nvPr/>
        </p:nvCxnSpPr>
        <p:spPr>
          <a:xfrm flipH="1">
            <a:off x="5562600" y="5029200"/>
            <a:ext cx="990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791200" y="50408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Learning 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6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GAUSSIAN RBF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pPr algn="just"/>
            <a:r>
              <a:rPr lang="en-IN" sz="2400" dirty="0"/>
              <a:t>Its parameters are its centre c and its radius r. </a:t>
            </a:r>
            <a:endParaRPr lang="en-IN" sz="2400" dirty="0" smtClean="0"/>
          </a:p>
          <a:p>
            <a:pPr algn="just"/>
            <a:endParaRPr lang="en-IN" sz="2400" dirty="0"/>
          </a:p>
          <a:p>
            <a:pPr algn="just"/>
            <a:endParaRPr lang="en-IN" sz="2400" dirty="0" smtClean="0"/>
          </a:p>
          <a:p>
            <a:pPr algn="just"/>
            <a:endParaRPr lang="en-IN" sz="2400" dirty="0" smtClean="0"/>
          </a:p>
          <a:p>
            <a:pPr algn="just"/>
            <a:endParaRPr lang="en-IN" sz="2400" dirty="0"/>
          </a:p>
          <a:p>
            <a:pPr algn="just"/>
            <a:endParaRPr lang="en-IN" sz="2400" dirty="0" smtClean="0"/>
          </a:p>
          <a:p>
            <a:pPr algn="just"/>
            <a:endParaRPr lang="en-IN" sz="2400" dirty="0" smtClean="0"/>
          </a:p>
          <a:p>
            <a:pPr algn="just"/>
            <a:endParaRPr lang="en-IN" sz="2400" dirty="0"/>
          </a:p>
          <a:p>
            <a:pPr algn="just"/>
            <a:endParaRPr lang="en-IN" sz="2400" dirty="0" smtClean="0"/>
          </a:p>
          <a:p>
            <a:pPr algn="just"/>
            <a:r>
              <a:rPr lang="en-IN" sz="2400" dirty="0" smtClean="0"/>
              <a:t>The figure above </a:t>
            </a:r>
            <a:r>
              <a:rPr lang="en-IN" sz="2400" dirty="0"/>
              <a:t>illustrates a </a:t>
            </a:r>
            <a:r>
              <a:rPr lang="en-IN" sz="2400" b="1" dirty="0">
                <a:solidFill>
                  <a:srgbClr val="00B050"/>
                </a:solidFill>
              </a:rPr>
              <a:t>Gaussian RBF</a:t>
            </a:r>
            <a:r>
              <a:rPr lang="en-IN" sz="2400" dirty="0"/>
              <a:t> with </a:t>
            </a:r>
            <a:r>
              <a:rPr lang="en-IN" sz="2400" b="1" dirty="0">
                <a:solidFill>
                  <a:srgbClr val="FF0000"/>
                </a:solidFill>
              </a:rPr>
              <a:t>centre c </a:t>
            </a:r>
            <a:r>
              <a:rPr lang="en-IN" sz="2400" dirty="0"/>
              <a:t>and </a:t>
            </a:r>
            <a:r>
              <a:rPr lang="en-IN" sz="2400" b="1" dirty="0">
                <a:solidFill>
                  <a:srgbClr val="FF0000"/>
                </a:solidFill>
              </a:rPr>
              <a:t>radius r</a:t>
            </a:r>
            <a:r>
              <a:rPr lang="en-IN" sz="2400" dirty="0" smtClean="0"/>
              <a:t>.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04864"/>
            <a:ext cx="5737479" cy="316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220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 smtClean="0"/>
              <a:t>RADIAL BASIS FUNCTION NETWORKS</a:t>
            </a:r>
            <a:br>
              <a:rPr lang="en-IN" sz="3200" b="1" dirty="0" smtClean="0"/>
            </a:b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/>
              <a:t>Radial functions are simply a class of </a:t>
            </a:r>
            <a:r>
              <a:rPr lang="en-IN" sz="2400" dirty="0" smtClean="0"/>
              <a:t>functions</a:t>
            </a:r>
          </a:p>
          <a:p>
            <a:pPr algn="just"/>
            <a:r>
              <a:rPr lang="en-IN" sz="2400" dirty="0" smtClean="0"/>
              <a:t>In </a:t>
            </a:r>
            <a:r>
              <a:rPr lang="en-IN" sz="2400" dirty="0"/>
              <a:t>principle they </a:t>
            </a:r>
            <a:r>
              <a:rPr lang="en-IN" sz="2400" b="1" dirty="0">
                <a:solidFill>
                  <a:srgbClr val="FF0000"/>
                </a:solidFill>
              </a:rPr>
              <a:t>could be employed in any sort of model </a:t>
            </a:r>
            <a:r>
              <a:rPr lang="en-IN" sz="2400" dirty="0"/>
              <a:t>(</a:t>
            </a:r>
            <a:r>
              <a:rPr lang="en-IN" sz="2400" b="1" dirty="0">
                <a:solidFill>
                  <a:srgbClr val="00B050"/>
                </a:solidFill>
              </a:rPr>
              <a:t>linear or nonlinear</a:t>
            </a:r>
            <a:r>
              <a:rPr lang="en-IN" sz="2400" dirty="0"/>
              <a:t>) and </a:t>
            </a:r>
            <a:r>
              <a:rPr lang="en-IN" sz="2400" b="1" dirty="0">
                <a:solidFill>
                  <a:srgbClr val="FF0000"/>
                </a:solidFill>
              </a:rPr>
              <a:t>any sort of network</a:t>
            </a:r>
            <a:r>
              <a:rPr lang="en-IN" sz="2400" dirty="0"/>
              <a:t> (</a:t>
            </a:r>
            <a:r>
              <a:rPr lang="en-IN" sz="2400" b="1" dirty="0" smtClean="0">
                <a:solidFill>
                  <a:srgbClr val="00B050"/>
                </a:solidFill>
              </a:rPr>
              <a:t>single layer </a:t>
            </a:r>
            <a:r>
              <a:rPr lang="en-IN" sz="2400" b="1" dirty="0">
                <a:solidFill>
                  <a:srgbClr val="00B050"/>
                </a:solidFill>
              </a:rPr>
              <a:t>or multilayer</a:t>
            </a:r>
            <a:r>
              <a:rPr lang="en-IN" sz="2400" dirty="0" smtClean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77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RADIAL BASIS FUNCTION </a:t>
            </a:r>
            <a:r>
              <a:rPr lang="en-IN" sz="3200" b="1" dirty="0" smtClean="0"/>
              <a:t>NETWORKS CONTD…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/>
              <a:t>Each of n components of the input vector x feeds forward to m basis functions whose outputs are linearly combined with weights  into the network output f(x</a:t>
            </a:r>
            <a:r>
              <a:rPr lang="en-IN" sz="2400" dirty="0" smtClean="0"/>
              <a:t>)</a:t>
            </a:r>
          </a:p>
          <a:p>
            <a:pPr algn="just"/>
            <a:endParaRPr lang="en-IN" sz="2400" dirty="0" smtClean="0"/>
          </a:p>
          <a:p>
            <a:pPr algn="just"/>
            <a:endParaRPr lang="en-IN" sz="2400" dirty="0"/>
          </a:p>
          <a:p>
            <a:pPr algn="just"/>
            <a:endParaRPr lang="en-IN" sz="2400" dirty="0" smtClean="0"/>
          </a:p>
          <a:p>
            <a:pPr algn="just"/>
            <a:endParaRPr lang="en-IN" sz="2400" dirty="0"/>
          </a:p>
          <a:p>
            <a:pPr algn="just"/>
            <a:endParaRPr lang="en-IN" sz="2400" dirty="0"/>
          </a:p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977877"/>
            <a:ext cx="6183250" cy="36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971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RADIAL BASIS FUNCTION NETWORKS CONTD…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IN" sz="2400" dirty="0"/>
              <a:t>An </a:t>
            </a:r>
            <a:r>
              <a:rPr lang="en-IN" sz="2400" b="1" dirty="0">
                <a:solidFill>
                  <a:srgbClr val="FF0000"/>
                </a:solidFill>
              </a:rPr>
              <a:t>RBF network is nonlinear </a:t>
            </a:r>
            <a:r>
              <a:rPr lang="en-IN" sz="2400" dirty="0"/>
              <a:t>if the </a:t>
            </a:r>
            <a:r>
              <a:rPr lang="en-IN" sz="2400" b="1" dirty="0">
                <a:solidFill>
                  <a:srgbClr val="00B050"/>
                </a:solidFill>
              </a:rPr>
              <a:t>basis functions can move or change size</a:t>
            </a:r>
            <a:r>
              <a:rPr lang="en-IN" sz="2400" dirty="0"/>
              <a:t> or if there is </a:t>
            </a:r>
            <a:r>
              <a:rPr lang="en-IN" sz="2400" b="1" dirty="0">
                <a:solidFill>
                  <a:srgbClr val="FF0000"/>
                </a:solidFill>
              </a:rPr>
              <a:t>more than one hidden </a:t>
            </a:r>
            <a:r>
              <a:rPr lang="en-IN" sz="2400" b="1" dirty="0" smtClean="0">
                <a:solidFill>
                  <a:srgbClr val="FF0000"/>
                </a:solidFill>
              </a:rPr>
              <a:t>layer</a:t>
            </a:r>
          </a:p>
          <a:p>
            <a:pPr algn="just"/>
            <a:endParaRPr lang="en-IN" sz="2400" dirty="0" smtClean="0"/>
          </a:p>
          <a:p>
            <a:pPr algn="just"/>
            <a:r>
              <a:rPr lang="en-IN" sz="2400" dirty="0" smtClean="0"/>
              <a:t>Here </a:t>
            </a:r>
            <a:r>
              <a:rPr lang="en-IN" sz="2400" dirty="0"/>
              <a:t>we focus on single layer networks with functions which are fixed in position and </a:t>
            </a:r>
            <a:r>
              <a:rPr lang="en-IN" sz="2400" dirty="0" smtClean="0"/>
              <a:t>size</a:t>
            </a:r>
          </a:p>
          <a:p>
            <a:pPr algn="just"/>
            <a:endParaRPr lang="en-IN" sz="2400" dirty="0" smtClean="0"/>
          </a:p>
          <a:p>
            <a:pPr algn="just"/>
            <a:r>
              <a:rPr lang="en-IN" sz="2400" dirty="0" smtClean="0"/>
              <a:t>We </a:t>
            </a:r>
            <a:r>
              <a:rPr lang="en-IN" sz="2400" dirty="0"/>
              <a:t>do use nonlinear optimisation but only for the regularisation parameter(s) in ridge regression and the optimal subset of basis functions in forward </a:t>
            </a:r>
            <a:r>
              <a:rPr lang="en-IN" sz="2400" dirty="0" smtClean="0"/>
              <a:t>selection</a:t>
            </a:r>
          </a:p>
        </p:txBody>
      </p:sp>
    </p:spTree>
    <p:extLst>
      <p:ext uri="{BB962C8B-B14F-4D97-AF65-F5344CB8AC3E}">
        <p14:creationId xmlns:p14="http://schemas.microsoft.com/office/powerpoint/2010/main" val="62792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RADIAL BASIS FUNCTION NETWORKS CONTD…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400" b="1" dirty="0">
                <a:solidFill>
                  <a:srgbClr val="FF0000"/>
                </a:solidFill>
              </a:rPr>
              <a:t>We also avoid the kind of expensive nonlinear gradient descent algorithms </a:t>
            </a:r>
            <a:r>
              <a:rPr lang="en-IN" sz="2400" dirty="0"/>
              <a:t>(such as the conjugate gradient and variable metric methods) that are employed in explicitly nonlinear </a:t>
            </a:r>
            <a:r>
              <a:rPr lang="en-IN" sz="2400" dirty="0" smtClean="0"/>
              <a:t>networks</a:t>
            </a:r>
            <a:endParaRPr lang="en-IN" sz="2400" dirty="0"/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Keeping one foot firmly planted in the world of linear algebra makes analysis easier and computations quicker.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560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STANDARD RBF NETWORK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 smtClean="0"/>
              <a:t>The architecture consists of two layers whose output nodes form a linear combination of the </a:t>
            </a:r>
            <a:r>
              <a:rPr lang="en-IN" sz="2400" b="1" dirty="0" smtClean="0">
                <a:solidFill>
                  <a:srgbClr val="FF0000"/>
                </a:solidFill>
              </a:rPr>
              <a:t>basis functions computed by means of the RBF nodes or hidden layer nodes</a:t>
            </a:r>
          </a:p>
        </p:txBody>
      </p:sp>
    </p:spTree>
    <p:extLst>
      <p:ext uri="{BB962C8B-B14F-4D97-AF65-F5344CB8AC3E}">
        <p14:creationId xmlns:p14="http://schemas.microsoft.com/office/powerpoint/2010/main" val="176794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THE ARCHITECTURE OF RBF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r>
              <a:rPr lang="en-IN" sz="800" dirty="0" smtClean="0"/>
              <a:t>g</a:t>
            </a:r>
            <a:endParaRPr lang="en-IN" sz="800" dirty="0"/>
          </a:p>
        </p:txBody>
      </p:sp>
      <p:sp>
        <p:nvSpPr>
          <p:cNvPr id="4" name="Oval 3"/>
          <p:cNvSpPr/>
          <p:nvPr/>
        </p:nvSpPr>
        <p:spPr>
          <a:xfrm>
            <a:off x="1619672" y="1916832"/>
            <a:ext cx="64807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619672" y="2996952"/>
            <a:ext cx="64807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1691680" y="5013176"/>
            <a:ext cx="64807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4283968" y="1916832"/>
            <a:ext cx="64807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4283968" y="3068960"/>
            <a:ext cx="64807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4283968" y="5013176"/>
            <a:ext cx="64807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6516216" y="1916832"/>
            <a:ext cx="64807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6516216" y="3068960"/>
            <a:ext cx="64807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6516216" y="5013176"/>
            <a:ext cx="64807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Arrow Connector 13"/>
          <p:cNvCxnSpPr>
            <a:endCxn id="4" idx="2"/>
          </p:cNvCxnSpPr>
          <p:nvPr/>
        </p:nvCxnSpPr>
        <p:spPr>
          <a:xfrm>
            <a:off x="899592" y="2240868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99592" y="3284984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71600" y="5301208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6"/>
            <a:endCxn id="7" idx="2"/>
          </p:cNvCxnSpPr>
          <p:nvPr/>
        </p:nvCxnSpPr>
        <p:spPr>
          <a:xfrm>
            <a:off x="2267744" y="2240868"/>
            <a:ext cx="20162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6"/>
            <a:endCxn id="8" idx="2"/>
          </p:cNvCxnSpPr>
          <p:nvPr/>
        </p:nvCxnSpPr>
        <p:spPr>
          <a:xfrm>
            <a:off x="2267744" y="2240868"/>
            <a:ext cx="2016224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6"/>
            <a:endCxn id="9" idx="2"/>
          </p:cNvCxnSpPr>
          <p:nvPr/>
        </p:nvCxnSpPr>
        <p:spPr>
          <a:xfrm>
            <a:off x="2267744" y="2240868"/>
            <a:ext cx="2016224" cy="3096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6"/>
            <a:endCxn id="7" idx="2"/>
          </p:cNvCxnSpPr>
          <p:nvPr/>
        </p:nvCxnSpPr>
        <p:spPr>
          <a:xfrm flipV="1">
            <a:off x="2267744" y="2240868"/>
            <a:ext cx="2016224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  <a:endCxn id="8" idx="2"/>
          </p:cNvCxnSpPr>
          <p:nvPr/>
        </p:nvCxnSpPr>
        <p:spPr>
          <a:xfrm>
            <a:off x="2267744" y="3320988"/>
            <a:ext cx="2016224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6"/>
            <a:endCxn id="9" idx="2"/>
          </p:cNvCxnSpPr>
          <p:nvPr/>
        </p:nvCxnSpPr>
        <p:spPr>
          <a:xfrm>
            <a:off x="2267744" y="3320988"/>
            <a:ext cx="2016224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2339752" y="5337212"/>
            <a:ext cx="19442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6"/>
            <a:endCxn id="10" idx="2"/>
          </p:cNvCxnSpPr>
          <p:nvPr/>
        </p:nvCxnSpPr>
        <p:spPr>
          <a:xfrm>
            <a:off x="4932040" y="2240868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6"/>
            <a:endCxn id="11" idx="2"/>
          </p:cNvCxnSpPr>
          <p:nvPr/>
        </p:nvCxnSpPr>
        <p:spPr>
          <a:xfrm>
            <a:off x="4932040" y="2240868"/>
            <a:ext cx="1584176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" idx="6"/>
            <a:endCxn id="12" idx="2"/>
          </p:cNvCxnSpPr>
          <p:nvPr/>
        </p:nvCxnSpPr>
        <p:spPr>
          <a:xfrm>
            <a:off x="4932040" y="2240868"/>
            <a:ext cx="1584176" cy="3096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6"/>
            <a:endCxn id="10" idx="2"/>
          </p:cNvCxnSpPr>
          <p:nvPr/>
        </p:nvCxnSpPr>
        <p:spPr>
          <a:xfrm flipV="1">
            <a:off x="4932040" y="2240868"/>
            <a:ext cx="1584176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8" idx="6"/>
            <a:endCxn id="11" idx="2"/>
          </p:cNvCxnSpPr>
          <p:nvPr/>
        </p:nvCxnSpPr>
        <p:spPr>
          <a:xfrm>
            <a:off x="4932040" y="3392996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6"/>
            <a:endCxn id="12" idx="2"/>
          </p:cNvCxnSpPr>
          <p:nvPr/>
        </p:nvCxnSpPr>
        <p:spPr>
          <a:xfrm>
            <a:off x="4932040" y="3392996"/>
            <a:ext cx="1584176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6"/>
            <a:endCxn id="12" idx="2"/>
          </p:cNvCxnSpPr>
          <p:nvPr/>
        </p:nvCxnSpPr>
        <p:spPr>
          <a:xfrm>
            <a:off x="4932040" y="5337212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9" idx="6"/>
            <a:endCxn id="11" idx="2"/>
          </p:cNvCxnSpPr>
          <p:nvPr/>
        </p:nvCxnSpPr>
        <p:spPr>
          <a:xfrm flipV="1">
            <a:off x="4932040" y="3392996"/>
            <a:ext cx="1584176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9" idx="6"/>
            <a:endCxn id="10" idx="2"/>
          </p:cNvCxnSpPr>
          <p:nvPr/>
        </p:nvCxnSpPr>
        <p:spPr>
          <a:xfrm flipV="1">
            <a:off x="4932040" y="2240868"/>
            <a:ext cx="1584176" cy="3096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6" idx="6"/>
            <a:endCxn id="8" idx="2"/>
          </p:cNvCxnSpPr>
          <p:nvPr/>
        </p:nvCxnSpPr>
        <p:spPr>
          <a:xfrm flipV="1">
            <a:off x="2339752" y="3392996"/>
            <a:ext cx="1944216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6" idx="6"/>
            <a:endCxn id="7" idx="2"/>
          </p:cNvCxnSpPr>
          <p:nvPr/>
        </p:nvCxnSpPr>
        <p:spPr>
          <a:xfrm flipV="1">
            <a:off x="2339752" y="2240868"/>
            <a:ext cx="1944216" cy="3096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0" idx="6"/>
          </p:cNvCxnSpPr>
          <p:nvPr/>
        </p:nvCxnSpPr>
        <p:spPr>
          <a:xfrm>
            <a:off x="7164288" y="2240868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1" idx="6"/>
          </p:cNvCxnSpPr>
          <p:nvPr/>
        </p:nvCxnSpPr>
        <p:spPr>
          <a:xfrm>
            <a:off x="7164288" y="3392996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2" idx="6"/>
          </p:cNvCxnSpPr>
          <p:nvPr/>
        </p:nvCxnSpPr>
        <p:spPr>
          <a:xfrm>
            <a:off x="7164288" y="5337212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331640" y="594928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Input Layer</a:t>
            </a:r>
            <a:endParaRPr lang="en-IN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3707904" y="5939987"/>
            <a:ext cx="2196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Hidden Layer (RBF)</a:t>
            </a:r>
            <a:endParaRPr lang="en-IN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6192180" y="5939988"/>
            <a:ext cx="147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Output Layer 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060848"/>
            <a:ext cx="385757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1706563" y="3131676"/>
                <a:ext cx="56118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IN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563" y="3131676"/>
                <a:ext cx="56118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5149856"/>
            <a:ext cx="367376" cy="367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4383683" y="2060848"/>
                <a:ext cx="4763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IN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683" y="2060848"/>
                <a:ext cx="476349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4333825" y="3244334"/>
                <a:ext cx="4763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IN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825" y="3244334"/>
                <a:ext cx="476349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6612726" y="2060848"/>
                <a:ext cx="4795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IN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726" y="2060848"/>
                <a:ext cx="479554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6609519" y="5147900"/>
                <a:ext cx="4941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IN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519" y="5147900"/>
                <a:ext cx="49411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6612726" y="3212976"/>
                <a:ext cx="4795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IN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726" y="3212976"/>
                <a:ext cx="479554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/>
          <p:cNvSpPr txBox="1"/>
          <p:nvPr/>
        </p:nvSpPr>
        <p:spPr>
          <a:xfrm>
            <a:off x="755576" y="197954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x1</a:t>
            </a:r>
            <a:endParaRPr lang="en-IN" dirty="0"/>
          </a:p>
        </p:txBody>
      </p:sp>
      <p:sp>
        <p:nvSpPr>
          <p:cNvPr id="85" name="TextBox 84"/>
          <p:cNvSpPr txBox="1"/>
          <p:nvPr/>
        </p:nvSpPr>
        <p:spPr>
          <a:xfrm>
            <a:off x="827584" y="298766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x2</a:t>
            </a:r>
            <a:endParaRPr lang="en-IN" dirty="0"/>
          </a:p>
        </p:txBody>
      </p:sp>
      <p:sp>
        <p:nvSpPr>
          <p:cNvPr id="86" name="TextBox 85"/>
          <p:cNvSpPr txBox="1"/>
          <p:nvPr/>
        </p:nvSpPr>
        <p:spPr>
          <a:xfrm>
            <a:off x="827584" y="500388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xn</a:t>
            </a:r>
            <a:endParaRPr lang="en-IN" dirty="0"/>
          </a:p>
        </p:txBody>
      </p:sp>
      <p:sp>
        <p:nvSpPr>
          <p:cNvPr id="80" name="TextBox 79"/>
          <p:cNvSpPr txBox="1"/>
          <p:nvPr/>
        </p:nvSpPr>
        <p:spPr>
          <a:xfrm>
            <a:off x="8244408" y="205155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y1</a:t>
            </a:r>
            <a:endParaRPr lang="en-IN" dirty="0"/>
          </a:p>
        </p:txBody>
      </p:sp>
      <p:sp>
        <p:nvSpPr>
          <p:cNvPr id="88" name="TextBox 87"/>
          <p:cNvSpPr txBox="1"/>
          <p:nvPr/>
        </p:nvSpPr>
        <p:spPr>
          <a:xfrm>
            <a:off x="8244408" y="320368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y2</a:t>
            </a:r>
            <a:endParaRPr lang="en-IN" dirty="0"/>
          </a:p>
        </p:txBody>
      </p:sp>
      <p:sp>
        <p:nvSpPr>
          <p:cNvPr id="89" name="TextBox 88"/>
          <p:cNvSpPr txBox="1"/>
          <p:nvPr/>
        </p:nvSpPr>
        <p:spPr>
          <a:xfrm>
            <a:off x="8316416" y="51479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yn</a:t>
            </a:r>
            <a:endParaRPr lang="en-IN" dirty="0"/>
          </a:p>
        </p:txBody>
      </p:sp>
      <p:sp>
        <p:nvSpPr>
          <p:cNvPr id="81" name="TextBox 80"/>
          <p:cNvSpPr txBox="1"/>
          <p:nvPr/>
        </p:nvSpPr>
        <p:spPr>
          <a:xfrm>
            <a:off x="2699792" y="177281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v11</a:t>
            </a:r>
            <a:endParaRPr lang="en-IN" dirty="0"/>
          </a:p>
        </p:txBody>
      </p:sp>
      <p:sp>
        <p:nvSpPr>
          <p:cNvPr id="91" name="TextBox 90"/>
          <p:cNvSpPr txBox="1"/>
          <p:nvPr/>
        </p:nvSpPr>
        <p:spPr>
          <a:xfrm>
            <a:off x="2852192" y="233958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v12</a:t>
            </a:r>
            <a:endParaRPr lang="en-IN" dirty="0"/>
          </a:p>
        </p:txBody>
      </p:sp>
      <p:sp>
        <p:nvSpPr>
          <p:cNvPr id="92" name="TextBox 91"/>
          <p:cNvSpPr txBox="1"/>
          <p:nvPr/>
        </p:nvSpPr>
        <p:spPr>
          <a:xfrm>
            <a:off x="3707903" y="4283804"/>
            <a:ext cx="675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v1m</a:t>
            </a:r>
            <a:endParaRPr lang="en-IN" dirty="0"/>
          </a:p>
        </p:txBody>
      </p:sp>
      <p:sp>
        <p:nvSpPr>
          <p:cNvPr id="93" name="TextBox 92"/>
          <p:cNvSpPr txBox="1"/>
          <p:nvPr/>
        </p:nvSpPr>
        <p:spPr>
          <a:xfrm>
            <a:off x="3140224" y="5003884"/>
            <a:ext cx="71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vnm</a:t>
            </a:r>
            <a:endParaRPr lang="en-IN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5178524"/>
            <a:ext cx="252413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TextBox 94"/>
          <p:cNvSpPr txBox="1"/>
          <p:nvPr/>
        </p:nvSpPr>
        <p:spPr>
          <a:xfrm>
            <a:off x="2852192" y="284364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v21</a:t>
            </a:r>
            <a:endParaRPr lang="en-IN" dirty="0"/>
          </a:p>
        </p:txBody>
      </p:sp>
      <p:sp>
        <p:nvSpPr>
          <p:cNvPr id="96" name="TextBox 95"/>
          <p:cNvSpPr txBox="1"/>
          <p:nvPr/>
        </p:nvSpPr>
        <p:spPr>
          <a:xfrm>
            <a:off x="2555776" y="327569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v22</a:t>
            </a:r>
            <a:endParaRPr lang="en-IN" dirty="0"/>
          </a:p>
        </p:txBody>
      </p:sp>
      <p:sp>
        <p:nvSpPr>
          <p:cNvPr id="97" name="TextBox 96"/>
          <p:cNvSpPr txBox="1"/>
          <p:nvPr/>
        </p:nvSpPr>
        <p:spPr>
          <a:xfrm>
            <a:off x="2339752" y="392376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v2m</a:t>
            </a:r>
            <a:endParaRPr lang="en-IN" dirty="0"/>
          </a:p>
        </p:txBody>
      </p:sp>
      <p:sp>
        <p:nvSpPr>
          <p:cNvPr id="98" name="TextBox 97"/>
          <p:cNvSpPr txBox="1"/>
          <p:nvPr/>
        </p:nvSpPr>
        <p:spPr>
          <a:xfrm>
            <a:off x="3860304" y="2636912"/>
            <a:ext cx="71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vn1</a:t>
            </a:r>
            <a:endParaRPr lang="en-IN" dirty="0"/>
          </a:p>
        </p:txBody>
      </p:sp>
      <p:sp>
        <p:nvSpPr>
          <p:cNvPr id="99" name="TextBox 98"/>
          <p:cNvSpPr txBox="1"/>
          <p:nvPr/>
        </p:nvSpPr>
        <p:spPr>
          <a:xfrm>
            <a:off x="2771800" y="4653136"/>
            <a:ext cx="71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vn2</a:t>
            </a:r>
            <a:endParaRPr lang="en-IN" dirty="0"/>
          </a:p>
        </p:txBody>
      </p:sp>
      <p:sp>
        <p:nvSpPr>
          <p:cNvPr id="100" name="TextBox 99"/>
          <p:cNvSpPr txBox="1"/>
          <p:nvPr/>
        </p:nvSpPr>
        <p:spPr>
          <a:xfrm>
            <a:off x="5436096" y="1979548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</a:t>
            </a:r>
            <a:r>
              <a:rPr lang="en-IN" dirty="0" smtClean="0"/>
              <a:t>11</a:t>
            </a:r>
            <a:endParaRPr lang="en-IN" dirty="0"/>
          </a:p>
        </p:txBody>
      </p:sp>
      <p:sp>
        <p:nvSpPr>
          <p:cNvPr id="101" name="TextBox 100"/>
          <p:cNvSpPr txBox="1"/>
          <p:nvPr/>
        </p:nvSpPr>
        <p:spPr>
          <a:xfrm>
            <a:off x="5292080" y="2339588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w12</a:t>
            </a:r>
            <a:endParaRPr lang="en-IN" dirty="0"/>
          </a:p>
        </p:txBody>
      </p:sp>
      <p:sp>
        <p:nvSpPr>
          <p:cNvPr id="102" name="TextBox 101"/>
          <p:cNvSpPr txBox="1"/>
          <p:nvPr/>
        </p:nvSpPr>
        <p:spPr>
          <a:xfrm>
            <a:off x="6048164" y="4355812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w1k</a:t>
            </a:r>
            <a:endParaRPr lang="en-IN" dirty="0"/>
          </a:p>
        </p:txBody>
      </p:sp>
      <p:sp>
        <p:nvSpPr>
          <p:cNvPr id="103" name="TextBox 102"/>
          <p:cNvSpPr txBox="1"/>
          <p:nvPr/>
        </p:nvSpPr>
        <p:spPr>
          <a:xfrm>
            <a:off x="6012160" y="3789040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wm2</a:t>
            </a:r>
            <a:endParaRPr lang="en-IN" dirty="0"/>
          </a:p>
        </p:txBody>
      </p:sp>
      <p:sp>
        <p:nvSpPr>
          <p:cNvPr id="104" name="TextBox 103"/>
          <p:cNvSpPr txBox="1"/>
          <p:nvPr/>
        </p:nvSpPr>
        <p:spPr>
          <a:xfrm>
            <a:off x="6164560" y="2636912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wm1</a:t>
            </a:r>
            <a:endParaRPr lang="en-IN" dirty="0"/>
          </a:p>
        </p:txBody>
      </p:sp>
      <p:sp>
        <p:nvSpPr>
          <p:cNvPr id="105" name="TextBox 104"/>
          <p:cNvSpPr txBox="1"/>
          <p:nvPr/>
        </p:nvSpPr>
        <p:spPr>
          <a:xfrm>
            <a:off x="5436096" y="5013176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wmk</a:t>
            </a:r>
            <a:endParaRPr lang="en-IN" dirty="0"/>
          </a:p>
        </p:txBody>
      </p:sp>
      <p:sp>
        <p:nvSpPr>
          <p:cNvPr id="106" name="TextBox 105"/>
          <p:cNvSpPr txBox="1"/>
          <p:nvPr/>
        </p:nvSpPr>
        <p:spPr>
          <a:xfrm>
            <a:off x="4788024" y="4293096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wm1</a:t>
            </a:r>
            <a:endParaRPr lang="en-IN" dirty="0"/>
          </a:p>
        </p:txBody>
      </p:sp>
      <p:sp>
        <p:nvSpPr>
          <p:cNvPr id="107" name="TextBox 106"/>
          <p:cNvSpPr txBox="1"/>
          <p:nvPr/>
        </p:nvSpPr>
        <p:spPr>
          <a:xfrm>
            <a:off x="5400092" y="2852936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w21</a:t>
            </a:r>
            <a:endParaRPr lang="en-IN" dirty="0"/>
          </a:p>
        </p:txBody>
      </p:sp>
      <p:sp>
        <p:nvSpPr>
          <p:cNvPr id="108" name="TextBox 107"/>
          <p:cNvSpPr txBox="1"/>
          <p:nvPr/>
        </p:nvSpPr>
        <p:spPr>
          <a:xfrm>
            <a:off x="5832140" y="3347700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w22</a:t>
            </a:r>
            <a:endParaRPr lang="en-IN" dirty="0"/>
          </a:p>
        </p:txBody>
      </p:sp>
      <p:sp>
        <p:nvSpPr>
          <p:cNvPr id="109" name="TextBox 108"/>
          <p:cNvSpPr txBox="1"/>
          <p:nvPr/>
        </p:nvSpPr>
        <p:spPr>
          <a:xfrm>
            <a:off x="5076056" y="3500100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w2k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22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TRAINING ALGORITHM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STEP 0: </a:t>
            </a:r>
            <a:r>
              <a:rPr lang="en-IN" sz="2400" dirty="0" smtClean="0"/>
              <a:t>Set the weights to small random values</a:t>
            </a:r>
          </a:p>
          <a:p>
            <a:r>
              <a:rPr lang="en-IN" sz="2400" b="1" dirty="0" smtClean="0">
                <a:solidFill>
                  <a:srgbClr val="FF0000"/>
                </a:solidFill>
              </a:rPr>
              <a:t>STEP 1: </a:t>
            </a:r>
            <a:r>
              <a:rPr lang="en-IN" sz="2400" dirty="0" smtClean="0"/>
              <a:t>Perform Steps 2-8 when the stopping condition is false</a:t>
            </a:r>
          </a:p>
          <a:p>
            <a:r>
              <a:rPr lang="en-IN" sz="2400" b="1" dirty="0" smtClean="0">
                <a:solidFill>
                  <a:srgbClr val="FF0000"/>
                </a:solidFill>
              </a:rPr>
              <a:t>STEP 2: </a:t>
            </a:r>
            <a:r>
              <a:rPr lang="en-IN" sz="2400" dirty="0" smtClean="0"/>
              <a:t>Perform Steps 3-7 for each input</a:t>
            </a:r>
          </a:p>
          <a:p>
            <a:r>
              <a:rPr lang="en-IN" sz="2400" b="1" dirty="0" smtClean="0">
                <a:solidFill>
                  <a:srgbClr val="FF0000"/>
                </a:solidFill>
              </a:rPr>
              <a:t>STEP 3: </a:t>
            </a:r>
            <a:r>
              <a:rPr lang="en-IN" sz="2400" dirty="0" smtClean="0"/>
              <a:t>Each input unit (xi, I = 1, 2…n) receives input signals and transmits to the next hidden layer unit</a:t>
            </a:r>
          </a:p>
          <a:p>
            <a:r>
              <a:rPr lang="en-IN" sz="2400" b="1" dirty="0" smtClean="0">
                <a:solidFill>
                  <a:srgbClr val="FF0000"/>
                </a:solidFill>
              </a:rPr>
              <a:t>STEP 4:</a:t>
            </a:r>
            <a:r>
              <a:rPr lang="en-IN" sz="2400" dirty="0" smtClean="0"/>
              <a:t> Calculate the </a:t>
            </a:r>
            <a:r>
              <a:rPr lang="en-IN" sz="2400" b="1" dirty="0" smtClean="0">
                <a:solidFill>
                  <a:srgbClr val="00B050"/>
                </a:solidFill>
              </a:rPr>
              <a:t>radial basis function</a:t>
            </a:r>
          </a:p>
          <a:p>
            <a:r>
              <a:rPr lang="en-IN" sz="2400" b="1" dirty="0" smtClean="0">
                <a:solidFill>
                  <a:srgbClr val="FF0000"/>
                </a:solidFill>
              </a:rPr>
              <a:t>STEP 5:</a:t>
            </a:r>
            <a:r>
              <a:rPr lang="en-IN" sz="2400" dirty="0" smtClean="0"/>
              <a:t> Select the </a:t>
            </a:r>
            <a:r>
              <a:rPr lang="en-IN" sz="2400" b="1" dirty="0" smtClean="0">
                <a:solidFill>
                  <a:srgbClr val="00B050"/>
                </a:solidFill>
              </a:rPr>
              <a:t>centres for the radial basis function</a:t>
            </a:r>
            <a:r>
              <a:rPr lang="en-IN" sz="2400" dirty="0" smtClean="0"/>
              <a:t>. The centres from the set of input vectors. It should be noted that sufficient number of centres have to be selected to ensure adequate sampling of the input vector space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1113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TRAINING ALGORITHM</a:t>
            </a:r>
            <a:endParaRPr lang="en-IN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sz="2400" b="1" dirty="0" smtClean="0">
                    <a:solidFill>
                      <a:srgbClr val="FF0000"/>
                    </a:solidFill>
                  </a:rPr>
                  <a:t>STEP 6: </a:t>
                </a:r>
                <a:r>
                  <a:rPr lang="en-IN" sz="2400" dirty="0" smtClean="0"/>
                  <a:t>Calculate the output from the hidden layer unit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IN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IN" sz="240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I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IN" sz="2400">
                        <a:latin typeface="Cambria Math"/>
                      </a:rPr>
                      <m:t>)=</m:t>
                    </m:r>
                    <m:f>
                      <m:fPr>
                        <m:ctrlPr>
                          <a:rPr lang="en-IN" sz="24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IN" sz="2400">
                            <a:latin typeface="Cambria Math"/>
                          </a:rPr>
                          <m:t>exp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IN" sz="2400">
                                <a:latin typeface="Cambria Math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limLoc m:val="subSup"/>
                                <m:grow m:val="on"/>
                                <m:ctrlPr>
                                  <a:rPr lang="en-IN" sz="2400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IN" sz="2400" i="1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IN" sz="2400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sz="2400" i="1">
                                    <a:latin typeface="Cambria Math"/>
                                  </a:rPr>
                                  <m:t>𝑟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IN" sz="24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IN" sz="24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IN" sz="24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sz="2400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IN" sz="2400" i="1">
                                                <a:latin typeface="Cambria Math"/>
                                              </a:rPr>
                                              <m:t>𝑗𝑖</m:t>
                                            </m:r>
                                          </m:sub>
                                        </m:sSub>
                                        <m:r>
                                          <a:rPr lang="en-IN" sz="240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n-IN" sz="2400" i="1">
                                                <a:latin typeface="Cambria Math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IN" sz="2400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IN" sz="2400" i="1">
                                                <a:latin typeface="Cambria Math"/>
                                              </a:rPr>
                                              <m:t>𝑗𝑖</m:t>
                                            </m:r>
                                          </m:sub>
                                          <m:sup>
                                            <m:r>
                                              <a:rPr lang="en-IN" sz="2400">
                                                <a:latin typeface="Cambria Math"/>
                                              </a:rPr>
                                              <m:t>∧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p>
                                    <m:r>
                                      <a:rPr lang="en-IN" sz="240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num>
                      <m:den>
                        <m:sSubSup>
                          <m:sSubSupPr>
                            <m:ctrlPr>
                              <a:rPr lang="en-IN" sz="24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IN" sz="24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IN" sz="2400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IN" sz="240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IN" sz="2400" dirty="0" smtClean="0"/>
              </a:p>
              <a:p>
                <a:r>
                  <a:rPr lang="en-IN" sz="2400" dirty="0" smtClean="0"/>
                  <a:t>Where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IN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latin typeface="Cambria Math"/>
                          </a:rPr>
                          <m:t>𝑗𝑖</m:t>
                        </m:r>
                      </m:sub>
                      <m:sup>
                        <m:r>
                          <a:rPr lang="en-IN" sz="2400">
                            <a:latin typeface="Cambria Math"/>
                          </a:rPr>
                          <m:t>∧</m:t>
                        </m:r>
                      </m:sup>
                    </m:sSubSup>
                  </m:oMath>
                </a14:m>
                <a:r>
                  <a:rPr lang="en-IN" sz="2400" dirty="0" smtClean="0"/>
                  <a:t> is the centre of the RBF unit for the input variables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IN" sz="24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400" dirty="0" smtClean="0"/>
                  <a:t> is the width of the RBF unit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latin typeface="Cambria Math"/>
                          </a:rPr>
                          <m:t>𝑗𝑖</m:t>
                        </m:r>
                      </m:sub>
                    </m:sSub>
                  </m:oMath>
                </a14:m>
                <a:r>
                  <a:rPr lang="en-IN" sz="2400" dirty="0" smtClean="0"/>
                  <a:t> is the jth variable of input pattern</a:t>
                </a:r>
              </a:p>
              <a:p>
                <a:r>
                  <a:rPr lang="en-IN" sz="2400" b="1" dirty="0" smtClean="0">
                    <a:solidFill>
                      <a:srgbClr val="FF0000"/>
                    </a:solidFill>
                  </a:rPr>
                  <a:t>STEP 7:</a:t>
                </a:r>
                <a:r>
                  <a:rPr lang="en-IN" sz="2400" dirty="0" smtClean="0"/>
                  <a:t> Calculate the output of the neural network</a:t>
                </a:r>
              </a:p>
              <a:p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739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TRAINING ALGORITHM CONTD…</a:t>
            </a:r>
            <a:endParaRPr lang="en-I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IN" sz="2400" i="1">
                            <a:latin typeface="Cambria Math"/>
                          </a:rPr>
                          <m:t>𝑛𝑒𝑡</m:t>
                        </m:r>
                      </m:sub>
                    </m:sSub>
                    <m:r>
                      <a:rPr lang="en-IN" sz="240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grow m:val="on"/>
                        <m:ctrlPr>
                          <a:rPr lang="en-IN" sz="24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IN" sz="2400" i="1">
                            <a:latin typeface="Cambria Math"/>
                          </a:rPr>
                          <m:t>𝑖</m:t>
                        </m:r>
                        <m:r>
                          <a:rPr lang="en-IN" sz="240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IN" sz="2400" i="1">
                            <a:latin typeface="Cambria Math"/>
                          </a:rPr>
                          <m:t>𝑘</m:t>
                        </m:r>
                      </m:sup>
                      <m:e>
                        <m:d>
                          <m:dPr>
                            <m:begChr m:val=""/>
                            <m:ctrlPr>
                              <a:rPr lang="en-IN" sz="2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/>
                                  </a:rPr>
                                  <m:t>𝑖𝑚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sz="2400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IN" sz="240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I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IN" sz="240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IN" sz="2400" dirty="0" smtClean="0"/>
              </a:p>
              <a:p>
                <a:r>
                  <a:rPr lang="en-IN" sz="2400" dirty="0"/>
                  <a:t>w</a:t>
                </a:r>
                <a:r>
                  <a:rPr lang="en-IN" sz="2400" dirty="0" smtClean="0"/>
                  <a:t>here</a:t>
                </a:r>
              </a:p>
              <a:p>
                <a:r>
                  <a:rPr lang="en-IN" sz="2400" dirty="0"/>
                  <a:t>k</a:t>
                </a:r>
                <a:r>
                  <a:rPr lang="en-IN" sz="2400" dirty="0" smtClean="0"/>
                  <a:t> = number of hidden layer nodes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IN" sz="2400" i="1">
                            <a:latin typeface="Cambria Math"/>
                          </a:rPr>
                          <m:t>𝑛𝑒𝑡</m:t>
                        </m:r>
                      </m:sub>
                    </m:sSub>
                  </m:oMath>
                </a14:m>
                <a:r>
                  <a:rPr lang="en-IN" sz="2400" dirty="0" smtClean="0"/>
                  <a:t>= output value of </a:t>
                </a:r>
                <a:r>
                  <a:rPr lang="en-IN" sz="2400" dirty="0" err="1" smtClean="0"/>
                  <a:t>mth</a:t>
                </a:r>
                <a:r>
                  <a:rPr lang="en-IN" sz="2400" dirty="0" smtClean="0"/>
                  <a:t> node in the output layer for the nth incoming pattern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IN" sz="2400" i="1">
                            <a:latin typeface="Cambria Math"/>
                          </a:rPr>
                          <m:t>𝑖𝑚</m:t>
                        </m:r>
                      </m:sub>
                    </m:sSub>
                  </m:oMath>
                </a14:m>
                <a:r>
                  <a:rPr lang="en-IN" sz="2400" dirty="0" smtClean="0"/>
                  <a:t> is the weight between </a:t>
                </a:r>
                <a:r>
                  <a:rPr lang="en-IN" sz="2400" dirty="0" err="1" smtClean="0"/>
                  <a:t>ith</a:t>
                </a:r>
                <a:r>
                  <a:rPr lang="en-IN" sz="2400" dirty="0" smtClean="0"/>
                  <a:t> RBF unit and </a:t>
                </a:r>
                <a:r>
                  <a:rPr lang="en-IN" sz="2400" dirty="0" err="1" smtClean="0"/>
                  <a:t>mth</a:t>
                </a:r>
                <a:r>
                  <a:rPr lang="en-IN" sz="2400" dirty="0" smtClean="0"/>
                  <a:t> output node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IN" sz="240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2400" dirty="0" smtClean="0"/>
                  <a:t> the biasing term at the nth output node</a:t>
                </a:r>
              </a:p>
              <a:p>
                <a:r>
                  <a:rPr lang="en-IN" sz="2400" b="1" dirty="0" smtClean="0">
                    <a:solidFill>
                      <a:srgbClr val="FF0000"/>
                    </a:solidFill>
                  </a:rPr>
                  <a:t>STEP 8:</a:t>
                </a:r>
                <a:r>
                  <a:rPr lang="en-IN" sz="2400" dirty="0" smtClean="0"/>
                  <a:t> Calculate the error and test for the stopping condition. </a:t>
                </a:r>
                <a:r>
                  <a:rPr lang="en-IN" sz="2400" b="1" dirty="0" smtClean="0">
                    <a:solidFill>
                      <a:srgbClr val="FF0000"/>
                    </a:solidFill>
                  </a:rPr>
                  <a:t>The stopping condition may be number of epochs or to a certain extent weight change</a:t>
                </a:r>
                <a:endParaRPr lang="en-IN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r="-1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19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1757</TotalTime>
  <Words>5792</Words>
  <Application>Microsoft Office PowerPoint</Application>
  <PresentationFormat>On-screen Show (4:3)</PresentationFormat>
  <Paragraphs>1338</Paragraphs>
  <Slides>111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111</vt:i4>
      </vt:variant>
    </vt:vector>
  </HeadingPairs>
  <TitlesOfParts>
    <vt:vector size="113" baseType="lpstr">
      <vt:lpstr>Office Theme</vt:lpstr>
      <vt:lpstr>Equation</vt:lpstr>
      <vt:lpstr>PowerPoint Presentation</vt:lpstr>
      <vt:lpstr>SUPERVISED LEARNING NETWORK (PERCEPTRON NETWORKS)</vt:lpstr>
      <vt:lpstr>PERCEPTRON NETWORK ARCHITECTURE</vt:lpstr>
      <vt:lpstr>PERCEPTRON NETWORK ARCHITECTURE</vt:lpstr>
      <vt:lpstr>PERCEPTRON NETWORK ARCHITECTURE</vt:lpstr>
      <vt:lpstr>PERCEPTRON LEARNING RULE</vt:lpstr>
      <vt:lpstr>PERCEPTRON LEARNING RULE CONTD…</vt:lpstr>
      <vt:lpstr>SINGLE CLASSIFICATION PERCEPTRON NETWORK ARCHITECTURE</vt:lpstr>
      <vt:lpstr>FLOW CHART FOR TRAINING PROCESS</vt:lpstr>
      <vt:lpstr>FLOW CHART FOR TRAINING PROCESS</vt:lpstr>
      <vt:lpstr>FLOW CHART FOR TRAINING PROCESS</vt:lpstr>
      <vt:lpstr>FLOW CHART FOR TRAINING PROCESS</vt:lpstr>
      <vt:lpstr>PERCEPTRON TRAINING ALGORITHM FOR SINGLE OUTPUT CLASSES</vt:lpstr>
      <vt:lpstr>PERCEPTRON TRAINING ALGORITHM FOR SINGLE OUTPUT CLASSES</vt:lpstr>
      <vt:lpstr>PERCEPTRON TRAINING ALGORITHM FOR SINGLE OUTPUT CLASSES</vt:lpstr>
      <vt:lpstr>PERCEPTRON TRAINING ALGORITHM FOR SINGLE OUTPUT CLASSES</vt:lpstr>
      <vt:lpstr>PERCEPTRON TRAINING ALGORITHM FOR MULTIPLE OUTPUT CLASSES</vt:lpstr>
      <vt:lpstr>PERCEPTRON TRAINING ALGORITHM FOR MULTIPLE OUTPUT CLASSES</vt:lpstr>
      <vt:lpstr>PERCEPTRON TRAINING ALGORITHM FOR MULTIPLE OUTPUT CLASSES</vt:lpstr>
      <vt:lpstr>PERCEPTRON NETWORK TESTING ALGORITHM</vt:lpstr>
      <vt:lpstr>PERCEPTRON NETWORK TESTING ALGORITHM</vt:lpstr>
      <vt:lpstr>EXAMPLE-4</vt:lpstr>
      <vt:lpstr>PERCEPTRON NETWORK FOR AND FUNCTION</vt:lpstr>
      <vt:lpstr>COMPUTATIONS</vt:lpstr>
      <vt:lpstr>COMPUTATIONS</vt:lpstr>
      <vt:lpstr>COMPUTATIONS</vt:lpstr>
      <vt:lpstr>COMPUTATION </vt:lpstr>
      <vt:lpstr>COMPUTATION</vt:lpstr>
      <vt:lpstr>EXAMPLE-5</vt:lpstr>
      <vt:lpstr>NETWORK STRUCTURE</vt:lpstr>
      <vt:lpstr>COMPUTATIONS</vt:lpstr>
      <vt:lpstr>COMPUTATIONS</vt:lpstr>
      <vt:lpstr>COMPUTATIONS</vt:lpstr>
      <vt:lpstr>COMPUTATIONS</vt:lpstr>
      <vt:lpstr>COMPUTATIONS</vt:lpstr>
      <vt:lpstr>FINAL ANALYSIS</vt:lpstr>
      <vt:lpstr>EXAMPLE-6</vt:lpstr>
      <vt:lpstr>INITIAL TABLE</vt:lpstr>
      <vt:lpstr>COMPUTATIONS</vt:lpstr>
      <vt:lpstr>COMPUTATIONS</vt:lpstr>
      <vt:lpstr>COMPUTATIONS</vt:lpstr>
      <vt:lpstr>COMPUTATIONS</vt:lpstr>
      <vt:lpstr>THE FINAL NET</vt:lpstr>
      <vt:lpstr>BACK PROPOGATION NETWORK</vt:lpstr>
      <vt:lpstr>GRADIENT DESCENT METHOD</vt:lpstr>
      <vt:lpstr>BACK PROPOGATION NETWORK</vt:lpstr>
      <vt:lpstr>ARCITECTURE OF BACK PROPOGATION NETWORK</vt:lpstr>
      <vt:lpstr>DIAGRAMATIC REPRESENTATION OF THE ARCHITECTURE OF BPN</vt:lpstr>
      <vt:lpstr>FLOWCHART DESCRIPTION FOR TRAINING PROCESS</vt:lpstr>
      <vt:lpstr>FLOWCHART DESCRIPTION FOR TRAINING PROCESS CONTD…</vt:lpstr>
      <vt:lpstr>ACTIVATION FUNCTIONS USED</vt:lpstr>
      <vt:lpstr>ERROR CORRECTION CONTD…</vt:lpstr>
      <vt:lpstr>TRAINING ALGORITHM</vt:lpstr>
      <vt:lpstr>TRAINING ALGPORITHM</vt:lpstr>
      <vt:lpstr>TRAINING ALGORITHM (BACK PROPAGATION OF ERROR)</vt:lpstr>
      <vt:lpstr>TRAINING ALGORITHM (BACK PROPAGATION OF ERROR)</vt:lpstr>
      <vt:lpstr>TRAINING ALGORITHM (WEIGHTS AND BIAS UPDATION PHASE)</vt:lpstr>
      <vt:lpstr>LEARNING FACTORS OF BACK PROPAGATION ALGORITHM</vt:lpstr>
      <vt:lpstr>INITIAL WEIGHTS</vt:lpstr>
      <vt:lpstr>INITIAL WEIGHTS CONTD…</vt:lpstr>
      <vt:lpstr>LEARNING RATE</vt:lpstr>
      <vt:lpstr>MOMENTUM FACTOR</vt:lpstr>
      <vt:lpstr>NUMBER OF TRAINING DATA</vt:lpstr>
      <vt:lpstr>NUMBER OF HIDDEN LAYER NODES</vt:lpstr>
      <vt:lpstr>TESTING ALGORITHM FOR BPN</vt:lpstr>
      <vt:lpstr>EXAMPLE-1</vt:lpstr>
      <vt:lpstr>COMPUTATIONS</vt:lpstr>
      <vt:lpstr>COMPUTATIONS CONTD…</vt:lpstr>
      <vt:lpstr>FINAL WEIGHTS FOR THE FIRST PHASE</vt:lpstr>
      <vt:lpstr>COMPUTATIONS CONTD…</vt:lpstr>
      <vt:lpstr>COMPUTATIONS CONTD…</vt:lpstr>
      <vt:lpstr>COMPUTATIONS CONTD…</vt:lpstr>
      <vt:lpstr>FINAL WEIGHTS FOR THE SECOND PHASE</vt:lpstr>
      <vt:lpstr>EXAMPLE-2</vt:lpstr>
      <vt:lpstr>COMPUTATIONS</vt:lpstr>
      <vt:lpstr>COMPUTATIONS</vt:lpstr>
      <vt:lpstr>COMPUTATIONS</vt:lpstr>
      <vt:lpstr>COMPUTATIONS</vt:lpstr>
      <vt:lpstr>COMPUTATIONS</vt:lpstr>
      <vt:lpstr>COMPUTATIONS</vt:lpstr>
      <vt:lpstr>COMPUTATIONS</vt:lpstr>
      <vt:lpstr>FINAL WEIGHTS BETWEEN INPUT AND HIDDEN LAYER</vt:lpstr>
      <vt:lpstr>PowerPoint Presentation</vt:lpstr>
      <vt:lpstr>PowerPoint Presentation</vt:lpstr>
      <vt:lpstr>RADIAL BASIS FUNCTION</vt:lpstr>
      <vt:lpstr>RADIAL BASIS FUNCTION CONTD…</vt:lpstr>
      <vt:lpstr>RADIAL BASIS FUNCTION CONTD…</vt:lpstr>
      <vt:lpstr>SIMILARITY BETWEEN STATISTICS AND NEURAL NETWORKS</vt:lpstr>
      <vt:lpstr> RADIAL FUNCTIONS </vt:lpstr>
      <vt:lpstr>GAUSSIAN RBF</vt:lpstr>
      <vt:lpstr> RADIAL BASIS FUNCTION NETWORKS </vt:lpstr>
      <vt:lpstr>RADIAL BASIS FUNCTION NETWORKS CONTD…</vt:lpstr>
      <vt:lpstr>RADIAL BASIS FUNCTION NETWORKS CONTD…</vt:lpstr>
      <vt:lpstr>RADIAL BASIS FUNCTION NETWORKS CONTD…</vt:lpstr>
      <vt:lpstr>STANDARD RBF NETWORK</vt:lpstr>
      <vt:lpstr>THE ARCHITECTURE OF RBF</vt:lpstr>
      <vt:lpstr>TRAINING ALGORITHM</vt:lpstr>
      <vt:lpstr>TRAINING ALGORITHM</vt:lpstr>
      <vt:lpstr>TRAINING ALGORITHM CONTD…</vt:lpstr>
      <vt:lpstr>FLOW CHART FOR TRAINING PROCESS OF RBF</vt:lpstr>
      <vt:lpstr>FLOW CHART FOR TRAINING PROCESS OF RBF</vt:lpstr>
      <vt:lpstr>FLOW CHART FOR TRAINING PROCESS OF RBF</vt:lpstr>
      <vt:lpstr>FLOW CHART FOR TRAINING PROCESS OF RBF</vt:lpstr>
      <vt:lpstr>PowerPoint Presentation</vt:lpstr>
      <vt:lpstr>ADAPTIVE LINEAR NEURON- ADALINE</vt:lpstr>
      <vt:lpstr>DELTA RULE FOR SINGLE OUTPUT UNIT</vt:lpstr>
      <vt:lpstr>DELTA RULE FOR SINGLE OUTPUT UNIT CONTD..</vt:lpstr>
      <vt:lpstr>ARCHITECTURE OF ADALINE</vt:lpstr>
      <vt:lpstr>TRAINING ALGORITHM</vt:lpstr>
      <vt:lpstr>TRAINING ALGORITHM CONTD…</vt:lpstr>
      <vt:lpstr>TESTING ALGORITHM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COMPUTING-ITE1015  MODULE-1: Neural networks</dc:title>
  <dc:creator>admin</dc:creator>
  <cp:lastModifiedBy>Dell</cp:lastModifiedBy>
  <cp:revision>79</cp:revision>
  <dcterms:created xsi:type="dcterms:W3CDTF">2018-11-21T05:10:04Z</dcterms:created>
  <dcterms:modified xsi:type="dcterms:W3CDTF">2023-03-06T06:10:49Z</dcterms:modified>
</cp:coreProperties>
</file>