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32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39" r:id="rId69"/>
    <p:sldId id="262" r:id="rId70"/>
    <p:sldId id="334" r:id="rId71"/>
    <p:sldId id="335" r:id="rId72"/>
    <p:sldId id="326" r:id="rId73"/>
    <p:sldId id="327" r:id="rId74"/>
    <p:sldId id="338" r:id="rId75"/>
    <p:sldId id="329" r:id="rId76"/>
    <p:sldId id="330" r:id="rId77"/>
    <p:sldId id="331" r:id="rId78"/>
    <p:sldId id="332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18" Type="http://schemas.openxmlformats.org/officeDocument/2006/relationships/image" Target="../media/image5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17" Type="http://schemas.openxmlformats.org/officeDocument/2006/relationships/image" Target="../media/image54.wmf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20" Type="http://schemas.openxmlformats.org/officeDocument/2006/relationships/image" Target="../media/image57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10" Type="http://schemas.openxmlformats.org/officeDocument/2006/relationships/image" Target="../media/image47.wmf"/><Relationship Id="rId19" Type="http://schemas.openxmlformats.org/officeDocument/2006/relationships/image" Target="../media/image56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7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15483-EA5A-424F-867F-3AA720A7FFA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83F14-7ED4-4CD4-A378-AC2D664C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79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4321D-5957-4A6D-A40C-2D7DE1425A7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3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3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7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55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1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7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A506-367A-4DF5-ADEB-7FB253E7405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4D50-2479-484F-9AAD-950F871D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7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w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9" Type="http://schemas.openxmlformats.org/officeDocument/2006/relationships/image" Target="../media/image55.wmf"/><Relationship Id="rId21" Type="http://schemas.openxmlformats.org/officeDocument/2006/relationships/image" Target="../media/image46.wmf"/><Relationship Id="rId34" Type="http://schemas.openxmlformats.org/officeDocument/2006/relationships/oleObject" Target="../embeddings/oleObject53.bin"/><Relationship Id="rId42" Type="http://schemas.openxmlformats.org/officeDocument/2006/relationships/oleObject" Target="../embeddings/oleObject57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29" Type="http://schemas.openxmlformats.org/officeDocument/2006/relationships/image" Target="../media/image50.wmf"/><Relationship Id="rId41" Type="http://schemas.openxmlformats.org/officeDocument/2006/relationships/image" Target="../media/image56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48.bin"/><Relationship Id="rId32" Type="http://schemas.openxmlformats.org/officeDocument/2006/relationships/oleObject" Target="../embeddings/oleObject52.bin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56.bin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23" Type="http://schemas.openxmlformats.org/officeDocument/2006/relationships/image" Target="../media/image47.wmf"/><Relationship Id="rId28" Type="http://schemas.openxmlformats.org/officeDocument/2006/relationships/oleObject" Target="../embeddings/oleObject50.bin"/><Relationship Id="rId36" Type="http://schemas.openxmlformats.org/officeDocument/2006/relationships/oleObject" Target="../embeddings/oleObject54.bin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5.wmf"/><Relationship Id="rId31" Type="http://schemas.openxmlformats.org/officeDocument/2006/relationships/image" Target="../media/image51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9.wmf"/><Relationship Id="rId30" Type="http://schemas.openxmlformats.org/officeDocument/2006/relationships/oleObject" Target="../embeddings/oleObject51.bin"/><Relationship Id="rId35" Type="http://schemas.openxmlformats.org/officeDocument/2006/relationships/image" Target="../media/image53.wmf"/><Relationship Id="rId43" Type="http://schemas.openxmlformats.org/officeDocument/2006/relationships/image" Target="../media/image57.wmf"/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4.wmf"/><Relationship Id="rId25" Type="http://schemas.openxmlformats.org/officeDocument/2006/relationships/image" Target="../media/image48.wmf"/><Relationship Id="rId33" Type="http://schemas.openxmlformats.org/officeDocument/2006/relationships/image" Target="../media/image52.wmf"/><Relationship Id="rId38" Type="http://schemas.openxmlformats.org/officeDocument/2006/relationships/oleObject" Target="../embeddings/oleObject5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6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7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4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9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9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94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95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6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9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1944215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SOFT </a:t>
            </a:r>
            <a:r>
              <a:rPr lang="en-IN" sz="3200" b="1" dirty="0" smtClean="0"/>
              <a:t>COMPUTING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>
                <a:solidFill>
                  <a:srgbClr val="00B050"/>
                </a:solidFill>
              </a:rPr>
              <a:t>MODULE-2:</a:t>
            </a:r>
            <a:r>
              <a:rPr lang="en-IN" sz="3200" b="1" dirty="0" smtClean="0"/>
              <a:t> </a:t>
            </a:r>
            <a:r>
              <a:rPr lang="en-IN" sz="3200" b="1" dirty="0" smtClean="0">
                <a:solidFill>
                  <a:srgbClr val="FF0000"/>
                </a:solidFill>
              </a:rPr>
              <a:t>Memory Models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2160" y="5085184"/>
            <a:ext cx="1760240" cy="553616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B.K.Tripathy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1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ALGORITHMIC STEPS FOR HEBB RULE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STEP 0:</a:t>
            </a:r>
            <a:r>
              <a:rPr lang="en-US" sz="2400" dirty="0" smtClean="0"/>
              <a:t> Set all the initial weights to zero</a:t>
            </a:r>
          </a:p>
          <a:p>
            <a:pPr marL="0" indent="0">
              <a:buNone/>
            </a:pPr>
            <a:r>
              <a:rPr lang="en-US" sz="2400" dirty="0" smtClean="0"/>
              <a:t>                   (                                               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1:</a:t>
            </a:r>
            <a:r>
              <a:rPr lang="en-US" sz="2400" dirty="0" smtClean="0"/>
              <a:t> For each training target input output vector pairs (s:t) perform steps 2 to 4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2:</a:t>
            </a:r>
            <a:r>
              <a:rPr lang="en-US" sz="2400" dirty="0" smtClean="0"/>
              <a:t> Activate the input layer units to current training input</a:t>
            </a:r>
          </a:p>
          <a:p>
            <a:pPr marL="0" indent="0">
              <a:buNone/>
            </a:pPr>
            <a:r>
              <a:rPr lang="en-US" sz="2400" dirty="0" smtClean="0"/>
              <a:t>                   (                               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3:</a:t>
            </a:r>
            <a:r>
              <a:rPr lang="en-US" sz="2400" dirty="0" smtClean="0"/>
              <a:t> Activate the output layer units to the target output</a:t>
            </a:r>
          </a:p>
          <a:p>
            <a:pPr marL="0" indent="0">
              <a:buNone/>
            </a:pPr>
            <a:r>
              <a:rPr lang="en-US" sz="2400" dirty="0" smtClean="0"/>
              <a:t>                   (                                        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4:</a:t>
            </a:r>
            <a:r>
              <a:rPr lang="en-US" sz="2400" dirty="0" smtClean="0"/>
              <a:t> Start the weight adjustments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1992313" y="2057400"/>
          <a:ext cx="3178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Equation" r:id="rId3" imgW="1815840" imgH="241200" progId="Equation.DSMT4">
                  <p:embed/>
                </p:oleObj>
              </mc:Choice>
              <mc:Fallback>
                <p:oleObj name="Equation" r:id="rId3" imgW="1815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057400"/>
                        <a:ext cx="3178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905000" y="3803725"/>
          <a:ext cx="2209800" cy="38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name="Equation" r:id="rId5" imgW="1079280" imgH="228600" progId="Equation.DSMT4">
                  <p:embed/>
                </p:oleObj>
              </mc:Choice>
              <mc:Fallback>
                <p:oleObj name="Equation" r:id="rId5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03725"/>
                        <a:ext cx="2209800" cy="38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905000" y="4648201"/>
          <a:ext cx="289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Equation" r:id="rId7" imgW="1180800" imgH="241200" progId="Equation.DSMT4">
                  <p:embed/>
                </p:oleObj>
              </mc:Choice>
              <mc:Fallback>
                <p:oleObj name="Equation" r:id="rId7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1"/>
                        <a:ext cx="289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1676400" y="5486400"/>
          <a:ext cx="593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Equation" r:id="rId9" imgW="3035160" imgH="241200" progId="Equation.DSMT4">
                  <p:embed/>
                </p:oleObj>
              </mc:Choice>
              <mc:Fallback>
                <p:oleObj name="Equation" r:id="rId9" imgW="303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86400"/>
                        <a:ext cx="5930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9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OUTER PRODUCT RULE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Here, we have </a:t>
            </a:r>
          </a:p>
          <a:p>
            <a:r>
              <a:rPr lang="en-US" sz="2400" dirty="0" smtClean="0"/>
              <a:t>Input:</a:t>
            </a:r>
          </a:p>
          <a:p>
            <a:r>
              <a:rPr lang="en-US" sz="2400" dirty="0" smtClean="0"/>
              <a:t>Output: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outer product is defined as</a:t>
            </a:r>
            <a:r>
              <a:rPr lang="en-US" sz="2400" dirty="0" smtClean="0"/>
              <a:t>: The </a:t>
            </a:r>
            <a:r>
              <a:rPr lang="en-US" sz="2400" b="1" dirty="0" smtClean="0">
                <a:solidFill>
                  <a:srgbClr val="00B050"/>
                </a:solidFill>
              </a:rPr>
              <a:t>product  of the two matrices:</a:t>
            </a:r>
          </a:p>
          <a:p>
            <a:r>
              <a:rPr lang="en-US" sz="2400" dirty="0" smtClean="0"/>
              <a:t>So, we get the weight matrix W as: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W=S.T =                                       = </a:t>
            </a:r>
            <a:endParaRPr lang="en-US" sz="2400" dirty="0"/>
          </a:p>
        </p:txBody>
      </p:sp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1752600" y="2057400"/>
          <a:ext cx="2286000" cy="41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Equation" r:id="rId3" imgW="1257120" imgH="228600" progId="Equation.DSMT4">
                  <p:embed/>
                </p:oleObj>
              </mc:Choice>
              <mc:Fallback>
                <p:oleObj name="Equation" r:id="rId3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2286000" cy="41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/>
          <p:cNvGraphicFramePr>
            <a:graphicFrameLocks noChangeAspect="1"/>
          </p:cNvGraphicFramePr>
          <p:nvPr/>
        </p:nvGraphicFramePr>
        <p:xfrm>
          <a:off x="1981200" y="2514600"/>
          <a:ext cx="2622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Equation" r:id="rId5" imgW="1130040" imgH="241200" progId="Equation.DSMT4">
                  <p:embed/>
                </p:oleObj>
              </mc:Choice>
              <mc:Fallback>
                <p:oleObj name="Equation" r:id="rId5" imgW="1130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2622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2133600" y="3352800"/>
          <a:ext cx="1828800" cy="416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Equation" r:id="rId7" imgW="1002960" imgH="228600" progId="Equation.DSMT4">
                  <p:embed/>
                </p:oleObj>
              </mc:Choice>
              <mc:Fallback>
                <p:oleObj name="Equation" r:id="rId7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1828800" cy="416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2133600" y="4191000"/>
          <a:ext cx="2362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Equation" r:id="rId9" imgW="1434960" imgH="1168200" progId="Equation.DSMT4">
                  <p:embed/>
                </p:oleObj>
              </mc:Choice>
              <mc:Fallback>
                <p:oleObj name="Equation" r:id="rId9" imgW="14349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362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5029200" y="4191000"/>
          <a:ext cx="2819400" cy="208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Equation" r:id="rId11" imgW="1549080" imgH="1168200" progId="Equation.DSMT4">
                  <p:embed/>
                </p:oleObj>
              </mc:Choice>
              <mc:Fallback>
                <p:oleObj name="Equation" r:id="rId11" imgW="154908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2819400" cy="2080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2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OUTER PRODUCT RULE CONTD…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 case of a set of patterns</a:t>
            </a:r>
            <a:r>
              <a:rPr lang="en-US" sz="2400" dirty="0" smtClean="0"/>
              <a:t>, s(p): t(p), p=1,…P; we have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the weight matrix W =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2438400" y="2209800"/>
          <a:ext cx="36089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3" imgW="1968480" imgH="457200" progId="Equation.DSMT4">
                  <p:embed/>
                </p:oleObj>
              </mc:Choice>
              <mc:Fallback>
                <p:oleObj name="Equation" r:id="rId3" imgW="1968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09800"/>
                        <a:ext cx="360892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4190999" y="3352800"/>
          <a:ext cx="618289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5" imgW="317160" imgH="241200" progId="Equation.DSMT4">
                  <p:embed/>
                </p:oleObj>
              </mc:Choice>
              <mc:Fallback>
                <p:oleObj name="Equation" r:id="rId5" imgW="317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999" y="3352800"/>
                        <a:ext cx="618289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828800" y="4038600"/>
          <a:ext cx="5410201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Equation" r:id="rId7" imgW="2654280" imgH="444240" progId="Equation.DSMT4">
                  <p:embed/>
                </p:oleObj>
              </mc:Choice>
              <mc:Fallback>
                <p:oleObj name="Equation" r:id="rId7" imgW="2654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5410201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1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AUTOASSOCIATIVE MEMORY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training input and target output vectors are the same</a:t>
            </a:r>
          </a:p>
          <a:p>
            <a:pPr algn="just"/>
            <a:r>
              <a:rPr lang="en-US" sz="2400" dirty="0" smtClean="0"/>
              <a:t>The determination of weights of the association net is called </a:t>
            </a:r>
            <a:r>
              <a:rPr lang="en-US" sz="2400" b="1" dirty="0" smtClean="0">
                <a:solidFill>
                  <a:srgbClr val="FF0000"/>
                </a:solidFill>
              </a:rPr>
              <a:t>storing of vectors</a:t>
            </a:r>
          </a:p>
          <a:p>
            <a:pPr algn="just"/>
            <a:r>
              <a:rPr lang="en-US" sz="2400" dirty="0" smtClean="0"/>
              <a:t>The vectors that have been stored can be retrieved </a:t>
            </a:r>
            <a:r>
              <a:rPr lang="en-US" sz="2400" b="1" dirty="0" smtClean="0">
                <a:solidFill>
                  <a:srgbClr val="FF0000"/>
                </a:solidFill>
              </a:rPr>
              <a:t>from distorted (</a:t>
            </a:r>
            <a:r>
              <a:rPr lang="en-US" sz="2400" b="1" dirty="0" smtClean="0">
                <a:solidFill>
                  <a:srgbClr val="0070C0"/>
                </a:solidFill>
              </a:rPr>
              <a:t>noisy</a:t>
            </a:r>
            <a:r>
              <a:rPr lang="en-US" sz="2400" b="1" dirty="0" smtClean="0">
                <a:solidFill>
                  <a:srgbClr val="FF0000"/>
                </a:solidFill>
              </a:rPr>
              <a:t>) input </a:t>
            </a:r>
            <a:r>
              <a:rPr lang="en-US" sz="2400" dirty="0" smtClean="0"/>
              <a:t>if the input is sufficiently similar to it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The net’s performance is based on its ability to reproduce a stored pattern from a noisy input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NOTE: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B050"/>
                </a:solidFill>
              </a:rPr>
              <a:t>weights in the diagonal can be set to ‘0’. </a:t>
            </a:r>
            <a:r>
              <a:rPr lang="en-US" sz="2400" dirty="0" smtClean="0"/>
              <a:t>These nets are called </a:t>
            </a:r>
            <a:r>
              <a:rPr lang="en-US" sz="2400" b="1" dirty="0" smtClean="0">
                <a:solidFill>
                  <a:srgbClr val="FF0000"/>
                </a:solidFill>
              </a:rPr>
              <a:t>auto-associative nets with no self-connection</a:t>
            </a:r>
          </a:p>
        </p:txBody>
      </p:sp>
    </p:spTree>
    <p:extLst>
      <p:ext uri="{BB962C8B-B14F-4D97-AF65-F5344CB8AC3E}">
        <p14:creationId xmlns:p14="http://schemas.microsoft.com/office/powerpoint/2010/main" val="32979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ARCHITECTURE OF AUTOASSOCIATIVE MEMORY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981200" y="21336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981200" y="35814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981200" y="52578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6019800" y="21336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6019800" y="35052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019800" y="52578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219200" y="2514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>
            <a:off x="1219200" y="3962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>
            <a:off x="1143000" y="5638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</p:cNvCxnSpPr>
          <p:nvPr/>
        </p:nvCxnSpPr>
        <p:spPr>
          <a:xfrm>
            <a:off x="6781800" y="2514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</p:cNvCxnSpPr>
          <p:nvPr/>
        </p:nvCxnSpPr>
        <p:spPr>
          <a:xfrm>
            <a:off x="6781800" y="3886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</p:cNvCxnSpPr>
          <p:nvPr/>
        </p:nvCxnSpPr>
        <p:spPr>
          <a:xfrm>
            <a:off x="6781800" y="5638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>
            <a:off x="2743200" y="25146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8" idx="2"/>
          </p:cNvCxnSpPr>
          <p:nvPr/>
        </p:nvCxnSpPr>
        <p:spPr>
          <a:xfrm>
            <a:off x="2743200" y="2514600"/>
            <a:ext cx="3276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9" idx="2"/>
          </p:cNvCxnSpPr>
          <p:nvPr/>
        </p:nvCxnSpPr>
        <p:spPr>
          <a:xfrm>
            <a:off x="2743200" y="2514600"/>
            <a:ext cx="3276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7" idx="2"/>
          </p:cNvCxnSpPr>
          <p:nvPr/>
        </p:nvCxnSpPr>
        <p:spPr>
          <a:xfrm flipV="1">
            <a:off x="2743200" y="2514600"/>
            <a:ext cx="3276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8" idx="2"/>
          </p:cNvCxnSpPr>
          <p:nvPr/>
        </p:nvCxnSpPr>
        <p:spPr>
          <a:xfrm flipV="1">
            <a:off x="2743200" y="3886200"/>
            <a:ext cx="3276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6"/>
            <a:endCxn id="9" idx="2"/>
          </p:cNvCxnSpPr>
          <p:nvPr/>
        </p:nvCxnSpPr>
        <p:spPr>
          <a:xfrm>
            <a:off x="2743200" y="3962400"/>
            <a:ext cx="3276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7" idx="2"/>
          </p:cNvCxnSpPr>
          <p:nvPr/>
        </p:nvCxnSpPr>
        <p:spPr>
          <a:xfrm flipV="1">
            <a:off x="2743200" y="2514600"/>
            <a:ext cx="3276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8" idx="2"/>
          </p:cNvCxnSpPr>
          <p:nvPr/>
        </p:nvCxnSpPr>
        <p:spPr>
          <a:xfrm flipV="1">
            <a:off x="2743200" y="3886200"/>
            <a:ext cx="3276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6"/>
            <a:endCxn id="9" idx="2"/>
          </p:cNvCxnSpPr>
          <p:nvPr/>
        </p:nvCxnSpPr>
        <p:spPr>
          <a:xfrm>
            <a:off x="2743200" y="56388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43000" y="2209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19200" y="5334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19200" y="3657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62800" y="2209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86600" y="3581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yi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86600" y="5257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43400" y="2133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4114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wni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4648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0" y="4876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76800" y="5410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wnn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76800" y="3733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05400" y="3429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w1i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05400" y="2971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wn1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53000" y="2667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TRAINING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This is same as that for the Hebb rule</a:t>
            </a:r>
            <a:r>
              <a:rPr lang="en-US" sz="2400" dirty="0" smtClean="0"/>
              <a:t>. Except that there are </a:t>
            </a:r>
            <a:r>
              <a:rPr lang="en-US" sz="2400" b="1" dirty="0" smtClean="0">
                <a:solidFill>
                  <a:srgbClr val="00B050"/>
                </a:solidFill>
              </a:rPr>
              <a:t>same number of output units as the number of input units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0:</a:t>
            </a:r>
            <a:r>
              <a:rPr lang="en-US" sz="2400" dirty="0" smtClean="0"/>
              <a:t> Initialize all the weights to ‘0’</a:t>
            </a:r>
          </a:p>
          <a:p>
            <a:r>
              <a:rPr lang="en-US" sz="2400" dirty="0" smtClean="0"/>
              <a:t>               (                                                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1:</a:t>
            </a:r>
            <a:r>
              <a:rPr lang="en-US" sz="2400" dirty="0" smtClean="0"/>
              <a:t> For each of the vector that has to be stored, perform </a:t>
            </a:r>
          </a:p>
          <a:p>
            <a:r>
              <a:rPr lang="en-US" sz="2400" dirty="0" smtClean="0"/>
              <a:t>              steps 2 to 4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2: </a:t>
            </a:r>
            <a:r>
              <a:rPr lang="en-US" sz="2400" dirty="0" smtClean="0"/>
              <a:t>Activate each of the input unit (                              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3:</a:t>
            </a:r>
            <a:r>
              <a:rPr lang="en-US" sz="2400" dirty="0" smtClean="0"/>
              <a:t> Activate each of the output units (                           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4:</a:t>
            </a:r>
            <a:r>
              <a:rPr lang="en-US" sz="2400" dirty="0" smtClean="0"/>
              <a:t> Adjust the weights, i, j = 1,2,…n;</a:t>
            </a:r>
          </a:p>
          <a:p>
            <a:endParaRPr lang="en-US" sz="2400" dirty="0"/>
          </a:p>
        </p:txBody>
      </p:sp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2057400" y="2895600"/>
          <a:ext cx="32244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3" imgW="1828800" imgH="241200" progId="Equation.DSMT4">
                  <p:embed/>
                </p:oleObj>
              </mc:Choice>
              <mc:Fallback>
                <p:oleObj name="Equation" r:id="rId3" imgW="1828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32244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5791200" y="4152900"/>
          <a:ext cx="19790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5" imgW="1079280" imgH="228600" progId="Equation.DSMT4">
                  <p:embed/>
                </p:oleObj>
              </mc:Choice>
              <mc:Fallback>
                <p:oleObj name="Equation" r:id="rId5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52900"/>
                        <a:ext cx="197908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6019800" y="45720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7" imgW="1143000" imgH="241200" progId="Equation.DSMT4">
                  <p:embed/>
                </p:oleObj>
              </mc:Choice>
              <mc:Fallback>
                <p:oleObj name="Equation" r:id="rId7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7200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1904999" y="5638800"/>
          <a:ext cx="53340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9" imgW="2641320" imgH="241200" progId="Equation.DSMT4">
                  <p:embed/>
                </p:oleObj>
              </mc:Choice>
              <mc:Fallback>
                <p:oleObj name="Equation" r:id="rId9" imgW="264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999" y="5638800"/>
                        <a:ext cx="5334001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0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associative memory neural network </a:t>
            </a:r>
            <a:r>
              <a:rPr lang="en-US" sz="2400" b="1" dirty="0" smtClean="0">
                <a:solidFill>
                  <a:srgbClr val="FF0000"/>
                </a:solidFill>
              </a:rPr>
              <a:t>can be used to determine whether the given input vector is a </a:t>
            </a:r>
            <a:r>
              <a:rPr lang="en-US" sz="2400" b="1" dirty="0" smtClean="0">
                <a:solidFill>
                  <a:srgbClr val="00B050"/>
                </a:solidFill>
              </a:rPr>
              <a:t>“known” </a:t>
            </a:r>
            <a:r>
              <a:rPr lang="en-US" sz="2400" b="1" dirty="0" smtClean="0">
                <a:solidFill>
                  <a:srgbClr val="FF0000"/>
                </a:solidFill>
              </a:rPr>
              <a:t>one or an </a:t>
            </a:r>
            <a:r>
              <a:rPr lang="en-US" sz="2400" b="1" dirty="0" smtClean="0">
                <a:solidFill>
                  <a:srgbClr val="00B050"/>
                </a:solidFill>
              </a:rPr>
              <a:t>unknown</a:t>
            </a:r>
            <a:r>
              <a:rPr lang="en-US" sz="2400" b="1" dirty="0" smtClean="0">
                <a:solidFill>
                  <a:srgbClr val="FF0000"/>
                </a:solidFill>
              </a:rPr>
              <a:t> one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net is said to recognize a vector </a:t>
            </a:r>
            <a:r>
              <a:rPr lang="en-US" sz="2400" dirty="0" smtClean="0"/>
              <a:t>if the net produces a pattern of activation as output, which is the same as the one given as input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0:</a:t>
            </a:r>
            <a:r>
              <a:rPr lang="en-US" sz="2400" dirty="0" smtClean="0"/>
              <a:t> Set the weights obtained from any of the two methods described above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1:</a:t>
            </a:r>
            <a:r>
              <a:rPr lang="en-US" sz="2400" dirty="0" smtClean="0"/>
              <a:t> For each of the testing input vector perform steps 2-4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2:</a:t>
            </a:r>
            <a:r>
              <a:rPr lang="en-US" sz="2400" dirty="0" smtClean="0"/>
              <a:t> Set the activations of the input unit as equal to that of the input vector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ALGORITHM CONTD…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STEP 3:</a:t>
            </a:r>
            <a:r>
              <a:rPr lang="en-US" sz="2400" dirty="0" smtClean="0"/>
              <a:t> Calculate the net input to each of the output unit: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STEP 4:</a:t>
            </a:r>
            <a:r>
              <a:rPr lang="en-US" sz="2400" dirty="0" smtClean="0"/>
              <a:t> Calculate the output by applying the activation over the net input: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THIS TYPE OF NETWORK IS USED IN SPEECH PROCESSING, IMAGE PROCESSING, PATTERN CLASSIFICATION ETC.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1981200" y="2057400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3" imgW="1726920" imgH="431640" progId="Equation.DSMT4">
                  <p:embed/>
                </p:oleObj>
              </mc:Choice>
              <mc:Fallback>
                <p:oleObj name="Equation" r:id="rId3" imgW="1726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365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346374"/>
              </p:ext>
            </p:extLst>
          </p:nvPr>
        </p:nvGraphicFramePr>
        <p:xfrm>
          <a:off x="2057400" y="4038600"/>
          <a:ext cx="396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5" imgW="2171520" imgH="507960" progId="Equation.DSMT4">
                  <p:embed/>
                </p:oleObj>
              </mc:Choice>
              <mc:Fallback>
                <p:oleObj name="Equation" r:id="rId5" imgW="21715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3962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8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EXAMPLE---AUTOASSOCIATIVE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Train the </a:t>
            </a:r>
            <a:r>
              <a:rPr lang="en-US" sz="2400" b="1" dirty="0" smtClean="0">
                <a:solidFill>
                  <a:srgbClr val="FF0000"/>
                </a:solidFill>
              </a:rPr>
              <a:t>autoassociative network </a:t>
            </a:r>
            <a:r>
              <a:rPr lang="en-US" sz="2400" b="1" dirty="0" smtClean="0"/>
              <a:t>for</a:t>
            </a:r>
            <a:r>
              <a:rPr lang="en-US" sz="2400" b="1" dirty="0" smtClean="0">
                <a:solidFill>
                  <a:srgbClr val="FF0000"/>
                </a:solidFill>
              </a:rPr>
              <a:t> input vector [-1 1 1 1] </a:t>
            </a:r>
            <a:r>
              <a:rPr lang="en-US" sz="2400" b="1" dirty="0" smtClean="0"/>
              <a:t>and also test the network for </a:t>
            </a:r>
            <a:r>
              <a:rPr lang="en-US" sz="2400" b="1" dirty="0" smtClean="0">
                <a:solidFill>
                  <a:srgbClr val="FF0000"/>
                </a:solidFill>
              </a:rPr>
              <a:t>the same input vector.</a:t>
            </a:r>
          </a:p>
          <a:p>
            <a:pPr algn="just"/>
            <a:r>
              <a:rPr lang="en-US" sz="2400" b="1" dirty="0" smtClean="0"/>
              <a:t>Test the </a:t>
            </a:r>
            <a:r>
              <a:rPr lang="en-US" sz="2400" b="1" dirty="0" smtClean="0">
                <a:solidFill>
                  <a:srgbClr val="FF0000"/>
                </a:solidFill>
              </a:rPr>
              <a:t>autoassociative network </a:t>
            </a:r>
            <a:r>
              <a:rPr lang="en-US" sz="2400" b="1" dirty="0" smtClean="0"/>
              <a:t>with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one missing</a:t>
            </a:r>
            <a:r>
              <a:rPr lang="en-US" sz="2400" b="1" dirty="0" smtClean="0">
                <a:solidFill>
                  <a:srgbClr val="FF0000"/>
                </a:solidFill>
              </a:rPr>
              <a:t>, one mistake, </a:t>
            </a:r>
            <a:r>
              <a:rPr lang="en-US" sz="2400" b="1" dirty="0" smtClean="0">
                <a:solidFill>
                  <a:srgbClr val="00B050"/>
                </a:solidFill>
              </a:rPr>
              <a:t>two missing </a:t>
            </a:r>
            <a:r>
              <a:rPr lang="en-US" sz="2400" b="1" dirty="0" smtClean="0"/>
              <a:t>and</a:t>
            </a:r>
            <a:r>
              <a:rPr lang="en-US" sz="2400" b="1" dirty="0" smtClean="0">
                <a:solidFill>
                  <a:srgbClr val="FF0000"/>
                </a:solidFill>
              </a:rPr>
              <a:t> two mistake </a:t>
            </a:r>
            <a:r>
              <a:rPr lang="en-US" sz="2400" b="1" dirty="0" smtClean="0"/>
              <a:t>entries</a:t>
            </a:r>
            <a:r>
              <a:rPr lang="en-US" sz="2400" b="1" dirty="0" smtClean="0">
                <a:solidFill>
                  <a:srgbClr val="FF0000"/>
                </a:solidFill>
              </a:rPr>
              <a:t> in test vector.</a:t>
            </a:r>
          </a:p>
          <a:p>
            <a:pPr algn="just"/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/>
              <a:t>The weight matrix W is computed from the formula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Here, P = 1. </a:t>
            </a:r>
          </a:p>
          <a:p>
            <a:pPr algn="just"/>
            <a:endParaRPr lang="en-US" sz="2400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276599" y="4114800"/>
          <a:ext cx="2124364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3" imgW="1015920" imgH="419040" progId="Equation.DSMT4">
                  <p:embed/>
                </p:oleObj>
              </mc:Choice>
              <mc:Fallback>
                <p:oleObj name="Equation" r:id="rId3" imgW="1015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599" y="4114800"/>
                        <a:ext cx="2124364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7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Case-1:</a:t>
            </a:r>
            <a:r>
              <a:rPr lang="en-US" sz="2400" dirty="0" smtClean="0"/>
              <a:t> testing the network with the same input vector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 input:</a:t>
            </a:r>
            <a:r>
              <a:rPr lang="en-US" sz="2400" dirty="0" smtClean="0"/>
              <a:t> [-1 1 1 1]</a:t>
            </a:r>
          </a:p>
          <a:p>
            <a:r>
              <a:rPr lang="en-US" sz="2400" dirty="0" smtClean="0"/>
              <a:t>The weight obtained above is used as the initial weights</a:t>
            </a:r>
          </a:p>
          <a:p>
            <a:endParaRPr lang="en-US" sz="2400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927100" y="1746250"/>
          <a:ext cx="489902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3" imgW="2361960" imgH="774360" progId="Equation.DSMT4">
                  <p:embed/>
                </p:oleObj>
              </mc:Choice>
              <mc:Fallback>
                <p:oleObj name="Equation" r:id="rId3" imgW="23619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746250"/>
                        <a:ext cx="4899025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189116" y="4876800"/>
          <a:ext cx="6583284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5" imgW="2908080" imgH="774360" progId="Equation.DSMT4">
                  <p:embed/>
                </p:oleObj>
              </mc:Choice>
              <mc:Fallback>
                <p:oleObj name="Equation" r:id="rId5" imgW="29080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116" y="4876800"/>
                        <a:ext cx="6583284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1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SYLLABUS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Pattern </a:t>
            </a:r>
            <a:r>
              <a:rPr lang="en-IN" sz="2400" dirty="0" smtClean="0"/>
              <a:t>association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A</a:t>
            </a:r>
            <a:r>
              <a:rPr lang="en-IN" sz="2400" b="1" dirty="0" smtClean="0">
                <a:solidFill>
                  <a:srgbClr val="FF0000"/>
                </a:solidFill>
              </a:rPr>
              <a:t>uto associative </a:t>
            </a:r>
            <a:r>
              <a:rPr lang="en-IN" sz="2400" b="1" dirty="0">
                <a:solidFill>
                  <a:srgbClr val="FF0000"/>
                </a:solidFill>
              </a:rPr>
              <a:t>memory </a:t>
            </a:r>
            <a:r>
              <a:rPr lang="en-IN" sz="2400" b="1" dirty="0" smtClean="0">
                <a:solidFill>
                  <a:srgbClr val="FF0000"/>
                </a:solidFill>
              </a:rPr>
              <a:t>models</a:t>
            </a:r>
          </a:p>
          <a:p>
            <a:r>
              <a:rPr lang="en-IN" sz="2400" b="1" dirty="0" smtClean="0">
                <a:solidFill>
                  <a:srgbClr val="00B050"/>
                </a:solidFill>
              </a:rPr>
              <a:t>Hetero associative memory models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BAM</a:t>
            </a:r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dirty="0" smtClean="0"/>
              <a:t>Hopfield </a:t>
            </a:r>
            <a:r>
              <a:rPr lang="en-IN" sz="24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6232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Applying the activation function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Over net input, we get</a:t>
            </a:r>
          </a:p>
          <a:p>
            <a:pPr>
              <a:buNone/>
            </a:pPr>
            <a:r>
              <a:rPr lang="en-US" sz="2400" dirty="0" smtClean="0"/>
              <a:t>                                      y = [-1  1  1  1]</a:t>
            </a:r>
          </a:p>
          <a:p>
            <a:r>
              <a:rPr lang="en-US" sz="2400" dirty="0" smtClean="0"/>
              <a:t>Hence, the correct response is obtained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TESTING AGAINST ONE MISSING ENTRY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Case 1:  </a:t>
            </a:r>
            <a:r>
              <a:rPr lang="en-US" sz="2400" dirty="0" smtClean="0"/>
              <a:t>[0  1  1  1] (</a:t>
            </a:r>
            <a:r>
              <a:rPr lang="en-US" sz="2400" b="1" dirty="0" smtClean="0">
                <a:solidFill>
                  <a:srgbClr val="00B050"/>
                </a:solidFill>
              </a:rPr>
              <a:t>First Component is missing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709391"/>
              </p:ext>
            </p:extLst>
          </p:nvPr>
        </p:nvGraphicFramePr>
        <p:xfrm>
          <a:off x="2133599" y="2292350"/>
          <a:ext cx="427445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3" imgW="1930320" imgH="444240" progId="Equation.DSMT4">
                  <p:embed/>
                </p:oleObj>
              </mc:Choice>
              <mc:Fallback>
                <p:oleObj name="Equation" r:id="rId3" imgW="1930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2292350"/>
                        <a:ext cx="427445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1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S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2400" dirty="0" smtClean="0"/>
              <a:t>Applying the activation function taken above, we get</a:t>
            </a:r>
          </a:p>
          <a:p>
            <a:r>
              <a:rPr lang="en-US" sz="2400" dirty="0" smtClean="0"/>
              <a:t>y = [-1  1  1  1]. So, the response is correct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TESTING AGAINST ONE MISSING ENTRY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Case 2:  </a:t>
            </a:r>
            <a:r>
              <a:rPr lang="en-US" sz="2400" dirty="0" smtClean="0"/>
              <a:t>[-1  1  0  1] (</a:t>
            </a:r>
            <a:r>
              <a:rPr lang="en-US" sz="2400" b="1" dirty="0" smtClean="0">
                <a:solidFill>
                  <a:srgbClr val="00B050"/>
                </a:solidFill>
              </a:rPr>
              <a:t>Third Component is Missing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289050" y="1676400"/>
          <a:ext cx="63817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3" imgW="2819160" imgH="774360" progId="Equation.DSMT4">
                  <p:embed/>
                </p:oleObj>
              </mc:Choice>
              <mc:Fallback>
                <p:oleObj name="Equation" r:id="rId3" imgW="28191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676400"/>
                        <a:ext cx="638175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Applying the activation function taken above, we get</a:t>
            </a:r>
          </a:p>
          <a:p>
            <a:r>
              <a:rPr lang="en-US" sz="2400" dirty="0" smtClean="0"/>
              <a:t>y = [ -1 1 1 1]</a:t>
            </a:r>
          </a:p>
          <a:p>
            <a:r>
              <a:rPr lang="en-US" sz="2400" dirty="0" smtClean="0"/>
              <a:t>The response is correct.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WE CAN TEST FOR OTHER MISSING ENTRIES SIMILARLY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Testing  the network against one </a:t>
            </a:r>
            <a:r>
              <a:rPr lang="en-US" sz="2400" b="1" dirty="0" smtClean="0">
                <a:solidFill>
                  <a:srgbClr val="00B050"/>
                </a:solidFill>
              </a:rPr>
              <a:t>mistake</a:t>
            </a:r>
            <a:r>
              <a:rPr lang="en-US" sz="2400" b="1" dirty="0" smtClean="0">
                <a:solidFill>
                  <a:srgbClr val="FF0000"/>
                </a:solidFill>
              </a:rPr>
              <a:t> entry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Case 1:</a:t>
            </a:r>
            <a:r>
              <a:rPr lang="en-US" sz="2400" dirty="0" smtClean="0"/>
              <a:t> Let the input be [-1 -1 1 1] (</a:t>
            </a:r>
            <a:r>
              <a:rPr lang="en-US" sz="2400" b="1" dirty="0" smtClean="0">
                <a:solidFill>
                  <a:srgbClr val="00B050"/>
                </a:solidFill>
              </a:rPr>
              <a:t>Second Entry is a Mistake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203325" y="1676400"/>
          <a:ext cx="6554788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3" imgW="2895480" imgH="774360" progId="Equation.DSMT4">
                  <p:embed/>
                </p:oleObj>
              </mc:Choice>
              <mc:Fallback>
                <p:oleObj name="Equation" r:id="rId3" imgW="28954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676400"/>
                        <a:ext cx="6554788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2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Applying the same activation function taken above,</a:t>
            </a:r>
          </a:p>
          <a:p>
            <a:r>
              <a:rPr lang="en-US" sz="2400" dirty="0" smtClean="0"/>
              <a:t>y = [-1  1  1  1]</a:t>
            </a:r>
          </a:p>
          <a:p>
            <a:r>
              <a:rPr lang="en-US" sz="2400" dirty="0" smtClean="0"/>
              <a:t>So, the response is correct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Case 2:</a:t>
            </a:r>
            <a:r>
              <a:rPr lang="en-US" sz="2400" dirty="0" smtClean="0"/>
              <a:t> Let the input be [1 1 1 1] (</a:t>
            </a:r>
            <a:r>
              <a:rPr lang="en-US" sz="2400" b="1" dirty="0" smtClean="0">
                <a:solidFill>
                  <a:srgbClr val="00B050"/>
                </a:solidFill>
              </a:rPr>
              <a:t>First entry is mistaken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028700" y="2127250"/>
          <a:ext cx="67849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3" imgW="2997000" imgH="774360" progId="Equation.DSMT4">
                  <p:embed/>
                </p:oleObj>
              </mc:Choice>
              <mc:Fallback>
                <p:oleObj name="Equation" r:id="rId3" imgW="299700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127250"/>
                        <a:ext cx="6784975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2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Applying the activation function taken above</a:t>
            </a:r>
          </a:p>
          <a:p>
            <a:r>
              <a:rPr lang="en-US" sz="2400" dirty="0" smtClean="0"/>
              <a:t>y = [-1  1  1  1]</a:t>
            </a:r>
          </a:p>
          <a:p>
            <a:r>
              <a:rPr lang="en-US" sz="2400" dirty="0" smtClean="0"/>
              <a:t>So, the response is correct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Testing the net against </a:t>
            </a:r>
            <a:r>
              <a:rPr lang="en-US" sz="2400" b="1" dirty="0" smtClean="0">
                <a:solidFill>
                  <a:srgbClr val="00B050"/>
                </a:solidFill>
              </a:rPr>
              <a:t>two missing </a:t>
            </a:r>
            <a:r>
              <a:rPr lang="en-US" sz="2400" b="1" dirty="0" smtClean="0">
                <a:solidFill>
                  <a:srgbClr val="FF0000"/>
                </a:solidFill>
              </a:rPr>
              <a:t>entries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Case 1: </a:t>
            </a:r>
            <a:r>
              <a:rPr lang="en-US" sz="2400" dirty="0" smtClean="0"/>
              <a:t>Let the input be [0  0  1  1] (</a:t>
            </a:r>
            <a:r>
              <a:rPr lang="en-US" sz="2400" b="1" dirty="0" smtClean="0">
                <a:solidFill>
                  <a:srgbClr val="00B050"/>
                </a:solidFill>
              </a:rPr>
              <a:t>First two entries are missing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95224"/>
              </p:ext>
            </p:extLst>
          </p:nvPr>
        </p:nvGraphicFramePr>
        <p:xfrm>
          <a:off x="1230313" y="1981200"/>
          <a:ext cx="63817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3" imgW="2819160" imgH="774360" progId="Equation.DSMT4">
                  <p:embed/>
                </p:oleObj>
              </mc:Choice>
              <mc:Fallback>
                <p:oleObj name="Equation" r:id="rId3" imgW="28191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1981200"/>
                        <a:ext cx="638175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6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Applying the activation function taken above</a:t>
            </a:r>
          </a:p>
          <a:p>
            <a:r>
              <a:rPr lang="en-US" sz="2400" dirty="0" smtClean="0"/>
              <a:t>y = [-1  1  1  1], which is the correct response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Case 2:</a:t>
            </a:r>
            <a:r>
              <a:rPr lang="en-US" sz="2400" dirty="0" smtClean="0"/>
              <a:t> Let the input be [-1  0  0  1] (</a:t>
            </a:r>
            <a:r>
              <a:rPr lang="en-US" sz="2400" b="1" dirty="0" smtClean="0">
                <a:solidFill>
                  <a:srgbClr val="00B050"/>
                </a:solidFill>
              </a:rPr>
              <a:t>Second &amp; Third inputs are missing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173163" y="2127250"/>
          <a:ext cx="64960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3" imgW="2869920" imgH="774360" progId="Equation.DSMT4">
                  <p:embed/>
                </p:oleObj>
              </mc:Choice>
              <mc:Fallback>
                <p:oleObj name="Equation" r:id="rId3" imgW="28699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127250"/>
                        <a:ext cx="649605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1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2400" dirty="0" smtClean="0"/>
              <a:t>Applying the input function taken above</a:t>
            </a:r>
          </a:p>
          <a:p>
            <a:r>
              <a:rPr lang="en-US" sz="2400" dirty="0" smtClean="0"/>
              <a:t>y = [-1  1  1  1], which is the correct response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Testing the net against two mistaken entries</a:t>
            </a:r>
          </a:p>
          <a:p>
            <a:endParaRPr lang="en-US" sz="800" dirty="0" smtClean="0"/>
          </a:p>
          <a:p>
            <a:pPr algn="just"/>
            <a:r>
              <a:rPr lang="en-US" sz="2400" dirty="0" smtClean="0"/>
              <a:t>Let the input be [-1  -1 -1  1] (</a:t>
            </a:r>
            <a:r>
              <a:rPr lang="en-US" sz="2400" b="1" dirty="0" smtClean="0">
                <a:solidFill>
                  <a:srgbClr val="00B050"/>
                </a:solidFill>
              </a:rPr>
              <a:t>Second &amp; Third inputs are missing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087438" y="1752600"/>
          <a:ext cx="66675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3" imgW="2946240" imgH="774360" progId="Equation.DSMT4">
                  <p:embed/>
                </p:oleObj>
              </mc:Choice>
              <mc:Fallback>
                <p:oleObj name="Equation" r:id="rId3" imgW="294624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1752600"/>
                        <a:ext cx="66675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Compute the net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Applying the activation function taken above, we get</a:t>
            </a:r>
          </a:p>
          <a:p>
            <a:pPr algn="just"/>
            <a:r>
              <a:rPr lang="en-US" sz="2400" dirty="0" smtClean="0"/>
              <a:t>y = [0  0  0  0]. </a:t>
            </a:r>
            <a:r>
              <a:rPr lang="en-US" sz="2400" b="1" dirty="0" smtClean="0">
                <a:solidFill>
                  <a:srgbClr val="FF0000"/>
                </a:solidFill>
              </a:rPr>
              <a:t>Which is not correct.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SO, </a:t>
            </a:r>
            <a:r>
              <a:rPr lang="en-US" sz="2400" b="1" dirty="0" smtClean="0">
                <a:solidFill>
                  <a:srgbClr val="00B050"/>
                </a:solidFill>
              </a:rPr>
              <a:t>THE NETWORK FAILS TO RECOGNISE INPUTS WITH TWO MISTAKES</a:t>
            </a:r>
          </a:p>
          <a:p>
            <a:pPr algn="just"/>
            <a:endParaRPr lang="en-US" sz="2400" b="1" dirty="0" smtClean="0">
              <a:solidFill>
                <a:srgbClr val="00B05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NOTE: </a:t>
            </a:r>
            <a:r>
              <a:rPr lang="en-US" sz="2400" b="1" dirty="0" smtClean="0">
                <a:solidFill>
                  <a:schemeClr val="accent1"/>
                </a:solidFill>
              </a:rPr>
              <a:t>WE HAVE TO CHECK FOR ALL POSSIBLE INPUTS UNDER EACH CASE TO HAVE A POSITIVE CONCLUSION</a:t>
            </a:r>
          </a:p>
          <a:p>
            <a:endParaRPr lang="en-US" sz="2400" b="1" dirty="0" smtClean="0"/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228560"/>
              </p:ext>
            </p:extLst>
          </p:nvPr>
        </p:nvGraphicFramePr>
        <p:xfrm>
          <a:off x="995363" y="1905000"/>
          <a:ext cx="681196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3" imgW="3009600" imgH="774360" progId="Equation.DSMT4">
                  <p:embed/>
                </p:oleObj>
              </mc:Choice>
              <mc:Fallback>
                <p:oleObj name="Equation" r:id="rId3" imgW="300960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905000"/>
                        <a:ext cx="6811962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9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HETEROASSOCIATIVE MEMORY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training input and target output are different</a:t>
            </a:r>
          </a:p>
          <a:p>
            <a:pPr algn="just"/>
            <a:r>
              <a:rPr lang="en-US" sz="2400" dirty="0" smtClean="0"/>
              <a:t>The weights are determined in such a way that the net can store a set of ‘P’ pattern associations</a:t>
            </a:r>
          </a:p>
          <a:p>
            <a:pPr algn="just"/>
            <a:r>
              <a:rPr lang="en-US" sz="2400" dirty="0" smtClean="0"/>
              <a:t>Each input vector s(p) has ‘n’ components and each output vector t(p) has ‘m’ components (p = 1, 2, ….P)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Determination of weights: </a:t>
            </a:r>
            <a:r>
              <a:rPr lang="en-US" sz="2400" b="1" dirty="0" smtClean="0">
                <a:solidFill>
                  <a:srgbClr val="00B050"/>
                </a:solidFill>
              </a:rPr>
              <a:t>Hebb Rule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B050"/>
                </a:solidFill>
              </a:rPr>
              <a:t>Delta Rule</a:t>
            </a:r>
            <a:r>
              <a:rPr lang="en-US" sz="2400" dirty="0"/>
              <a:t> </a:t>
            </a:r>
            <a:r>
              <a:rPr lang="en-US" sz="2400" dirty="0" smtClean="0"/>
              <a:t>is used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THE NET FINDS AN </a:t>
            </a:r>
            <a:r>
              <a:rPr lang="en-US" sz="2400" b="1" dirty="0" smtClean="0">
                <a:solidFill>
                  <a:srgbClr val="FF0000"/>
                </a:solidFill>
              </a:rPr>
              <a:t>APPROPRIATE OUTPUT VECTOR </a:t>
            </a:r>
            <a:r>
              <a:rPr lang="en-US" sz="2400" b="1" dirty="0" smtClean="0">
                <a:solidFill>
                  <a:srgbClr val="00B050"/>
                </a:solidFill>
              </a:rPr>
              <a:t>CORRESPONDING TO AN </a:t>
            </a:r>
            <a:r>
              <a:rPr lang="en-US" sz="2400" b="1" dirty="0" smtClean="0">
                <a:solidFill>
                  <a:srgbClr val="FF0000"/>
                </a:solidFill>
              </a:rPr>
              <a:t>INPUT VECTOR</a:t>
            </a:r>
            <a:r>
              <a:rPr lang="en-US" sz="2400" b="1" dirty="0" smtClean="0">
                <a:solidFill>
                  <a:srgbClr val="00B050"/>
                </a:solidFill>
              </a:rPr>
              <a:t>, WHICH MAY BE </a:t>
            </a:r>
            <a:r>
              <a:rPr lang="en-US" sz="2400" b="1" dirty="0" smtClean="0">
                <a:solidFill>
                  <a:srgbClr val="FF0000"/>
                </a:solidFill>
              </a:rPr>
              <a:t>ONE OF THE STORED PATTERNS </a:t>
            </a:r>
            <a:r>
              <a:rPr lang="en-US" sz="2400" b="1" dirty="0" smtClean="0">
                <a:solidFill>
                  <a:srgbClr val="00B050"/>
                </a:solidFill>
              </a:rPr>
              <a:t>OR </a:t>
            </a:r>
            <a:r>
              <a:rPr lang="en-US" sz="2400" b="1" dirty="0" smtClean="0">
                <a:solidFill>
                  <a:srgbClr val="FF0000"/>
                </a:solidFill>
              </a:rPr>
              <a:t>A NEW PATTERN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1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ARCHITECTURE OF HETEROASSOCIATIVE MEMORY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4" name="Flowchart: Connector 3"/>
          <p:cNvSpPr/>
          <p:nvPr/>
        </p:nvSpPr>
        <p:spPr>
          <a:xfrm>
            <a:off x="1981200" y="21336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981200" y="35814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981200" y="52578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6019800" y="21336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6019800" y="35052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019800" y="52578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219200" y="2514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>
            <a:off x="1219200" y="3962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>
            <a:off x="1143000" y="5638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</p:cNvCxnSpPr>
          <p:nvPr/>
        </p:nvCxnSpPr>
        <p:spPr>
          <a:xfrm>
            <a:off x="6781800" y="2514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</p:cNvCxnSpPr>
          <p:nvPr/>
        </p:nvCxnSpPr>
        <p:spPr>
          <a:xfrm>
            <a:off x="6781800" y="3886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</p:cNvCxnSpPr>
          <p:nvPr/>
        </p:nvCxnSpPr>
        <p:spPr>
          <a:xfrm>
            <a:off x="6781800" y="5638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>
            <a:off x="2743200" y="25146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8" idx="2"/>
          </p:cNvCxnSpPr>
          <p:nvPr/>
        </p:nvCxnSpPr>
        <p:spPr>
          <a:xfrm>
            <a:off x="2743200" y="2514600"/>
            <a:ext cx="3276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9" idx="2"/>
          </p:cNvCxnSpPr>
          <p:nvPr/>
        </p:nvCxnSpPr>
        <p:spPr>
          <a:xfrm>
            <a:off x="2743200" y="2514600"/>
            <a:ext cx="3276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7" idx="2"/>
          </p:cNvCxnSpPr>
          <p:nvPr/>
        </p:nvCxnSpPr>
        <p:spPr>
          <a:xfrm flipV="1">
            <a:off x="2743200" y="2514600"/>
            <a:ext cx="3276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8" idx="2"/>
          </p:cNvCxnSpPr>
          <p:nvPr/>
        </p:nvCxnSpPr>
        <p:spPr>
          <a:xfrm flipV="1">
            <a:off x="2743200" y="3886200"/>
            <a:ext cx="3276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6"/>
            <a:endCxn id="9" idx="2"/>
          </p:cNvCxnSpPr>
          <p:nvPr/>
        </p:nvCxnSpPr>
        <p:spPr>
          <a:xfrm>
            <a:off x="2743200" y="3962400"/>
            <a:ext cx="3276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7" idx="2"/>
          </p:cNvCxnSpPr>
          <p:nvPr/>
        </p:nvCxnSpPr>
        <p:spPr>
          <a:xfrm flipV="1">
            <a:off x="2743200" y="2514600"/>
            <a:ext cx="3276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8" idx="2"/>
          </p:cNvCxnSpPr>
          <p:nvPr/>
        </p:nvCxnSpPr>
        <p:spPr>
          <a:xfrm flipV="1">
            <a:off x="2743200" y="3886200"/>
            <a:ext cx="3276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6"/>
            <a:endCxn id="9" idx="2"/>
          </p:cNvCxnSpPr>
          <p:nvPr/>
        </p:nvCxnSpPr>
        <p:spPr>
          <a:xfrm>
            <a:off x="2743200" y="56388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43000" y="2209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19200" y="5334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19200" y="3657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62800" y="2209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86600" y="3581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yi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86600" y="5257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43400" y="2133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4114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wni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4648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w1m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0" y="4876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76800" y="5410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wnm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76800" y="3733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05400" y="3429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w1i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05400" y="2971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wn1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53000" y="2667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6096000"/>
            <a:ext cx="7543800" cy="329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Differs from Auto- associative network in the number of output units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b="1" dirty="0" smtClean="0"/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sz="4000" b="1" dirty="0" smtClean="0"/>
              <a:t>PATTERN </a:t>
            </a:r>
            <a:r>
              <a:rPr lang="en-IN" sz="4000" b="1" dirty="0"/>
              <a:t>ASSOCIATION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720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ALGORITHM FOR HETEROASSOCIATIVE MEMORY NETWORK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0:</a:t>
            </a:r>
            <a:r>
              <a:rPr lang="en-US" sz="2400" dirty="0" smtClean="0"/>
              <a:t> Initialize the weights from the training algorithm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1:</a:t>
            </a:r>
            <a:r>
              <a:rPr lang="en-US" sz="2400" dirty="0" smtClean="0"/>
              <a:t> Perform steps 2 – 4 for each input vector presented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2:</a:t>
            </a:r>
            <a:r>
              <a:rPr lang="en-US" sz="2400" dirty="0" smtClean="0"/>
              <a:t> Set the activation for the input layer units equal to that of the current input vector given,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3:</a:t>
            </a:r>
            <a:r>
              <a:rPr lang="en-US" sz="2400" dirty="0" smtClean="0"/>
              <a:t> Calculate the net input to the output units using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4:</a:t>
            </a:r>
            <a:r>
              <a:rPr lang="en-US" sz="2400" dirty="0" smtClean="0"/>
              <a:t> Determine the </a:t>
            </a:r>
            <a:r>
              <a:rPr lang="en-US" sz="2400" b="1" dirty="0" smtClean="0">
                <a:solidFill>
                  <a:srgbClr val="FF0000"/>
                </a:solidFill>
              </a:rPr>
              <a:t>activations</a:t>
            </a:r>
            <a:r>
              <a:rPr lang="en-US" sz="2400" dirty="0" smtClean="0"/>
              <a:t> for the output units as: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5562600" y="28194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1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19400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1928813" y="3657600"/>
          <a:ext cx="37639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2" name="Equation" r:id="rId5" imgW="1777680" imgH="431640" progId="Equation.DSMT4">
                  <p:embed/>
                </p:oleObj>
              </mc:Choice>
              <mc:Fallback>
                <p:oleObj name="Equation" r:id="rId5" imgW="1777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657600"/>
                        <a:ext cx="37639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58436"/>
              </p:ext>
            </p:extLst>
          </p:nvPr>
        </p:nvGraphicFramePr>
        <p:xfrm>
          <a:off x="2362200" y="5105400"/>
          <a:ext cx="3200400" cy="152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" name="Equation" r:id="rId7" imgW="1371600" imgH="787320" progId="Equation.DSMT4">
                  <p:embed/>
                </p:oleObj>
              </mc:Choice>
              <mc:Fallback>
                <p:oleObj name="Equation" r:id="rId7" imgW="13716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3200400" cy="1526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638800" y="5715000"/>
            <a:ext cx="3429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Differs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from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auto-associative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here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HETEROASSOCIATIVE MEMORY NETWORK CONTD…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There exist weighted interconnections between the input and output layers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The input and output layers are not correlated with each other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We can also use the following binary activation function</a:t>
            </a:r>
          </a:p>
          <a:p>
            <a:pPr algn="just"/>
            <a:endParaRPr lang="en-US" sz="2400" dirty="0"/>
          </a:p>
        </p:txBody>
      </p:sp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2895600" y="4232275"/>
          <a:ext cx="32004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3" imgW="1371600" imgH="507960" progId="Equation.DSMT4">
                  <p:embed/>
                </p:oleObj>
              </mc:Choice>
              <mc:Fallback>
                <p:oleObj name="Equation" r:id="rId3" imgW="1371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32275"/>
                        <a:ext cx="32004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156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EXAMPLE-HETEROASSOCIATIVE MEMORY NETWORKS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Train a heteroassociative memory network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FF0000"/>
                </a:solidFill>
              </a:rPr>
              <a:t>Hebb rule </a:t>
            </a:r>
            <a:r>
              <a:rPr lang="en-US" sz="2400" dirty="0" smtClean="0"/>
              <a:t>to store </a:t>
            </a:r>
            <a:r>
              <a:rPr lang="en-US" sz="2400" b="1" dirty="0" smtClean="0">
                <a:solidFill>
                  <a:srgbClr val="FF0000"/>
                </a:solidFill>
              </a:rPr>
              <a:t>input row vector</a:t>
            </a:r>
            <a:r>
              <a:rPr lang="en-US" sz="2400" dirty="0" smtClean="0"/>
              <a:t>                                       to the </a:t>
            </a:r>
            <a:r>
              <a:rPr lang="en-US" sz="2400" b="1" dirty="0" smtClean="0">
                <a:solidFill>
                  <a:srgbClr val="FF0000"/>
                </a:solidFill>
              </a:rPr>
              <a:t>output vector</a:t>
            </a:r>
            <a:r>
              <a:rPr lang="en-US" sz="2400" dirty="0" smtClean="0"/>
              <a:t>                   as given in the table below: </a:t>
            </a:r>
          </a:p>
          <a:p>
            <a:pPr algn="just"/>
            <a:r>
              <a:rPr 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136390" y="1981200"/>
          <a:ext cx="256921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3" imgW="888840" imgH="190440" progId="Equation.DSMT4">
                  <p:embed/>
                </p:oleObj>
              </mc:Choice>
              <mc:Fallback>
                <p:oleObj name="Equation" r:id="rId3" imgW="8888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390" y="1981200"/>
                        <a:ext cx="256921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752600" y="2362200"/>
          <a:ext cx="1174750" cy="42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5" imgW="520560" imgH="190440" progId="Equation.DSMT4">
                  <p:embed/>
                </p:oleObj>
              </mc:Choice>
              <mc:Fallback>
                <p:oleObj name="Equation" r:id="rId5" imgW="520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1174750" cy="42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15425"/>
              </p:ext>
            </p:extLst>
          </p:nvPr>
        </p:nvGraphicFramePr>
        <p:xfrm>
          <a:off x="1142998" y="3098800"/>
          <a:ext cx="7162803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980"/>
                <a:gridCol w="805816"/>
                <a:gridCol w="716280"/>
                <a:gridCol w="805816"/>
                <a:gridCol w="805816"/>
                <a:gridCol w="805816"/>
                <a:gridCol w="716279"/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Input targets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t2</a:t>
                      </a:r>
                      <a:endParaRPr lang="en-US" sz="2400" b="1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r>
                        <a:rPr lang="en-US" sz="2400" b="1" baseline="30000" dirty="0" smtClean="0"/>
                        <a:t>st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r>
                        <a:rPr lang="en-US" sz="2400" b="1" baseline="30000" dirty="0" smtClean="0"/>
                        <a:t>nd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r>
                        <a:rPr lang="en-US" sz="2400" b="1" baseline="30000" dirty="0" smtClean="0"/>
                        <a:t>rd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</a:t>
                      </a:r>
                      <a:r>
                        <a:rPr lang="en-US" sz="2400" b="1" baseline="30000" dirty="0" smtClean="0"/>
                        <a:t>th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1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NEURAL NET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sp>
        <p:nvSpPr>
          <p:cNvPr id="4" name="Oval 3"/>
          <p:cNvSpPr/>
          <p:nvPr/>
        </p:nvSpPr>
        <p:spPr>
          <a:xfrm>
            <a:off x="1828800" y="23622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8800" y="33528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44196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52578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672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7400" y="28956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6"/>
            <a:endCxn id="9" idx="2"/>
          </p:cNvCxnSpPr>
          <p:nvPr/>
        </p:nvCxnSpPr>
        <p:spPr>
          <a:xfrm>
            <a:off x="2514600" y="2667000"/>
            <a:ext cx="3352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2514600" y="2667000"/>
            <a:ext cx="3352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9" idx="2"/>
          </p:cNvCxnSpPr>
          <p:nvPr/>
        </p:nvCxnSpPr>
        <p:spPr>
          <a:xfrm flipV="1">
            <a:off x="2514600" y="3200400"/>
            <a:ext cx="3352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8" idx="2"/>
          </p:cNvCxnSpPr>
          <p:nvPr/>
        </p:nvCxnSpPr>
        <p:spPr>
          <a:xfrm>
            <a:off x="2514600" y="3657600"/>
            <a:ext cx="3352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9" idx="2"/>
          </p:cNvCxnSpPr>
          <p:nvPr/>
        </p:nvCxnSpPr>
        <p:spPr>
          <a:xfrm flipV="1">
            <a:off x="2514600" y="3200400"/>
            <a:ext cx="3352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 flipV="1">
            <a:off x="2514600" y="4572000"/>
            <a:ext cx="3352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9" idx="2"/>
          </p:cNvCxnSpPr>
          <p:nvPr/>
        </p:nvCxnSpPr>
        <p:spPr>
          <a:xfrm flipV="1">
            <a:off x="2514600" y="3200400"/>
            <a:ext cx="33528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8" idx="2"/>
          </p:cNvCxnSpPr>
          <p:nvPr/>
        </p:nvCxnSpPr>
        <p:spPr>
          <a:xfrm flipV="1">
            <a:off x="2514600" y="4572000"/>
            <a:ext cx="3352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838200" y="2667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2"/>
          </p:cNvCxnSpPr>
          <p:nvPr/>
        </p:nvCxnSpPr>
        <p:spPr>
          <a:xfrm>
            <a:off x="762000" y="3657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2"/>
          </p:cNvCxnSpPr>
          <p:nvPr/>
        </p:nvCxnSpPr>
        <p:spPr>
          <a:xfrm>
            <a:off x="838200" y="4724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2"/>
          </p:cNvCxnSpPr>
          <p:nvPr/>
        </p:nvCxnSpPr>
        <p:spPr>
          <a:xfrm>
            <a:off x="838200" y="5562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6"/>
          </p:cNvCxnSpPr>
          <p:nvPr/>
        </p:nvCxnSpPr>
        <p:spPr>
          <a:xfrm>
            <a:off x="6553200" y="3200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6"/>
          </p:cNvCxnSpPr>
          <p:nvPr/>
        </p:nvCxnSpPr>
        <p:spPr>
          <a:xfrm>
            <a:off x="6553200" y="4572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267200" y="2590800"/>
          <a:ext cx="482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2" name="Equation" r:id="rId4" imgW="203040" imgH="190440" progId="Equation.DSMT4">
                  <p:embed/>
                </p:oleObj>
              </mc:Choice>
              <mc:Fallback>
                <p:oleObj name="Equation" r:id="rId4" imgW="2030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482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053840" y="2971800"/>
          <a:ext cx="5181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3" name="Equation" r:id="rId6" imgW="215640" imgH="190440" progId="Equation.DSMT4">
                  <p:embed/>
                </p:oleObj>
              </mc:Choice>
              <mc:Fallback>
                <p:oleObj name="Equation" r:id="rId6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840" y="2971800"/>
                        <a:ext cx="51816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971800" y="3238500"/>
          <a:ext cx="3886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4" name="Equation" r:id="rId8" imgW="215640" imgH="190440" progId="Equation.DSMT4">
                  <p:embed/>
                </p:oleObj>
              </mc:Choice>
              <mc:Fallback>
                <p:oleObj name="Equation" r:id="rId8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38500"/>
                        <a:ext cx="38862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276600" y="3581400"/>
          <a:ext cx="3886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5" name="Equation" r:id="rId10" imgW="215640" imgH="190440" progId="Equation.DSMT4">
                  <p:embed/>
                </p:oleObj>
              </mc:Choice>
              <mc:Fallback>
                <p:oleObj name="Equation" r:id="rId10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81400"/>
                        <a:ext cx="38862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975610" y="4019550"/>
          <a:ext cx="45339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Equation" r:id="rId12" imgW="215640" imgH="190440" progId="Equation.DSMT4">
                  <p:embed/>
                </p:oleObj>
              </mc:Choice>
              <mc:Fallback>
                <p:oleObj name="Equation" r:id="rId12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610" y="4019550"/>
                        <a:ext cx="45339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124200" y="4324350"/>
          <a:ext cx="45339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7" name="Equation" r:id="rId14" imgW="215640" imgH="190440" progId="Equation.DSMT4">
                  <p:embed/>
                </p:oleObj>
              </mc:Choice>
              <mc:Fallback>
                <p:oleObj name="Equation" r:id="rId14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24350"/>
                        <a:ext cx="45339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787650" y="4781550"/>
          <a:ext cx="336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8" name="Equation" r:id="rId16" imgW="215640" imgH="190440" progId="Equation.DSMT4">
                  <p:embed/>
                </p:oleObj>
              </mc:Choice>
              <mc:Fallback>
                <p:oleObj name="Equation" r:id="rId16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781550"/>
                        <a:ext cx="3365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3429000" y="5162550"/>
          <a:ext cx="45339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9" name="Equation" r:id="rId18" imgW="215640" imgH="190440" progId="Equation.DSMT4">
                  <p:embed/>
                </p:oleObj>
              </mc:Choice>
              <mc:Fallback>
                <p:oleObj name="Equation" r:id="rId18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2550"/>
                        <a:ext cx="45339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981200" y="2473779"/>
          <a:ext cx="393700" cy="42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0" name="Equation" r:id="rId20" imgW="177480" imgH="190440" progId="Equation.DSMT4">
                  <p:embed/>
                </p:oleObj>
              </mc:Choice>
              <mc:Fallback>
                <p:oleObj name="Equation" r:id="rId20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73779"/>
                        <a:ext cx="393700" cy="421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1966913" y="346392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1" name="Equation" r:id="rId22" imgW="190440" imgH="190440" progId="Equation.DSMT4">
                  <p:embed/>
                </p:oleObj>
              </mc:Choice>
              <mc:Fallback>
                <p:oleObj name="Equation" r:id="rId22" imgW="190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346392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1966913" y="453072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2" name="Equation" r:id="rId24" imgW="190440" imgH="190440" progId="Equation.DSMT4">
                  <p:embed/>
                </p:oleObj>
              </mc:Choice>
              <mc:Fallback>
                <p:oleObj name="Equation" r:id="rId24" imgW="190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53072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1966913" y="536892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3" name="Equation" r:id="rId26" imgW="190440" imgH="190440" progId="Equation.DSMT4">
                  <p:embed/>
                </p:oleObj>
              </mc:Choice>
              <mc:Fallback>
                <p:oleObj name="Equation" r:id="rId26" imgW="190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536892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6026150" y="2971800"/>
          <a:ext cx="374650" cy="51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4" name="Equation" r:id="rId28" imgW="139680" imgH="190440" progId="Equation.DSMT4">
                  <p:embed/>
                </p:oleObj>
              </mc:Choice>
              <mc:Fallback>
                <p:oleObj name="Equation" r:id="rId28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2971800"/>
                        <a:ext cx="374650" cy="510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6003925" y="4365625"/>
          <a:ext cx="407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5" name="Equation" r:id="rId30" imgW="152280" imgH="190440" progId="Equation.DSMT4">
                  <p:embed/>
                </p:oleObj>
              </mc:Choice>
              <mc:Fallback>
                <p:oleObj name="Equation" r:id="rId30" imgW="152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4365625"/>
                        <a:ext cx="4079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6858000" y="274320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6" name="Equation" r:id="rId32" imgW="152280" imgH="190440" progId="Equation.DSMT4">
                  <p:embed/>
                </p:oleObj>
              </mc:Choice>
              <mc:Fallback>
                <p:oleObj name="Equation" r:id="rId32" imgW="152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743200"/>
                        <a:ext cx="38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6842125" y="4140200"/>
          <a:ext cx="412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7" name="Equation" r:id="rId34" imgW="164880" imgH="190440" progId="Equation.DSMT4">
                  <p:embed/>
                </p:oleObj>
              </mc:Choice>
              <mc:Fallback>
                <p:oleObj name="Equation" r:id="rId34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4140200"/>
                        <a:ext cx="412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1066800" y="2190750"/>
          <a:ext cx="298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8" name="Equation" r:id="rId36" imgW="139680" imgH="190440" progId="Equation.DSMT4">
                  <p:embed/>
                </p:oleObj>
              </mc:Choice>
              <mc:Fallback>
                <p:oleObj name="Equation" r:id="rId36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90750"/>
                        <a:ext cx="298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1054100" y="3257550"/>
          <a:ext cx="3254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9" name="Equation" r:id="rId38" imgW="152280" imgH="190440" progId="Equation.DSMT4">
                  <p:embed/>
                </p:oleObj>
              </mc:Choice>
              <mc:Fallback>
                <p:oleObj name="Equation" r:id="rId38" imgW="152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257550"/>
                        <a:ext cx="3254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1128713" y="4324350"/>
          <a:ext cx="3270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0" name="Equation" r:id="rId40" imgW="152280" imgH="190440" progId="Equation.DSMT4">
                  <p:embed/>
                </p:oleObj>
              </mc:Choice>
              <mc:Fallback>
                <p:oleObj name="Equation" r:id="rId40" imgW="152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4324350"/>
                        <a:ext cx="3270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1128713" y="5105400"/>
          <a:ext cx="3270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1" name="Equation" r:id="rId42" imgW="152280" imgH="190440" progId="Equation.DSMT4">
                  <p:embed/>
                </p:oleObj>
              </mc:Choice>
              <mc:Fallback>
                <p:oleObj name="Equation" r:id="rId42" imgW="152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105400"/>
                        <a:ext cx="3270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955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b="1" dirty="0" smtClean="0">
                <a:solidFill>
                  <a:srgbClr val="FF0000"/>
                </a:solidFill>
              </a:rPr>
              <a:t>use Hebb rule </a:t>
            </a:r>
            <a:r>
              <a:rPr lang="en-US" sz="2400" dirty="0" smtClean="0"/>
              <a:t>to determine the weights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initial weights are all zeros</a:t>
            </a:r>
          </a:p>
          <a:p>
            <a:endParaRPr lang="en-US" sz="2400" dirty="0" smtClean="0"/>
          </a:p>
          <a:p>
            <a:r>
              <a:rPr lang="en-US" sz="2400" dirty="0" smtClean="0"/>
              <a:t>For the </a:t>
            </a:r>
            <a:r>
              <a:rPr lang="en-US" sz="2400" b="1" dirty="0" smtClean="0">
                <a:solidFill>
                  <a:srgbClr val="FF0000"/>
                </a:solidFill>
              </a:rPr>
              <a:t>first pair</a:t>
            </a:r>
          </a:p>
          <a:p>
            <a:endParaRPr lang="en-US" sz="2400" dirty="0" smtClean="0"/>
          </a:p>
          <a:p>
            <a:r>
              <a:rPr lang="en-US" sz="2400" dirty="0" smtClean="0"/>
              <a:t>Set the input and output pairs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Weight Updation:  </a:t>
            </a:r>
            <a:r>
              <a:rPr lang="en-US" sz="2400" b="1" dirty="0" smtClean="0">
                <a:solidFill>
                  <a:srgbClr val="FF0000"/>
                </a:solidFill>
              </a:rPr>
              <a:t>Formula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 </a:t>
            </a:r>
          </a:p>
          <a:p>
            <a:endParaRPr 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828800" y="3790950"/>
          <a:ext cx="5207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3" imgW="2082600" imgH="190440" progId="Equation.DSMT4">
                  <p:embed/>
                </p:oleObj>
              </mc:Choice>
              <mc:Fallback>
                <p:oleObj name="Equation" r:id="rId3" imgW="2082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90950"/>
                        <a:ext cx="5207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200400" y="5658312"/>
          <a:ext cx="3325159" cy="51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Equation" r:id="rId5" imgW="1396800" imgH="215640" progId="Equation.DSMT4">
                  <p:embed/>
                </p:oleObj>
              </mc:Choice>
              <mc:Fallback>
                <p:oleObj name="Equation" r:id="rId5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658312"/>
                        <a:ext cx="3325159" cy="51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188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UPDATED WEIGHTS</a:t>
            </a:r>
            <a:endParaRPr lang="en-US" sz="3200" b="1" dirty="0"/>
          </a:p>
        </p:txBody>
      </p:sp>
      <p:graphicFrame>
        <p:nvGraphicFramePr>
          <p:cNvPr id="358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430091"/>
              </p:ext>
            </p:extLst>
          </p:nvPr>
        </p:nvGraphicFramePr>
        <p:xfrm>
          <a:off x="1676400" y="1524000"/>
          <a:ext cx="577881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3" imgW="2234880" imgH="1562040" progId="Equation.DSMT4">
                  <p:embed/>
                </p:oleObj>
              </mc:Choice>
              <mc:Fallback>
                <p:oleObj name="Equation" r:id="rId3" imgW="22348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577881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289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UPDATED WEIGHTS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800" dirty="0" smtClean="0"/>
              <a:t>2</a:t>
            </a:r>
            <a:endParaRPr lang="en-IN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66800" y="2115980"/>
                <a:ext cx="6705599" cy="3104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24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=0+1×1=2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IN" sz="2400" b="1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=0+0×1=0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=0+1×1=</m:t>
                            </m:r>
                            <m:r>
                              <a:rPr lang="en-IN" sz="2400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=0+1×1=0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=0+1×0=</m:t>
                            </m:r>
                            <m:r>
                              <a:rPr lang="en-IN" sz="2400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=0+0×0=0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=0+1×0=1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=0+0×0=0</m:t>
                            </m:r>
                          </m:e>
                        </m:mr>
                      </m:m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15980"/>
                <a:ext cx="6705599" cy="31047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497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the third pair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initial weights are </a:t>
            </a:r>
            <a:r>
              <a:rPr lang="en-US" sz="2400" b="1" dirty="0" smtClean="0"/>
              <a:t>the outputs from the above updation</a:t>
            </a:r>
          </a:p>
          <a:p>
            <a:r>
              <a:rPr lang="en-US" sz="2400" b="1" dirty="0" smtClean="0"/>
              <a:t>The input-output vector pair is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Set the input and output pairs</a:t>
            </a:r>
          </a:p>
          <a:p>
            <a:r>
              <a:rPr lang="en-US" sz="2400" dirty="0" smtClean="0"/>
              <a:t>The weight updation formula is same as above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weights change in only </a:t>
            </a:r>
            <a:r>
              <a:rPr lang="en-US" sz="2400" b="1" dirty="0" smtClean="0">
                <a:solidFill>
                  <a:srgbClr val="00B050"/>
                </a:solidFill>
              </a:rPr>
              <a:t>two out of 8 </a:t>
            </a:r>
            <a:r>
              <a:rPr lang="en-US" sz="2400" b="1" dirty="0" smtClean="0">
                <a:solidFill>
                  <a:srgbClr val="FF0000"/>
                </a:solidFill>
              </a:rPr>
              <a:t>cases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524000" y="2892812"/>
          <a:ext cx="5029200" cy="45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Equation" r:id="rId3" imgW="2082600" imgH="190440" progId="Equation.DSMT4">
                  <p:embed/>
                </p:oleObj>
              </mc:Choice>
              <mc:Fallback>
                <p:oleObj name="Equation" r:id="rId3" imgW="2082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2812"/>
                        <a:ext cx="5029200" cy="45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986902"/>
              </p:ext>
            </p:extLst>
          </p:nvPr>
        </p:nvGraphicFramePr>
        <p:xfrm>
          <a:off x="1584325" y="4800600"/>
          <a:ext cx="52117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Equation" r:id="rId5" imgW="2158920" imgH="393480" progId="Equation.DSMT4">
                  <p:embed/>
                </p:oleObj>
              </mc:Choice>
              <mc:Fallback>
                <p:oleObj name="Equation" r:id="rId5" imgW="2158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800600"/>
                        <a:ext cx="521176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594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UPDATED WEIGHTS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800" dirty="0" smtClean="0"/>
              <a:t>3</a:t>
            </a:r>
            <a:endParaRPr lang="en-IN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90601" y="2115980"/>
                <a:ext cx="7577718" cy="3104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24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=0+1×1=2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=0+0×1=1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=0+1×1=</m:t>
                            </m:r>
                            <m:r>
                              <a:rPr lang="en-IN" sz="2400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=0+1×1=1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=0+1×0=</m:t>
                            </m:r>
                            <m:r>
                              <a:rPr lang="en-IN" sz="2400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=0+0×0=0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=0+1×0=1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𝑛𝑒𝑤</m:t>
                            </m:r>
                            <m:r>
                              <a:rPr lang="en-IN" sz="2400">
                                <a:latin typeface="Cambria Math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𝑜𝑙𝑑</m:t>
                            </m:r>
                            <m:r>
                              <a:rPr lang="en-IN" sz="2400">
                                <a:latin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=0+0×0=0</m:t>
                            </m:r>
                          </m:e>
                        </m:mr>
                      </m:m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115980"/>
                <a:ext cx="7577718" cy="31047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761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the fourth pair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initial weights are </a:t>
            </a:r>
            <a:r>
              <a:rPr lang="en-US" sz="2400" b="1" dirty="0" smtClean="0"/>
              <a:t>the outputs from the above updation</a:t>
            </a:r>
          </a:p>
          <a:p>
            <a:r>
              <a:rPr lang="en-US" sz="2400" b="1" dirty="0" smtClean="0"/>
              <a:t>The input-output vector pair is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Set the input and output pairs</a:t>
            </a:r>
          </a:p>
          <a:p>
            <a:r>
              <a:rPr lang="en-US" sz="2400" dirty="0" smtClean="0"/>
              <a:t>The weight updation formula is same as above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weights change in only two of the </a:t>
            </a:r>
            <a:r>
              <a:rPr lang="en-US" sz="2400" b="1" dirty="0" smtClean="0">
                <a:solidFill>
                  <a:srgbClr val="00B050"/>
                </a:solidFill>
              </a:rPr>
              <a:t>8</a:t>
            </a:r>
            <a:r>
              <a:rPr lang="en-US" sz="2400" b="1" dirty="0" smtClean="0">
                <a:solidFill>
                  <a:srgbClr val="FF0000"/>
                </a:solidFill>
              </a:rPr>
              <a:t> cases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524000" y="2892812"/>
          <a:ext cx="5029200" cy="45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Equation" r:id="rId3" imgW="2082600" imgH="190440" progId="Equation.DSMT4">
                  <p:embed/>
                </p:oleObj>
              </mc:Choice>
              <mc:Fallback>
                <p:oleObj name="Equation" r:id="rId3" imgW="2082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2812"/>
                        <a:ext cx="5029200" cy="45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361618"/>
              </p:ext>
            </p:extLst>
          </p:nvPr>
        </p:nvGraphicFramePr>
        <p:xfrm>
          <a:off x="1584325" y="4764088"/>
          <a:ext cx="52117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Equation" r:id="rId5" imgW="2158920" imgH="393480" progId="Equation.DSMT4">
                  <p:embed/>
                </p:oleObj>
              </mc:Choice>
              <mc:Fallback>
                <p:oleObj name="Equation" r:id="rId5" imgW="2158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764088"/>
                        <a:ext cx="521176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9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600" b="1" dirty="0" smtClean="0"/>
              <a:t>PATTERN </a:t>
            </a:r>
            <a:r>
              <a:rPr lang="en-IN" sz="3600" b="1" dirty="0"/>
              <a:t>ASSOCIATION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Pattern association is carried out efficiently by associative memory networks</a:t>
            </a:r>
          </a:p>
          <a:p>
            <a:pPr algn="just"/>
            <a:r>
              <a:rPr lang="en-IN" sz="2400" dirty="0" smtClean="0"/>
              <a:t>An </a:t>
            </a:r>
            <a:r>
              <a:rPr lang="en-IN" sz="2400" dirty="0"/>
              <a:t>associative network is a single-layer net in which the weights are determined in such a way that the net can store a set of </a:t>
            </a:r>
            <a:r>
              <a:rPr lang="en-IN" sz="2400" b="1" dirty="0"/>
              <a:t>pattern associations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Each </a:t>
            </a:r>
            <a:r>
              <a:rPr lang="en-IN" sz="2400" b="1" dirty="0" smtClean="0"/>
              <a:t>association</a:t>
            </a:r>
            <a:r>
              <a:rPr lang="en-IN" sz="2400" dirty="0"/>
              <a:t> is an input-output </a:t>
            </a:r>
            <a:r>
              <a:rPr lang="en-IN" sz="2400" dirty="0" smtClean="0"/>
              <a:t>vector ( </a:t>
            </a:r>
            <a:r>
              <a:rPr lang="en-IN" sz="2400" dirty="0"/>
              <a:t>pair </a:t>
            </a:r>
            <a:r>
              <a:rPr lang="en-IN" sz="2400" dirty="0" smtClean="0"/>
              <a:t>s:t)</a:t>
            </a:r>
          </a:p>
          <a:p>
            <a:pPr algn="just"/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two main algorithms </a:t>
            </a:r>
            <a:r>
              <a:rPr lang="en-IN" sz="2400" dirty="0"/>
              <a:t>used for training a </a:t>
            </a:r>
            <a:r>
              <a:rPr lang="en-IN" sz="2400" b="1" dirty="0">
                <a:solidFill>
                  <a:srgbClr val="C00000"/>
                </a:solidFill>
              </a:rPr>
              <a:t>pattern association network</a:t>
            </a:r>
            <a:r>
              <a:rPr lang="en-IN" sz="2400" dirty="0"/>
              <a:t> are</a:t>
            </a:r>
          </a:p>
          <a:p>
            <a:pPr algn="just"/>
            <a:r>
              <a:rPr lang="en-IN" sz="2400" b="1" dirty="0">
                <a:solidFill>
                  <a:srgbClr val="00B050"/>
                </a:solidFill>
              </a:rPr>
              <a:t>The Hebb rule</a:t>
            </a:r>
          </a:p>
          <a:p>
            <a:pPr algn="just"/>
            <a:r>
              <a:rPr lang="en-IN" sz="2400" b="1" dirty="0">
                <a:solidFill>
                  <a:srgbClr val="0070C0"/>
                </a:solidFill>
              </a:rPr>
              <a:t>The outer products rule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5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final weights after all the input/output vectors are used are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261648"/>
              </p:ext>
            </p:extLst>
          </p:nvPr>
        </p:nvGraphicFramePr>
        <p:xfrm>
          <a:off x="1524000" y="2355850"/>
          <a:ext cx="348635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3" imgW="1358640" imgH="774360" progId="Equation.DSMT4">
                  <p:embed/>
                </p:oleObj>
              </mc:Choice>
              <mc:Fallback>
                <p:oleObj name="Equation" r:id="rId3" imgW="135864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55850"/>
                        <a:ext cx="348635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186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BIDIRECTIONAL ASSOCIATIVE MEMORY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It was developed by </a:t>
            </a:r>
            <a:r>
              <a:rPr lang="en-US" sz="2400" b="1" dirty="0" smtClean="0">
                <a:solidFill>
                  <a:srgbClr val="FF0000"/>
                </a:solidFill>
              </a:rPr>
              <a:t>Kosko in 1988</a:t>
            </a:r>
          </a:p>
          <a:p>
            <a:pPr algn="just"/>
            <a:r>
              <a:rPr lang="en-US" sz="2400" dirty="0" smtClean="0"/>
              <a:t>It performs </a:t>
            </a:r>
            <a:r>
              <a:rPr lang="en-US" sz="2400" b="1" dirty="0" smtClean="0">
                <a:solidFill>
                  <a:srgbClr val="FF0000"/>
                </a:solidFill>
              </a:rPr>
              <a:t>both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forward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B050"/>
                </a:solidFill>
              </a:rPr>
              <a:t>backward</a:t>
            </a:r>
            <a:r>
              <a:rPr lang="en-US" sz="2400" dirty="0" smtClean="0"/>
              <a:t> searches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B0F0"/>
                </a:solidFill>
              </a:rPr>
              <a:t>uses Hebb rule</a:t>
            </a:r>
          </a:p>
          <a:p>
            <a:pPr algn="just"/>
            <a:r>
              <a:rPr lang="en-US" sz="2400" dirty="0" smtClean="0"/>
              <a:t>It associates patterns from set A to set B and vice versa</a:t>
            </a:r>
          </a:p>
          <a:p>
            <a:pPr algn="just"/>
            <a:r>
              <a:rPr lang="en-US" sz="2400" dirty="0" smtClean="0"/>
              <a:t>It responds for input from both layers</a:t>
            </a:r>
          </a:p>
          <a:p>
            <a:pPr algn="just"/>
            <a:r>
              <a:rPr lang="en-US" sz="2400" dirty="0" smtClean="0"/>
              <a:t>It is a hetero-associative pattern matching network that encodes binary or bipolar patterns using Hebbian learning rule</a:t>
            </a:r>
          </a:p>
        </p:txBody>
      </p:sp>
    </p:spTree>
    <p:extLst>
      <p:ext uri="{BB962C8B-B14F-4D97-AF65-F5344CB8AC3E}">
        <p14:creationId xmlns:p14="http://schemas.microsoft.com/office/powerpoint/2010/main" val="423789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TYPES OF BAM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There are </a:t>
            </a:r>
            <a:r>
              <a:rPr lang="en-US" sz="2400" b="1" dirty="0">
                <a:solidFill>
                  <a:srgbClr val="FF0000"/>
                </a:solidFill>
              </a:rPr>
              <a:t>two types </a:t>
            </a:r>
            <a:r>
              <a:rPr lang="en-US" sz="2400" dirty="0"/>
              <a:t>of BAMs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</a:rPr>
              <a:t>Discrete</a:t>
            </a:r>
            <a:r>
              <a:rPr lang="en-US" sz="2400" dirty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B0F0"/>
                </a:solidFill>
              </a:rPr>
              <a:t>Continuous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characterization depends </a:t>
            </a:r>
            <a:r>
              <a:rPr lang="en-US" sz="2400" dirty="0" smtClean="0"/>
              <a:t>upon the </a:t>
            </a:r>
            <a:r>
              <a:rPr lang="en-US" sz="2400" b="1" dirty="0" smtClean="0">
                <a:solidFill>
                  <a:srgbClr val="FF0000"/>
                </a:solidFill>
              </a:rPr>
              <a:t>activation functions </a:t>
            </a:r>
            <a:r>
              <a:rPr lang="en-US" sz="2400" dirty="0" smtClean="0"/>
              <a:t>used</a:t>
            </a:r>
          </a:p>
          <a:p>
            <a:pPr algn="just"/>
            <a:r>
              <a:rPr lang="en-US" sz="2400" dirty="0" smtClean="0"/>
              <a:t>Otherwise, the </a:t>
            </a:r>
            <a:r>
              <a:rPr lang="en-US" sz="2400" b="1" dirty="0" smtClean="0">
                <a:solidFill>
                  <a:srgbClr val="FF0000"/>
                </a:solidFill>
              </a:rPr>
              <a:t>architecture is same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Discrete BAM: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Binary or Bipolar activation functions </a:t>
            </a:r>
            <a:r>
              <a:rPr lang="en-US" sz="2400" dirty="0" smtClean="0"/>
              <a:t>are used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Continuous BAM: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Binary sigmoid or Bipolar sigmoid functions</a:t>
            </a:r>
            <a:r>
              <a:rPr lang="en-US" sz="2400" dirty="0" smtClean="0"/>
              <a:t> are used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373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BAM ARCHITECTURE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4" name="Flowchart: Connector 3"/>
          <p:cNvSpPr/>
          <p:nvPr/>
        </p:nvSpPr>
        <p:spPr>
          <a:xfrm>
            <a:off x="1981200" y="21336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981200" y="35814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981200" y="52578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6019800" y="21336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6019800" y="35052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019800" y="5257800"/>
            <a:ext cx="7620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219200" y="2514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>
            <a:off x="1219200" y="3962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>
            <a:off x="1143000" y="5638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</p:cNvCxnSpPr>
          <p:nvPr/>
        </p:nvCxnSpPr>
        <p:spPr>
          <a:xfrm>
            <a:off x="6781800" y="2514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</p:cNvCxnSpPr>
          <p:nvPr/>
        </p:nvCxnSpPr>
        <p:spPr>
          <a:xfrm>
            <a:off x="6781800" y="3886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</p:cNvCxnSpPr>
          <p:nvPr/>
        </p:nvCxnSpPr>
        <p:spPr>
          <a:xfrm>
            <a:off x="6781800" y="5638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9" idx="2"/>
          </p:cNvCxnSpPr>
          <p:nvPr/>
        </p:nvCxnSpPr>
        <p:spPr>
          <a:xfrm>
            <a:off x="2743200" y="2514600"/>
            <a:ext cx="3276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8" idx="2"/>
          </p:cNvCxnSpPr>
          <p:nvPr/>
        </p:nvCxnSpPr>
        <p:spPr>
          <a:xfrm flipV="1">
            <a:off x="2743200" y="3886200"/>
            <a:ext cx="3276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6"/>
            <a:endCxn id="9" idx="2"/>
          </p:cNvCxnSpPr>
          <p:nvPr/>
        </p:nvCxnSpPr>
        <p:spPr>
          <a:xfrm>
            <a:off x="2743200" y="3962400"/>
            <a:ext cx="3276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8" idx="2"/>
          </p:cNvCxnSpPr>
          <p:nvPr/>
        </p:nvCxnSpPr>
        <p:spPr>
          <a:xfrm flipV="1">
            <a:off x="2743200" y="3886200"/>
            <a:ext cx="3276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43000" y="2209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19200" y="5334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19200" y="3657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62800" y="2209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86600" y="3581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yi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86600" y="5257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43400" y="2133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4114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wni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4648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w1m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0" y="4876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76800" y="5410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wnm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76800" y="3733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05400" y="3429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w1i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05400" y="2971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wn1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53000" y="2667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4" idx="6"/>
            <a:endCxn id="7" idx="2"/>
          </p:cNvCxnSpPr>
          <p:nvPr/>
        </p:nvCxnSpPr>
        <p:spPr>
          <a:xfrm>
            <a:off x="2743200" y="2514600"/>
            <a:ext cx="3276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" idx="6"/>
            <a:endCxn id="8" idx="2"/>
          </p:cNvCxnSpPr>
          <p:nvPr/>
        </p:nvCxnSpPr>
        <p:spPr>
          <a:xfrm>
            <a:off x="2743200" y="2514600"/>
            <a:ext cx="327660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6"/>
            <a:endCxn id="7" idx="2"/>
          </p:cNvCxnSpPr>
          <p:nvPr/>
        </p:nvCxnSpPr>
        <p:spPr>
          <a:xfrm flipV="1">
            <a:off x="2743200" y="2514600"/>
            <a:ext cx="32766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" idx="6"/>
            <a:endCxn id="7" idx="2"/>
          </p:cNvCxnSpPr>
          <p:nvPr/>
        </p:nvCxnSpPr>
        <p:spPr>
          <a:xfrm flipV="1">
            <a:off x="2743200" y="2514600"/>
            <a:ext cx="3276600" cy="3124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6"/>
            <a:endCxn id="9" idx="2"/>
          </p:cNvCxnSpPr>
          <p:nvPr/>
        </p:nvCxnSpPr>
        <p:spPr>
          <a:xfrm>
            <a:off x="2743200" y="5638800"/>
            <a:ext cx="3276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05200" y="190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886200" y="2133600"/>
            <a:ext cx="3810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010" name="Object 2"/>
          <p:cNvGraphicFramePr>
            <a:graphicFrameLocks noChangeAspect="1"/>
          </p:cNvGraphicFramePr>
          <p:nvPr/>
        </p:nvGraphicFramePr>
        <p:xfrm>
          <a:off x="3733800" y="5816599"/>
          <a:ext cx="457200" cy="38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3" imgW="241200" imgH="203040" progId="Equation.DSMT4">
                  <p:embed/>
                </p:oleObj>
              </mc:Choice>
              <mc:Fallback>
                <p:oleObj name="Equation" r:id="rId3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816599"/>
                        <a:ext cx="457200" cy="385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Straight Arrow Connector 84"/>
          <p:cNvCxnSpPr/>
          <p:nvPr/>
        </p:nvCxnSpPr>
        <p:spPr>
          <a:xfrm flipH="1">
            <a:off x="3505200" y="5715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050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Layer X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943600" y="1840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Layer 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2884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BAM ARCHITECTURE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Consists of </a:t>
            </a:r>
            <a:r>
              <a:rPr lang="en-US" sz="2400" b="1" dirty="0" smtClean="0">
                <a:solidFill>
                  <a:srgbClr val="FF0000"/>
                </a:solidFill>
              </a:rPr>
              <a:t>two layers </a:t>
            </a:r>
            <a:r>
              <a:rPr lang="en-US" sz="2400" dirty="0" smtClean="0"/>
              <a:t>of neurons</a:t>
            </a:r>
          </a:p>
          <a:p>
            <a:pPr algn="just"/>
            <a:r>
              <a:rPr lang="en-US" sz="2400" dirty="0" smtClean="0"/>
              <a:t>These layers are </a:t>
            </a:r>
            <a:r>
              <a:rPr lang="en-US" sz="2400" b="1" dirty="0" smtClean="0">
                <a:solidFill>
                  <a:srgbClr val="FF0000"/>
                </a:solidFill>
              </a:rPr>
              <a:t>connected by directed weighted path </a:t>
            </a:r>
            <a:r>
              <a:rPr lang="en-US" sz="2400" dirty="0" smtClean="0"/>
              <a:t>interconnections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network dynamics </a:t>
            </a:r>
            <a:r>
              <a:rPr lang="en-US" sz="2400" dirty="0" smtClean="0"/>
              <a:t>involves two layers of interaction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signals are sent back and forth </a:t>
            </a:r>
            <a:r>
              <a:rPr lang="en-US" sz="2400" dirty="0" smtClean="0"/>
              <a:t>between the two layers until all neurons reach equilibrium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weighs associated are bidirectional</a:t>
            </a:r>
          </a:p>
          <a:p>
            <a:pPr algn="just"/>
            <a:r>
              <a:rPr lang="en-US" sz="2400" dirty="0" smtClean="0"/>
              <a:t>It can respond to </a:t>
            </a:r>
            <a:r>
              <a:rPr lang="en-US" sz="2400" b="1" dirty="0" smtClean="0">
                <a:solidFill>
                  <a:srgbClr val="FF0000"/>
                </a:solidFill>
              </a:rPr>
              <a:t>inputs in either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28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BAM ARCHITECTURE CONTD…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weight matrix </a:t>
            </a:r>
            <a:r>
              <a:rPr lang="en-US" sz="2400" b="1" dirty="0">
                <a:solidFill>
                  <a:srgbClr val="00B050"/>
                </a:solidFill>
              </a:rPr>
              <a:t>from </a:t>
            </a:r>
            <a:r>
              <a:rPr lang="en-US" sz="2400" b="1" dirty="0">
                <a:solidFill>
                  <a:srgbClr val="FF0000"/>
                </a:solidFill>
              </a:rPr>
              <a:t>one direction </a:t>
            </a:r>
            <a:r>
              <a:rPr lang="en-US" sz="2400" dirty="0"/>
              <a:t>(say A to B) is W 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weight matrix </a:t>
            </a:r>
            <a:r>
              <a:rPr lang="en-US" sz="2400" b="1" dirty="0">
                <a:solidFill>
                  <a:srgbClr val="00B050"/>
                </a:solidFill>
              </a:rPr>
              <a:t>from the </a:t>
            </a:r>
            <a:r>
              <a:rPr lang="en-US" sz="2400" b="1" dirty="0">
                <a:solidFill>
                  <a:srgbClr val="FF0000"/>
                </a:solidFill>
              </a:rPr>
              <a:t>other direction </a:t>
            </a:r>
            <a:r>
              <a:rPr lang="en-US" sz="2400" dirty="0"/>
              <a:t>(B to A) is </a:t>
            </a:r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FF0000"/>
                </a:solidFill>
              </a:rPr>
              <a:t>definite non-zero threshold </a:t>
            </a:r>
            <a:r>
              <a:rPr lang="en-IN" sz="2400" dirty="0" smtClean="0"/>
              <a:t>is assigned</a:t>
            </a:r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activation function is a step function</a:t>
            </a:r>
          </a:p>
          <a:p>
            <a:endParaRPr lang="en-IN" sz="2400" b="1" dirty="0" smtClean="0">
              <a:solidFill>
                <a:srgbClr val="00B050"/>
              </a:solidFill>
            </a:endParaRPr>
          </a:p>
          <a:p>
            <a:pPr algn="just"/>
            <a:r>
              <a:rPr lang="en-IN" sz="2400" dirty="0" smtClean="0"/>
              <a:t>When compared to binary vectors the </a:t>
            </a:r>
            <a:r>
              <a:rPr lang="en-IN" sz="2400" b="1" dirty="0" smtClean="0">
                <a:solidFill>
                  <a:srgbClr val="C00000"/>
                </a:solidFill>
              </a:rPr>
              <a:t>bipolar vectors improve the performance</a:t>
            </a:r>
            <a:r>
              <a:rPr lang="en-IN" sz="2400" dirty="0" smtClean="0"/>
              <a:t> of the net to a large extent</a:t>
            </a:r>
            <a:endParaRPr lang="en-IN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38957"/>
              </p:ext>
            </p:extLst>
          </p:nvPr>
        </p:nvGraphicFramePr>
        <p:xfrm>
          <a:off x="7683500" y="2057400"/>
          <a:ext cx="4699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3" imgW="241195" imgH="203112" progId="Equation.DSMT4">
                  <p:embed/>
                </p:oleObj>
              </mc:Choice>
              <mc:Fallback>
                <p:oleObj name="Equation" r:id="rId3" imgW="24119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2057400"/>
                        <a:ext cx="4699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995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WEIGHT MATRICES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sz="2400" dirty="0" smtClean="0"/>
              <a:t>W  =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2971800" y="1447800"/>
          <a:ext cx="2743200" cy="227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3" imgW="1409400" imgH="1168200" progId="Equation.DSMT4">
                  <p:embed/>
                </p:oleObj>
              </mc:Choice>
              <mc:Fallback>
                <p:oleObj name="Equation" r:id="rId3" imgW="140940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47800"/>
                        <a:ext cx="2743200" cy="2273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972930" y="3962400"/>
          <a:ext cx="580887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Equation" r:id="rId5" imgW="3340080" imgH="1168200" progId="Equation.DSMT4">
                  <p:embed/>
                </p:oleObj>
              </mc:Choice>
              <mc:Fallback>
                <p:oleObj name="Equation" r:id="rId5" imgW="334008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930" y="3962400"/>
                        <a:ext cx="580887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548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DISCRETE BIDIRECTIONAL ASSOCIATIVE MEMORY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diagram is as shown earlier</a:t>
            </a:r>
          </a:p>
          <a:p>
            <a:pPr algn="just"/>
            <a:r>
              <a:rPr lang="en-US" sz="2400" dirty="0" smtClean="0"/>
              <a:t>When the memory neurons are being activated by putting an initial vector at the input of a layer, </a:t>
            </a:r>
            <a:r>
              <a:rPr lang="en-US" sz="2400" b="1" dirty="0" smtClean="0">
                <a:solidFill>
                  <a:srgbClr val="FF0000"/>
                </a:solidFill>
              </a:rPr>
              <a:t>the network evolves a two-pattern stable state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Each pattern at the output of one layer</a:t>
            </a:r>
          </a:p>
          <a:p>
            <a:pPr algn="just"/>
            <a:r>
              <a:rPr lang="en-US" sz="2400" dirty="0" smtClean="0"/>
              <a:t>The network involves two layers of interaction between each other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two bivalent forms (</a:t>
            </a:r>
            <a:r>
              <a:rPr lang="en-US" sz="2400" b="1" dirty="0" smtClean="0">
                <a:solidFill>
                  <a:srgbClr val="00B050"/>
                </a:solidFill>
              </a:rPr>
              <a:t>Binary and Bipolar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en-US" sz="2400" dirty="0" smtClean="0"/>
              <a:t>of BAM are related to each other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2928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DETERMINATION OF WEIGHTS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Let the ‘P’ number of input/target pairs of vectors be denoted by (s(p), t(p)), p = 1,2,…P</a:t>
            </a:r>
          </a:p>
          <a:p>
            <a:pPr algn="just"/>
            <a:r>
              <a:rPr lang="en-US" sz="2400" dirty="0" smtClean="0"/>
              <a:t>Then the weight matrix to store a set of input/target vectors </a:t>
            </a:r>
          </a:p>
          <a:p>
            <a:pPr marL="0" indent="0" algn="just">
              <a:buNone/>
            </a:pPr>
            <a:r>
              <a:rPr lang="en-US" sz="2400" dirty="0" smtClean="0"/>
              <a:t>      P=1, 2,…P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can be determined by </a:t>
            </a:r>
            <a:r>
              <a:rPr lang="en-US" sz="2400" b="1" dirty="0" smtClean="0">
                <a:solidFill>
                  <a:srgbClr val="FF0000"/>
                </a:solidFill>
              </a:rPr>
              <a:t>Hebb rule </a:t>
            </a:r>
            <a:r>
              <a:rPr lang="en-US" sz="2400" dirty="0" smtClean="0"/>
              <a:t>for determining weights for associative networks</a:t>
            </a:r>
          </a:p>
          <a:p>
            <a:pPr algn="just"/>
            <a:r>
              <a:rPr lang="en-US" sz="2400" dirty="0" smtClean="0"/>
              <a:t>In case of </a:t>
            </a:r>
            <a:r>
              <a:rPr lang="en-US" sz="2400" b="1" dirty="0" smtClean="0">
                <a:solidFill>
                  <a:srgbClr val="FF0000"/>
                </a:solidFill>
              </a:rPr>
              <a:t>binary input vectors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case of </a:t>
            </a:r>
            <a:r>
              <a:rPr lang="en-US" sz="2400" b="1" dirty="0" smtClean="0">
                <a:solidFill>
                  <a:srgbClr val="00B050"/>
                </a:solidFill>
              </a:rPr>
              <a:t>bipolar input vectors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graphicFrame>
        <p:nvGraphicFramePr>
          <p:cNvPr id="197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899366"/>
              </p:ext>
            </p:extLst>
          </p:nvPr>
        </p:nvGraphicFramePr>
        <p:xfrm>
          <a:off x="3011906" y="2895600"/>
          <a:ext cx="4303294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name="Equation" r:id="rId3" imgW="1968480" imgH="482400" progId="Equation.DSMT4">
                  <p:embed/>
                </p:oleObj>
              </mc:Choice>
              <mc:Fallback>
                <p:oleObj name="Equation" r:id="rId3" imgW="1968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906" y="2895600"/>
                        <a:ext cx="4303294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438391"/>
              </p:ext>
            </p:extLst>
          </p:nvPr>
        </p:nvGraphicFramePr>
        <p:xfrm>
          <a:off x="4724400" y="4445336"/>
          <a:ext cx="3505200" cy="81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7" name="Equation" r:id="rId5" imgW="1917360" imgH="444240" progId="Equation.DSMT4">
                  <p:embed/>
                </p:oleObj>
              </mc:Choice>
              <mc:Fallback>
                <p:oleObj name="Equation" r:id="rId5" imgW="1917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45336"/>
                        <a:ext cx="3505200" cy="812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86049"/>
              </p:ext>
            </p:extLst>
          </p:nvPr>
        </p:nvGraphicFramePr>
        <p:xfrm>
          <a:off x="4841875" y="5283200"/>
          <a:ext cx="22542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8" name="Equation" r:id="rId7" imgW="1231560" imgH="444240" progId="Equation.DSMT4">
                  <p:embed/>
                </p:oleObj>
              </mc:Choice>
              <mc:Fallback>
                <p:oleObj name="Equation" r:id="rId7" imgW="1231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5283200"/>
                        <a:ext cx="22542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640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ACTIVATION FUNCTIONS FOR BAM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step activation function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FF0000"/>
                </a:solidFill>
              </a:rPr>
              <a:t>nonzero threshold </a:t>
            </a:r>
            <a:r>
              <a:rPr lang="en-US" sz="2400" dirty="0" smtClean="0"/>
              <a:t>is used as the activation function for discrete BAM network</a:t>
            </a:r>
          </a:p>
          <a:p>
            <a:r>
              <a:rPr lang="en-US" sz="2400" dirty="0" smtClean="0"/>
              <a:t>The activation function is </a:t>
            </a:r>
            <a:r>
              <a:rPr lang="en-US" sz="2400" b="1" dirty="0" smtClean="0">
                <a:solidFill>
                  <a:srgbClr val="FF0000"/>
                </a:solidFill>
              </a:rPr>
              <a:t>based on </a:t>
            </a:r>
            <a:r>
              <a:rPr lang="en-US" sz="2400" dirty="0" smtClean="0"/>
              <a:t>whether the </a:t>
            </a:r>
            <a:r>
              <a:rPr lang="en-US" sz="2400" b="1" dirty="0" smtClean="0">
                <a:solidFill>
                  <a:srgbClr val="FF0000"/>
                </a:solidFill>
              </a:rPr>
              <a:t>input vector pairs (</a:t>
            </a:r>
            <a:r>
              <a:rPr lang="en-US" sz="2400" b="1" dirty="0" smtClean="0">
                <a:solidFill>
                  <a:srgbClr val="00B050"/>
                </a:solidFill>
              </a:rPr>
              <a:t>at the input and target vector</a:t>
            </a:r>
            <a:r>
              <a:rPr lang="en-US" sz="2400" b="1" dirty="0" smtClean="0">
                <a:solidFill>
                  <a:srgbClr val="FF0000"/>
                </a:solidFill>
              </a:rPr>
              <a:t>) are binary or bipolar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ACTIVATION FUNCTION FOR  ‘Y’ LAYER</a:t>
            </a:r>
          </a:p>
          <a:p>
            <a:r>
              <a:rPr lang="en-US" sz="2400" dirty="0" smtClean="0"/>
              <a:t>1. If both the layers have </a:t>
            </a:r>
            <a:r>
              <a:rPr lang="en-US" sz="2400" b="1" dirty="0" smtClean="0">
                <a:solidFill>
                  <a:srgbClr val="C00000"/>
                </a:solidFill>
              </a:rPr>
              <a:t>binary input vectors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2590800" y="4191000"/>
          <a:ext cx="2756309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3" imgW="1473120" imgH="787320" progId="Equation.DSMT4">
                  <p:embed/>
                </p:oleObj>
              </mc:Choice>
              <mc:Fallback>
                <p:oleObj name="Equation" r:id="rId3" imgW="147312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2756309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3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ASSOCIATIVE MEMORY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It stores a set of patterns as memories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When it is presented with a key pattern, it responds by producing one of the stored patterns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The selected pattern resembles or relates to the key pattern</a:t>
            </a:r>
          </a:p>
          <a:p>
            <a:r>
              <a:rPr lang="en-US" sz="2400" dirty="0" smtClean="0"/>
              <a:t>The recall is through association of the key pattern</a:t>
            </a:r>
          </a:p>
          <a:p>
            <a:pPr algn="just"/>
            <a:r>
              <a:rPr lang="en-US" sz="2400" dirty="0" smtClean="0"/>
              <a:t>These types of memories are called </a:t>
            </a:r>
            <a:r>
              <a:rPr lang="en-US" sz="2400" b="1" dirty="0" smtClean="0">
                <a:solidFill>
                  <a:srgbClr val="FF0000"/>
                </a:solidFill>
              </a:rPr>
              <a:t>content- addressable memories </a:t>
            </a:r>
            <a:r>
              <a:rPr lang="en-US" sz="2400" dirty="0" smtClean="0"/>
              <a:t>(CAM)</a:t>
            </a:r>
          </a:p>
          <a:p>
            <a:r>
              <a:rPr lang="en-US" sz="2400" dirty="0" smtClean="0"/>
              <a:t>In digital computers we have </a:t>
            </a:r>
            <a:r>
              <a:rPr lang="en-US" sz="2400" b="1" dirty="0" smtClean="0">
                <a:solidFill>
                  <a:srgbClr val="FF0000"/>
                </a:solidFill>
              </a:rPr>
              <a:t>address- addressable memories</a:t>
            </a:r>
          </a:p>
          <a:p>
            <a:r>
              <a:rPr lang="en-US" sz="2400" dirty="0" smtClean="0"/>
              <a:t>As in RAM/ROM it is also a </a:t>
            </a:r>
            <a:r>
              <a:rPr lang="en-US" sz="2400" b="1" dirty="0" smtClean="0">
                <a:solidFill>
                  <a:srgbClr val="00B0F0"/>
                </a:solidFill>
              </a:rPr>
              <a:t>matrix </a:t>
            </a:r>
            <a:r>
              <a:rPr lang="en-US" sz="2400" b="1" dirty="0">
                <a:solidFill>
                  <a:srgbClr val="00B0F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6903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ACTIVATION FUNCTIONS FOR BAM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2. When the </a:t>
            </a:r>
            <a:r>
              <a:rPr lang="en-US" sz="2400" b="1" dirty="0" smtClean="0">
                <a:solidFill>
                  <a:srgbClr val="00B050"/>
                </a:solidFill>
              </a:rPr>
              <a:t>input vector is bipolar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INPUT FUNCTION FOR ‘X’ LAYER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When the </a:t>
            </a:r>
            <a:r>
              <a:rPr lang="en-US" sz="2400" b="1" dirty="0" smtClean="0">
                <a:solidFill>
                  <a:srgbClr val="00B050"/>
                </a:solidFill>
              </a:rPr>
              <a:t>input vector is binary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2514600" y="2133600"/>
          <a:ext cx="317459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Equation" r:id="rId3" imgW="1562040" imgH="787320" progId="Equation.DSMT4">
                  <p:embed/>
                </p:oleObj>
              </mc:Choice>
              <mc:Fallback>
                <p:oleObj name="Equation" r:id="rId3" imgW="15620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317459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2705100" y="4800600"/>
          <a:ext cx="2870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Equation" r:id="rId5" imgW="1409400" imgH="711000" progId="Equation.DSMT4">
                  <p:embed/>
                </p:oleObj>
              </mc:Choice>
              <mc:Fallback>
                <p:oleObj name="Equation" r:id="rId5" imgW="1409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800600"/>
                        <a:ext cx="2870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204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ACTIVATION FUNCTIONS FOR BAM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2. When the </a:t>
            </a:r>
            <a:r>
              <a:rPr lang="en-US" sz="2400" b="1" dirty="0" smtClean="0">
                <a:solidFill>
                  <a:srgbClr val="00B050"/>
                </a:solidFill>
              </a:rPr>
              <a:t>input vector is bipolar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00706" name="Object 2"/>
          <p:cNvGraphicFramePr>
            <a:graphicFrameLocks noChangeAspect="1"/>
          </p:cNvGraphicFramePr>
          <p:nvPr/>
        </p:nvGraphicFramePr>
        <p:xfrm>
          <a:off x="2438399" y="2285999"/>
          <a:ext cx="3184074" cy="1524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3" imgW="1485720" imgH="711000" progId="Equation.DSMT4">
                  <p:embed/>
                </p:oleObj>
              </mc:Choice>
              <mc:Fallback>
                <p:oleObj name="Equation" r:id="rId3" imgW="14857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2285999"/>
                        <a:ext cx="3184074" cy="1524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241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ALGORITHM FOR DISCRETE BAM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This algorithm is </a:t>
            </a:r>
            <a:r>
              <a:rPr lang="en-US" sz="2400" b="1" dirty="0" smtClean="0">
                <a:solidFill>
                  <a:srgbClr val="00B050"/>
                </a:solidFill>
              </a:rPr>
              <a:t>used to test the noisy patterns entering into the network</a:t>
            </a:r>
          </a:p>
          <a:p>
            <a:r>
              <a:rPr lang="en-US" sz="2400" dirty="0" smtClean="0"/>
              <a:t>Basing upon the training algorithm, weights are determined</a:t>
            </a:r>
          </a:p>
          <a:p>
            <a:r>
              <a:rPr lang="en-US" sz="2400" dirty="0" smtClean="0"/>
              <a:t>Using the weights the net input is calculated for the given test pattern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Activations are applied over it to recognize the test patterns</a:t>
            </a:r>
          </a:p>
          <a:p>
            <a:r>
              <a:rPr lang="en-US" sz="2400" dirty="0" smtClean="0"/>
              <a:t>ALGORITHM: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0:</a:t>
            </a:r>
            <a:r>
              <a:rPr lang="en-US" sz="2400" dirty="0" smtClean="0"/>
              <a:t> Initialize the weights to store ‘p’ vectors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1:</a:t>
            </a:r>
            <a:r>
              <a:rPr lang="en-US" sz="2400" dirty="0" smtClean="0"/>
              <a:t> Perform Steps 2 to 6 for each testing input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2:</a:t>
            </a:r>
            <a:r>
              <a:rPr lang="en-US" sz="2400" dirty="0" smtClean="0"/>
              <a:t> (i) Set the activations of the X layer to the current input pattern, that is </a:t>
            </a:r>
            <a:r>
              <a:rPr lang="en-US" sz="2400" b="1" dirty="0" smtClean="0">
                <a:solidFill>
                  <a:srgbClr val="00B050"/>
                </a:solidFill>
              </a:rPr>
              <a:t>presenting the input pattern x to X.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392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ALGORITHM FOR DISCRETE BAM CONTD…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(ii) Set the activations of the ‘Y’ layer similarly by presenting the input pattern ‘y’.</a:t>
            </a:r>
          </a:p>
          <a:p>
            <a:pPr algn="just"/>
            <a:r>
              <a:rPr lang="en-US" sz="2400" dirty="0" smtClean="0"/>
              <a:t>(iii) </a:t>
            </a:r>
            <a:r>
              <a:rPr lang="en-US" sz="2400" b="1" dirty="0" smtClean="0">
                <a:solidFill>
                  <a:srgbClr val="FF0000"/>
                </a:solidFill>
              </a:rPr>
              <a:t>Though it is bidirectional memory, at one time step, signals can be sent from only one layer. </a:t>
            </a:r>
            <a:r>
              <a:rPr lang="en-US" sz="2400" dirty="0" smtClean="0"/>
              <a:t>So, one of the input patterns may be zero vector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3:</a:t>
            </a:r>
            <a:r>
              <a:rPr lang="en-US" sz="2400" dirty="0" smtClean="0"/>
              <a:t> Perform steps 4 to 6 when the activations are not converging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4:</a:t>
            </a:r>
            <a:r>
              <a:rPr lang="en-US" sz="2400" dirty="0" smtClean="0"/>
              <a:t> Update the activations of units in Y layer. Calculate the net input by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01730" name="Object 2"/>
          <p:cNvGraphicFramePr>
            <a:graphicFrameLocks noChangeAspect="1"/>
          </p:cNvGraphicFramePr>
          <p:nvPr/>
        </p:nvGraphicFramePr>
        <p:xfrm>
          <a:off x="2971800" y="5029200"/>
          <a:ext cx="2057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3" imgW="1028520" imgH="431640" progId="Equation.DSMT4">
                  <p:embed/>
                </p:oleObj>
              </mc:Choice>
              <mc:Fallback>
                <p:oleObj name="Equation" r:id="rId3" imgW="102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29200"/>
                        <a:ext cx="2057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449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ALGORITHM FOR DISCRETE BAM CONTD…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Applying activations, we obtain</a:t>
            </a:r>
          </a:p>
          <a:p>
            <a:r>
              <a:rPr lang="en-US" sz="2400" dirty="0" smtClean="0"/>
              <a:t>Send this signal to the X layer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5:</a:t>
            </a:r>
            <a:r>
              <a:rPr lang="en-US" sz="2400" dirty="0" smtClean="0"/>
              <a:t> Update the activations of units in X layer</a:t>
            </a:r>
          </a:p>
          <a:p>
            <a:r>
              <a:rPr lang="en-US" sz="2400" dirty="0" smtClean="0"/>
              <a:t>Calculate the net input</a:t>
            </a:r>
          </a:p>
          <a:p>
            <a:endParaRPr lang="en-US" sz="2400" dirty="0" smtClean="0"/>
          </a:p>
          <a:p>
            <a:r>
              <a:rPr lang="en-US" sz="2400" dirty="0" smtClean="0"/>
              <a:t>Apply the activations over the net input </a:t>
            </a:r>
          </a:p>
          <a:p>
            <a:r>
              <a:rPr lang="en-US" sz="2400" dirty="0" smtClean="0"/>
              <a:t>Send this signal to the Y layer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STEP 6:</a:t>
            </a:r>
            <a:r>
              <a:rPr lang="en-US" sz="2400" dirty="0" smtClean="0"/>
              <a:t> Test for convergence of the net. </a:t>
            </a:r>
            <a:r>
              <a:rPr lang="en-US" sz="2400" b="1" dirty="0" smtClean="0">
                <a:solidFill>
                  <a:srgbClr val="FF0000"/>
                </a:solidFill>
              </a:rPr>
              <a:t>The convergence occurs if the activation vectors x and y reach equilibrium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If this occurs stop, otherwise continue.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4800600" y="1600200"/>
          <a:ext cx="205152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6" name="Equation" r:id="rId3" imgW="888840" imgH="241200" progId="Equation.DSMT4">
                  <p:embed/>
                </p:oleObj>
              </mc:Choice>
              <mc:Fallback>
                <p:oleObj name="Equation" r:id="rId3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0200"/>
                        <a:ext cx="205152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3886200" y="3130550"/>
          <a:ext cx="19251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7" name="Equation" r:id="rId5" imgW="1028520" imgH="444240" progId="Equation.DSMT4">
                  <p:embed/>
                </p:oleObj>
              </mc:Choice>
              <mc:Fallback>
                <p:oleObj name="Equation" r:id="rId5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30550"/>
                        <a:ext cx="19251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5943600" y="3810000"/>
          <a:ext cx="1752600" cy="47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8" name="Equation" r:id="rId7" imgW="838080" imgH="228600" progId="Equation.DSMT4">
                  <p:embed/>
                </p:oleObj>
              </mc:Choice>
              <mc:Fallback>
                <p:oleObj name="Equation" r:id="rId7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10000"/>
                        <a:ext cx="1752600" cy="477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697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CONTINUOUS BAM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FF0000"/>
                </a:solidFill>
              </a:rPr>
              <a:t>transforms the input smoothly and continuously </a:t>
            </a:r>
            <a:r>
              <a:rPr lang="en-US" sz="2400" dirty="0" smtClean="0"/>
              <a:t>in the range 0-1 </a:t>
            </a:r>
            <a:r>
              <a:rPr lang="en-US" sz="2400" b="1" dirty="0" smtClean="0">
                <a:solidFill>
                  <a:srgbClr val="FF0000"/>
                </a:solidFill>
              </a:rPr>
              <a:t>using logistic sigmoid functions </a:t>
            </a:r>
            <a:r>
              <a:rPr lang="en-US" sz="2400" dirty="0" smtClean="0"/>
              <a:t>as the </a:t>
            </a:r>
            <a:r>
              <a:rPr lang="en-US" sz="2400" b="1" dirty="0" smtClean="0">
                <a:solidFill>
                  <a:srgbClr val="00B050"/>
                </a:solidFill>
              </a:rPr>
              <a:t>activation functions</a:t>
            </a:r>
            <a:r>
              <a:rPr lang="en-US" sz="2400" dirty="0" smtClean="0"/>
              <a:t> for all units</a:t>
            </a:r>
          </a:p>
          <a:p>
            <a:pPr algn="just"/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FF0000"/>
                </a:solidFill>
              </a:rPr>
              <a:t>activation function </a:t>
            </a:r>
            <a:r>
              <a:rPr lang="en-US" sz="2400" dirty="0" smtClean="0"/>
              <a:t>may be </a:t>
            </a:r>
            <a:r>
              <a:rPr lang="en-US" sz="2400" b="1" dirty="0" smtClean="0">
                <a:solidFill>
                  <a:srgbClr val="00B050"/>
                </a:solidFill>
              </a:rPr>
              <a:t>binary sigmoidal function </a:t>
            </a:r>
            <a:r>
              <a:rPr lang="en-US" sz="2400" dirty="0" smtClean="0"/>
              <a:t>or it may be </a:t>
            </a:r>
            <a:r>
              <a:rPr lang="en-US" sz="2400" b="1" dirty="0" smtClean="0">
                <a:solidFill>
                  <a:srgbClr val="00B050"/>
                </a:solidFill>
              </a:rPr>
              <a:t>bipolar sigmoidal function</a:t>
            </a:r>
          </a:p>
        </p:txBody>
      </p:sp>
    </p:spTree>
    <p:extLst>
      <p:ext uri="{BB962C8B-B14F-4D97-AF65-F5344CB8AC3E}">
        <p14:creationId xmlns:p14="http://schemas.microsoft.com/office/powerpoint/2010/main" val="2264222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CONTINUOUS BAM CONTD…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case of </a:t>
            </a:r>
            <a:r>
              <a:rPr lang="en-US" sz="2400" b="1" dirty="0" smtClean="0">
                <a:solidFill>
                  <a:srgbClr val="FF0000"/>
                </a:solidFill>
              </a:rPr>
              <a:t>binary inputs</a:t>
            </a:r>
            <a:r>
              <a:rPr lang="en-US" sz="2400" dirty="0" smtClean="0"/>
              <a:t>, (s(p), t(p)), p = 1,2,…P; the weight is determined by the formula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activation function is the </a:t>
            </a:r>
            <a:r>
              <a:rPr lang="en-US" sz="2400" b="1" dirty="0" smtClean="0">
                <a:solidFill>
                  <a:srgbClr val="FF0000"/>
                </a:solidFill>
              </a:rPr>
              <a:t>logistic sigmoidal function</a:t>
            </a:r>
          </a:p>
          <a:p>
            <a:r>
              <a:rPr lang="en-US" sz="2400" dirty="0" smtClean="0"/>
              <a:t>If it is </a:t>
            </a:r>
            <a:r>
              <a:rPr lang="en-US" sz="2400" b="1" dirty="0" smtClean="0">
                <a:solidFill>
                  <a:srgbClr val="FF0000"/>
                </a:solidFill>
              </a:rPr>
              <a:t>binary logistic function </a:t>
            </a:r>
            <a:r>
              <a:rPr lang="en-US" sz="2400" dirty="0" smtClean="0"/>
              <a:t>then the activation function is given by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2743200" y="2463800"/>
          <a:ext cx="3505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3" imgW="1917360" imgH="444240" progId="Equation.DSMT4">
                  <p:embed/>
                </p:oleObj>
              </mc:Choice>
              <mc:Fallback>
                <p:oleObj name="Equation" r:id="rId3" imgW="1917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63800"/>
                        <a:ext cx="3505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2362200" y="4343400"/>
          <a:ext cx="2768600" cy="851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Equation" r:id="rId5" imgW="1320480" imgH="406080" progId="Equation.DSMT4">
                  <p:embed/>
                </p:oleObj>
              </mc:Choice>
              <mc:Fallback>
                <p:oleObj name="Equation" r:id="rId5" imgW="1320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2768600" cy="851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880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CONTINUOUS BAM CONTD…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the activation function used is a </a:t>
            </a:r>
            <a:r>
              <a:rPr lang="en-US" sz="2400" b="1" dirty="0" smtClean="0">
                <a:solidFill>
                  <a:srgbClr val="FF0000"/>
                </a:solidFill>
              </a:rPr>
              <a:t>bipolar function </a:t>
            </a:r>
            <a:r>
              <a:rPr lang="en-US" sz="2400" dirty="0" smtClean="0"/>
              <a:t>then it is given by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These activations are applied over the net input to calculate the output. </a:t>
            </a:r>
            <a:r>
              <a:rPr lang="en-US" sz="2400" dirty="0" smtClean="0"/>
              <a:t>The net input can be calculated with a bias as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All these formulae are applicable to the X layer also</a:t>
            </a:r>
          </a:p>
          <a:p>
            <a:endParaRPr lang="en-US" dirty="0"/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47360"/>
              </p:ext>
            </p:extLst>
          </p:nvPr>
        </p:nvGraphicFramePr>
        <p:xfrm>
          <a:off x="2133599" y="2362200"/>
          <a:ext cx="464820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" name="Equation" r:id="rId3" imgW="2234880" imgH="444240" progId="Equation.DSMT4">
                  <p:embed/>
                </p:oleObj>
              </mc:Choice>
              <mc:Fallback>
                <p:oleObj name="Equation" r:id="rId3" imgW="2234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2362200"/>
                        <a:ext cx="4648201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2717800" y="4724400"/>
          <a:ext cx="256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Equation" r:id="rId5" imgW="1282680" imgH="431640" progId="Equation.DSMT4">
                  <p:embed/>
                </p:oleObj>
              </mc:Choice>
              <mc:Fallback>
                <p:oleObj name="Equation" r:id="rId5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724400"/>
                        <a:ext cx="256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334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EXAMPLE-5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Construct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/>
              <a:t> a BAM network to </a:t>
            </a:r>
            <a:r>
              <a:rPr lang="en-US" sz="2400" b="1" dirty="0" smtClean="0">
                <a:solidFill>
                  <a:srgbClr val="FF0000"/>
                </a:solidFill>
              </a:rPr>
              <a:t>associate letters </a:t>
            </a:r>
            <a:r>
              <a:rPr lang="en-US" sz="2400" dirty="0" smtClean="0"/>
              <a:t>E and F with </a:t>
            </a:r>
            <a:r>
              <a:rPr lang="en-US" sz="2400" b="1" dirty="0" smtClean="0">
                <a:solidFill>
                  <a:srgbClr val="FF0000"/>
                </a:solidFill>
              </a:rPr>
              <a:t>single bipolar input-output vectors</a:t>
            </a:r>
            <a:r>
              <a:rPr lang="en-US" sz="2400" dirty="0" smtClean="0"/>
              <a:t>. The </a:t>
            </a:r>
            <a:r>
              <a:rPr lang="en-US" sz="2400" b="1" dirty="0" smtClean="0">
                <a:solidFill>
                  <a:srgbClr val="FF0000"/>
                </a:solidFill>
              </a:rPr>
              <a:t>target output </a:t>
            </a:r>
            <a:r>
              <a:rPr lang="en-US" sz="2400" dirty="0" smtClean="0"/>
              <a:t>for E is [-1, 1] and F is [1, 1]. The </a:t>
            </a:r>
            <a:r>
              <a:rPr lang="en-US" sz="2400" b="1" dirty="0" smtClean="0">
                <a:solidFill>
                  <a:srgbClr val="FF0000"/>
                </a:solidFill>
              </a:rPr>
              <a:t>display matrix size </a:t>
            </a:r>
            <a:r>
              <a:rPr lang="en-US" sz="2400" dirty="0" smtClean="0"/>
              <a:t>is 5 x 3. The </a:t>
            </a:r>
            <a:r>
              <a:rPr lang="en-US" sz="2400" b="1" dirty="0" smtClean="0">
                <a:solidFill>
                  <a:srgbClr val="FF0000"/>
                </a:solidFill>
              </a:rPr>
              <a:t>input patterns </a:t>
            </a:r>
            <a:r>
              <a:rPr lang="en-US" sz="2400" dirty="0" smtClean="0"/>
              <a:t>are: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Target out puts are             [-1, 1]                          [1, 1]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999230" y="2895600"/>
          <a:ext cx="118237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Equation" r:id="rId3" imgW="444240" imgH="952200" progId="Equation.DSMT4">
                  <p:embed/>
                </p:oleObj>
              </mc:Choice>
              <mc:Fallback>
                <p:oleObj name="Equation" r:id="rId3" imgW="4442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230" y="2895600"/>
                        <a:ext cx="1182370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413500" y="2971800"/>
          <a:ext cx="1130300" cy="242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Equation" r:id="rId5" imgW="444240" imgH="952200" progId="Equation.DSMT4">
                  <p:embed/>
                </p:oleObj>
              </mc:Choice>
              <mc:Fallback>
                <p:oleObj name="Equation" r:id="rId5" imgW="4442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971800"/>
                        <a:ext cx="1130300" cy="2422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05400" y="3886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(1)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3429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(-1)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64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input patterns are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output and weights are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14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516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ASSOCIATIVE MEMORY NETWORK CONTD…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input data is correlated with that of the stored data </a:t>
            </a:r>
            <a:r>
              <a:rPr lang="en-US" sz="2400" dirty="0" smtClean="0"/>
              <a:t>in CAM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The stored patterns must be unique </a:t>
            </a:r>
            <a:r>
              <a:rPr lang="en-US" sz="2400" dirty="0" smtClean="0"/>
              <a:t>(That is different patterns are stored in different locations)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Each data stored has an address</a:t>
            </a:r>
          </a:p>
          <a:p>
            <a:pPr algn="just"/>
            <a:r>
              <a:rPr lang="en-US" sz="2400" dirty="0" smtClean="0"/>
              <a:t>If </a:t>
            </a:r>
            <a:r>
              <a:rPr lang="en-US" sz="2400" b="1" dirty="0" smtClean="0">
                <a:solidFill>
                  <a:srgbClr val="FF0000"/>
                </a:solidFill>
              </a:rPr>
              <a:t>multiple copies </a:t>
            </a:r>
            <a:r>
              <a:rPr lang="en-US" sz="2400" dirty="0" smtClean="0"/>
              <a:t>are stored the </a:t>
            </a:r>
            <a:r>
              <a:rPr lang="en-US" sz="2400" b="1" dirty="0" smtClean="0">
                <a:solidFill>
                  <a:srgbClr val="FF0000"/>
                </a:solidFill>
              </a:rPr>
              <a:t>data will be correct</a:t>
            </a:r>
            <a:r>
              <a:rPr lang="en-US" sz="2400" dirty="0" smtClean="0"/>
              <a:t>. But the </a:t>
            </a:r>
            <a:r>
              <a:rPr lang="en-US" sz="2400" b="1" dirty="0" smtClean="0">
                <a:solidFill>
                  <a:srgbClr val="00B0F0"/>
                </a:solidFill>
              </a:rPr>
              <a:t>address will be ambiguous</a:t>
            </a:r>
          </a:p>
          <a:p>
            <a:pPr algn="just"/>
            <a:r>
              <a:rPr lang="en-US" sz="2400" dirty="0" smtClean="0"/>
              <a:t>The concept behind this search is to </a:t>
            </a:r>
            <a:r>
              <a:rPr lang="en-US" sz="2400" b="1" dirty="0" smtClean="0">
                <a:solidFill>
                  <a:srgbClr val="FF0000"/>
                </a:solidFill>
              </a:rPr>
              <a:t>output </a:t>
            </a:r>
            <a:r>
              <a:rPr lang="en-US" sz="2400" b="1" dirty="0" smtClean="0">
                <a:solidFill>
                  <a:srgbClr val="00B050"/>
                </a:solidFill>
              </a:rPr>
              <a:t>any one or all </a:t>
            </a:r>
            <a:r>
              <a:rPr lang="en-US" sz="2400" b="1" dirty="0" smtClean="0">
                <a:solidFill>
                  <a:srgbClr val="FF0000"/>
                </a:solidFill>
              </a:rPr>
              <a:t>stored items which matches the given search argument</a:t>
            </a:r>
          </a:p>
          <a:p>
            <a:pPr algn="just"/>
            <a:r>
              <a:rPr lang="en-US" sz="2400" dirty="0" smtClean="0"/>
              <a:t>The stored data is retrieved completely or partially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38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Since </a:t>
            </a:r>
            <a:r>
              <a:rPr lang="en-US" sz="2400" b="1" dirty="0" smtClean="0">
                <a:solidFill>
                  <a:srgbClr val="FF0000"/>
                </a:solidFill>
              </a:rPr>
              <a:t>we are considering bipolar input and outputs</a:t>
            </a:r>
            <a:r>
              <a:rPr lang="en-US" sz="2400" dirty="0" smtClean="0"/>
              <a:t>, the weight matrix is computed by using the formula: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There are two weight components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276600" y="2667000"/>
          <a:ext cx="23706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8" name="Equation" r:id="rId3" imgW="1015920" imgH="228600" progId="Equation.DSMT4">
                  <p:embed/>
                </p:oleObj>
              </mc:Choice>
              <mc:Fallback>
                <p:oleObj name="Equation" r:id="rId3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237066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334000" y="3276600"/>
          <a:ext cx="1422400" cy="46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9" name="Equation" r:id="rId5" imgW="583920" imgH="190440" progId="Equation.DSMT4">
                  <p:embed/>
                </p:oleObj>
              </mc:Choice>
              <mc:Fallback>
                <p:oleObj name="Equation" r:id="rId5" imgW="5839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76600"/>
                        <a:ext cx="1422400" cy="463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295400" y="4114800"/>
          <a:ext cx="6553200" cy="42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0" name="Equation" r:id="rId7" imgW="2145960" imgH="215640" progId="Equation.DSMT4">
                  <p:embed/>
                </p:oleObj>
              </mc:Choice>
              <mc:Fallback>
                <p:oleObj name="Equation" r:id="rId7" imgW="2145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6553200" cy="421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219200" y="4889500"/>
          <a:ext cx="685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1" name="Equation" r:id="rId9" imgW="2260440" imgH="215640" progId="Equation.DSMT4">
                  <p:embed/>
                </p:oleObj>
              </mc:Choice>
              <mc:Fallback>
                <p:oleObj name="Equation" r:id="rId9" imgW="2260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89500"/>
                        <a:ext cx="685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0025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and  </a:t>
            </a:r>
          </a:p>
          <a:p>
            <a:endParaRPr lang="en-US" sz="2400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676400" y="1447800"/>
          <a:ext cx="1841500" cy="5329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Equation" r:id="rId3" imgW="787320" imgH="2882880" progId="Equation.DSMT4">
                  <p:embed/>
                </p:oleObj>
              </mc:Choice>
              <mc:Fallback>
                <p:oleObj name="Equation" r:id="rId3" imgW="787320" imgH="2882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1841500" cy="5329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5156200" y="1371600"/>
          <a:ext cx="1503859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" name="Equation" r:id="rId5" imgW="812520" imgH="2882880" progId="Equation.DSMT4">
                  <p:embed/>
                </p:oleObj>
              </mc:Choice>
              <mc:Fallback>
                <p:oleObj name="Equation" r:id="rId5" imgW="812520" imgH="2882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1371600"/>
                        <a:ext cx="1503859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5446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COMPUTATIONS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total weight matrix </a:t>
            </a:r>
            <a:r>
              <a:rPr lang="en-US" sz="2400" dirty="0" smtClean="0"/>
              <a:t>is</a:t>
            </a:r>
          </a:p>
          <a:p>
            <a:endParaRPr lang="en-US" sz="2400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368800" y="1267558"/>
          <a:ext cx="2413000" cy="5266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3" imgW="1320480" imgH="2882880" progId="Equation.DSMT4">
                  <p:embed/>
                </p:oleObj>
              </mc:Choice>
              <mc:Fallback>
                <p:oleObj name="Equation" r:id="rId3" imgW="1320480" imgH="2882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267558"/>
                        <a:ext cx="2413000" cy="5266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5845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THE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test the network with test vectors E and F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Test pattern E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Applying the activations, we get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Y = [-1 1], which is the correct response</a:t>
            </a:r>
          </a:p>
          <a:p>
            <a:endParaRPr lang="en-US" sz="2400" dirty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162299" y="1987550"/>
          <a:ext cx="4539606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tion" r:id="rId3" imgW="2819160" imgH="2882880" progId="Equation.DSMT4">
                  <p:embed/>
                </p:oleObj>
              </mc:Choice>
              <mc:Fallback>
                <p:oleObj name="Equation" r:id="rId3" imgW="2819160" imgH="2882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299" y="1987550"/>
                        <a:ext cx="4539606" cy="464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4156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THE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Test pattern F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Applying activations over the net input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we get y = [1 1], which is correct</a:t>
            </a:r>
          </a:p>
          <a:p>
            <a:endParaRPr lang="en-US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117849" y="1447800"/>
          <a:ext cx="4883151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3" imgW="2908080" imgH="2882880" progId="Equation.DSMT4">
                  <p:embed/>
                </p:oleObj>
              </mc:Choice>
              <mc:Fallback>
                <p:oleObj name="Equation" r:id="rId3" imgW="2908080" imgH="2882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49" y="1447800"/>
                        <a:ext cx="4883151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99490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BACKWARD MOVEMENT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 vector is taken as the input</a:t>
            </a:r>
          </a:p>
          <a:p>
            <a:endParaRPr lang="en-US" sz="2400" dirty="0" smtClean="0"/>
          </a:p>
          <a:p>
            <a:r>
              <a:rPr lang="en-US" sz="2400" dirty="0" smtClean="0"/>
              <a:t>The weight matrix here is the transpose of the original</a:t>
            </a:r>
          </a:p>
          <a:p>
            <a:r>
              <a:rPr lang="en-US" sz="2400" dirty="0" smtClean="0"/>
              <a:t>So,</a:t>
            </a:r>
          </a:p>
          <a:p>
            <a:endParaRPr lang="en-US" sz="2400" dirty="0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914400" y="3613150"/>
          <a:ext cx="7696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3" imgW="3517560" imgH="393480" progId="Equation.DSMT4">
                  <p:embed/>
                </p:oleObj>
              </mc:Choice>
              <mc:Fallback>
                <p:oleObj name="Equation" r:id="rId3" imgW="3517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13150"/>
                        <a:ext cx="7696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4486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THE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For the test pattern E, the net input is [-1 1]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Applying the activation functions, we get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Which is the correct response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990600" y="2133600"/>
          <a:ext cx="76914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6" name="Equation" r:id="rId3" imgW="3797280" imgH="622080" progId="Equation.DSMT4">
                  <p:embed/>
                </p:oleObj>
              </mc:Choice>
              <mc:Fallback>
                <p:oleObj name="Equation" r:id="rId3" imgW="37972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76914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103779" y="3886200"/>
          <a:ext cx="7506821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7" name="Equation" r:id="rId5" imgW="3314520" imgH="215640" progId="Equation.DSMT4">
                  <p:embed/>
                </p:oleObj>
              </mc:Choice>
              <mc:Fallback>
                <p:oleObj name="Equation" r:id="rId5" imgW="3314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779" y="3886200"/>
                        <a:ext cx="7506821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143000" y="4953000"/>
          <a:ext cx="708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8" name="Equation" r:id="rId7" imgW="2933640" imgH="215640" progId="Equation.DSMT4">
                  <p:embed/>
                </p:oleObj>
              </mc:Choice>
              <mc:Fallback>
                <p:oleObj name="Equation" r:id="rId7" imgW="2933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708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5491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THE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the pattern F:</a:t>
            </a:r>
          </a:p>
          <a:p>
            <a:r>
              <a:rPr lang="en-US" sz="2400" dirty="0" smtClean="0"/>
              <a:t>Here, the input is [1 1]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Applying the activation function we get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the correct response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054100" y="2514600"/>
          <a:ext cx="74041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0" name="Equation" r:id="rId3" imgW="3720960" imgH="622080" progId="Equation.DSMT4">
                  <p:embed/>
                </p:oleObj>
              </mc:Choice>
              <mc:Fallback>
                <p:oleObj name="Equation" r:id="rId3" imgW="37209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514600"/>
                        <a:ext cx="74041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066800" y="3962400"/>
          <a:ext cx="6858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1" name="Equation" r:id="rId5" imgW="3454200" imgH="215640" progId="Equation.DSMT4">
                  <p:embed/>
                </p:oleObj>
              </mc:Choice>
              <mc:Fallback>
                <p:oleObj name="Equation" r:id="rId5" imgW="3454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6858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017495" y="5136318"/>
          <a:ext cx="6983505" cy="42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2" name="Equation" r:id="rId7" imgW="3098520" imgH="215640" progId="Equation.DSMT4">
                  <p:embed/>
                </p:oleObj>
              </mc:Choice>
              <mc:Fallback>
                <p:oleObj name="Equation" r:id="rId7" imgW="3098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95" y="5136318"/>
                        <a:ext cx="6983505" cy="426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1031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b="1" dirty="0" smtClean="0"/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sz="4000" b="1" dirty="0" smtClean="0"/>
              <a:t>HOPFIELD NETWORK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006674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HOPFIELD NETWORK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Introduced by J. J. Hopfield in the year 1982</a:t>
            </a:r>
          </a:p>
          <a:p>
            <a:r>
              <a:rPr lang="en-IN" sz="2400" dirty="0" smtClean="0"/>
              <a:t>It has got many useful </a:t>
            </a:r>
            <a:r>
              <a:rPr lang="en-IN" sz="2400" b="1" dirty="0" smtClean="0">
                <a:solidFill>
                  <a:srgbClr val="FF0000"/>
                </a:solidFill>
              </a:rPr>
              <a:t>applications in associative memory </a:t>
            </a:r>
            <a:r>
              <a:rPr lang="en-IN" sz="2400" dirty="0" smtClean="0"/>
              <a:t>and various </a:t>
            </a:r>
            <a:r>
              <a:rPr lang="en-IN" sz="2400" b="1" dirty="0" smtClean="0">
                <a:solidFill>
                  <a:srgbClr val="FF0000"/>
                </a:solidFill>
              </a:rPr>
              <a:t>optimisation problems</a:t>
            </a:r>
          </a:p>
          <a:p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FF0000"/>
                </a:solidFill>
              </a:rPr>
              <a:t>two types </a:t>
            </a:r>
            <a:r>
              <a:rPr lang="en-IN" sz="2400" dirty="0" smtClean="0"/>
              <a:t>of Hopfield networks:</a:t>
            </a:r>
          </a:p>
          <a:p>
            <a:r>
              <a:rPr lang="en-IN" sz="2400" dirty="0" smtClean="0"/>
              <a:t>Discrete </a:t>
            </a:r>
            <a:r>
              <a:rPr lang="en-IN" sz="2400" dirty="0"/>
              <a:t>Hopfield </a:t>
            </a:r>
            <a:r>
              <a:rPr lang="en-IN" sz="2400" dirty="0" smtClean="0"/>
              <a:t>networks</a:t>
            </a:r>
          </a:p>
          <a:p>
            <a:r>
              <a:rPr lang="en-IN" sz="2400" dirty="0"/>
              <a:t>Continuous Hopfield </a:t>
            </a:r>
            <a:r>
              <a:rPr lang="en-IN" sz="2400" dirty="0" smtClean="0"/>
              <a:t>networks</a:t>
            </a:r>
          </a:p>
          <a:p>
            <a:pPr algn="just"/>
            <a:r>
              <a:rPr lang="en-IN" sz="2400" b="1" dirty="0" smtClean="0">
                <a:solidFill>
                  <a:srgbClr val="FF0000"/>
                </a:solidFill>
              </a:rPr>
              <a:t>Biological neurons are </a:t>
            </a:r>
            <a:r>
              <a:rPr lang="en-IN" sz="2400" b="1" dirty="0">
                <a:solidFill>
                  <a:srgbClr val="FF0000"/>
                </a:solidFill>
              </a:rPr>
              <a:t>asynchronous </a:t>
            </a:r>
            <a:r>
              <a:rPr lang="en-IN" sz="2400" dirty="0" smtClean="0"/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not </a:t>
            </a:r>
            <a:r>
              <a:rPr lang="en-IN" sz="2400" b="1" dirty="0">
                <a:solidFill>
                  <a:srgbClr val="00B050"/>
                </a:solidFill>
              </a:rPr>
              <a:t>existing or occurring at the same time </a:t>
            </a:r>
            <a:r>
              <a:rPr lang="en-IN" sz="2400" dirty="0" smtClean="0"/>
              <a:t>) by nature</a:t>
            </a:r>
          </a:p>
          <a:p>
            <a:pPr algn="just"/>
            <a:r>
              <a:rPr lang="en-IN" sz="2400" dirty="0" smtClean="0"/>
              <a:t>Hopfield networks is </a:t>
            </a:r>
            <a:r>
              <a:rPr lang="en-IN" sz="2400" b="1" dirty="0" smtClean="0">
                <a:solidFill>
                  <a:srgbClr val="FF0000"/>
                </a:solidFill>
              </a:rPr>
              <a:t>developed to confirm this nature</a:t>
            </a:r>
          </a:p>
          <a:p>
            <a:pPr algn="just"/>
            <a:r>
              <a:rPr lang="en-IN" sz="2400" b="1" dirty="0" smtClean="0">
                <a:solidFill>
                  <a:srgbClr val="00B050"/>
                </a:solidFill>
              </a:rPr>
              <a:t>Only one unit updates its activation at a time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077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ASSOCIATIVE MEMORY NETWORK CONTD…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Two types </a:t>
            </a:r>
            <a:r>
              <a:rPr lang="en-US" sz="2400" dirty="0" smtClean="0"/>
              <a:t>of such networks are there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AUTO ASSOCIATIVE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HETERO ASSOCIATIVE</a:t>
            </a:r>
          </a:p>
          <a:p>
            <a:pPr algn="just"/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FF0000"/>
                </a:solidFill>
              </a:rPr>
              <a:t>output vector is same as the input v</a:t>
            </a:r>
            <a:r>
              <a:rPr lang="en-US" sz="2400" b="1" dirty="0">
                <a:solidFill>
                  <a:srgbClr val="FF0000"/>
                </a:solidFill>
              </a:rPr>
              <a:t>ectors</a:t>
            </a:r>
            <a:r>
              <a:rPr lang="en-US" sz="2400" dirty="0" smtClean="0"/>
              <a:t> it is </a:t>
            </a:r>
            <a:r>
              <a:rPr lang="en-US" sz="2400" b="1" dirty="0" smtClean="0">
                <a:solidFill>
                  <a:srgbClr val="00B050"/>
                </a:solidFill>
              </a:rPr>
              <a:t>Auto Associative</a:t>
            </a:r>
          </a:p>
          <a:p>
            <a:pPr algn="just"/>
            <a:r>
              <a:rPr lang="en-US" sz="2400" dirty="0" smtClean="0"/>
              <a:t>If the </a:t>
            </a:r>
            <a:r>
              <a:rPr lang="en-US" sz="2400" b="1" dirty="0">
                <a:solidFill>
                  <a:srgbClr val="FF0000"/>
                </a:solidFill>
              </a:rPr>
              <a:t>output vectors are different from the input vectors </a:t>
            </a:r>
            <a:r>
              <a:rPr lang="en-US" sz="2400" dirty="0" smtClean="0"/>
              <a:t>it is </a:t>
            </a:r>
            <a:r>
              <a:rPr lang="en-US" sz="2400" b="1" dirty="0">
                <a:solidFill>
                  <a:srgbClr val="00B050"/>
                </a:solidFill>
              </a:rPr>
              <a:t>Hetero Associative</a:t>
            </a:r>
          </a:p>
          <a:p>
            <a:r>
              <a:rPr lang="en-US" sz="2400" dirty="0" smtClean="0"/>
              <a:t>To find the similarity we use the </a:t>
            </a:r>
            <a:r>
              <a:rPr lang="en-US" sz="2400" b="1" dirty="0" smtClean="0">
                <a:solidFill>
                  <a:srgbClr val="FF0000"/>
                </a:solidFill>
              </a:rPr>
              <a:t>Hamming distance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7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HOPFIELD </a:t>
            </a:r>
            <a:r>
              <a:rPr lang="en-IN" sz="3200" b="1" dirty="0" smtClean="0"/>
              <a:t>NETWORK CONTD…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>
                <a:solidFill>
                  <a:srgbClr val="FF0000"/>
                </a:solidFill>
              </a:rPr>
              <a:t>Each unit </a:t>
            </a:r>
            <a:r>
              <a:rPr lang="en-IN" sz="2400" dirty="0"/>
              <a:t>is found to </a:t>
            </a:r>
            <a:r>
              <a:rPr lang="en-IN" sz="2400" b="1" dirty="0">
                <a:solidFill>
                  <a:srgbClr val="FF0000"/>
                </a:solidFill>
              </a:rPr>
              <a:t>continuously receive an external signal </a:t>
            </a:r>
            <a:r>
              <a:rPr lang="en-IN" sz="2400" dirty="0"/>
              <a:t>along with the </a:t>
            </a:r>
            <a:r>
              <a:rPr lang="en-IN" sz="2400" b="1" dirty="0">
                <a:solidFill>
                  <a:srgbClr val="FF0000"/>
                </a:solidFill>
              </a:rPr>
              <a:t>signals it receives from the other units </a:t>
            </a:r>
            <a:r>
              <a:rPr lang="en-IN" sz="2400" dirty="0"/>
              <a:t>in the </a:t>
            </a:r>
            <a:r>
              <a:rPr lang="en-IN" sz="2400" dirty="0" smtClean="0"/>
              <a:t>net</a:t>
            </a:r>
          </a:p>
          <a:p>
            <a:pPr algn="just"/>
            <a:r>
              <a:rPr lang="en-IN" sz="2400" dirty="0" smtClean="0"/>
              <a:t>When a single layer recurrent network is performing a sequential  updating process, </a:t>
            </a:r>
            <a:r>
              <a:rPr lang="en-IN" sz="2400" b="1" dirty="0" smtClean="0">
                <a:solidFill>
                  <a:srgbClr val="FF0000"/>
                </a:solidFill>
              </a:rPr>
              <a:t>an input pattern is first applied to the network</a:t>
            </a:r>
          </a:p>
          <a:p>
            <a:pPr algn="just"/>
            <a:r>
              <a:rPr lang="en-IN" sz="2400" dirty="0" smtClean="0"/>
              <a:t>The network output is found to be initialised accordingly</a:t>
            </a:r>
          </a:p>
          <a:p>
            <a:pPr algn="just"/>
            <a:r>
              <a:rPr lang="en-IN" sz="2400" dirty="0" smtClean="0"/>
              <a:t>After that the input pattern is removed and the output that is initialised becomes the new updated input through the feedback connections</a:t>
            </a:r>
          </a:p>
          <a:p>
            <a:pPr algn="just"/>
            <a:r>
              <a:rPr lang="en-IN" sz="2400" dirty="0" smtClean="0"/>
              <a:t>The first updated input forces the first updated output, which in turn acts as the second updated input through the feedback and results in second updated output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2296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HOPFIELD NETWORK CONTD…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FF0000"/>
                </a:solidFill>
              </a:rPr>
              <a:t>transition process continues </a:t>
            </a:r>
            <a:r>
              <a:rPr lang="en-IN" sz="2400" dirty="0" smtClean="0"/>
              <a:t>until </a:t>
            </a:r>
            <a:r>
              <a:rPr lang="en-IN" sz="2400" b="1" dirty="0" smtClean="0">
                <a:solidFill>
                  <a:srgbClr val="00B050"/>
                </a:solidFill>
              </a:rPr>
              <a:t>no new updated responses are produced</a:t>
            </a:r>
            <a:r>
              <a:rPr lang="en-IN" sz="2400" dirty="0" smtClean="0"/>
              <a:t> and the network reaches its equilibrium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06882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DISCRETE HOPFIELD </a:t>
            </a:r>
            <a:r>
              <a:rPr lang="en-IN" sz="3200" b="1" dirty="0"/>
              <a:t>NETWORK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It is network which is:</a:t>
            </a:r>
          </a:p>
          <a:p>
            <a:r>
              <a:rPr lang="en-IN" sz="2400" b="1" dirty="0" smtClean="0">
                <a:solidFill>
                  <a:srgbClr val="00B050"/>
                </a:solidFill>
              </a:rPr>
              <a:t>Auto-associative</a:t>
            </a:r>
          </a:p>
          <a:p>
            <a:r>
              <a:rPr lang="en-IN" sz="2400" b="1" dirty="0" smtClean="0">
                <a:solidFill>
                  <a:srgbClr val="C00000"/>
                </a:solidFill>
              </a:rPr>
              <a:t>Fully interconnected</a:t>
            </a:r>
          </a:p>
          <a:p>
            <a:r>
              <a:rPr lang="en-IN" sz="2400" b="1" dirty="0" smtClean="0">
                <a:solidFill>
                  <a:srgbClr val="0070C0"/>
                </a:solidFill>
              </a:rPr>
              <a:t>Single layer</a:t>
            </a:r>
          </a:p>
          <a:p>
            <a:r>
              <a:rPr lang="en-IN" sz="2400" b="1" dirty="0" smtClean="0">
                <a:solidFill>
                  <a:srgbClr val="C00000"/>
                </a:solidFill>
              </a:rPr>
              <a:t>Feed back</a:t>
            </a:r>
          </a:p>
          <a:p>
            <a:r>
              <a:rPr lang="en-IN" sz="2400" b="1" dirty="0" smtClean="0">
                <a:solidFill>
                  <a:srgbClr val="00B050"/>
                </a:solidFill>
              </a:rPr>
              <a:t>It is called as recurrent network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In it each processing element has two outputs </a:t>
            </a:r>
          </a:p>
          <a:p>
            <a:r>
              <a:rPr lang="en-IN" sz="2400" b="1" dirty="0" smtClean="0">
                <a:solidFill>
                  <a:srgbClr val="00B050"/>
                </a:solidFill>
              </a:rPr>
              <a:t>One output  is </a:t>
            </a:r>
            <a:r>
              <a:rPr lang="en-IN" sz="2400" b="1" dirty="0" smtClean="0">
                <a:solidFill>
                  <a:srgbClr val="C00000"/>
                </a:solidFill>
              </a:rPr>
              <a:t>inverting</a:t>
            </a:r>
            <a:r>
              <a:rPr lang="en-IN" sz="2400" b="1" dirty="0" smtClean="0">
                <a:solidFill>
                  <a:srgbClr val="00B050"/>
                </a:solidFill>
              </a:rPr>
              <a:t> and the other one </a:t>
            </a:r>
            <a:r>
              <a:rPr lang="en-IN" sz="2400" b="1" dirty="0" smtClean="0">
                <a:solidFill>
                  <a:srgbClr val="C00000"/>
                </a:solidFill>
              </a:rPr>
              <a:t>non-inverting</a:t>
            </a:r>
          </a:p>
          <a:p>
            <a:r>
              <a:rPr lang="en-IN" sz="2400" dirty="0" smtClean="0"/>
              <a:t>The output from each processing element is fed back </a:t>
            </a:r>
            <a:r>
              <a:rPr lang="en-IN" sz="2400" b="1" dirty="0" smtClean="0">
                <a:solidFill>
                  <a:srgbClr val="C00000"/>
                </a:solidFill>
              </a:rPr>
              <a:t>to the input of other processing elements but not to itself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2077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DISCRETE HOPFIELD NETWORK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 smtClean="0"/>
                  <a:t>It takes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two-valued inputs</a:t>
                </a:r>
                <a:r>
                  <a:rPr lang="en-IN" sz="2400" dirty="0" smtClean="0"/>
                  <a:t>: {0, 1} or {-1, +1}</a:t>
                </a:r>
              </a:p>
              <a:p>
                <a:r>
                  <a:rPr lang="en-IN" sz="2400" dirty="0" smtClean="0"/>
                  <a:t>The </a:t>
                </a:r>
                <a:r>
                  <a:rPr lang="en-IN" sz="2400" b="1" dirty="0" smtClean="0">
                    <a:solidFill>
                      <a:srgbClr val="00B050"/>
                    </a:solidFill>
                  </a:rPr>
                  <a:t>use of bipolar inputs makes the analysis easier</a:t>
                </a:r>
              </a:p>
              <a:p>
                <a:r>
                  <a:rPr lang="en-IN" sz="2400" dirty="0" smtClean="0"/>
                  <a:t>The net uses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symmetrical weights </a:t>
                </a:r>
                <a:r>
                  <a:rPr lang="en-IN" sz="2400" dirty="0" smtClean="0"/>
                  <a:t>with </a:t>
                </a:r>
                <a:r>
                  <a:rPr lang="en-IN" sz="2400" b="1" dirty="0" smtClean="0">
                    <a:solidFill>
                      <a:srgbClr val="00B050"/>
                    </a:solidFill>
                  </a:rPr>
                  <a:t>no self-connections</a:t>
                </a:r>
              </a:p>
              <a:p>
                <a:r>
                  <a:rPr lang="en-IN" sz="2400" dirty="0" smtClean="0"/>
                  <a:t>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=0,∀</m:t>
                    </m:r>
                    <m:r>
                      <a:rPr lang="en-IN" sz="2400" i="1">
                        <a:latin typeface="Cambria Math"/>
                      </a:rPr>
                      <m:t>𝑖</m:t>
                    </m:r>
                  </m:oMath>
                </a14:m>
                <a:endParaRPr lang="en-IN" sz="2400" dirty="0" smtClean="0"/>
              </a:p>
              <a:p>
                <a:r>
                  <a:rPr lang="en-IN" sz="2400" b="1" dirty="0" smtClean="0">
                    <a:solidFill>
                      <a:srgbClr val="FF0000"/>
                    </a:solidFill>
                  </a:rPr>
                  <a:t>Key Points:</a:t>
                </a:r>
              </a:p>
              <a:p>
                <a:r>
                  <a:rPr lang="en-IN" sz="2400" dirty="0" smtClean="0"/>
                  <a:t>Only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one unit updates its activation </a:t>
                </a:r>
                <a:r>
                  <a:rPr lang="en-IN" sz="2400" dirty="0" smtClean="0"/>
                  <a:t>at a time</a:t>
                </a:r>
              </a:p>
              <a:p>
                <a:pPr algn="just"/>
                <a:r>
                  <a:rPr lang="en-IN" sz="2400" b="1" dirty="0" smtClean="0">
                    <a:solidFill>
                      <a:srgbClr val="00B050"/>
                    </a:solidFill>
                  </a:rPr>
                  <a:t>Each unit </a:t>
                </a:r>
                <a:r>
                  <a:rPr lang="en-IN" sz="2400" dirty="0" smtClean="0"/>
                  <a:t>is found to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continuously receive an external signal </a:t>
                </a:r>
                <a:r>
                  <a:rPr lang="en-IN" sz="2400" dirty="0" smtClean="0"/>
                  <a:t>along with the </a:t>
                </a:r>
                <a:r>
                  <a:rPr lang="en-IN" sz="2400" b="1" dirty="0" smtClean="0">
                    <a:solidFill>
                      <a:srgbClr val="00B050"/>
                    </a:solidFill>
                  </a:rPr>
                  <a:t>signals it receives from the other units</a:t>
                </a:r>
                <a:r>
                  <a:rPr lang="en-IN" sz="2400" dirty="0" smtClean="0"/>
                  <a:t> in the net</a:t>
                </a:r>
              </a:p>
              <a:p>
                <a:pPr algn="just"/>
                <a:r>
                  <a:rPr lang="en-IN" sz="2400" dirty="0" smtClean="0"/>
                  <a:t>When a 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single-layer recurrent network is performing a sequential updating process, an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input pattern is first applied to the network </a:t>
                </a:r>
                <a:r>
                  <a:rPr lang="en-IN" sz="2400" dirty="0" smtClean="0"/>
                  <a:t>and the </a:t>
                </a:r>
                <a:r>
                  <a:rPr lang="en-IN" sz="2400" b="1" dirty="0" smtClean="0">
                    <a:solidFill>
                      <a:srgbClr val="00B050"/>
                    </a:solidFill>
                  </a:rPr>
                  <a:t>output is initialized accordingly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/>
                <a:stretch>
                  <a:fillRect l="-963" t="-1759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3997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ARCHITECTURE OF A DISCRETE HOPFIELD NET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800" dirty="0" smtClean="0"/>
              <a:t>g</a:t>
            </a:r>
            <a:endParaRPr lang="en-IN" sz="800" dirty="0"/>
          </a:p>
        </p:txBody>
      </p:sp>
      <p:sp>
        <p:nvSpPr>
          <p:cNvPr id="4" name="Oval 3"/>
          <p:cNvSpPr/>
          <p:nvPr/>
        </p:nvSpPr>
        <p:spPr>
          <a:xfrm>
            <a:off x="1259632" y="486916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Y1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75856" y="486916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Y2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20072" y="4894312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Yi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452320" y="4894312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Yn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844824"/>
            <a:ext cx="0" cy="30243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35896" y="1844824"/>
            <a:ext cx="0" cy="30243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80112" y="1844824"/>
            <a:ext cx="0" cy="30243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12360" y="1844824"/>
            <a:ext cx="0" cy="30243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0"/>
          </p:cNvCxnSpPr>
          <p:nvPr/>
        </p:nvCxnSpPr>
        <p:spPr>
          <a:xfrm>
            <a:off x="1619672" y="46531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35896" y="46531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80112" y="46531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12360" y="46531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4"/>
          </p:cNvCxnSpPr>
          <p:nvPr/>
        </p:nvCxnSpPr>
        <p:spPr>
          <a:xfrm>
            <a:off x="1619672" y="55892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35896" y="55892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80112" y="55892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812360" y="55892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9632" y="61653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y1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275856" y="61560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y2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61560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yi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452320" y="61653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yn</a:t>
            </a:r>
            <a:endParaRPr lang="en-IN" dirty="0"/>
          </a:p>
        </p:txBody>
      </p:sp>
      <p:cxnSp>
        <p:nvCxnSpPr>
          <p:cNvPr id="33" name="Straight Connector 32"/>
          <p:cNvCxnSpPr>
            <a:stCxn id="4" idx="2"/>
          </p:cNvCxnSpPr>
          <p:nvPr/>
        </p:nvCxnSpPr>
        <p:spPr>
          <a:xfrm flipH="1">
            <a:off x="827584" y="52292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843808" y="52292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788024" y="52292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020272" y="52292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27584" y="2420888"/>
            <a:ext cx="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43808" y="2420888"/>
            <a:ext cx="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88024" y="2420888"/>
            <a:ext cx="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020272" y="2420888"/>
            <a:ext cx="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7584" y="2420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" idx="1"/>
          </p:cNvCxnSpPr>
          <p:nvPr/>
        </p:nvCxnSpPr>
        <p:spPr>
          <a:xfrm>
            <a:off x="827584" y="2420888"/>
            <a:ext cx="2553725" cy="255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6" idx="1"/>
          </p:cNvCxnSpPr>
          <p:nvPr/>
        </p:nvCxnSpPr>
        <p:spPr>
          <a:xfrm>
            <a:off x="827584" y="2420888"/>
            <a:ext cx="4497941" cy="257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7" idx="1"/>
          </p:cNvCxnSpPr>
          <p:nvPr/>
        </p:nvCxnSpPr>
        <p:spPr>
          <a:xfrm>
            <a:off x="866147" y="2420888"/>
            <a:ext cx="6691626" cy="257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" idx="7"/>
          </p:cNvCxnSpPr>
          <p:nvPr/>
        </p:nvCxnSpPr>
        <p:spPr>
          <a:xfrm flipH="1">
            <a:off x="1874259" y="2420888"/>
            <a:ext cx="969549" cy="255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" idx="1"/>
          </p:cNvCxnSpPr>
          <p:nvPr/>
        </p:nvCxnSpPr>
        <p:spPr>
          <a:xfrm>
            <a:off x="2843808" y="2420888"/>
            <a:ext cx="2481717" cy="257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267744" y="2420888"/>
            <a:ext cx="912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843808" y="2420888"/>
            <a:ext cx="4824536" cy="24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" idx="7"/>
          </p:cNvCxnSpPr>
          <p:nvPr/>
        </p:nvCxnSpPr>
        <p:spPr>
          <a:xfrm flipH="1">
            <a:off x="1874259" y="2420888"/>
            <a:ext cx="2913765" cy="255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779912" y="2420888"/>
            <a:ext cx="1008112" cy="24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7" idx="0"/>
          </p:cNvCxnSpPr>
          <p:nvPr/>
        </p:nvCxnSpPr>
        <p:spPr>
          <a:xfrm>
            <a:off x="4788024" y="2420888"/>
            <a:ext cx="3024336" cy="24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763688" y="2420888"/>
            <a:ext cx="5256584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" idx="7"/>
          </p:cNvCxnSpPr>
          <p:nvPr/>
        </p:nvCxnSpPr>
        <p:spPr>
          <a:xfrm flipH="1">
            <a:off x="3890483" y="2420888"/>
            <a:ext cx="3129789" cy="255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" idx="7"/>
          </p:cNvCxnSpPr>
          <p:nvPr/>
        </p:nvCxnSpPr>
        <p:spPr>
          <a:xfrm flipH="1">
            <a:off x="5834699" y="2420888"/>
            <a:ext cx="1185573" cy="257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59632" y="14127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x1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3275856" y="14127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x2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5220072" y="14127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xi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7452320" y="14754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xn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1475656" y="34917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w12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1835696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w1i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2771800" y="29969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w1n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2123728" y="26369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w21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3203848" y="27893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w2i</a:t>
            </a:r>
            <a:endParaRPr lang="en-IN" dirty="0"/>
          </a:p>
        </p:txBody>
      </p:sp>
      <p:sp>
        <p:nvSpPr>
          <p:cNvPr id="84" name="TextBox 83"/>
          <p:cNvSpPr txBox="1"/>
          <p:nvPr/>
        </p:nvSpPr>
        <p:spPr>
          <a:xfrm>
            <a:off x="3491880" y="26276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w2n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3923928" y="24836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wi1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4076328" y="28436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wi2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5004048" y="24928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win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5868144" y="24836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wn1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5796136" y="28436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wn2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6012160" y="31316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wni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8934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TRAINING ALGORITHM FOR DISCRETE HOPFIELD NETWORK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IN" sz="2400" dirty="0" smtClean="0"/>
                  <a:t>Hopfield’s first description used binary input vectors and only later on bipolar input vectors were used</a:t>
                </a:r>
              </a:p>
              <a:p>
                <a:pPr algn="just"/>
                <a:r>
                  <a:rPr lang="en-IN" sz="2400" dirty="0" smtClean="0"/>
                  <a:t>For storing a set of binary patterns s(p), p = 1, 2,…P, where s(p)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sz="2400">
                            <a:latin typeface="Cambria Math"/>
                          </a:rPr>
                          <m:t>(</m:t>
                        </m:r>
                        <m:r>
                          <a:rPr lang="en-IN" sz="2400" i="1">
                            <a:latin typeface="Cambria Math"/>
                          </a:rPr>
                          <m:t>𝑝</m:t>
                        </m:r>
                        <m:r>
                          <a:rPr lang="en-IN" sz="2400"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sz="2400">
                            <a:latin typeface="Cambria Math"/>
                          </a:rPr>
                          <m:t>(</m:t>
                        </m:r>
                        <m:r>
                          <a:rPr lang="en-IN" sz="2400" i="1">
                            <a:latin typeface="Cambria Math"/>
                          </a:rPr>
                          <m:t>𝑝</m:t>
                        </m:r>
                        <m:r>
                          <a:rPr lang="en-IN" sz="2400">
                            <a:latin typeface="Cambria Math"/>
                          </a:rPr>
                          <m:t>),...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IN" sz="2400">
                            <a:latin typeface="Cambria Math"/>
                          </a:rPr>
                          <m:t>(</m:t>
                        </m:r>
                        <m:r>
                          <a:rPr lang="en-IN" sz="2400" i="1">
                            <a:latin typeface="Cambria Math"/>
                          </a:rPr>
                          <m:t>𝑝</m:t>
                        </m:r>
                        <m:r>
                          <a:rPr lang="en-IN" sz="240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400" dirty="0" smtClean="0"/>
                  <a:t>, the weight matrix W is given by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grow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/>
                          </a:rPr>
                          <m:t>𝑝</m:t>
                        </m:r>
                        <m:r>
                          <a:rPr lang="en-IN" sz="240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/>
                          </a:rPr>
                          <m:t>𝑃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𝑝</m:t>
                            </m:r>
                            <m:r>
                              <a:rPr lang="en-IN" sz="2400">
                                <a:latin typeface="Cambria Math"/>
                              </a:rPr>
                              <m:t>)−1][2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𝑝</m:t>
                            </m:r>
                            <m:r>
                              <a:rPr lang="en-IN" sz="2400">
                                <a:latin typeface="Cambria Math"/>
                              </a:rPr>
                              <m:t>)−1</m:t>
                            </m:r>
                          </m:e>
                        </m:d>
                      </m:e>
                    </m:nary>
                    <m:r>
                      <a:rPr lang="en-IN" sz="24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IN" sz="2400" i="1"/>
                      <m:t>for</m:t>
                    </m:r>
                    <m:r>
                      <m:rPr>
                        <m:nor/>
                      </m:rPr>
                      <a:rPr lang="en-IN" sz="2400" i="1"/>
                      <m:t> </m:t>
                    </m:r>
                    <m:r>
                      <a:rPr lang="en-IN" sz="2400" i="1">
                        <a:latin typeface="Cambria Math"/>
                      </a:rPr>
                      <m:t>𝑖</m:t>
                    </m:r>
                    <m:r>
                      <a:rPr lang="en-IN" sz="2400">
                        <a:latin typeface="Cambria Math"/>
                      </a:rPr>
                      <m:t>≠</m:t>
                    </m:r>
                    <m:r>
                      <a:rPr lang="en-IN" sz="2400" i="1">
                        <a:latin typeface="Cambria Math"/>
                      </a:rPr>
                      <m:t>𝑗</m:t>
                    </m:r>
                  </m:oMath>
                </a14:m>
                <a:endParaRPr lang="en-IN" sz="2400" dirty="0" smtClean="0"/>
              </a:p>
              <a:p>
                <a:pPr algn="just"/>
                <a:r>
                  <a:rPr lang="en-IN" sz="2400" dirty="0" smtClean="0"/>
                  <a:t>For storing a set of bipolar inputs the weight matrix W is given by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grow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/>
                          </a:rPr>
                          <m:t>𝑝</m:t>
                        </m:r>
                        <m:r>
                          <a:rPr lang="en-IN" sz="240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/>
                          </a:rPr>
                          <m:t>𝑃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𝑝</m:t>
                            </m:r>
                            <m:r>
                              <a:rPr lang="en-IN" sz="2400">
                                <a:latin typeface="Cambria Math"/>
                              </a:rPr>
                              <m:t>).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sz="2400">
                                <a:latin typeface="Cambria Math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nary>
                    <m:r>
                      <a:rPr lang="en-IN" sz="240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IN" sz="2400" i="1"/>
                      <m:t>for</m:t>
                    </m:r>
                    <m:r>
                      <m:rPr>
                        <m:nor/>
                      </m:rPr>
                      <a:rPr lang="en-IN" sz="2400" i="1"/>
                      <m:t> </m:t>
                    </m:r>
                    <m:r>
                      <a:rPr lang="en-IN" sz="2400" i="1">
                        <a:latin typeface="Cambria Math"/>
                      </a:rPr>
                      <m:t>𝑖</m:t>
                    </m:r>
                    <m:r>
                      <a:rPr lang="en-IN" sz="2400">
                        <a:latin typeface="Cambria Math"/>
                      </a:rPr>
                      <m:t>≠</m:t>
                    </m:r>
                    <m:r>
                      <a:rPr lang="en-IN" sz="2400" i="1">
                        <a:latin typeface="Cambria Math"/>
                      </a:rPr>
                      <m:t>𝑗</m:t>
                    </m:r>
                  </m:oMath>
                </a14:m>
                <a:endParaRPr lang="en-IN" sz="2400" dirty="0"/>
              </a:p>
              <a:p>
                <a:pPr algn="just"/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34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TESTING </a:t>
            </a:r>
            <a:r>
              <a:rPr lang="en-IN" sz="3200" b="1" dirty="0"/>
              <a:t>ALGORITHM FOR DISCRETE HOPFIELD NETWORK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IN" sz="2400" b="1" dirty="0" smtClean="0">
                    <a:solidFill>
                      <a:srgbClr val="FF0000"/>
                    </a:solidFill>
                  </a:rPr>
                  <a:t>STEP 0:</a:t>
                </a:r>
                <a:r>
                  <a:rPr lang="en-IN" sz="2400" dirty="0" smtClean="0"/>
                  <a:t> Initialize the weights to store patterns, i. e. weights obtained from training algorithm using Hebb rule</a:t>
                </a:r>
              </a:p>
              <a:p>
                <a:pPr algn="just"/>
                <a:r>
                  <a:rPr lang="en-IN" sz="2400" b="1" dirty="0">
                    <a:solidFill>
                      <a:srgbClr val="FF0000"/>
                    </a:solidFill>
                  </a:rPr>
                  <a:t>STEP 1:</a:t>
                </a:r>
                <a:r>
                  <a:rPr lang="en-IN" sz="2400" dirty="0" smtClean="0"/>
                  <a:t> When the activations of the net are not converged, perform steps 2 - 8</a:t>
                </a:r>
              </a:p>
              <a:p>
                <a:pPr algn="just"/>
                <a:r>
                  <a:rPr lang="en-IN" sz="2400" b="1" dirty="0">
                    <a:solidFill>
                      <a:srgbClr val="FF0000"/>
                    </a:solidFill>
                  </a:rPr>
                  <a:t>STEP 2:</a:t>
                </a:r>
                <a:r>
                  <a:rPr lang="en-IN" sz="2400" dirty="0" smtClean="0"/>
                  <a:t> Perform steps 3 -7  for each input vector X</a:t>
                </a:r>
              </a:p>
              <a:p>
                <a:pPr algn="just"/>
                <a:r>
                  <a:rPr lang="en-IN" sz="2400" b="1" dirty="0">
                    <a:solidFill>
                      <a:srgbClr val="FF0000"/>
                    </a:solidFill>
                  </a:rPr>
                  <a:t>STEP 3:</a:t>
                </a:r>
                <a:r>
                  <a:rPr lang="en-IN" sz="2400" dirty="0" smtClean="0"/>
                  <a:t> Make the initial activation of the net equal to the external input vector X (i. </a:t>
                </a:r>
                <a:r>
                  <a:rPr lang="en-IN" sz="2400" dirty="0"/>
                  <a:t>e</a:t>
                </a:r>
                <a:r>
                  <a:rPr lang="en-IN" sz="240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IN" sz="240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IN" sz="2400">
                            <a:latin typeface="Cambria Math"/>
                          </a:rPr>
                          <m:t>(</m:t>
                        </m:r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  <m:r>
                          <a:rPr lang="en-IN" sz="2400">
                            <a:latin typeface="Cambria Math"/>
                          </a:rPr>
                          <m:t>=1,2...</m:t>
                        </m:r>
                        <m:r>
                          <a:rPr lang="en-IN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algn="just"/>
                <a:r>
                  <a:rPr lang="en-IN" sz="2400" b="1" dirty="0">
                    <a:solidFill>
                      <a:srgbClr val="FF0000"/>
                    </a:solidFill>
                  </a:rPr>
                  <a:t>STEP 4: </a:t>
                </a:r>
                <a:r>
                  <a:rPr lang="en-IN" sz="2400" dirty="0" smtClean="0"/>
                  <a:t>Perform steps 5 – 7 for each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pPr algn="just"/>
                <a:r>
                  <a:rPr lang="en-IN" sz="2400" b="1" dirty="0">
                    <a:solidFill>
                      <a:srgbClr val="FF0000"/>
                    </a:solidFill>
                  </a:rPr>
                  <a:t>STEP 5:</a:t>
                </a:r>
                <a:r>
                  <a:rPr lang="en-IN" sz="2400" dirty="0" smtClean="0"/>
                  <a:t> Calculate the net input of the network: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</a:rPr>
                                  <m:t>𝑖𝑛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240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grow m:val="on"/>
                        <m:supHide m:val="on"/>
                        <m:ctrlPr>
                          <a:rPr lang="en-IN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334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TESTING </a:t>
            </a:r>
            <a:r>
              <a:rPr lang="en-IN" sz="3200" b="1" dirty="0"/>
              <a:t>ALGORITHM FOR DISCRETE HOPFIELD NETWORK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IN" sz="2400" b="1" dirty="0">
                    <a:solidFill>
                      <a:srgbClr val="FF0000"/>
                    </a:solidFill>
                  </a:rPr>
                  <a:t>STEP 6:</a:t>
                </a:r>
                <a:r>
                  <a:rPr lang="en-IN" sz="2400" dirty="0" smtClean="0"/>
                  <a:t> Apply the activations over the net input to calculate the output:</a:t>
                </a:r>
              </a:p>
              <a:p>
                <a:pPr algn="just"/>
                <a:endParaRPr lang="en-IN" sz="2400" dirty="0"/>
              </a:p>
              <a:p>
                <a:pPr algn="just"/>
                <a:endParaRPr lang="en-IN" sz="2400" dirty="0" smtClean="0"/>
              </a:p>
              <a:p>
                <a:pPr algn="just"/>
                <a:endParaRPr lang="en-IN" sz="2400" dirty="0"/>
              </a:p>
              <a:p>
                <a:pPr algn="just"/>
                <a:endParaRPr lang="en-IN" sz="2400" dirty="0" smtClean="0"/>
              </a:p>
              <a:p>
                <a:pPr algn="just"/>
                <a:r>
                  <a:rPr lang="en-IN" sz="2400" dirty="0"/>
                  <a:t>w</a:t>
                </a:r>
                <a:r>
                  <a:rPr lang="en-IN" sz="24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/>
                  <a:t> is the threshold and is normally taken as zero</a:t>
                </a:r>
              </a:p>
              <a:p>
                <a:pPr algn="just"/>
                <a:r>
                  <a:rPr lang="en-IN" sz="2400" b="1" dirty="0">
                    <a:solidFill>
                      <a:srgbClr val="FF0000"/>
                    </a:solidFill>
                  </a:rPr>
                  <a:t>STEP 7:</a:t>
                </a:r>
                <a:r>
                  <a:rPr lang="en-IN" sz="2400" dirty="0" smtClean="0"/>
                  <a:t> Now feed back the obtained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/>
                  <a:t> to all other units. Thus the activation vectors are updated</a:t>
                </a:r>
              </a:p>
              <a:p>
                <a:pPr algn="just"/>
                <a:r>
                  <a:rPr lang="en-IN" sz="2400" b="1" dirty="0">
                    <a:solidFill>
                      <a:srgbClr val="FF0000"/>
                    </a:solidFill>
                  </a:rPr>
                  <a:t>STEP 8:</a:t>
                </a:r>
                <a:r>
                  <a:rPr lang="en-IN" sz="2400" dirty="0" smtClean="0"/>
                  <a:t> Finally test the network for convergence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2983135" cy="138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1900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CONTINUOUS HOPFIELD NETWORK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It is a discrete Hopfield network in which the </a:t>
            </a:r>
            <a:r>
              <a:rPr lang="en-IN" sz="2400" b="1" dirty="0" smtClean="0">
                <a:solidFill>
                  <a:srgbClr val="FF0000"/>
                </a:solidFill>
              </a:rPr>
              <a:t>time is assumed to be a continuous variable</a:t>
            </a:r>
          </a:p>
          <a:p>
            <a:pPr algn="just"/>
            <a:r>
              <a:rPr lang="en-IN" sz="2400" dirty="0" smtClean="0"/>
              <a:t>The nodes of this network </a:t>
            </a:r>
            <a:r>
              <a:rPr lang="en-IN" sz="2400" b="1" dirty="0" smtClean="0">
                <a:solidFill>
                  <a:srgbClr val="FF0000"/>
                </a:solidFill>
              </a:rPr>
              <a:t>have a continuous graded output </a:t>
            </a:r>
            <a:r>
              <a:rPr lang="en-IN" sz="2400" dirty="0" smtClean="0"/>
              <a:t>rather than a two-state binary output</a:t>
            </a:r>
          </a:p>
          <a:p>
            <a:pPr algn="just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asynchronous updation </a:t>
            </a:r>
            <a:r>
              <a:rPr lang="en-IN" sz="2400" dirty="0" smtClean="0"/>
              <a:t>of the units allows a function called as </a:t>
            </a:r>
            <a:r>
              <a:rPr lang="en-IN" sz="2400" b="1" dirty="0" smtClean="0">
                <a:solidFill>
                  <a:srgbClr val="FF0000"/>
                </a:solidFill>
              </a:rPr>
              <a:t>energy function </a:t>
            </a:r>
            <a:r>
              <a:rPr lang="en-IN" sz="2400" dirty="0" smtClean="0"/>
              <a:t>or </a:t>
            </a:r>
            <a:r>
              <a:rPr lang="en-IN" sz="2400" b="1" dirty="0" err="1" smtClean="0">
                <a:solidFill>
                  <a:srgbClr val="FF0000"/>
                </a:solidFill>
              </a:rPr>
              <a:t>Liapunov</a:t>
            </a:r>
            <a:r>
              <a:rPr lang="en-IN" sz="2400" b="1" dirty="0" smtClean="0">
                <a:solidFill>
                  <a:srgbClr val="FF0000"/>
                </a:solidFill>
              </a:rPr>
              <a:t> function</a:t>
            </a:r>
            <a:r>
              <a:rPr lang="en-IN" sz="2400" dirty="0" smtClean="0"/>
              <a:t>, for the net</a:t>
            </a:r>
          </a:p>
          <a:p>
            <a:pPr algn="just"/>
            <a:r>
              <a:rPr lang="en-IN" sz="2400" dirty="0" smtClean="0"/>
              <a:t>The existence of this function enables us to prove that </a:t>
            </a:r>
            <a:r>
              <a:rPr lang="en-IN" sz="2400" b="1" dirty="0" smtClean="0">
                <a:solidFill>
                  <a:srgbClr val="FF0000"/>
                </a:solidFill>
              </a:rPr>
              <a:t>the net will converge to a stable set of activations</a:t>
            </a:r>
          </a:p>
          <a:p>
            <a:pPr algn="just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energy of the network decreases continuously with time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291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HAMMING DISTANCE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Suppose we have two vectors,</a:t>
            </a:r>
          </a:p>
          <a:p>
            <a:endParaRPr lang="en-US" sz="2400" dirty="0" smtClean="0"/>
          </a:p>
          <a:p>
            <a:r>
              <a:rPr lang="en-US" sz="2400" dirty="0" smtClean="0"/>
              <a:t>Then the Hamming Distance is defined as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The hamming distance basically denotes the number of places where the two vectors differ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3733799" y="1981200"/>
          <a:ext cx="42672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3" imgW="2387520" imgH="241200" progId="Equation.DSMT4">
                  <p:embed/>
                </p:oleObj>
              </mc:Choice>
              <mc:Fallback>
                <p:oleObj name="Equation" r:id="rId3" imgW="2387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799" y="1981200"/>
                        <a:ext cx="4267201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2155825" y="2984500"/>
          <a:ext cx="46037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5" imgW="2730240" imgH="888840" progId="Equation.DSMT4">
                  <p:embed/>
                </p:oleObj>
              </mc:Choice>
              <mc:Fallback>
                <p:oleObj name="Equation" r:id="rId5" imgW="27302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984500"/>
                        <a:ext cx="46037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7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TRAINING ALGORITHMS FOR PATTERN ASSOCIATION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There are two algorithms for training of pattern association nets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1.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Hebb Rule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2. Outer Products Rule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Hebb Rule</a:t>
            </a:r>
          </a:p>
          <a:p>
            <a:pPr algn="just"/>
            <a:r>
              <a:rPr lang="en-US" sz="2400" dirty="0" smtClean="0"/>
              <a:t>This is </a:t>
            </a:r>
            <a:r>
              <a:rPr lang="en-US" sz="2400" b="1" dirty="0" smtClean="0">
                <a:solidFill>
                  <a:srgbClr val="00B0F0"/>
                </a:solidFill>
              </a:rPr>
              <a:t>widely used </a:t>
            </a:r>
            <a:r>
              <a:rPr lang="en-US" sz="2400" dirty="0" smtClean="0"/>
              <a:t>for finding the weights of an associative memory neural net</a:t>
            </a:r>
          </a:p>
          <a:p>
            <a:pPr algn="just"/>
            <a:r>
              <a:rPr lang="en-US" sz="2400" dirty="0" smtClean="0"/>
              <a:t>Here, the </a:t>
            </a:r>
            <a:r>
              <a:rPr lang="en-US" sz="2400" b="1" dirty="0" smtClean="0">
                <a:solidFill>
                  <a:srgbClr val="FF0000"/>
                </a:solidFill>
              </a:rPr>
              <a:t>weights are updated until there is no weight </a:t>
            </a:r>
            <a:r>
              <a:rPr lang="en-US" sz="2400" b="1" dirty="0">
                <a:solidFill>
                  <a:srgbClr val="FF0000"/>
                </a:solidFill>
              </a:rPr>
              <a:t>change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9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4255</Words>
  <Application>Microsoft Office PowerPoint</Application>
  <PresentationFormat>On-screen Show (4:3)</PresentationFormat>
  <Paragraphs>780</Paragraphs>
  <Slides>78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0" baseType="lpstr">
      <vt:lpstr>Office Theme</vt:lpstr>
      <vt:lpstr>Equation</vt:lpstr>
      <vt:lpstr>SOFT COMPUTING  MODULE-2: Memory Models</vt:lpstr>
      <vt:lpstr>SYLLABUS</vt:lpstr>
      <vt:lpstr>  </vt:lpstr>
      <vt:lpstr> PATTERN ASSOCIATION </vt:lpstr>
      <vt:lpstr>ASSOCIATIVE MEMORY NETWORK</vt:lpstr>
      <vt:lpstr>ASSOCIATIVE MEMORY NETWORK CONTD…</vt:lpstr>
      <vt:lpstr>ASSOCIATIVE MEMORY NETWORK CONTD…</vt:lpstr>
      <vt:lpstr>HAMMING DISTANCE</vt:lpstr>
      <vt:lpstr>TRAINING ALGORITHMS FOR PATTERN ASSOCIATION</vt:lpstr>
      <vt:lpstr>ALGORITHMIC STEPS FOR HEBB RULE</vt:lpstr>
      <vt:lpstr>OUTER PRODUCT RULE</vt:lpstr>
      <vt:lpstr>OUTER PRODUCT RULE CONTD…</vt:lpstr>
      <vt:lpstr>AUTOASSOCIATIVE MEMORY NETWORK</vt:lpstr>
      <vt:lpstr>ARCHITECTURE OF AUTOASSOCIATIVE MEMORY NETWORK</vt:lpstr>
      <vt:lpstr>TRAINING ALGORITHM</vt:lpstr>
      <vt:lpstr>TESTING ALGORITHM</vt:lpstr>
      <vt:lpstr>TESTING ALGORITHM CONTD…</vt:lpstr>
      <vt:lpstr>EXAMPLE---AUTOASSOCIATIVE NETWORK</vt:lpstr>
      <vt:lpstr>COMPUTATIONS</vt:lpstr>
      <vt:lpstr>COMPUTATIONS</vt:lpstr>
      <vt:lpstr>COMPUTATIONS</vt:lpstr>
      <vt:lpstr>COMPUTATIONS</vt:lpstr>
      <vt:lpstr>COMPUTATIONS</vt:lpstr>
      <vt:lpstr>COMPUTATIONS</vt:lpstr>
      <vt:lpstr>COMPUTATIONS</vt:lpstr>
      <vt:lpstr>COMPUTATIONS</vt:lpstr>
      <vt:lpstr>COMPUTATIONS</vt:lpstr>
      <vt:lpstr>HETEROASSOCIATIVE MEMORY NETWORK</vt:lpstr>
      <vt:lpstr>ARCHITECTURE OF HETEROASSOCIATIVE MEMORY NETWORK</vt:lpstr>
      <vt:lpstr>TESTING ALGORITHM FOR HETEROASSOCIATIVE MEMORY NETWORK</vt:lpstr>
      <vt:lpstr>HETEROASSOCIATIVE MEMORY NETWORK CONTD…</vt:lpstr>
      <vt:lpstr>EXAMPLE-HETEROASSOCIATIVE MEMORY NETWORKS</vt:lpstr>
      <vt:lpstr>THE NEURAL NET</vt:lpstr>
      <vt:lpstr>COMPUTATIONS</vt:lpstr>
      <vt:lpstr>UPDATED WEIGHTS</vt:lpstr>
      <vt:lpstr>UPDATED WEIGHTS</vt:lpstr>
      <vt:lpstr>COMPUTATIONS</vt:lpstr>
      <vt:lpstr>UPDATED WEIGHTS</vt:lpstr>
      <vt:lpstr>COMPUTATIONS</vt:lpstr>
      <vt:lpstr>COMPUTATIONS</vt:lpstr>
      <vt:lpstr>BIDIRECTIONAL ASSOCIATIVE MEMORY</vt:lpstr>
      <vt:lpstr>TYPES OF BAM</vt:lpstr>
      <vt:lpstr>THE BAM ARCHITECTURE </vt:lpstr>
      <vt:lpstr>BAM ARCHITECTURE</vt:lpstr>
      <vt:lpstr>BAM ARCHITECTURE CONTD…</vt:lpstr>
      <vt:lpstr>THE WEIGHT MATRICES</vt:lpstr>
      <vt:lpstr>DISCRETE BIDIRECTIONAL ASSOCIATIVE MEMORY</vt:lpstr>
      <vt:lpstr>DETERMINATION OF WEIGHTS</vt:lpstr>
      <vt:lpstr>ACTIVATION FUNCTIONS FOR BAM</vt:lpstr>
      <vt:lpstr>ACTIVATION FUNCTIONS FOR BAM</vt:lpstr>
      <vt:lpstr>ACTIVATION FUNCTIONS FOR BAM</vt:lpstr>
      <vt:lpstr>TESTING ALGORITHM FOR DISCRETE BAM</vt:lpstr>
      <vt:lpstr>TESTING ALGORITHM FOR DISCRETE BAM CONTD…</vt:lpstr>
      <vt:lpstr>TESTING ALGORITHM FOR DISCRETE BAM CONTD…</vt:lpstr>
      <vt:lpstr>CONTINUOUS BAM</vt:lpstr>
      <vt:lpstr>CONTINUOUS BAM CONTD…</vt:lpstr>
      <vt:lpstr>CONTINUOUS BAM CONTD…</vt:lpstr>
      <vt:lpstr>EXAMPLE-5</vt:lpstr>
      <vt:lpstr>COMPUTATIONS</vt:lpstr>
      <vt:lpstr>COMPUTATIONS</vt:lpstr>
      <vt:lpstr>COMPUTATIONS</vt:lpstr>
      <vt:lpstr>COMPUTATIONS</vt:lpstr>
      <vt:lpstr>TESTING THE NETWORK</vt:lpstr>
      <vt:lpstr>TESTING THE NETWORK</vt:lpstr>
      <vt:lpstr>BACKWARD MOVEMENT</vt:lpstr>
      <vt:lpstr>TESTING THE NETWORK</vt:lpstr>
      <vt:lpstr>TESTING THE NETWORK</vt:lpstr>
      <vt:lpstr>PowerPoint Presentation</vt:lpstr>
      <vt:lpstr> HOPFIELD NETWORK </vt:lpstr>
      <vt:lpstr>HOPFIELD NETWORK CONTD…</vt:lpstr>
      <vt:lpstr>HOPFIELD NETWORK CONTD…</vt:lpstr>
      <vt:lpstr>DISCRETE HOPFIELD NETWORK</vt:lpstr>
      <vt:lpstr>DISCRETE HOPFIELD NETWORK</vt:lpstr>
      <vt:lpstr>ARCHITECTURE OF A DISCRETE HOPFIELD NET</vt:lpstr>
      <vt:lpstr>TRAINING ALGORITHM FOR DISCRETE HOPFIELD NETWORK</vt:lpstr>
      <vt:lpstr>TESTING ALGORITHM FOR DISCRETE HOPFIELD NETWORK</vt:lpstr>
      <vt:lpstr>TESTING ALGORITHM FOR DISCRETE HOPFIELD NETWORK</vt:lpstr>
      <vt:lpstr>CONTINUOUS HOPFIELD NETWORK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COMPUTING-ITE1015  MODULE-2: Memory Models</dc:title>
  <dc:creator>admin</dc:creator>
  <cp:lastModifiedBy>Dell</cp:lastModifiedBy>
  <cp:revision>60</cp:revision>
  <dcterms:created xsi:type="dcterms:W3CDTF">2019-01-05T05:38:15Z</dcterms:created>
  <dcterms:modified xsi:type="dcterms:W3CDTF">2023-03-13T06:04:00Z</dcterms:modified>
</cp:coreProperties>
</file>